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6" r:id="rId1"/>
  </p:sldMasterIdLst>
  <p:notesMasterIdLst>
    <p:notesMasterId r:id="rId9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C088C122-C329-4756-A875-3D0EFE38505E}">
  <a:tblStyle styleId="{C088C122-C329-4756-A875-3D0EFE38505E}"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8ECF4"/>
          </a:solidFill>
        </a:fill>
      </a:tcStyle>
    </a:wholeTbl>
    <a:band1H>
      <a:tcStyle>
        <a:tcBdr/>
        <a:fill>
          <a:solidFill>
            <a:srgbClr val="CFD7E7"/>
          </a:solidFill>
        </a:fill>
      </a:tcStyle>
    </a:band1H>
    <a:band1V>
      <a:tcStyle>
        <a:tcBdr/>
        <a:fill>
          <a:solidFill>
            <a:srgbClr val="CFD7E7"/>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164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9411646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2" name="Shape 62"/>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63" name="Shape 63"/>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97275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40" name="Shape 140"/>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10</a:t>
            </a:fld>
            <a:endParaRPr lang="en-US"/>
          </a:p>
        </p:txBody>
      </p:sp>
    </p:spTree>
    <p:extLst>
      <p:ext uri="{BB962C8B-B14F-4D97-AF65-F5344CB8AC3E}">
        <p14:creationId xmlns:p14="http://schemas.microsoft.com/office/powerpoint/2010/main" val="4244878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47" name="Shape 1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7121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56" name="Shape 1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4855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66" name="Shape 1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3902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74" name="Shape 1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55548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83" name="Shape 1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9031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91" name="Shape 1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74441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200" name="Shape 200"/>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17</a:t>
            </a:fld>
            <a:endParaRPr lang="en-US"/>
          </a:p>
        </p:txBody>
      </p:sp>
    </p:spTree>
    <p:extLst>
      <p:ext uri="{BB962C8B-B14F-4D97-AF65-F5344CB8AC3E}">
        <p14:creationId xmlns:p14="http://schemas.microsoft.com/office/powerpoint/2010/main" val="25759774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207" name="Shape 2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77826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216" name="Shape 2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3078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70" name="Shape 70"/>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a:t>
            </a:fld>
            <a:endParaRPr lang="en-US"/>
          </a:p>
        </p:txBody>
      </p:sp>
    </p:spTree>
    <p:extLst>
      <p:ext uri="{BB962C8B-B14F-4D97-AF65-F5344CB8AC3E}">
        <p14:creationId xmlns:p14="http://schemas.microsoft.com/office/powerpoint/2010/main" val="11780458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226" name="Shape 2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48192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234" name="Shape 2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89145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243" name="Shape 2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60684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253" name="Shape 2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85434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262" name="Shape 2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66989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270" name="Shape 2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00706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8" name="Shape 2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279" name="Shape 279"/>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26</a:t>
            </a:fld>
            <a:endParaRPr lang="en-US"/>
          </a:p>
        </p:txBody>
      </p:sp>
    </p:spTree>
    <p:extLst>
      <p:ext uri="{BB962C8B-B14F-4D97-AF65-F5344CB8AC3E}">
        <p14:creationId xmlns:p14="http://schemas.microsoft.com/office/powerpoint/2010/main" val="41981649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286" name="Shape 2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95077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295" name="Shape 2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38767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305" name="Shape 3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9475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82362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313" name="Shape 3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46073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323" name="Shape 3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41674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335" name="Shape 3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44216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343" name="Shape 3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55278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351" name="Shape 3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87981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9" name="Shape 3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sz="1100"/>
              <a:t> MRN 1752214.  This is a bloody pleural fluid with squamous cell carcinoma.</a:t>
            </a:r>
          </a:p>
        </p:txBody>
      </p:sp>
      <p:sp>
        <p:nvSpPr>
          <p:cNvPr id="360" name="Shape 360"/>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35</a:t>
            </a:fld>
            <a:endParaRPr lang="en-US"/>
          </a:p>
        </p:txBody>
      </p:sp>
    </p:spTree>
    <p:extLst>
      <p:ext uri="{BB962C8B-B14F-4D97-AF65-F5344CB8AC3E}">
        <p14:creationId xmlns:p14="http://schemas.microsoft.com/office/powerpoint/2010/main" val="32763971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Shape 3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367" name="Shape 3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50522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376" name="Shape 3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22649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Shape 3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386" name="Shape 3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17915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Shape 3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394" name="Shape 3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871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7583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Shape 4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404" name="Shape 4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14257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Shape 4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412" name="Shape 4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0920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Shape 4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0" name="Shape 4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421" name="Shape 421"/>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42</a:t>
            </a:fld>
            <a:endParaRPr lang="en-US"/>
          </a:p>
        </p:txBody>
      </p:sp>
    </p:spTree>
    <p:extLst>
      <p:ext uri="{BB962C8B-B14F-4D97-AF65-F5344CB8AC3E}">
        <p14:creationId xmlns:p14="http://schemas.microsoft.com/office/powerpoint/2010/main" val="41456570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Shape 4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428" name="Shape 4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28162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Shape 4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437" name="Shape 4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38103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Shape 44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447" name="Shape 4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75399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Shape 4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455" name="Shape 4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96916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Shape 4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466" name="Shape 4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43259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Shape 4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474" name="Shape 4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08135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Shape 4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2" name="Shape 4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483" name="Shape 4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49</a:t>
            </a:fld>
            <a:endParaRPr lang="en-US"/>
          </a:p>
        </p:txBody>
      </p:sp>
    </p:spTree>
    <p:extLst>
      <p:ext uri="{BB962C8B-B14F-4D97-AF65-F5344CB8AC3E}">
        <p14:creationId xmlns:p14="http://schemas.microsoft.com/office/powerpoint/2010/main" val="2442923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29576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Shape 4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490" name="Shape 4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62729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Shape 4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499" name="Shape 4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56058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Shape 5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509" name="Shape 5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58181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Shape 5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517" name="Shape 5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02886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Shape 5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526" name="Shape 5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538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Shape 53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534" name="Shape 5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03569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Shape 5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2" name="Shape 5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543" name="Shape 54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56</a:t>
            </a:fld>
            <a:endParaRPr lang="en-US"/>
          </a:p>
        </p:txBody>
      </p:sp>
    </p:spTree>
    <p:extLst>
      <p:ext uri="{BB962C8B-B14F-4D97-AF65-F5344CB8AC3E}">
        <p14:creationId xmlns:p14="http://schemas.microsoft.com/office/powerpoint/2010/main" val="27352523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Shape 54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550" name="Shape 5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443588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Shape 5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559" name="Shape 5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384104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Shape 5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569" name="Shape 5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9238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909424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Shape 5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577" name="Shape 5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244213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Shape 5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587" name="Shape 5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76032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Shape 5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595" name="Shape 5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669310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Shape 6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3" name="Shape 6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604" name="Shape 604"/>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63</a:t>
            </a:fld>
            <a:endParaRPr lang="en-US"/>
          </a:p>
        </p:txBody>
      </p:sp>
    </p:spTree>
    <p:extLst>
      <p:ext uri="{BB962C8B-B14F-4D97-AF65-F5344CB8AC3E}">
        <p14:creationId xmlns:p14="http://schemas.microsoft.com/office/powerpoint/2010/main" val="251451287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Shape 6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611" name="Shape 6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608683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Shape 6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620" name="Shape 6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625599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Shape 6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630" name="Shape 6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307216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Shape 63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638" name="Shape 6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314984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Shape 64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648" name="Shape 6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653254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Shape 65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656" name="Shape 6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8851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14" name="Shape 1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230109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Shape 6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664" name="Shape 6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520293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Shape 6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2" name="Shape 6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673" name="Shape 67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71</a:t>
            </a:fld>
            <a:endParaRPr lang="en-US"/>
          </a:p>
        </p:txBody>
      </p:sp>
    </p:spTree>
    <p:extLst>
      <p:ext uri="{BB962C8B-B14F-4D97-AF65-F5344CB8AC3E}">
        <p14:creationId xmlns:p14="http://schemas.microsoft.com/office/powerpoint/2010/main" val="97972367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Shape 6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680" name="Shape 6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823540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Shape 6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689" name="Shape 6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423949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Shape 6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699" name="Shape 6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395875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Shape 7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707" name="Shape 7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730083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Shape 7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716" name="Shape 7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952218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Shape 7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726" name="Shape 7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948703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Shape 73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734" name="Shape 7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007249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Shape 74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742" name="Shape 7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1862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23" name="Shape 1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014420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Shape 7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0" name="Shape 7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751" name="Shape 751"/>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80</a:t>
            </a:fld>
            <a:endParaRPr lang="en-US"/>
          </a:p>
        </p:txBody>
      </p:sp>
    </p:spTree>
    <p:extLst>
      <p:ext uri="{BB962C8B-B14F-4D97-AF65-F5344CB8AC3E}">
        <p14:creationId xmlns:p14="http://schemas.microsoft.com/office/powerpoint/2010/main" val="414336238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Shape 7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758" name="Shape 7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852156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Shape 7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767" name="Shape 7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505737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Shape 7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777" name="Shape 7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872538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Shape 7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785" name="Shape 7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890790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Shape 7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795" name="Shape 7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201134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Shape 8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803" name="Shape 8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377711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Shape 8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811" name="Shape 8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137501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Shape 8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9" name="Shape 8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820" name="Shape 820"/>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88</a:t>
            </a:fld>
            <a:endParaRPr lang="en-US"/>
          </a:p>
        </p:txBody>
      </p:sp>
    </p:spTree>
    <p:extLst>
      <p:ext uri="{BB962C8B-B14F-4D97-AF65-F5344CB8AC3E}">
        <p14:creationId xmlns:p14="http://schemas.microsoft.com/office/powerpoint/2010/main" val="145925517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Shape 8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827" name="Shape 8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0830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31" name="Shape 1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961281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Shape 8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836" name="Shape 8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946940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Shape 8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846" name="Shape 8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380190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Shape 8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855" name="Shape 8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705718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Shape 8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865" name="Shape 8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993000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Shape 8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873" name="Shape 8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483755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Shape 8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1" name="Shape 8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882" name="Shape 882"/>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95</a:t>
            </a:fld>
            <a:endParaRPr lang="en-US"/>
          </a:p>
        </p:txBody>
      </p:sp>
    </p:spTree>
    <p:extLst>
      <p:ext uri="{BB962C8B-B14F-4D97-AF65-F5344CB8AC3E}">
        <p14:creationId xmlns:p14="http://schemas.microsoft.com/office/powerpoint/2010/main" val="376461316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Shape 8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9" name="Shape 8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890" name="Shape 890"/>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96</a:t>
            </a:fld>
            <a:endParaRPr lang="en-US"/>
          </a:p>
        </p:txBody>
      </p:sp>
    </p:spTree>
    <p:extLst>
      <p:ext uri="{BB962C8B-B14F-4D97-AF65-F5344CB8AC3E}">
        <p14:creationId xmlns:p14="http://schemas.microsoft.com/office/powerpoint/2010/main" val="36498992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pic>
        <p:nvPicPr>
          <p:cNvPr id="16" name="Shape 16" descr="BEAU-004 PPT_Template.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7" name="Shape 17"/>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Calibri"/>
              <a:buNone/>
              <a:defRPr sz="4400" b="1"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8" name="Shape 18"/>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buClr>
                <a:schemeClr val="lt1"/>
              </a:buClr>
              <a:buFont typeface="Arial"/>
              <a:buNone/>
              <a:defRPr sz="3200" b="0" i="0" u="none" strike="noStrike" cap="none">
                <a:solidFill>
                  <a:schemeClr val="lt1"/>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9" name="Shape 1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3505200" y="6356350"/>
            <a:ext cx="2133599"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b="0" i="0" u="none" strike="noStrike" cap="none">
                <a:solidFill>
                  <a:schemeClr val="lt1"/>
                </a:solidFill>
                <a:latin typeface="Calibri"/>
                <a:ea typeface="Calibri"/>
                <a:cs typeface="Calibri"/>
                <a:sym typeface="Calibri"/>
              </a:rPr>
              <a:t>‹#›</a:t>
            </a:fld>
            <a:endParaRPr lang="en-US" sz="12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buClr>
                <a:srgbClr val="012281"/>
              </a:buClr>
              <a:buFont typeface="Calibri"/>
              <a:buNone/>
              <a:defRPr sz="4400" b="1" i="0" u="none" strike="noStrike" cap="none">
                <a:solidFill>
                  <a:srgbClr val="01228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sldNum" idx="12"/>
          </p:nvPr>
        </p:nvSpPr>
        <p:spPr>
          <a:xfrm>
            <a:off x="3505200" y="6356350"/>
            <a:ext cx="2133599"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t>‹#›</a:t>
            </a:fld>
            <a:endParaRPr lang="en-US" sz="12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buClr>
                <a:srgbClr val="012281"/>
              </a:buClr>
              <a:buFont typeface="Calibri"/>
              <a:buNone/>
              <a:defRPr sz="4400" b="1" i="0" u="none" strike="noStrike" cap="none">
                <a:solidFill>
                  <a:srgbClr val="01228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8" name="Shape 28"/>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sldNum" idx="12"/>
          </p:nvPr>
        </p:nvSpPr>
        <p:spPr>
          <a:xfrm>
            <a:off x="3505200" y="6356350"/>
            <a:ext cx="2133599"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000000"/>
                </a:solidFill>
                <a:latin typeface="Calibri"/>
                <a:ea typeface="Calibri"/>
                <a:cs typeface="Calibri"/>
                <a:sym typeface="Calibri"/>
              </a:rPr>
              <a:t>‹#›</a:t>
            </a:fld>
            <a:endParaRPr lang="en-US" sz="1200">
              <a:solidFill>
                <a:srgbClr val="000000"/>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buClr>
                <a:srgbClr val="012281"/>
              </a:buClr>
              <a:buFont typeface="Calibri"/>
              <a:buNone/>
              <a:defRPr sz="4400" b="1" i="0" u="none" strike="noStrike" cap="none">
                <a:solidFill>
                  <a:srgbClr val="01228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4" name="Shape 34"/>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3505200" y="6356350"/>
            <a:ext cx="2133599"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000000"/>
                </a:solidFill>
                <a:latin typeface="Calibri"/>
                <a:ea typeface="Calibri"/>
                <a:cs typeface="Calibri"/>
                <a:sym typeface="Calibri"/>
              </a:rPr>
              <a:t>‹#›</a:t>
            </a:fld>
            <a:endParaRPr lang="en-US" sz="1200">
              <a:solidFill>
                <a:srgbClr val="000000"/>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0"/>
        <p:cNvGrpSpPr/>
        <p:nvPr/>
      </p:nvGrpSpPr>
      <p:grpSpPr>
        <a:xfrm>
          <a:off x="0" y="0"/>
          <a:ext cx="0" cy="0"/>
          <a:chOff x="0" y="0"/>
          <a:chExt cx="0" cy="0"/>
        </a:xfrm>
      </p:grpSpPr>
      <p:sp>
        <p:nvSpPr>
          <p:cNvPr id="41" name="Shape 41"/>
          <p:cNvSpPr/>
          <p:nvPr/>
        </p:nvSpPr>
        <p:spPr>
          <a:xfrm>
            <a:off x="0" y="0"/>
            <a:ext cx="9144000" cy="6858000"/>
          </a:xfrm>
          <a:prstGeom prst="rect">
            <a:avLst/>
          </a:prstGeom>
          <a:solidFill>
            <a:srgbClr val="012281"/>
          </a:solidFill>
          <a:ln>
            <a:noFill/>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2" name="Shape 42"/>
          <p:cNvSpPr txBox="1">
            <a:spLocks noGrp="1"/>
          </p:cNvSpPr>
          <p:nvPr>
            <p:ph type="title"/>
          </p:nvPr>
        </p:nvSpPr>
        <p:spPr>
          <a:xfrm>
            <a:off x="457200" y="2758275"/>
            <a:ext cx="8229600" cy="1143000"/>
          </a:xfrm>
          <a:prstGeom prst="rect">
            <a:avLst/>
          </a:prstGeom>
          <a:noFill/>
          <a:ln>
            <a:noFill/>
          </a:ln>
        </p:spPr>
        <p:txBody>
          <a:bodyPr lIns="91425" tIns="91425" rIns="91425" bIns="91425" anchor="ctr" anchorCtr="0"/>
          <a:lstStyle>
            <a:lvl1pPr marL="0" marR="0" lvl="0" indent="0" algn="ctr" rtl="0">
              <a:spcBef>
                <a:spcPts val="0"/>
              </a:spcBef>
              <a:buClr>
                <a:srgbClr val="FFFFFF"/>
              </a:buClr>
              <a:buFont typeface="Calibri"/>
              <a:buNone/>
              <a:defRPr sz="4400" b="1" i="0" u="none" strike="noStrike" cap="none">
                <a:solidFill>
                  <a:srgbClr val="FFFFFF"/>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3" name="Shape 4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3505200" y="6356350"/>
            <a:ext cx="2133599"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chemeClr val="lt1"/>
                </a:solidFill>
                <a:latin typeface="Calibri"/>
                <a:ea typeface="Calibri"/>
                <a:cs typeface="Calibri"/>
                <a:sym typeface="Calibri"/>
              </a:rPr>
              <a:t>‹#›</a:t>
            </a:fld>
            <a:endParaRPr lang="en-US" sz="1200">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5"/>
        <p:cNvGrpSpPr/>
        <p:nvPr/>
      </p:nvGrpSpPr>
      <p:grpSpPr>
        <a:xfrm>
          <a:off x="0" y="0"/>
          <a:ext cx="0" cy="0"/>
          <a:chOff x="0" y="0"/>
          <a:chExt cx="0" cy="0"/>
        </a:xfrm>
      </p:grpSpPr>
      <p:sp>
        <p:nvSpPr>
          <p:cNvPr id="46" name="Shape 4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sldNum" idx="12"/>
          </p:nvPr>
        </p:nvSpPr>
        <p:spPr>
          <a:xfrm>
            <a:off x="3505200" y="6356350"/>
            <a:ext cx="2133599"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000000"/>
                </a:solidFill>
                <a:latin typeface="Calibri"/>
                <a:ea typeface="Calibri"/>
                <a:cs typeface="Calibri"/>
                <a:sym typeface="Calibri"/>
              </a:rPr>
              <a:t>‹#›</a:t>
            </a:fld>
            <a:endParaRPr lang="en-US" sz="1200">
              <a:solidFill>
                <a:srgbClr val="000000"/>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rgbClr val="012281"/>
              </a:buClr>
              <a:buFont typeface="Calibri"/>
              <a:buNone/>
              <a:defRPr sz="2000" b="1" i="0" u="none" strike="noStrike" cap="none">
                <a:solidFill>
                  <a:srgbClr val="01228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0" name="Shape 50"/>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3505200" y="6356350"/>
            <a:ext cx="2133599"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000000"/>
                </a:solidFill>
                <a:latin typeface="Calibri"/>
                <a:ea typeface="Calibri"/>
                <a:cs typeface="Calibri"/>
                <a:sym typeface="Calibri"/>
              </a:rPr>
              <a:t>‹#›</a:t>
            </a:fld>
            <a:endParaRPr lang="en-US" sz="1200">
              <a:solidFill>
                <a:srgbClr val="000000"/>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buClr>
                <a:srgbClr val="012281"/>
              </a:buClr>
              <a:buFont typeface="Calibri"/>
              <a:buNone/>
              <a:defRPr sz="2000" b="1" i="0" u="none" strike="noStrike" cap="none">
                <a:solidFill>
                  <a:srgbClr val="01228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6" name="Shape 56"/>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sldNum" idx="12"/>
          </p:nvPr>
        </p:nvSpPr>
        <p:spPr>
          <a:xfrm>
            <a:off x="3505200" y="6356350"/>
            <a:ext cx="2133599"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000000"/>
                </a:solidFill>
                <a:latin typeface="Calibri"/>
                <a:ea typeface="Calibri"/>
                <a:cs typeface="Calibri"/>
                <a:sym typeface="Calibri"/>
              </a:rPr>
              <a:t>‹#›</a:t>
            </a:fld>
            <a:endParaRPr lang="en-US" sz="1200">
              <a:solidFill>
                <a:srgbClr val="000000"/>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descr="BEAU-004 PPT_Footer2_Template.jpg"/>
          <p:cNvPicPr preferRelativeResize="0"/>
          <p:nvPr/>
        </p:nvPicPr>
        <p:blipFill rotWithShape="1">
          <a:blip r:embed="rId10">
            <a:alphaModFix/>
          </a:blip>
          <a:srcRect/>
          <a:stretch/>
        </p:blipFill>
        <p:spPr>
          <a:xfrm>
            <a:off x="0" y="6175771"/>
            <a:ext cx="9144000" cy="682227"/>
          </a:xfrm>
          <a:prstGeom prst="rect">
            <a:avLst/>
          </a:prstGeom>
          <a:noFill/>
          <a:ln>
            <a:noFill/>
          </a:ln>
        </p:spPr>
      </p:pic>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buClr>
                <a:srgbClr val="012281"/>
              </a:buClr>
              <a:buFont typeface="Calibri"/>
              <a:buNone/>
              <a:defRPr sz="4400" b="1" i="0" u="none" strike="noStrike" cap="none">
                <a:solidFill>
                  <a:srgbClr val="01228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 name="Shape 1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3505200" y="6356350"/>
            <a:ext cx="2133599"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t>‹#›</a:t>
            </a:fld>
            <a:endParaRPr lang="en-US" sz="1200" b="0" i="0" u="none" strike="noStrike" cap="none">
              <a:solidFill>
                <a:srgbClr val="000000"/>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41.jpg"/></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ctrTitle"/>
          </p:nvPr>
        </p:nvSpPr>
        <p:spPr>
          <a:xfrm>
            <a:off x="685800" y="2130425"/>
            <a:ext cx="7772400" cy="1470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alibri"/>
              <a:buNone/>
            </a:pPr>
            <a:r>
              <a:rPr lang="en-US" sz="3959" b="1" i="0" u="none" strike="noStrike" cap="none" dirty="0">
                <a:solidFill>
                  <a:schemeClr val="lt1"/>
                </a:solidFill>
                <a:latin typeface="Calibri"/>
                <a:ea typeface="Calibri"/>
                <a:cs typeface="Calibri"/>
                <a:sym typeface="Calibri"/>
              </a:rPr>
              <a:t>Hematology Fluids</a:t>
            </a:r>
            <a:br>
              <a:rPr lang="en-US" sz="3959" b="1" i="0" u="none" strike="noStrike" cap="none" dirty="0">
                <a:solidFill>
                  <a:schemeClr val="lt1"/>
                </a:solidFill>
                <a:latin typeface="Calibri"/>
                <a:ea typeface="Calibri"/>
                <a:cs typeface="Calibri"/>
                <a:sym typeface="Calibri"/>
              </a:rPr>
            </a:br>
            <a:r>
              <a:rPr lang="en-US" sz="3959" b="1" i="0" u="none" strike="noStrike" cap="none" dirty="0">
                <a:solidFill>
                  <a:schemeClr val="lt1"/>
                </a:solidFill>
                <a:latin typeface="Calibri"/>
                <a:ea typeface="Calibri"/>
                <a:cs typeface="Calibri"/>
                <a:sym typeface="Calibri"/>
              </a:rPr>
              <a:t>Case Set </a:t>
            </a:r>
            <a:br>
              <a:rPr lang="en-US" sz="3959" b="1" i="0" u="none" strike="noStrike" cap="none" dirty="0">
                <a:solidFill>
                  <a:schemeClr val="lt1"/>
                </a:solidFill>
                <a:latin typeface="Calibri"/>
                <a:ea typeface="Calibri"/>
                <a:cs typeface="Calibri"/>
                <a:sym typeface="Calibri"/>
              </a:rPr>
            </a:br>
            <a:r>
              <a:rPr lang="en-US" sz="3959" b="1" i="0" u="none" strike="noStrike" cap="none" dirty="0">
                <a:solidFill>
                  <a:schemeClr val="lt1"/>
                </a:solidFill>
                <a:latin typeface="Calibri"/>
                <a:ea typeface="Calibri"/>
                <a:cs typeface="Calibri"/>
                <a:sym typeface="Calibri"/>
              </a:rPr>
              <a:t>Patients #</a:t>
            </a:r>
            <a:r>
              <a:rPr lang="en-US" sz="3959" dirty="0"/>
              <a:t>1-12</a:t>
            </a:r>
          </a:p>
        </p:txBody>
      </p:sp>
      <p:sp>
        <p:nvSpPr>
          <p:cNvPr id="66" name="Shape 66"/>
          <p:cNvSpPr txBox="1">
            <a:spLocks noGrp="1"/>
          </p:cNvSpPr>
          <p:nvPr>
            <p:ph type="subTitle" idx="1"/>
          </p:nvPr>
        </p:nvSpPr>
        <p:spPr>
          <a:xfrm>
            <a:off x="1371600" y="4980903"/>
            <a:ext cx="6400800" cy="17526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lt1"/>
              </a:buClr>
              <a:buSzPct val="25000"/>
              <a:buFont typeface="Arial"/>
              <a:buNone/>
            </a:pPr>
            <a:r>
              <a:rPr lang="en-US" sz="3200" b="0" i="0" u="none" strike="noStrike" cap="none" dirty="0">
                <a:solidFill>
                  <a:schemeClr val="lt1"/>
                </a:solidFill>
                <a:latin typeface="Calibri"/>
                <a:ea typeface="Calibri"/>
                <a:cs typeface="Calibri"/>
                <a:sym typeface="Calibri"/>
              </a:rPr>
              <a:t>School of Medical Technology</a:t>
            </a:r>
          </a:p>
          <a:p>
            <a:pPr marL="0" marR="0" lvl="0" indent="0" algn="ctr" rtl="0">
              <a:spcBef>
                <a:spcPts val="640"/>
              </a:spcBef>
              <a:buClr>
                <a:schemeClr val="lt1"/>
              </a:buClr>
              <a:buSzPct val="25000"/>
              <a:buFont typeface="Arial"/>
              <a:buNone/>
            </a:pPr>
            <a:r>
              <a:rPr lang="en-US" sz="3200" b="0" i="0" u="none" strike="noStrike" cap="none" dirty="0">
                <a:solidFill>
                  <a:schemeClr val="lt1"/>
                </a:solidFill>
                <a:latin typeface="Calibri"/>
                <a:ea typeface="Calibri"/>
                <a:cs typeface="Calibri"/>
                <a:sym typeface="Calibri"/>
              </a:rPr>
              <a:t>Beaumont Health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None/>
            </a:pPr>
            <a:r>
              <a:rPr lang="en-US"/>
              <a:t>Slide #2</a:t>
            </a:r>
          </a:p>
        </p:txBody>
      </p:sp>
      <p:sp>
        <p:nvSpPr>
          <p:cNvPr id="143" name="Shape 143"/>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lvl="0" rtl="0">
              <a:spcBef>
                <a:spcPts val="0"/>
              </a:spcBef>
              <a:buNone/>
            </a:pPr>
            <a:r>
              <a:rPr lang="en-US"/>
              <a:t>A 64 year old woman comes into the EC with  complaints of joint pain in her right knee. The joint pain started several days prior.  Patient presents with a fever.</a:t>
            </a:r>
          </a:p>
        </p:txBody>
      </p:sp>
      <p:sp>
        <p:nvSpPr>
          <p:cNvPr id="144" name="Shape 144"/>
          <p:cNvSpPr txBox="1">
            <a:spLocks noGrp="1"/>
          </p:cNvSpPr>
          <p:nvPr>
            <p:ph type="sldNum" idx="12"/>
          </p:nvPr>
        </p:nvSpPr>
        <p:spPr>
          <a:xfrm>
            <a:off x="3505200" y="6356350"/>
            <a:ext cx="2133600" cy="365100"/>
          </a:xfrm>
          <a:prstGeom prst="rect">
            <a:avLst/>
          </a:prstGeom>
        </p:spPr>
        <p:txBody>
          <a:bodyPr lIns="91425" tIns="45700" rIns="91425" bIns="45700" anchor="ctr" anchorCtr="0">
            <a:noAutofit/>
          </a:bodyPr>
          <a:lstStyle/>
          <a:p>
            <a:pPr lvl="0" rtl="0">
              <a:spcBef>
                <a:spcPts val="0"/>
              </a:spcBef>
              <a:buNone/>
            </a:pPr>
            <a:fld id="{00000000-1234-1234-1234-123412341234}" type="slidenum">
              <a:rPr lang="en-US"/>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12281"/>
              </a:buClr>
              <a:buSzPct val="25000"/>
              <a:buFont typeface="Calibri"/>
              <a:buNone/>
            </a:pPr>
            <a:r>
              <a:rPr lang="en-US" sz="4400" b="1" i="0" u="none" strike="noStrike" cap="none">
                <a:solidFill>
                  <a:srgbClr val="012281"/>
                </a:solidFill>
                <a:latin typeface="Calibri"/>
                <a:ea typeface="Calibri"/>
                <a:cs typeface="Calibri"/>
                <a:sym typeface="Calibri"/>
              </a:rPr>
              <a:t>#</a:t>
            </a:r>
            <a:r>
              <a:rPr lang="en-US"/>
              <a:t>2</a:t>
            </a:r>
            <a:r>
              <a:rPr lang="en-US" sz="4400" b="1" i="0" u="none" strike="noStrike" cap="none">
                <a:solidFill>
                  <a:srgbClr val="012281"/>
                </a:solidFill>
                <a:latin typeface="Calibri"/>
                <a:ea typeface="Calibri"/>
                <a:cs typeface="Calibri"/>
                <a:sym typeface="Calibri"/>
              </a:rPr>
              <a:t> Macroscopic Appearance</a:t>
            </a:r>
          </a:p>
        </p:txBody>
      </p:sp>
      <p:sp>
        <p:nvSpPr>
          <p:cNvPr id="150" name="Shape 150"/>
          <p:cNvSpPr txBox="1">
            <a:spLocks noGrp="1"/>
          </p:cNvSpPr>
          <p:nvPr>
            <p:ph type="dt" idx="10"/>
          </p:nvPr>
        </p:nvSpPr>
        <p:spPr>
          <a:xfrm>
            <a:off x="457200" y="6356350"/>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3/20/2017</a:t>
            </a:r>
          </a:p>
        </p:txBody>
      </p:sp>
      <p:sp>
        <p:nvSpPr>
          <p:cNvPr id="151" name="Shape 151"/>
          <p:cNvSpPr txBox="1">
            <a:spLocks noGrp="1"/>
          </p:cNvSpPr>
          <p:nvPr>
            <p:ph type="sldNum" idx="12"/>
          </p:nvPr>
        </p:nvSpPr>
        <p:spPr>
          <a:xfrm>
            <a:off x="3505200" y="6356350"/>
            <a:ext cx="2133600" cy="365100"/>
          </a:xfrm>
          <a:prstGeom prst="rect">
            <a:avLst/>
          </a:prstGeom>
          <a:noFill/>
          <a:ln>
            <a:noFill/>
          </a:ln>
        </p:spPr>
        <p:txBody>
          <a:bodyPr lIns="91425" tIns="45700" rIns="91425" bIns="45700" anchor="ctr" anchorCtr="0">
            <a:noAutofit/>
          </a:bodyPr>
          <a:lstStyle/>
          <a:p>
            <a:pPr lvl="0" rtl="0">
              <a:spcBef>
                <a:spcPts val="0"/>
              </a:spcBef>
              <a:buNone/>
            </a:pPr>
            <a:fld id="{00000000-1234-1234-1234-123412341234}" type="slidenum">
              <a:rPr lang="en-US"/>
              <a:t>11</a:t>
            </a:fld>
            <a:endParaRPr lang="en-US"/>
          </a:p>
        </p:txBody>
      </p:sp>
      <p:graphicFrame>
        <p:nvGraphicFramePr>
          <p:cNvPr id="152" name="Shape 152"/>
          <p:cNvGraphicFramePr/>
          <p:nvPr/>
        </p:nvGraphicFramePr>
        <p:xfrm>
          <a:off x="4382814" y="2212082"/>
          <a:ext cx="3000000" cy="3000000"/>
        </p:xfrm>
        <a:graphic>
          <a:graphicData uri="http://schemas.openxmlformats.org/drawingml/2006/table">
            <a:tbl>
              <a:tblPr firstRow="1" bandRow="1">
                <a:noFill/>
                <a:tableStyleId>{C088C122-C329-4756-A875-3D0EFE38505E}</a:tableStyleId>
              </a:tblPr>
              <a:tblGrid>
                <a:gridCol w="2333300">
                  <a:extLst>
                    <a:ext uri="{9D8B030D-6E8A-4147-A177-3AD203B41FA5}">
                      <a16:colId xmlns:a16="http://schemas.microsoft.com/office/drawing/2014/main" xmlns="" val="20000"/>
                    </a:ext>
                  </a:extLst>
                </a:gridCol>
                <a:gridCol w="1841950">
                  <a:extLst>
                    <a:ext uri="{9D8B030D-6E8A-4147-A177-3AD203B41FA5}">
                      <a16:colId xmlns:a16="http://schemas.microsoft.com/office/drawing/2014/main" xmlns="" val="20001"/>
                    </a:ext>
                  </a:extLst>
                </a:gridCol>
              </a:tblGrid>
              <a:tr h="370850">
                <a:tc>
                  <a:txBody>
                    <a:bodyPr/>
                    <a:lstStyle/>
                    <a:p>
                      <a:pPr marL="0" marR="0" lvl="0" indent="0" algn="l" rtl="0">
                        <a:spcBef>
                          <a:spcPts val="0"/>
                        </a:spcBef>
                        <a:buSzPct val="25000"/>
                        <a:buNone/>
                      </a:pPr>
                      <a:r>
                        <a:rPr lang="en-US" sz="1800" u="none" strike="noStrike" cap="none"/>
                        <a:t>Parameter</a:t>
                      </a:r>
                    </a:p>
                  </a:txBody>
                  <a:tcPr marL="91450" marR="91450" marT="45725" marB="45725"/>
                </a:tc>
                <a:tc>
                  <a:txBody>
                    <a:bodyPr/>
                    <a:lstStyle/>
                    <a:p>
                      <a:pPr marL="0" marR="0" lvl="0" indent="0" algn="l" rtl="0">
                        <a:spcBef>
                          <a:spcPts val="0"/>
                        </a:spcBef>
                        <a:buSzPct val="25000"/>
                        <a:buNone/>
                      </a:pPr>
                      <a:r>
                        <a:rPr lang="en-US" sz="1800"/>
                        <a:t>Result</a:t>
                      </a:r>
                    </a:p>
                  </a:txBody>
                  <a:tcPr marL="91450" marR="91450" marT="45725" marB="45725"/>
                </a:tc>
                <a:extLst>
                  <a:ext uri="{0D108BD9-81ED-4DB2-BD59-A6C34878D82A}">
                    <a16:rowId xmlns:a16="http://schemas.microsoft.com/office/drawing/2014/main" xmlns="" val="10000"/>
                  </a:ext>
                </a:extLst>
              </a:tr>
              <a:tr h="370850">
                <a:tc>
                  <a:txBody>
                    <a:bodyPr/>
                    <a:lstStyle/>
                    <a:p>
                      <a:pPr marL="0" marR="0" lvl="0" indent="0" algn="l" rtl="0">
                        <a:spcBef>
                          <a:spcPts val="0"/>
                        </a:spcBef>
                        <a:buNone/>
                      </a:pPr>
                      <a:r>
                        <a:rPr lang="en-US" sz="1800"/>
                        <a:t>Source</a:t>
                      </a:r>
                    </a:p>
                  </a:txBody>
                  <a:tcPr marL="91450" marR="91450" marT="45725" marB="45725"/>
                </a:tc>
                <a:tc>
                  <a:txBody>
                    <a:bodyPr/>
                    <a:lstStyle/>
                    <a:p>
                      <a:pPr marL="0" marR="0" lvl="0" indent="0" algn="l" rtl="0">
                        <a:spcBef>
                          <a:spcPts val="0"/>
                        </a:spcBef>
                        <a:buNone/>
                      </a:pPr>
                      <a:r>
                        <a:rPr lang="en-US" sz="1800">
                          <a:solidFill>
                            <a:srgbClr val="000000"/>
                          </a:solidFill>
                        </a:rPr>
                        <a:t>Synovial</a:t>
                      </a:r>
                    </a:p>
                  </a:txBody>
                  <a:tcPr marL="91450" marR="91450" marT="45725" marB="45725"/>
                </a:tc>
                <a:extLst>
                  <a:ext uri="{0D108BD9-81ED-4DB2-BD59-A6C34878D82A}">
                    <a16:rowId xmlns:a16="http://schemas.microsoft.com/office/drawing/2014/main" xmlns="" val="10001"/>
                  </a:ext>
                </a:extLst>
              </a:tr>
              <a:tr h="370850">
                <a:tc>
                  <a:txBody>
                    <a:bodyPr/>
                    <a:lstStyle/>
                    <a:p>
                      <a:pPr marL="0" marR="0" lvl="0" indent="0" algn="l" rtl="0">
                        <a:spcBef>
                          <a:spcPts val="0"/>
                        </a:spcBef>
                        <a:buSzPct val="25000"/>
                        <a:buNone/>
                      </a:pPr>
                      <a:r>
                        <a:rPr lang="en-US" sz="1800"/>
                        <a:t>Color</a:t>
                      </a:r>
                    </a:p>
                  </a:txBody>
                  <a:tcPr marL="91450" marR="91450" marT="45725" marB="45725"/>
                </a:tc>
                <a:tc>
                  <a:txBody>
                    <a:bodyPr/>
                    <a:lstStyle/>
                    <a:p>
                      <a:pPr marL="0" marR="0" lvl="0" indent="0" algn="l" rtl="0">
                        <a:spcBef>
                          <a:spcPts val="0"/>
                        </a:spcBef>
                        <a:buSzPct val="25000"/>
                        <a:buNone/>
                      </a:pPr>
                      <a:r>
                        <a:rPr lang="en-US" sz="1800">
                          <a:solidFill>
                            <a:srgbClr val="000000"/>
                          </a:solidFill>
                        </a:rPr>
                        <a:t>Yellow</a:t>
                      </a:r>
                    </a:p>
                  </a:txBody>
                  <a:tcPr marL="91450" marR="91450" marT="45725" marB="45725"/>
                </a:tc>
                <a:extLst>
                  <a:ext uri="{0D108BD9-81ED-4DB2-BD59-A6C34878D82A}">
                    <a16:rowId xmlns:a16="http://schemas.microsoft.com/office/drawing/2014/main" xmlns="" val="10002"/>
                  </a:ext>
                </a:extLst>
              </a:tr>
              <a:tr h="370850">
                <a:tc>
                  <a:txBody>
                    <a:bodyPr/>
                    <a:lstStyle/>
                    <a:p>
                      <a:pPr marL="0" marR="0" lvl="0" indent="0" algn="l" rtl="0">
                        <a:spcBef>
                          <a:spcPts val="0"/>
                        </a:spcBef>
                        <a:buSzPct val="25000"/>
                        <a:buNone/>
                      </a:pPr>
                      <a:r>
                        <a:rPr lang="en-US" sz="1800"/>
                        <a:t>Clarity</a:t>
                      </a:r>
                    </a:p>
                  </a:txBody>
                  <a:tcPr marL="91450" marR="91450" marT="45725" marB="45725"/>
                </a:tc>
                <a:tc>
                  <a:txBody>
                    <a:bodyPr/>
                    <a:lstStyle/>
                    <a:p>
                      <a:pPr marL="0" marR="0" lvl="0" indent="0" algn="l" rtl="0">
                        <a:spcBef>
                          <a:spcPts val="0"/>
                        </a:spcBef>
                        <a:buSzPct val="25000"/>
                        <a:buNone/>
                      </a:pPr>
                      <a:r>
                        <a:rPr lang="en-US" sz="1800">
                          <a:solidFill>
                            <a:srgbClr val="000000"/>
                          </a:solidFill>
                        </a:rPr>
                        <a:t>Hazy</a:t>
                      </a:r>
                    </a:p>
                  </a:txBody>
                  <a:tcPr marL="91450" marR="91450" marT="45725" marB="45725"/>
                </a:tc>
                <a:extLst>
                  <a:ext uri="{0D108BD9-81ED-4DB2-BD59-A6C34878D82A}">
                    <a16:rowId xmlns:a16="http://schemas.microsoft.com/office/drawing/2014/main" xmlns="" val="10003"/>
                  </a:ext>
                </a:extLst>
              </a:tr>
            </a:tbl>
          </a:graphicData>
        </a:graphic>
      </p:graphicFrame>
      <p:pic>
        <p:nvPicPr>
          <p:cNvPr id="153" name="Shape 153" descr="IMG_2533.jpg"/>
          <p:cNvPicPr preferRelativeResize="0"/>
          <p:nvPr/>
        </p:nvPicPr>
        <p:blipFill rotWithShape="1">
          <a:blip r:embed="rId3">
            <a:alphaModFix/>
          </a:blip>
          <a:srcRect l="13422" r="20973" b="29027"/>
          <a:stretch/>
        </p:blipFill>
        <p:spPr>
          <a:xfrm>
            <a:off x="648100" y="1601750"/>
            <a:ext cx="2857097" cy="412105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12281"/>
              </a:buClr>
              <a:buSzPct val="25000"/>
              <a:buFont typeface="Calibri"/>
              <a:buNone/>
            </a:pPr>
            <a:r>
              <a:rPr lang="en-US" sz="4400" b="1" i="0" u="none" strike="noStrike" cap="none">
                <a:solidFill>
                  <a:srgbClr val="012281"/>
                </a:solidFill>
                <a:latin typeface="Calibri"/>
                <a:ea typeface="Calibri"/>
                <a:cs typeface="Calibri"/>
                <a:sym typeface="Calibri"/>
              </a:rPr>
              <a:t>#</a:t>
            </a:r>
            <a:r>
              <a:rPr lang="en-US"/>
              <a:t>2</a:t>
            </a:r>
            <a:r>
              <a:rPr lang="en-US" sz="4400" b="1" i="0" u="none" strike="noStrike" cap="none">
                <a:solidFill>
                  <a:srgbClr val="012281"/>
                </a:solidFill>
                <a:latin typeface="Calibri"/>
                <a:ea typeface="Calibri"/>
                <a:cs typeface="Calibri"/>
                <a:sym typeface="Calibri"/>
              </a:rPr>
              <a:t> XE-5000 Results</a:t>
            </a:r>
          </a:p>
        </p:txBody>
      </p:sp>
      <p:graphicFrame>
        <p:nvGraphicFramePr>
          <p:cNvPr id="159" name="Shape 159"/>
          <p:cNvGraphicFramePr/>
          <p:nvPr/>
        </p:nvGraphicFramePr>
        <p:xfrm>
          <a:off x="2278339" y="2381874"/>
          <a:ext cx="3000000" cy="3000000"/>
        </p:xfrm>
        <a:graphic>
          <a:graphicData uri="http://schemas.openxmlformats.org/drawingml/2006/table">
            <a:tbl>
              <a:tblPr firstRow="1" bandRow="1">
                <a:noFill/>
                <a:tableStyleId>{C088C122-C329-4756-A875-3D0EFE38505E}</a:tableStyleId>
              </a:tblPr>
              <a:tblGrid>
                <a:gridCol w="1466050">
                  <a:extLst>
                    <a:ext uri="{9D8B030D-6E8A-4147-A177-3AD203B41FA5}">
                      <a16:colId xmlns:a16="http://schemas.microsoft.com/office/drawing/2014/main" xmlns="" val="20000"/>
                    </a:ext>
                  </a:extLst>
                </a:gridCol>
                <a:gridCol w="1154800">
                  <a:extLst>
                    <a:ext uri="{9D8B030D-6E8A-4147-A177-3AD203B41FA5}">
                      <a16:colId xmlns:a16="http://schemas.microsoft.com/office/drawing/2014/main" xmlns="" val="20001"/>
                    </a:ext>
                  </a:extLst>
                </a:gridCol>
                <a:gridCol w="1777275">
                  <a:extLst>
                    <a:ext uri="{9D8B030D-6E8A-4147-A177-3AD203B41FA5}">
                      <a16:colId xmlns:a16="http://schemas.microsoft.com/office/drawing/2014/main" xmlns="" val="20002"/>
                    </a:ext>
                  </a:extLst>
                </a:gridCol>
              </a:tblGrid>
              <a:tr h="385400">
                <a:tc>
                  <a:txBody>
                    <a:bodyPr/>
                    <a:lstStyle/>
                    <a:p>
                      <a:pPr marL="0" marR="0" lvl="0" indent="0" algn="l" rtl="0">
                        <a:spcBef>
                          <a:spcPts val="0"/>
                        </a:spcBef>
                        <a:buSzPct val="25000"/>
                        <a:buNone/>
                      </a:pPr>
                      <a:r>
                        <a:rPr lang="en-US" sz="1800"/>
                        <a:t>Parameter</a:t>
                      </a:r>
                    </a:p>
                  </a:txBody>
                  <a:tcPr marL="91450" marR="91450" marT="45725" marB="45725"/>
                </a:tc>
                <a:tc>
                  <a:txBody>
                    <a:bodyPr/>
                    <a:lstStyle/>
                    <a:p>
                      <a:pPr marL="0" marR="0" lvl="0" indent="0" algn="l" rtl="0">
                        <a:spcBef>
                          <a:spcPts val="0"/>
                        </a:spcBef>
                        <a:buSzPct val="25000"/>
                        <a:buNone/>
                      </a:pPr>
                      <a:r>
                        <a:rPr lang="en-US" sz="1800"/>
                        <a:t>Result</a:t>
                      </a:r>
                    </a:p>
                  </a:txBody>
                  <a:tcPr marL="91450" marR="91450" marT="45725" marB="45725"/>
                </a:tc>
                <a:tc>
                  <a:txBody>
                    <a:bodyPr/>
                    <a:lstStyle/>
                    <a:p>
                      <a:pPr marL="0" marR="0" lvl="0" indent="0" algn="l" rtl="0">
                        <a:spcBef>
                          <a:spcPts val="0"/>
                        </a:spcBef>
                        <a:buSzPct val="25000"/>
                        <a:buNone/>
                      </a:pPr>
                      <a:r>
                        <a:rPr lang="en-US" sz="1800"/>
                        <a:t>Reference Range</a:t>
                      </a:r>
                    </a:p>
                  </a:txBody>
                  <a:tcPr marL="91450" marR="91450" marT="45725" marB="45725"/>
                </a:tc>
                <a:extLst>
                  <a:ext uri="{0D108BD9-81ED-4DB2-BD59-A6C34878D82A}">
                    <a16:rowId xmlns:a16="http://schemas.microsoft.com/office/drawing/2014/main" xmlns="" val="10000"/>
                  </a:ext>
                </a:extLst>
              </a:tr>
              <a:tr h="351600">
                <a:tc>
                  <a:txBody>
                    <a:bodyPr/>
                    <a:lstStyle/>
                    <a:p>
                      <a:pPr marL="0" marR="0" lvl="0" indent="0" algn="l" rtl="0">
                        <a:spcBef>
                          <a:spcPts val="0"/>
                        </a:spcBef>
                        <a:buSzPct val="25000"/>
                        <a:buNone/>
                      </a:pPr>
                      <a:r>
                        <a:rPr lang="en-US" sz="1800"/>
                        <a:t>WBC</a:t>
                      </a:r>
                    </a:p>
                  </a:txBody>
                  <a:tcPr marL="91450" marR="91450" marT="45725" marB="45725"/>
                </a:tc>
                <a:tc>
                  <a:txBody>
                    <a:bodyPr/>
                    <a:lstStyle/>
                    <a:p>
                      <a:pPr marL="0" marR="0" lvl="0" indent="0" algn="l" rtl="0">
                        <a:spcBef>
                          <a:spcPts val="0"/>
                        </a:spcBef>
                        <a:buSzPct val="25000"/>
                        <a:buNone/>
                      </a:pPr>
                      <a:r>
                        <a:rPr lang="en-US" sz="1800"/>
                        <a:t>40270</a:t>
                      </a:r>
                    </a:p>
                  </a:txBody>
                  <a:tcPr marL="91450" marR="91450" marT="45725" marB="45725"/>
                </a:tc>
                <a:tc>
                  <a:txBody>
                    <a:bodyPr/>
                    <a:lstStyle/>
                    <a:p>
                      <a:pPr marL="0" marR="0" lvl="0" indent="0" algn="l" rtl="0">
                        <a:spcBef>
                          <a:spcPts val="0"/>
                        </a:spcBef>
                        <a:buSzPct val="25000"/>
                        <a:buNone/>
                      </a:pPr>
                      <a:r>
                        <a:rPr lang="en-US" sz="1800"/>
                        <a:t>0-5/mcL</a:t>
                      </a:r>
                    </a:p>
                  </a:txBody>
                  <a:tcPr marL="91450" marR="91450" marT="45725" marB="45725"/>
                </a:tc>
                <a:extLst>
                  <a:ext uri="{0D108BD9-81ED-4DB2-BD59-A6C34878D82A}">
                    <a16:rowId xmlns:a16="http://schemas.microsoft.com/office/drawing/2014/main" xmlns="" val="10001"/>
                  </a:ext>
                </a:extLst>
              </a:tr>
              <a:tr h="351600">
                <a:tc>
                  <a:txBody>
                    <a:bodyPr/>
                    <a:lstStyle/>
                    <a:p>
                      <a:pPr marL="0" marR="0" lvl="0" indent="0" algn="l" rtl="0">
                        <a:spcBef>
                          <a:spcPts val="0"/>
                        </a:spcBef>
                        <a:buSzPct val="25000"/>
                        <a:buNone/>
                      </a:pPr>
                      <a:r>
                        <a:rPr lang="en-US" sz="1800"/>
                        <a:t>RBC</a:t>
                      </a:r>
                    </a:p>
                  </a:txBody>
                  <a:tcPr marL="91450" marR="91450" marT="45725" marB="45725"/>
                </a:tc>
                <a:tc>
                  <a:txBody>
                    <a:bodyPr/>
                    <a:lstStyle/>
                    <a:p>
                      <a:pPr marL="0" marR="0" lvl="0" indent="0" algn="l" rtl="0">
                        <a:spcBef>
                          <a:spcPts val="0"/>
                        </a:spcBef>
                        <a:buSzPct val="25000"/>
                        <a:buNone/>
                      </a:pPr>
                      <a:r>
                        <a:rPr lang="en-US" sz="1800"/>
                        <a:t>2840</a:t>
                      </a:r>
                    </a:p>
                  </a:txBody>
                  <a:tcPr marL="91450" marR="91450" marT="45725" marB="45725"/>
                </a:tc>
                <a:tc>
                  <a:txBody>
                    <a:bodyPr/>
                    <a:lstStyle/>
                    <a:p>
                      <a:pPr marL="0" marR="0" lvl="0" indent="0" algn="l" rtl="0">
                        <a:spcBef>
                          <a:spcPts val="0"/>
                        </a:spcBef>
                        <a:buSzPct val="25000"/>
                        <a:buNone/>
                      </a:pPr>
                      <a:r>
                        <a:rPr lang="en-US" sz="1800"/>
                        <a:t>Absent/mcL</a:t>
                      </a:r>
                    </a:p>
                  </a:txBody>
                  <a:tcPr marL="91450" marR="91450" marT="45725" marB="45725"/>
                </a:tc>
                <a:extLst>
                  <a:ext uri="{0D108BD9-81ED-4DB2-BD59-A6C34878D82A}">
                    <a16:rowId xmlns:a16="http://schemas.microsoft.com/office/drawing/2014/main" xmlns="" val="10002"/>
                  </a:ext>
                </a:extLst>
              </a:tr>
            </a:tbl>
          </a:graphicData>
        </a:graphic>
      </p:graphicFrame>
      <p:sp>
        <p:nvSpPr>
          <p:cNvPr id="160" name="Shape 160"/>
          <p:cNvSpPr txBox="1">
            <a:spLocks noGrp="1"/>
          </p:cNvSpPr>
          <p:nvPr>
            <p:ph type="dt" idx="10"/>
          </p:nvPr>
        </p:nvSpPr>
        <p:spPr>
          <a:xfrm>
            <a:off x="457200" y="6356350"/>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3/20/2017</a:t>
            </a:r>
          </a:p>
        </p:txBody>
      </p:sp>
      <p:sp>
        <p:nvSpPr>
          <p:cNvPr id="161" name="Shape 161"/>
          <p:cNvSpPr txBox="1">
            <a:spLocks noGrp="1"/>
          </p:cNvSpPr>
          <p:nvPr>
            <p:ph type="sldNum" idx="12"/>
          </p:nvPr>
        </p:nvSpPr>
        <p:spPr>
          <a:xfrm>
            <a:off x="3505200" y="6356350"/>
            <a:ext cx="2133600" cy="3651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t>12</a:t>
            </a:fld>
            <a:endParaRPr lang="en-US" sz="1200" b="0" i="0" u="none" strike="noStrike" cap="none">
              <a:solidFill>
                <a:srgbClr val="000000"/>
              </a:solidFill>
              <a:latin typeface="Calibri"/>
              <a:ea typeface="Calibri"/>
              <a:cs typeface="Calibri"/>
              <a:sym typeface="Calibri"/>
            </a:endParaRPr>
          </a:p>
        </p:txBody>
      </p:sp>
      <p:sp>
        <p:nvSpPr>
          <p:cNvPr id="162" name="Shape 162"/>
          <p:cNvSpPr txBox="1"/>
          <p:nvPr/>
        </p:nvSpPr>
        <p:spPr>
          <a:xfrm>
            <a:off x="606972" y="4470082"/>
            <a:ext cx="7125900" cy="646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a:solidFill>
                  <a:schemeClr val="dk1"/>
                </a:solidFill>
                <a:latin typeface="Calibri"/>
                <a:ea typeface="Calibri"/>
                <a:cs typeface="Calibri"/>
                <a:sym typeface="Calibri"/>
              </a:rPr>
              <a:t>Should a differential be performed on this Specimen?</a:t>
            </a:r>
          </a:p>
          <a:p>
            <a:pPr marL="0" marR="0" lvl="0" indent="0" algn="l" rtl="0">
              <a:spcBef>
                <a:spcPts val="0"/>
              </a:spcBef>
              <a:buNone/>
            </a:pPr>
            <a:endParaRPr sz="1800">
              <a:solidFill>
                <a:schemeClr val="dk1"/>
              </a:solidFill>
              <a:latin typeface="Calibri"/>
              <a:ea typeface="Calibri"/>
              <a:cs typeface="Calibri"/>
              <a:sym typeface="Calibri"/>
            </a:endParaRPr>
          </a:p>
        </p:txBody>
      </p:sp>
      <p:sp>
        <p:nvSpPr>
          <p:cNvPr id="163" name="Shape 163"/>
          <p:cNvSpPr txBox="1"/>
          <p:nvPr/>
        </p:nvSpPr>
        <p:spPr>
          <a:xfrm>
            <a:off x="2373001" y="5116275"/>
            <a:ext cx="4398000" cy="369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000">
                <a:latin typeface="Calibri"/>
                <a:ea typeface="Calibri"/>
                <a:cs typeface="Calibri"/>
                <a:sym typeface="Calibri"/>
              </a:rPr>
              <a:t>Yes, perform differential</a:t>
            </a:r>
            <a:r>
              <a:rPr lang="en-US" sz="3000">
                <a:solidFill>
                  <a:srgbClr val="FF0000"/>
                </a:solidFill>
                <a:latin typeface="Calibri"/>
                <a:ea typeface="Calibri"/>
                <a:cs typeface="Calibri"/>
                <a:sym typeface="Calibri"/>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12281"/>
              </a:buClr>
              <a:buSzPct val="25000"/>
              <a:buFont typeface="Calibri"/>
              <a:buNone/>
            </a:pPr>
            <a:r>
              <a:rPr lang="en-US" sz="4400" b="1" i="0" u="none" strike="noStrike" cap="none">
                <a:solidFill>
                  <a:srgbClr val="012281"/>
                </a:solidFill>
                <a:latin typeface="Calibri"/>
                <a:ea typeface="Calibri"/>
                <a:cs typeface="Calibri"/>
                <a:sym typeface="Calibri"/>
              </a:rPr>
              <a:t>#2 </a:t>
            </a:r>
            <a:r>
              <a:rPr lang="en-US"/>
              <a:t>Differential Results</a:t>
            </a:r>
          </a:p>
        </p:txBody>
      </p:sp>
      <p:sp>
        <p:nvSpPr>
          <p:cNvPr id="169" name="Shape 169"/>
          <p:cNvSpPr txBox="1">
            <a:spLocks noGrp="1"/>
          </p:cNvSpPr>
          <p:nvPr>
            <p:ph type="dt" idx="10"/>
          </p:nvPr>
        </p:nvSpPr>
        <p:spPr>
          <a:xfrm>
            <a:off x="457200" y="6356350"/>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3/20/2017</a:t>
            </a:r>
          </a:p>
        </p:txBody>
      </p:sp>
      <p:sp>
        <p:nvSpPr>
          <p:cNvPr id="170" name="Shape 170"/>
          <p:cNvSpPr txBox="1">
            <a:spLocks noGrp="1"/>
          </p:cNvSpPr>
          <p:nvPr>
            <p:ph type="sldNum" idx="12"/>
          </p:nvPr>
        </p:nvSpPr>
        <p:spPr>
          <a:xfrm>
            <a:off x="3505200" y="6356350"/>
            <a:ext cx="2133600" cy="3651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000000"/>
                </a:solidFill>
                <a:latin typeface="Calibri"/>
                <a:ea typeface="Calibri"/>
                <a:cs typeface="Calibri"/>
                <a:sym typeface="Calibri"/>
              </a:rPr>
              <a:t>13</a:t>
            </a:fld>
            <a:endParaRPr lang="en-US" sz="1200">
              <a:solidFill>
                <a:srgbClr val="000000"/>
              </a:solidFill>
              <a:latin typeface="Calibri"/>
              <a:ea typeface="Calibri"/>
              <a:cs typeface="Calibri"/>
              <a:sym typeface="Calibri"/>
            </a:endParaRPr>
          </a:p>
        </p:txBody>
      </p:sp>
      <p:graphicFrame>
        <p:nvGraphicFramePr>
          <p:cNvPr id="171" name="Shape 171"/>
          <p:cNvGraphicFramePr/>
          <p:nvPr/>
        </p:nvGraphicFramePr>
        <p:xfrm>
          <a:off x="2278339" y="2381874"/>
          <a:ext cx="3000000" cy="3000000"/>
        </p:xfrm>
        <a:graphic>
          <a:graphicData uri="http://schemas.openxmlformats.org/drawingml/2006/table">
            <a:tbl>
              <a:tblPr firstRow="1" bandRow="1">
                <a:noFill/>
                <a:tableStyleId>{C088C122-C329-4756-A875-3D0EFE38505E}</a:tableStyleId>
              </a:tblPr>
              <a:tblGrid>
                <a:gridCol w="1466050">
                  <a:extLst>
                    <a:ext uri="{9D8B030D-6E8A-4147-A177-3AD203B41FA5}">
                      <a16:colId xmlns:a16="http://schemas.microsoft.com/office/drawing/2014/main" xmlns="" val="20000"/>
                    </a:ext>
                  </a:extLst>
                </a:gridCol>
                <a:gridCol w="1154800">
                  <a:extLst>
                    <a:ext uri="{9D8B030D-6E8A-4147-A177-3AD203B41FA5}">
                      <a16:colId xmlns:a16="http://schemas.microsoft.com/office/drawing/2014/main" xmlns="" val="20001"/>
                    </a:ext>
                  </a:extLst>
                </a:gridCol>
                <a:gridCol w="1777275">
                  <a:extLst>
                    <a:ext uri="{9D8B030D-6E8A-4147-A177-3AD203B41FA5}">
                      <a16:colId xmlns:a16="http://schemas.microsoft.com/office/drawing/2014/main" xmlns="" val="20002"/>
                    </a:ext>
                  </a:extLst>
                </a:gridCol>
              </a:tblGrid>
              <a:tr h="385400">
                <a:tc>
                  <a:txBody>
                    <a:bodyPr/>
                    <a:lstStyle/>
                    <a:p>
                      <a:pPr marL="0" marR="0" lvl="0" indent="0" algn="l" rtl="0">
                        <a:spcBef>
                          <a:spcPts val="0"/>
                        </a:spcBef>
                        <a:buSzPct val="25000"/>
                        <a:buNone/>
                      </a:pPr>
                      <a:r>
                        <a:rPr lang="en-US" sz="1800"/>
                        <a:t>Parameter</a:t>
                      </a:r>
                    </a:p>
                  </a:txBody>
                  <a:tcPr marL="91450" marR="91450" marT="45725" marB="45725"/>
                </a:tc>
                <a:tc>
                  <a:txBody>
                    <a:bodyPr/>
                    <a:lstStyle/>
                    <a:p>
                      <a:pPr marL="0" marR="0" lvl="0" indent="0" algn="l" rtl="0">
                        <a:spcBef>
                          <a:spcPts val="0"/>
                        </a:spcBef>
                        <a:buSzPct val="25000"/>
                        <a:buNone/>
                      </a:pPr>
                      <a:r>
                        <a:rPr lang="en-US" sz="1800"/>
                        <a:t>Result</a:t>
                      </a:r>
                    </a:p>
                  </a:txBody>
                  <a:tcPr marL="91450" marR="91450" marT="45725" marB="45725"/>
                </a:tc>
                <a:tc>
                  <a:txBody>
                    <a:bodyPr/>
                    <a:lstStyle/>
                    <a:p>
                      <a:pPr marL="0" marR="0" lvl="0" indent="0" algn="l" rtl="0">
                        <a:spcBef>
                          <a:spcPts val="0"/>
                        </a:spcBef>
                        <a:buSzPct val="25000"/>
                        <a:buNone/>
                      </a:pPr>
                      <a:r>
                        <a:rPr lang="en-US" sz="1800"/>
                        <a:t>Reference Range</a:t>
                      </a:r>
                    </a:p>
                  </a:txBody>
                  <a:tcPr marL="91450" marR="91450" marT="45725" marB="45725"/>
                </a:tc>
                <a:extLst>
                  <a:ext uri="{0D108BD9-81ED-4DB2-BD59-A6C34878D82A}">
                    <a16:rowId xmlns:a16="http://schemas.microsoft.com/office/drawing/2014/main" xmlns="" val="10000"/>
                  </a:ext>
                </a:extLst>
              </a:tr>
              <a:tr h="351600">
                <a:tc>
                  <a:txBody>
                    <a:bodyPr/>
                    <a:lstStyle/>
                    <a:p>
                      <a:pPr marL="0" marR="0" lvl="0" indent="0" algn="l" rtl="0">
                        <a:spcBef>
                          <a:spcPts val="0"/>
                        </a:spcBef>
                        <a:buSzPct val="25000"/>
                        <a:buNone/>
                      </a:pPr>
                      <a:r>
                        <a:rPr lang="en-US" sz="1800"/>
                        <a:t>Neutrophils</a:t>
                      </a:r>
                    </a:p>
                  </a:txBody>
                  <a:tcPr marL="91450" marR="91450" marT="45725" marB="45725"/>
                </a:tc>
                <a:tc>
                  <a:txBody>
                    <a:bodyPr/>
                    <a:lstStyle/>
                    <a:p>
                      <a:pPr marL="0" marR="0" lvl="0" indent="0" algn="l" rtl="0">
                        <a:spcBef>
                          <a:spcPts val="0"/>
                        </a:spcBef>
                        <a:buSzPct val="25000"/>
                        <a:buNone/>
                      </a:pPr>
                      <a:r>
                        <a:rPr lang="en-US" sz="1800"/>
                        <a:t>94</a:t>
                      </a:r>
                    </a:p>
                  </a:txBody>
                  <a:tcPr marL="91450" marR="91450" marT="45725" marB="45725"/>
                </a:tc>
                <a:tc>
                  <a:txBody>
                    <a:bodyPr/>
                    <a:lstStyle/>
                    <a:p>
                      <a:pPr marL="0" marR="0" lvl="0" indent="0" algn="l" rtl="0">
                        <a:spcBef>
                          <a:spcPts val="0"/>
                        </a:spcBef>
                        <a:buSzPct val="25000"/>
                        <a:buNone/>
                      </a:pPr>
                      <a:r>
                        <a:rPr lang="en-US" sz="1800"/>
                        <a:t>%</a:t>
                      </a:r>
                    </a:p>
                  </a:txBody>
                  <a:tcPr marL="91450" marR="91450" marT="45725" marB="45725"/>
                </a:tc>
                <a:extLst>
                  <a:ext uri="{0D108BD9-81ED-4DB2-BD59-A6C34878D82A}">
                    <a16:rowId xmlns:a16="http://schemas.microsoft.com/office/drawing/2014/main" xmlns="" val="10001"/>
                  </a:ext>
                </a:extLst>
              </a:tr>
              <a:tr h="351600">
                <a:tc>
                  <a:txBody>
                    <a:bodyPr/>
                    <a:lstStyle/>
                    <a:p>
                      <a:pPr marL="0" marR="0" lvl="0" indent="0" algn="l" rtl="0">
                        <a:spcBef>
                          <a:spcPts val="0"/>
                        </a:spcBef>
                        <a:buSzPct val="25000"/>
                        <a:buNone/>
                      </a:pPr>
                      <a:r>
                        <a:rPr lang="en-US" sz="1800"/>
                        <a:t>Lymphocytes</a:t>
                      </a:r>
                    </a:p>
                  </a:txBody>
                  <a:tcPr marL="91450" marR="91450" marT="45725" marB="45725"/>
                </a:tc>
                <a:tc>
                  <a:txBody>
                    <a:bodyPr/>
                    <a:lstStyle/>
                    <a:p>
                      <a:pPr marL="0" marR="0" lvl="0" indent="0" algn="l" rtl="0">
                        <a:spcBef>
                          <a:spcPts val="0"/>
                        </a:spcBef>
                        <a:buSzPct val="25000"/>
                        <a:buNone/>
                      </a:pPr>
                      <a:r>
                        <a:rPr lang="en-US" sz="1800"/>
                        <a:t>4</a:t>
                      </a:r>
                    </a:p>
                  </a:txBody>
                  <a:tcPr marL="91450" marR="91450" marT="45725" marB="45725"/>
                </a:tc>
                <a:tc>
                  <a:txBody>
                    <a:bodyPr/>
                    <a:lstStyle/>
                    <a:p>
                      <a:pPr marL="0" marR="0" lvl="0" indent="0" algn="l" rtl="0">
                        <a:spcBef>
                          <a:spcPts val="0"/>
                        </a:spcBef>
                        <a:buSzPct val="25000"/>
                        <a:buNone/>
                      </a:pPr>
                      <a:r>
                        <a:rPr lang="en-US" sz="1800"/>
                        <a:t>%</a:t>
                      </a:r>
                    </a:p>
                  </a:txBody>
                  <a:tcPr marL="91450" marR="91450" marT="45725" marB="45725"/>
                </a:tc>
                <a:extLst>
                  <a:ext uri="{0D108BD9-81ED-4DB2-BD59-A6C34878D82A}">
                    <a16:rowId xmlns:a16="http://schemas.microsoft.com/office/drawing/2014/main" xmlns="" val="10002"/>
                  </a:ext>
                </a:extLst>
              </a:tr>
              <a:tr h="351600">
                <a:tc>
                  <a:txBody>
                    <a:bodyPr/>
                    <a:lstStyle/>
                    <a:p>
                      <a:pPr marL="0" marR="0" lvl="0" indent="0" algn="l" rtl="0">
                        <a:spcBef>
                          <a:spcPts val="0"/>
                        </a:spcBef>
                        <a:buNone/>
                      </a:pPr>
                      <a:r>
                        <a:rPr lang="en-US" sz="1800"/>
                        <a:t>Monocytes</a:t>
                      </a:r>
                    </a:p>
                  </a:txBody>
                  <a:tcPr marL="91450" marR="91450" marT="45725" marB="45725"/>
                </a:tc>
                <a:tc>
                  <a:txBody>
                    <a:bodyPr/>
                    <a:lstStyle/>
                    <a:p>
                      <a:pPr marL="0" marR="0" lvl="0" indent="0" algn="l" rtl="0">
                        <a:spcBef>
                          <a:spcPts val="0"/>
                        </a:spcBef>
                        <a:buNone/>
                      </a:pPr>
                      <a:r>
                        <a:rPr lang="en-US" sz="1800"/>
                        <a:t>2</a:t>
                      </a:r>
                    </a:p>
                  </a:txBody>
                  <a:tcPr marL="91450" marR="91450" marT="45725" marB="45725"/>
                </a:tc>
                <a:tc>
                  <a:txBody>
                    <a:bodyPr/>
                    <a:lstStyle/>
                    <a:p>
                      <a:pPr marL="0" marR="0" lvl="0" indent="0" algn="l" rtl="0">
                        <a:spcBef>
                          <a:spcPts val="0"/>
                        </a:spcBef>
                        <a:buNone/>
                      </a:pPr>
                      <a:r>
                        <a:rPr lang="en-US" sz="1800"/>
                        <a:t>%</a:t>
                      </a:r>
                    </a:p>
                  </a:txBody>
                  <a:tcPr marL="91450" marR="91450" marT="45725" marB="45725"/>
                </a:tc>
                <a:extLst>
                  <a:ext uri="{0D108BD9-81ED-4DB2-BD59-A6C34878D82A}">
                    <a16:rowId xmlns:a16="http://schemas.microsoft.com/office/drawing/2014/main" xmlns="" val="10003"/>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12281"/>
              </a:buClr>
              <a:buSzPct val="25000"/>
              <a:buFont typeface="Calibri"/>
              <a:buNone/>
            </a:pPr>
            <a:r>
              <a:rPr lang="en-US" sz="4400" b="1" i="0" u="none" strike="noStrike" cap="none">
                <a:solidFill>
                  <a:srgbClr val="012281"/>
                </a:solidFill>
                <a:latin typeface="Calibri"/>
                <a:ea typeface="Calibri"/>
                <a:cs typeface="Calibri"/>
                <a:sym typeface="Calibri"/>
              </a:rPr>
              <a:t>#</a:t>
            </a:r>
            <a:r>
              <a:rPr lang="en-US"/>
              <a:t>2</a:t>
            </a:r>
            <a:r>
              <a:rPr lang="en-US" sz="4400" b="1" i="0" u="none" strike="noStrike" cap="none">
                <a:solidFill>
                  <a:srgbClr val="012281"/>
                </a:solidFill>
                <a:latin typeface="Calibri"/>
                <a:ea typeface="Calibri"/>
                <a:cs typeface="Calibri"/>
                <a:sym typeface="Calibri"/>
              </a:rPr>
              <a:t> Morphologic Findings</a:t>
            </a:r>
          </a:p>
        </p:txBody>
      </p:sp>
      <p:sp>
        <p:nvSpPr>
          <p:cNvPr id="177" name="Shape 177"/>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342900" algn="l" rtl="0">
              <a:spcBef>
                <a:spcPts val="640"/>
              </a:spcBef>
              <a:buClr>
                <a:schemeClr val="dk1"/>
              </a:buClr>
              <a:buSzPct val="100000"/>
              <a:buFont typeface="Arial"/>
              <a:buChar char="•"/>
            </a:pPr>
            <a:r>
              <a:rPr lang="en-US"/>
              <a:t>Abundant polymorphonuclear leukocytes </a:t>
            </a:r>
          </a:p>
        </p:txBody>
      </p:sp>
      <p:sp>
        <p:nvSpPr>
          <p:cNvPr id="178" name="Shape 178"/>
          <p:cNvSpPr txBox="1">
            <a:spLocks noGrp="1"/>
          </p:cNvSpPr>
          <p:nvPr>
            <p:ph type="dt" idx="10"/>
          </p:nvPr>
        </p:nvSpPr>
        <p:spPr>
          <a:xfrm>
            <a:off x="457200" y="6356350"/>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3/20/2017</a:t>
            </a:r>
          </a:p>
        </p:txBody>
      </p:sp>
      <p:sp>
        <p:nvSpPr>
          <p:cNvPr id="179" name="Shape 179"/>
          <p:cNvSpPr txBox="1">
            <a:spLocks noGrp="1"/>
          </p:cNvSpPr>
          <p:nvPr>
            <p:ph type="sldNum" idx="12"/>
          </p:nvPr>
        </p:nvSpPr>
        <p:spPr>
          <a:xfrm>
            <a:off x="3505200" y="6356350"/>
            <a:ext cx="2133600" cy="3651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000000"/>
                </a:solidFill>
                <a:latin typeface="Calibri"/>
                <a:ea typeface="Calibri"/>
                <a:cs typeface="Calibri"/>
                <a:sym typeface="Calibri"/>
              </a:rPr>
              <a:t>14</a:t>
            </a:fld>
            <a:endParaRPr lang="en-US" sz="1200">
              <a:solidFill>
                <a:srgbClr val="000000"/>
              </a:solidFill>
              <a:latin typeface="Calibri"/>
              <a:ea typeface="Calibri"/>
              <a:cs typeface="Calibri"/>
              <a:sym typeface="Calibri"/>
            </a:endParaRPr>
          </a:p>
        </p:txBody>
      </p:sp>
      <p:pic>
        <p:nvPicPr>
          <p:cNvPr id="180" name="Shape 180"/>
          <p:cNvPicPr preferRelativeResize="0"/>
          <p:nvPr/>
        </p:nvPicPr>
        <p:blipFill>
          <a:blip r:embed="rId3">
            <a:alphaModFix/>
          </a:blip>
          <a:stretch>
            <a:fillRect/>
          </a:stretch>
        </p:blipFill>
        <p:spPr>
          <a:xfrm>
            <a:off x="1940025" y="2322624"/>
            <a:ext cx="4871975" cy="37274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12281"/>
              </a:buClr>
              <a:buSzPct val="25000"/>
              <a:buFont typeface="Calibri"/>
              <a:buNone/>
            </a:pPr>
            <a:r>
              <a:rPr lang="en-US" sz="4400" b="1" i="0" u="none" strike="noStrike" cap="none">
                <a:solidFill>
                  <a:srgbClr val="012281"/>
                </a:solidFill>
                <a:latin typeface="Calibri"/>
                <a:ea typeface="Calibri"/>
                <a:cs typeface="Calibri"/>
                <a:sym typeface="Calibri"/>
              </a:rPr>
              <a:t>#</a:t>
            </a:r>
            <a:r>
              <a:rPr lang="en-US"/>
              <a:t>2</a:t>
            </a:r>
            <a:r>
              <a:rPr lang="en-US" sz="4400" b="1" i="0" u="none" strike="noStrike" cap="none">
                <a:solidFill>
                  <a:srgbClr val="012281"/>
                </a:solidFill>
                <a:latin typeface="Calibri"/>
                <a:ea typeface="Calibri"/>
                <a:cs typeface="Calibri"/>
                <a:sym typeface="Calibri"/>
              </a:rPr>
              <a:t> Differential Diagnosis</a:t>
            </a:r>
          </a:p>
        </p:txBody>
      </p:sp>
      <p:sp>
        <p:nvSpPr>
          <p:cNvPr id="186" name="Shape 186"/>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457200" marR="0" lvl="0" indent="-228600" algn="l" rtl="0">
              <a:lnSpc>
                <a:spcPct val="125000"/>
              </a:lnSpc>
              <a:spcBef>
                <a:spcPts val="640"/>
              </a:spcBef>
            </a:pPr>
            <a:r>
              <a:rPr lang="en-US"/>
              <a:t>Bacterial infection of the joint </a:t>
            </a:r>
          </a:p>
          <a:p>
            <a:pPr marL="457200" marR="0" lvl="0" indent="-228600" algn="l" rtl="0">
              <a:lnSpc>
                <a:spcPct val="125000"/>
              </a:lnSpc>
              <a:spcBef>
                <a:spcPts val="640"/>
              </a:spcBef>
            </a:pPr>
            <a:r>
              <a:rPr lang="en-US"/>
              <a:t>Acute cartilage disease</a:t>
            </a:r>
          </a:p>
          <a:p>
            <a:pPr marL="457200" marR="0" lvl="0" indent="-228600" algn="l" rtl="0">
              <a:lnSpc>
                <a:spcPct val="125000"/>
              </a:lnSpc>
              <a:spcBef>
                <a:spcPts val="640"/>
              </a:spcBef>
            </a:pPr>
            <a:r>
              <a:rPr lang="en-US"/>
              <a:t>Joint Inflammation</a:t>
            </a:r>
          </a:p>
        </p:txBody>
      </p:sp>
      <p:sp>
        <p:nvSpPr>
          <p:cNvPr id="187" name="Shape 187"/>
          <p:cNvSpPr txBox="1">
            <a:spLocks noGrp="1"/>
          </p:cNvSpPr>
          <p:nvPr>
            <p:ph type="dt" idx="10"/>
          </p:nvPr>
        </p:nvSpPr>
        <p:spPr>
          <a:xfrm>
            <a:off x="457200" y="6356350"/>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3/20/2017</a:t>
            </a:r>
          </a:p>
        </p:txBody>
      </p:sp>
      <p:sp>
        <p:nvSpPr>
          <p:cNvPr id="188" name="Shape 188"/>
          <p:cNvSpPr txBox="1">
            <a:spLocks noGrp="1"/>
          </p:cNvSpPr>
          <p:nvPr>
            <p:ph type="sldNum" idx="12"/>
          </p:nvPr>
        </p:nvSpPr>
        <p:spPr>
          <a:xfrm>
            <a:off x="3505200" y="6356350"/>
            <a:ext cx="2133600" cy="3651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000000"/>
                </a:solidFill>
                <a:latin typeface="Calibri"/>
                <a:ea typeface="Calibri"/>
                <a:cs typeface="Calibri"/>
                <a:sym typeface="Calibri"/>
              </a:rPr>
              <a:t>15</a:t>
            </a:fld>
            <a:endParaRPr lang="en-US" sz="1200">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12281"/>
              </a:buClr>
              <a:buSzPct val="25000"/>
              <a:buFont typeface="Calibri"/>
              <a:buNone/>
            </a:pPr>
            <a:r>
              <a:rPr lang="en-US" sz="4400" b="1" i="0" u="none" strike="noStrike" cap="none">
                <a:solidFill>
                  <a:srgbClr val="012281"/>
                </a:solidFill>
                <a:latin typeface="Calibri"/>
                <a:ea typeface="Calibri"/>
                <a:cs typeface="Calibri"/>
                <a:sym typeface="Calibri"/>
              </a:rPr>
              <a:t>#</a:t>
            </a:r>
            <a:r>
              <a:rPr lang="en-US"/>
              <a:t>2</a:t>
            </a:r>
            <a:r>
              <a:rPr lang="en-US" sz="4400" b="1" i="0" u="none" strike="noStrike" cap="none">
                <a:solidFill>
                  <a:srgbClr val="012281"/>
                </a:solidFill>
                <a:latin typeface="Calibri"/>
                <a:ea typeface="Calibri"/>
                <a:cs typeface="Calibri"/>
                <a:sym typeface="Calibri"/>
              </a:rPr>
              <a:t> Diagnosis</a:t>
            </a:r>
          </a:p>
        </p:txBody>
      </p:sp>
      <p:sp>
        <p:nvSpPr>
          <p:cNvPr id="194" name="Shape 194"/>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342900" algn="l" rtl="0">
              <a:lnSpc>
                <a:spcPct val="125000"/>
              </a:lnSpc>
              <a:spcBef>
                <a:spcPts val="640"/>
              </a:spcBef>
              <a:buClr>
                <a:schemeClr val="dk1"/>
              </a:buClr>
              <a:buSzPct val="100000"/>
              <a:buFont typeface="Arial"/>
              <a:buChar char="•"/>
            </a:pPr>
            <a:r>
              <a:rPr lang="en-US" b="1"/>
              <a:t>Joint Inflammation</a:t>
            </a:r>
            <a:r>
              <a:rPr lang="en-US"/>
              <a:t> is common with different types of arthritis, infections, and injuries.</a:t>
            </a:r>
          </a:p>
          <a:p>
            <a:pPr marL="342900" marR="0" lvl="0" indent="-342900" algn="l" rtl="0">
              <a:lnSpc>
                <a:spcPct val="125000"/>
              </a:lnSpc>
              <a:spcBef>
                <a:spcPts val="640"/>
              </a:spcBef>
              <a:buClr>
                <a:schemeClr val="dk1"/>
              </a:buClr>
              <a:buSzPct val="100000"/>
              <a:buFont typeface="Arial"/>
              <a:buChar char="•"/>
            </a:pPr>
            <a:r>
              <a:rPr lang="en-US"/>
              <a:t>Some examples are osteoarthritis, rheumatoid arthritis, gout, bursitis, tendonitis and fractures.</a:t>
            </a:r>
          </a:p>
        </p:txBody>
      </p:sp>
      <p:sp>
        <p:nvSpPr>
          <p:cNvPr id="195" name="Shape 195"/>
          <p:cNvSpPr txBox="1">
            <a:spLocks noGrp="1"/>
          </p:cNvSpPr>
          <p:nvPr>
            <p:ph type="dt" idx="10"/>
          </p:nvPr>
        </p:nvSpPr>
        <p:spPr>
          <a:xfrm>
            <a:off x="457200" y="6356350"/>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3/20/2017</a:t>
            </a:r>
          </a:p>
        </p:txBody>
      </p:sp>
      <p:sp>
        <p:nvSpPr>
          <p:cNvPr id="196" name="Shape 196"/>
          <p:cNvSpPr txBox="1">
            <a:spLocks noGrp="1"/>
          </p:cNvSpPr>
          <p:nvPr>
            <p:ph type="sldNum" idx="12"/>
          </p:nvPr>
        </p:nvSpPr>
        <p:spPr>
          <a:xfrm>
            <a:off x="3505200" y="6356350"/>
            <a:ext cx="2133600" cy="3651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000000"/>
                </a:solidFill>
                <a:latin typeface="Calibri"/>
                <a:ea typeface="Calibri"/>
                <a:cs typeface="Calibri"/>
                <a:sym typeface="Calibri"/>
              </a:rPr>
              <a:t>16</a:t>
            </a:fld>
            <a:endParaRPr lang="en-US" sz="1200">
              <a:solidFill>
                <a:srgbClr val="00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None/>
            </a:pPr>
            <a:r>
              <a:rPr lang="en-US"/>
              <a:t>Slide #3</a:t>
            </a:r>
          </a:p>
        </p:txBody>
      </p:sp>
      <p:sp>
        <p:nvSpPr>
          <p:cNvPr id="203" name="Shape 203"/>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lvl="0" rtl="0">
              <a:spcBef>
                <a:spcPts val="0"/>
              </a:spcBef>
              <a:buNone/>
            </a:pPr>
            <a:r>
              <a:rPr lang="en-US"/>
              <a:t>A 27 day old premie in the NICU presents with difficulty breathing. Infant also has enlarged cranium. Pneumothorax and chest tube was inserted. </a:t>
            </a:r>
          </a:p>
        </p:txBody>
      </p:sp>
      <p:sp>
        <p:nvSpPr>
          <p:cNvPr id="204" name="Shape 204"/>
          <p:cNvSpPr txBox="1">
            <a:spLocks noGrp="1"/>
          </p:cNvSpPr>
          <p:nvPr>
            <p:ph type="sldNum" idx="12"/>
          </p:nvPr>
        </p:nvSpPr>
        <p:spPr>
          <a:xfrm>
            <a:off x="3505200" y="6356350"/>
            <a:ext cx="2133600" cy="365100"/>
          </a:xfrm>
          <a:prstGeom prst="rect">
            <a:avLst/>
          </a:prstGeom>
        </p:spPr>
        <p:txBody>
          <a:bodyPr lIns="91425" tIns="45700" rIns="91425" bIns="45700" anchor="ctr" anchorCtr="0">
            <a:noAutofit/>
          </a:bodyPr>
          <a:lstStyle/>
          <a:p>
            <a:pPr lvl="0" rtl="0">
              <a:spcBef>
                <a:spcPts val="0"/>
              </a:spcBef>
              <a:buNone/>
            </a:pPr>
            <a:fld id="{00000000-1234-1234-1234-123412341234}" type="slidenum">
              <a:rPr lang="en-US"/>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12281"/>
              </a:buClr>
              <a:buSzPct val="25000"/>
              <a:buFont typeface="Calibri"/>
              <a:buNone/>
            </a:pPr>
            <a:r>
              <a:rPr lang="en-US" sz="4400" b="1" i="0" u="none" strike="noStrike" cap="none">
                <a:solidFill>
                  <a:srgbClr val="012281"/>
                </a:solidFill>
                <a:latin typeface="Calibri"/>
                <a:ea typeface="Calibri"/>
                <a:cs typeface="Calibri"/>
                <a:sym typeface="Calibri"/>
              </a:rPr>
              <a:t>#</a:t>
            </a:r>
            <a:r>
              <a:rPr lang="en-US"/>
              <a:t>3</a:t>
            </a:r>
            <a:r>
              <a:rPr lang="en-US" sz="4400" b="1" i="0" u="none" strike="noStrike" cap="none">
                <a:solidFill>
                  <a:srgbClr val="012281"/>
                </a:solidFill>
                <a:latin typeface="Calibri"/>
                <a:ea typeface="Calibri"/>
                <a:cs typeface="Calibri"/>
                <a:sym typeface="Calibri"/>
              </a:rPr>
              <a:t> Macroscopic Appearance</a:t>
            </a:r>
          </a:p>
        </p:txBody>
      </p:sp>
      <p:sp>
        <p:nvSpPr>
          <p:cNvPr id="210" name="Shape 210"/>
          <p:cNvSpPr txBox="1">
            <a:spLocks noGrp="1"/>
          </p:cNvSpPr>
          <p:nvPr>
            <p:ph type="dt" idx="10"/>
          </p:nvPr>
        </p:nvSpPr>
        <p:spPr>
          <a:xfrm>
            <a:off x="457200" y="6356350"/>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3/20/2017</a:t>
            </a:r>
          </a:p>
        </p:txBody>
      </p:sp>
      <p:sp>
        <p:nvSpPr>
          <p:cNvPr id="211" name="Shape 211"/>
          <p:cNvSpPr txBox="1">
            <a:spLocks noGrp="1"/>
          </p:cNvSpPr>
          <p:nvPr>
            <p:ph type="sldNum" idx="12"/>
          </p:nvPr>
        </p:nvSpPr>
        <p:spPr>
          <a:xfrm>
            <a:off x="3505200" y="6356350"/>
            <a:ext cx="2133600" cy="365100"/>
          </a:xfrm>
          <a:prstGeom prst="rect">
            <a:avLst/>
          </a:prstGeom>
          <a:noFill/>
          <a:ln>
            <a:noFill/>
          </a:ln>
        </p:spPr>
        <p:txBody>
          <a:bodyPr lIns="91425" tIns="45700" rIns="91425" bIns="45700" anchor="ctr" anchorCtr="0">
            <a:noAutofit/>
          </a:bodyPr>
          <a:lstStyle/>
          <a:p>
            <a:pPr lvl="0" rtl="0">
              <a:spcBef>
                <a:spcPts val="0"/>
              </a:spcBef>
              <a:buNone/>
            </a:pPr>
            <a:fld id="{00000000-1234-1234-1234-123412341234}" type="slidenum">
              <a:rPr lang="en-US"/>
              <a:t>18</a:t>
            </a:fld>
            <a:endParaRPr lang="en-US"/>
          </a:p>
        </p:txBody>
      </p:sp>
      <p:graphicFrame>
        <p:nvGraphicFramePr>
          <p:cNvPr id="212" name="Shape 212"/>
          <p:cNvGraphicFramePr/>
          <p:nvPr/>
        </p:nvGraphicFramePr>
        <p:xfrm>
          <a:off x="4382814" y="2212082"/>
          <a:ext cx="3000000" cy="3000000"/>
        </p:xfrm>
        <a:graphic>
          <a:graphicData uri="http://schemas.openxmlformats.org/drawingml/2006/table">
            <a:tbl>
              <a:tblPr firstRow="1" bandRow="1">
                <a:noFill/>
                <a:tableStyleId>{C088C122-C329-4756-A875-3D0EFE38505E}</a:tableStyleId>
              </a:tblPr>
              <a:tblGrid>
                <a:gridCol w="2333300">
                  <a:extLst>
                    <a:ext uri="{9D8B030D-6E8A-4147-A177-3AD203B41FA5}">
                      <a16:colId xmlns:a16="http://schemas.microsoft.com/office/drawing/2014/main" xmlns="" val="20000"/>
                    </a:ext>
                  </a:extLst>
                </a:gridCol>
                <a:gridCol w="1841950">
                  <a:extLst>
                    <a:ext uri="{9D8B030D-6E8A-4147-A177-3AD203B41FA5}">
                      <a16:colId xmlns:a16="http://schemas.microsoft.com/office/drawing/2014/main" xmlns="" val="20001"/>
                    </a:ext>
                  </a:extLst>
                </a:gridCol>
              </a:tblGrid>
              <a:tr h="370850">
                <a:tc>
                  <a:txBody>
                    <a:bodyPr/>
                    <a:lstStyle/>
                    <a:p>
                      <a:pPr marL="0" marR="0" lvl="0" indent="0" algn="l" rtl="0">
                        <a:spcBef>
                          <a:spcPts val="0"/>
                        </a:spcBef>
                        <a:buSzPct val="25000"/>
                        <a:buNone/>
                      </a:pPr>
                      <a:r>
                        <a:rPr lang="en-US" sz="1800" u="none" strike="noStrike" cap="none"/>
                        <a:t>Parameter</a:t>
                      </a:r>
                    </a:p>
                  </a:txBody>
                  <a:tcPr marL="91450" marR="91450" marT="45725" marB="45725"/>
                </a:tc>
                <a:tc>
                  <a:txBody>
                    <a:bodyPr/>
                    <a:lstStyle/>
                    <a:p>
                      <a:pPr marL="0" marR="0" lvl="0" indent="0" algn="l" rtl="0">
                        <a:spcBef>
                          <a:spcPts val="0"/>
                        </a:spcBef>
                        <a:buSzPct val="25000"/>
                        <a:buNone/>
                      </a:pPr>
                      <a:r>
                        <a:rPr lang="en-US" sz="1800"/>
                        <a:t>Result</a:t>
                      </a:r>
                    </a:p>
                  </a:txBody>
                  <a:tcPr marL="91450" marR="91450" marT="45725" marB="45725"/>
                </a:tc>
                <a:extLst>
                  <a:ext uri="{0D108BD9-81ED-4DB2-BD59-A6C34878D82A}">
                    <a16:rowId xmlns:a16="http://schemas.microsoft.com/office/drawing/2014/main" xmlns="" val="10000"/>
                  </a:ext>
                </a:extLst>
              </a:tr>
              <a:tr h="370850">
                <a:tc>
                  <a:txBody>
                    <a:bodyPr/>
                    <a:lstStyle/>
                    <a:p>
                      <a:pPr marL="0" marR="0" lvl="0" indent="0" algn="l" rtl="0">
                        <a:spcBef>
                          <a:spcPts val="0"/>
                        </a:spcBef>
                        <a:buNone/>
                      </a:pPr>
                      <a:r>
                        <a:rPr lang="en-US" sz="1800"/>
                        <a:t>Source</a:t>
                      </a:r>
                    </a:p>
                  </a:txBody>
                  <a:tcPr marL="91450" marR="91450" marT="45725" marB="45725"/>
                </a:tc>
                <a:tc>
                  <a:txBody>
                    <a:bodyPr/>
                    <a:lstStyle/>
                    <a:p>
                      <a:pPr marL="0" marR="0" lvl="0" indent="0" algn="l" rtl="0">
                        <a:spcBef>
                          <a:spcPts val="0"/>
                        </a:spcBef>
                        <a:buNone/>
                      </a:pPr>
                      <a:r>
                        <a:rPr lang="en-US" sz="1800">
                          <a:solidFill>
                            <a:srgbClr val="000000"/>
                          </a:solidFill>
                        </a:rPr>
                        <a:t>CSF</a:t>
                      </a:r>
                    </a:p>
                  </a:txBody>
                  <a:tcPr marL="91450" marR="91450" marT="45725" marB="45725"/>
                </a:tc>
                <a:extLst>
                  <a:ext uri="{0D108BD9-81ED-4DB2-BD59-A6C34878D82A}">
                    <a16:rowId xmlns:a16="http://schemas.microsoft.com/office/drawing/2014/main" xmlns="" val="10001"/>
                  </a:ext>
                </a:extLst>
              </a:tr>
              <a:tr h="370850">
                <a:tc>
                  <a:txBody>
                    <a:bodyPr/>
                    <a:lstStyle/>
                    <a:p>
                      <a:pPr marL="0" marR="0" lvl="0" indent="0" algn="l" rtl="0">
                        <a:spcBef>
                          <a:spcPts val="0"/>
                        </a:spcBef>
                        <a:buSzPct val="25000"/>
                        <a:buNone/>
                      </a:pPr>
                      <a:r>
                        <a:rPr lang="en-US" sz="1800"/>
                        <a:t>Color</a:t>
                      </a:r>
                    </a:p>
                  </a:txBody>
                  <a:tcPr marL="91450" marR="91450" marT="45725" marB="45725"/>
                </a:tc>
                <a:tc>
                  <a:txBody>
                    <a:bodyPr/>
                    <a:lstStyle/>
                    <a:p>
                      <a:pPr marL="0" marR="0" lvl="0" indent="0" algn="l" rtl="0">
                        <a:spcBef>
                          <a:spcPts val="0"/>
                        </a:spcBef>
                        <a:buSzPct val="25000"/>
                        <a:buNone/>
                      </a:pPr>
                      <a:r>
                        <a:rPr lang="en-US" sz="1800">
                          <a:solidFill>
                            <a:srgbClr val="000000"/>
                          </a:solidFill>
                        </a:rPr>
                        <a:t>Light Brown</a:t>
                      </a:r>
                    </a:p>
                  </a:txBody>
                  <a:tcPr marL="91450" marR="91450" marT="45725" marB="45725"/>
                </a:tc>
                <a:extLst>
                  <a:ext uri="{0D108BD9-81ED-4DB2-BD59-A6C34878D82A}">
                    <a16:rowId xmlns:a16="http://schemas.microsoft.com/office/drawing/2014/main" xmlns="" val="10002"/>
                  </a:ext>
                </a:extLst>
              </a:tr>
              <a:tr h="370850">
                <a:tc>
                  <a:txBody>
                    <a:bodyPr/>
                    <a:lstStyle/>
                    <a:p>
                      <a:pPr marL="0" marR="0" lvl="0" indent="0" algn="l" rtl="0">
                        <a:spcBef>
                          <a:spcPts val="0"/>
                        </a:spcBef>
                        <a:buSzPct val="25000"/>
                        <a:buNone/>
                      </a:pPr>
                      <a:r>
                        <a:rPr lang="en-US" sz="1800"/>
                        <a:t>Clarity</a:t>
                      </a:r>
                    </a:p>
                  </a:txBody>
                  <a:tcPr marL="91450" marR="91450" marT="45725" marB="45725"/>
                </a:tc>
                <a:tc>
                  <a:txBody>
                    <a:bodyPr/>
                    <a:lstStyle/>
                    <a:p>
                      <a:pPr marL="0" marR="0" lvl="0" indent="0" algn="l" rtl="0">
                        <a:spcBef>
                          <a:spcPts val="0"/>
                        </a:spcBef>
                        <a:buSzPct val="25000"/>
                        <a:buNone/>
                      </a:pPr>
                      <a:r>
                        <a:rPr lang="en-US" sz="1800">
                          <a:solidFill>
                            <a:srgbClr val="000000"/>
                          </a:solidFill>
                        </a:rPr>
                        <a:t>Hazy</a:t>
                      </a:r>
                    </a:p>
                  </a:txBody>
                  <a:tcPr marL="91450" marR="91450" marT="45725" marB="45725"/>
                </a:tc>
                <a:extLst>
                  <a:ext uri="{0D108BD9-81ED-4DB2-BD59-A6C34878D82A}">
                    <a16:rowId xmlns:a16="http://schemas.microsoft.com/office/drawing/2014/main" xmlns="" val="10003"/>
                  </a:ext>
                </a:extLst>
              </a:tr>
              <a:tr h="370850">
                <a:tc>
                  <a:txBody>
                    <a:bodyPr/>
                    <a:lstStyle/>
                    <a:p>
                      <a:pPr marL="0" marR="0" lvl="0" indent="0" algn="l" rtl="0">
                        <a:spcBef>
                          <a:spcPts val="0"/>
                        </a:spcBef>
                        <a:buSzPct val="25000"/>
                        <a:buNone/>
                      </a:pPr>
                      <a:r>
                        <a:rPr lang="en-US" sz="1800"/>
                        <a:t>Xanthochromia</a:t>
                      </a:r>
                    </a:p>
                  </a:txBody>
                  <a:tcPr marL="91450" marR="91450" marT="45725" marB="45725"/>
                </a:tc>
                <a:tc>
                  <a:txBody>
                    <a:bodyPr/>
                    <a:lstStyle/>
                    <a:p>
                      <a:pPr marL="0" marR="0" lvl="0" indent="0" algn="l" rtl="0">
                        <a:spcBef>
                          <a:spcPts val="0"/>
                        </a:spcBef>
                        <a:buSzPct val="25000"/>
                        <a:buNone/>
                      </a:pPr>
                      <a:r>
                        <a:rPr lang="en-US" sz="1800">
                          <a:solidFill>
                            <a:srgbClr val="000000"/>
                          </a:solidFill>
                        </a:rPr>
                        <a:t>Present-brown </a:t>
                      </a:r>
                    </a:p>
                  </a:txBody>
                  <a:tcPr marL="91450" marR="91450" marT="45725" marB="45725"/>
                </a:tc>
                <a:extLst>
                  <a:ext uri="{0D108BD9-81ED-4DB2-BD59-A6C34878D82A}">
                    <a16:rowId xmlns:a16="http://schemas.microsoft.com/office/drawing/2014/main" xmlns="" val="10004"/>
                  </a:ext>
                </a:extLst>
              </a:tr>
              <a:tr h="370850">
                <a:tc>
                  <a:txBody>
                    <a:bodyPr/>
                    <a:lstStyle/>
                    <a:p>
                      <a:pPr marL="0" marR="0" lvl="0" indent="0" algn="l" rtl="0">
                        <a:spcBef>
                          <a:spcPts val="0"/>
                        </a:spcBef>
                        <a:buSzPct val="25000"/>
                        <a:buNone/>
                      </a:pPr>
                      <a:r>
                        <a:rPr lang="en-US" sz="1800"/>
                        <a:t>Tube #</a:t>
                      </a:r>
                    </a:p>
                  </a:txBody>
                  <a:tcPr marL="91450" marR="91450" marT="45725" marB="45725"/>
                </a:tc>
                <a:tc>
                  <a:txBody>
                    <a:bodyPr/>
                    <a:lstStyle/>
                    <a:p>
                      <a:pPr marL="0" marR="0" lvl="0" indent="0" algn="l" rtl="0">
                        <a:spcBef>
                          <a:spcPts val="0"/>
                        </a:spcBef>
                        <a:buSzPct val="25000"/>
                        <a:buNone/>
                      </a:pPr>
                      <a:r>
                        <a:rPr lang="en-US" sz="1800">
                          <a:solidFill>
                            <a:srgbClr val="000000"/>
                          </a:solidFill>
                        </a:rPr>
                        <a:t>Sterile cup</a:t>
                      </a:r>
                    </a:p>
                  </a:txBody>
                  <a:tcPr marL="91450" marR="91450" marT="45725" marB="45725"/>
                </a:tc>
                <a:extLst>
                  <a:ext uri="{0D108BD9-81ED-4DB2-BD59-A6C34878D82A}">
                    <a16:rowId xmlns:a16="http://schemas.microsoft.com/office/drawing/2014/main" xmlns="" val="10005"/>
                  </a:ext>
                </a:extLst>
              </a:tr>
            </a:tbl>
          </a:graphicData>
        </a:graphic>
      </p:graphicFrame>
      <p:pic>
        <p:nvPicPr>
          <p:cNvPr id="213" name="Shape 213"/>
          <p:cNvPicPr preferRelativeResize="0"/>
          <p:nvPr/>
        </p:nvPicPr>
        <p:blipFill>
          <a:blip r:embed="rId3">
            <a:alphaModFix/>
          </a:blip>
          <a:stretch>
            <a:fillRect/>
          </a:stretch>
        </p:blipFill>
        <p:spPr>
          <a:xfrm>
            <a:off x="856625" y="1506387"/>
            <a:ext cx="2841200" cy="384522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12281"/>
              </a:buClr>
              <a:buSzPct val="25000"/>
              <a:buFont typeface="Calibri"/>
              <a:buNone/>
            </a:pPr>
            <a:r>
              <a:rPr lang="en-US" sz="4400" b="1" i="0" u="none" strike="noStrike" cap="none">
                <a:solidFill>
                  <a:srgbClr val="012281"/>
                </a:solidFill>
                <a:latin typeface="Calibri"/>
                <a:ea typeface="Calibri"/>
                <a:cs typeface="Calibri"/>
                <a:sym typeface="Calibri"/>
              </a:rPr>
              <a:t>#</a:t>
            </a:r>
            <a:r>
              <a:rPr lang="en-US"/>
              <a:t>3</a:t>
            </a:r>
            <a:r>
              <a:rPr lang="en-US" sz="4400" b="1" i="0" u="none" strike="noStrike" cap="none">
                <a:solidFill>
                  <a:srgbClr val="012281"/>
                </a:solidFill>
                <a:latin typeface="Calibri"/>
                <a:ea typeface="Calibri"/>
                <a:cs typeface="Calibri"/>
                <a:sym typeface="Calibri"/>
              </a:rPr>
              <a:t> Hemocytometer Count</a:t>
            </a:r>
          </a:p>
        </p:txBody>
      </p:sp>
      <p:sp>
        <p:nvSpPr>
          <p:cNvPr id="219" name="Shape 219"/>
          <p:cNvSpPr txBox="1">
            <a:spLocks noGrp="1"/>
          </p:cNvSpPr>
          <p:nvPr>
            <p:ph type="dt" idx="10"/>
          </p:nvPr>
        </p:nvSpPr>
        <p:spPr>
          <a:xfrm>
            <a:off x="457200" y="6356350"/>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3/20/2017</a:t>
            </a:r>
          </a:p>
        </p:txBody>
      </p:sp>
      <p:sp>
        <p:nvSpPr>
          <p:cNvPr id="220" name="Shape 220"/>
          <p:cNvSpPr txBox="1">
            <a:spLocks noGrp="1"/>
          </p:cNvSpPr>
          <p:nvPr>
            <p:ph type="sldNum" idx="12"/>
          </p:nvPr>
        </p:nvSpPr>
        <p:spPr>
          <a:xfrm>
            <a:off x="3505200" y="6356350"/>
            <a:ext cx="2133600" cy="3651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000000"/>
                </a:solidFill>
                <a:latin typeface="Calibri"/>
                <a:ea typeface="Calibri"/>
                <a:cs typeface="Calibri"/>
                <a:sym typeface="Calibri"/>
              </a:rPr>
              <a:t>19</a:t>
            </a:fld>
            <a:endParaRPr lang="en-US" sz="1200">
              <a:solidFill>
                <a:srgbClr val="000000"/>
              </a:solidFill>
              <a:latin typeface="Calibri"/>
              <a:ea typeface="Calibri"/>
              <a:cs typeface="Calibri"/>
              <a:sym typeface="Calibri"/>
            </a:endParaRPr>
          </a:p>
        </p:txBody>
      </p:sp>
      <p:sp>
        <p:nvSpPr>
          <p:cNvPr id="221" name="Shape 221"/>
          <p:cNvSpPr txBox="1"/>
          <p:nvPr/>
        </p:nvSpPr>
        <p:spPr>
          <a:xfrm>
            <a:off x="606972" y="4470082"/>
            <a:ext cx="7125900" cy="646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Should a differential or scan be performed on this Specimen?</a:t>
            </a:r>
          </a:p>
          <a:p>
            <a:pPr marL="0" marR="0" lvl="0" indent="0" algn="l" rtl="0">
              <a:spcBef>
                <a:spcPts val="0"/>
              </a:spcBef>
              <a:buNone/>
            </a:pPr>
            <a:endParaRPr sz="1800">
              <a:solidFill>
                <a:schemeClr val="dk1"/>
              </a:solidFill>
              <a:latin typeface="Calibri"/>
              <a:ea typeface="Calibri"/>
              <a:cs typeface="Calibri"/>
              <a:sym typeface="Calibri"/>
            </a:endParaRPr>
          </a:p>
        </p:txBody>
      </p:sp>
      <p:sp>
        <p:nvSpPr>
          <p:cNvPr id="222" name="Shape 222"/>
          <p:cNvSpPr txBox="1"/>
          <p:nvPr/>
        </p:nvSpPr>
        <p:spPr>
          <a:xfrm>
            <a:off x="2456399" y="5053050"/>
            <a:ext cx="4231199" cy="9234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000">
                <a:latin typeface="Calibri"/>
                <a:ea typeface="Calibri"/>
                <a:cs typeface="Calibri"/>
                <a:sym typeface="Calibri"/>
              </a:rPr>
              <a:t>Yes, perform differential</a:t>
            </a:r>
          </a:p>
        </p:txBody>
      </p:sp>
      <p:graphicFrame>
        <p:nvGraphicFramePr>
          <p:cNvPr id="223" name="Shape 223"/>
          <p:cNvGraphicFramePr/>
          <p:nvPr/>
        </p:nvGraphicFramePr>
        <p:xfrm>
          <a:off x="2278339" y="2381874"/>
          <a:ext cx="3000000" cy="3000000"/>
        </p:xfrm>
        <a:graphic>
          <a:graphicData uri="http://schemas.openxmlformats.org/drawingml/2006/table">
            <a:tbl>
              <a:tblPr firstRow="1" bandRow="1">
                <a:noFill/>
                <a:tableStyleId>{C088C122-C329-4756-A875-3D0EFE38505E}</a:tableStyleId>
              </a:tblPr>
              <a:tblGrid>
                <a:gridCol w="1466050">
                  <a:extLst>
                    <a:ext uri="{9D8B030D-6E8A-4147-A177-3AD203B41FA5}">
                      <a16:colId xmlns:a16="http://schemas.microsoft.com/office/drawing/2014/main" xmlns="" val="20000"/>
                    </a:ext>
                  </a:extLst>
                </a:gridCol>
                <a:gridCol w="1154800">
                  <a:extLst>
                    <a:ext uri="{9D8B030D-6E8A-4147-A177-3AD203B41FA5}">
                      <a16:colId xmlns:a16="http://schemas.microsoft.com/office/drawing/2014/main" xmlns="" val="20001"/>
                    </a:ext>
                  </a:extLst>
                </a:gridCol>
                <a:gridCol w="1777275">
                  <a:extLst>
                    <a:ext uri="{9D8B030D-6E8A-4147-A177-3AD203B41FA5}">
                      <a16:colId xmlns:a16="http://schemas.microsoft.com/office/drawing/2014/main" xmlns="" val="20002"/>
                    </a:ext>
                  </a:extLst>
                </a:gridCol>
              </a:tblGrid>
              <a:tr h="385400">
                <a:tc>
                  <a:txBody>
                    <a:bodyPr/>
                    <a:lstStyle/>
                    <a:p>
                      <a:pPr marL="0" marR="0" lvl="0" indent="0" algn="l" rtl="0">
                        <a:spcBef>
                          <a:spcPts val="0"/>
                        </a:spcBef>
                        <a:buSzPct val="25000"/>
                        <a:buNone/>
                      </a:pPr>
                      <a:r>
                        <a:rPr lang="en-US" sz="1800"/>
                        <a:t>Parameter</a:t>
                      </a:r>
                    </a:p>
                  </a:txBody>
                  <a:tcPr marL="91450" marR="91450" marT="45725" marB="45725"/>
                </a:tc>
                <a:tc>
                  <a:txBody>
                    <a:bodyPr/>
                    <a:lstStyle/>
                    <a:p>
                      <a:pPr marL="0" marR="0" lvl="0" indent="0" algn="l" rtl="0">
                        <a:spcBef>
                          <a:spcPts val="0"/>
                        </a:spcBef>
                        <a:buSzPct val="25000"/>
                        <a:buNone/>
                      </a:pPr>
                      <a:r>
                        <a:rPr lang="en-US" sz="1800"/>
                        <a:t>Result</a:t>
                      </a:r>
                    </a:p>
                  </a:txBody>
                  <a:tcPr marL="91450" marR="91450" marT="45725" marB="45725"/>
                </a:tc>
                <a:tc>
                  <a:txBody>
                    <a:bodyPr/>
                    <a:lstStyle/>
                    <a:p>
                      <a:pPr marL="0" marR="0" lvl="0" indent="0" algn="l" rtl="0">
                        <a:spcBef>
                          <a:spcPts val="0"/>
                        </a:spcBef>
                        <a:buSzPct val="25000"/>
                        <a:buNone/>
                      </a:pPr>
                      <a:r>
                        <a:rPr lang="en-US" sz="1800"/>
                        <a:t>Reference Range</a:t>
                      </a:r>
                    </a:p>
                  </a:txBody>
                  <a:tcPr marL="91450" marR="91450" marT="45725" marB="45725"/>
                </a:tc>
                <a:extLst>
                  <a:ext uri="{0D108BD9-81ED-4DB2-BD59-A6C34878D82A}">
                    <a16:rowId xmlns:a16="http://schemas.microsoft.com/office/drawing/2014/main" xmlns="" val="10000"/>
                  </a:ext>
                </a:extLst>
              </a:tr>
              <a:tr h="351600">
                <a:tc>
                  <a:txBody>
                    <a:bodyPr/>
                    <a:lstStyle/>
                    <a:p>
                      <a:pPr marL="0" marR="0" lvl="0" indent="0" algn="l" rtl="0">
                        <a:spcBef>
                          <a:spcPts val="0"/>
                        </a:spcBef>
                        <a:buSzPct val="25000"/>
                        <a:buNone/>
                      </a:pPr>
                      <a:r>
                        <a:rPr lang="en-US" sz="1800"/>
                        <a:t>WBC</a:t>
                      </a:r>
                    </a:p>
                  </a:txBody>
                  <a:tcPr marL="91450" marR="91450" marT="45725" marB="45725"/>
                </a:tc>
                <a:tc>
                  <a:txBody>
                    <a:bodyPr/>
                    <a:lstStyle/>
                    <a:p>
                      <a:pPr marL="0" marR="0" lvl="0" indent="0" algn="l" rtl="0">
                        <a:spcBef>
                          <a:spcPts val="0"/>
                        </a:spcBef>
                        <a:buSzPct val="25000"/>
                        <a:buNone/>
                      </a:pPr>
                      <a:r>
                        <a:rPr lang="en-US" sz="1800"/>
                        <a:t>48</a:t>
                      </a:r>
                    </a:p>
                  </a:txBody>
                  <a:tcPr marL="91450" marR="91450" marT="45725" marB="45725"/>
                </a:tc>
                <a:tc>
                  <a:txBody>
                    <a:bodyPr/>
                    <a:lstStyle/>
                    <a:p>
                      <a:pPr marL="0" marR="0" lvl="0" indent="0" algn="l" rtl="0">
                        <a:spcBef>
                          <a:spcPts val="0"/>
                        </a:spcBef>
                        <a:buSzPct val="25000"/>
                        <a:buNone/>
                      </a:pPr>
                      <a:r>
                        <a:rPr lang="en-US" sz="1800"/>
                        <a:t>0-5/mcL</a:t>
                      </a:r>
                    </a:p>
                  </a:txBody>
                  <a:tcPr marL="91450" marR="91450" marT="45725" marB="45725"/>
                </a:tc>
                <a:extLst>
                  <a:ext uri="{0D108BD9-81ED-4DB2-BD59-A6C34878D82A}">
                    <a16:rowId xmlns:a16="http://schemas.microsoft.com/office/drawing/2014/main" xmlns="" val="10001"/>
                  </a:ext>
                </a:extLst>
              </a:tr>
              <a:tr h="351600">
                <a:tc>
                  <a:txBody>
                    <a:bodyPr/>
                    <a:lstStyle/>
                    <a:p>
                      <a:pPr marL="0" marR="0" lvl="0" indent="0" algn="l" rtl="0">
                        <a:spcBef>
                          <a:spcPts val="0"/>
                        </a:spcBef>
                        <a:buSzPct val="25000"/>
                        <a:buNone/>
                      </a:pPr>
                      <a:r>
                        <a:rPr lang="en-US" sz="1800"/>
                        <a:t>RBC</a:t>
                      </a:r>
                    </a:p>
                  </a:txBody>
                  <a:tcPr marL="91450" marR="91450" marT="45725" marB="45725"/>
                </a:tc>
                <a:tc>
                  <a:txBody>
                    <a:bodyPr/>
                    <a:lstStyle/>
                    <a:p>
                      <a:pPr marL="0" marR="0" lvl="0" indent="0" algn="l" rtl="0">
                        <a:spcBef>
                          <a:spcPts val="0"/>
                        </a:spcBef>
                        <a:buSzPct val="25000"/>
                        <a:buNone/>
                      </a:pPr>
                      <a:r>
                        <a:rPr lang="en-US" sz="1800"/>
                        <a:t>4000</a:t>
                      </a:r>
                    </a:p>
                  </a:txBody>
                  <a:tcPr marL="91450" marR="91450" marT="45725" marB="45725"/>
                </a:tc>
                <a:tc>
                  <a:txBody>
                    <a:bodyPr/>
                    <a:lstStyle/>
                    <a:p>
                      <a:pPr marL="0" marR="0" lvl="0" indent="0" algn="l" rtl="0">
                        <a:spcBef>
                          <a:spcPts val="0"/>
                        </a:spcBef>
                        <a:buSzPct val="25000"/>
                        <a:buNone/>
                      </a:pPr>
                      <a:r>
                        <a:rPr lang="en-US" sz="1800"/>
                        <a:t>Absent/mcL</a:t>
                      </a:r>
                    </a:p>
                  </a:txBody>
                  <a:tcPr marL="91450" marR="91450" marT="45725" marB="45725"/>
                </a:tc>
                <a:extLst>
                  <a:ext uri="{0D108BD9-81ED-4DB2-BD59-A6C34878D82A}">
                    <a16:rowId xmlns:a16="http://schemas.microsoft.com/office/drawing/2014/main" xmlns="" val="10002"/>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a:t>Slide #1</a:t>
            </a:r>
          </a:p>
        </p:txBody>
      </p:sp>
      <p:sp>
        <p:nvSpPr>
          <p:cNvPr id="73" name="Shape 73"/>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lvl="0">
              <a:spcBef>
                <a:spcPts val="0"/>
              </a:spcBef>
              <a:buNone/>
            </a:pPr>
            <a:r>
              <a:rPr lang="en-US"/>
              <a:t>A 72 year old woman entered the EC with upper and lower extremity swelling. Patient was treated for edema and a thoracentesis for a right pleural effusion was performed.</a:t>
            </a:r>
          </a:p>
        </p:txBody>
      </p:sp>
      <p:sp>
        <p:nvSpPr>
          <p:cNvPr id="74" name="Shape 74"/>
          <p:cNvSpPr txBox="1">
            <a:spLocks noGrp="1"/>
          </p:cNvSpPr>
          <p:nvPr>
            <p:ph type="sldNum" idx="12"/>
          </p:nvPr>
        </p:nvSpPr>
        <p:spPr>
          <a:xfrm>
            <a:off x="3505200" y="6356350"/>
            <a:ext cx="21336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12281"/>
              </a:buClr>
              <a:buSzPct val="25000"/>
              <a:buFont typeface="Calibri"/>
              <a:buNone/>
            </a:pPr>
            <a:r>
              <a:rPr lang="en-US" sz="4400" b="1" i="0" u="none" strike="noStrike" cap="none">
                <a:solidFill>
                  <a:srgbClr val="012281"/>
                </a:solidFill>
                <a:latin typeface="Calibri"/>
                <a:ea typeface="Calibri"/>
                <a:cs typeface="Calibri"/>
                <a:sym typeface="Calibri"/>
              </a:rPr>
              <a:t>#</a:t>
            </a:r>
            <a:r>
              <a:rPr lang="en-US"/>
              <a:t>3</a:t>
            </a:r>
            <a:r>
              <a:rPr lang="en-US" sz="4400" b="1" i="0" u="none" strike="noStrike" cap="none">
                <a:solidFill>
                  <a:srgbClr val="012281"/>
                </a:solidFill>
                <a:latin typeface="Calibri"/>
                <a:ea typeface="Calibri"/>
                <a:cs typeface="Calibri"/>
                <a:sym typeface="Calibri"/>
              </a:rPr>
              <a:t> </a:t>
            </a:r>
            <a:r>
              <a:rPr lang="en-US"/>
              <a:t>Differential Results</a:t>
            </a:r>
          </a:p>
        </p:txBody>
      </p:sp>
      <p:sp>
        <p:nvSpPr>
          <p:cNvPr id="229" name="Shape 229"/>
          <p:cNvSpPr txBox="1">
            <a:spLocks noGrp="1"/>
          </p:cNvSpPr>
          <p:nvPr>
            <p:ph type="dt" idx="10"/>
          </p:nvPr>
        </p:nvSpPr>
        <p:spPr>
          <a:xfrm>
            <a:off x="457200" y="6356350"/>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3/20/2017</a:t>
            </a:r>
          </a:p>
        </p:txBody>
      </p:sp>
      <p:sp>
        <p:nvSpPr>
          <p:cNvPr id="230" name="Shape 230"/>
          <p:cNvSpPr txBox="1">
            <a:spLocks noGrp="1"/>
          </p:cNvSpPr>
          <p:nvPr>
            <p:ph type="sldNum" idx="12"/>
          </p:nvPr>
        </p:nvSpPr>
        <p:spPr>
          <a:xfrm>
            <a:off x="3505200" y="6356350"/>
            <a:ext cx="2133600" cy="3651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000000"/>
                </a:solidFill>
                <a:latin typeface="Calibri"/>
                <a:ea typeface="Calibri"/>
                <a:cs typeface="Calibri"/>
                <a:sym typeface="Calibri"/>
              </a:rPr>
              <a:t>20</a:t>
            </a:fld>
            <a:endParaRPr lang="en-US" sz="1200">
              <a:solidFill>
                <a:srgbClr val="000000"/>
              </a:solidFill>
              <a:latin typeface="Calibri"/>
              <a:ea typeface="Calibri"/>
              <a:cs typeface="Calibri"/>
              <a:sym typeface="Calibri"/>
            </a:endParaRPr>
          </a:p>
        </p:txBody>
      </p:sp>
      <p:graphicFrame>
        <p:nvGraphicFramePr>
          <p:cNvPr id="231" name="Shape 231"/>
          <p:cNvGraphicFramePr/>
          <p:nvPr/>
        </p:nvGraphicFramePr>
        <p:xfrm>
          <a:off x="2278339" y="2381874"/>
          <a:ext cx="3000000" cy="3000000"/>
        </p:xfrm>
        <a:graphic>
          <a:graphicData uri="http://schemas.openxmlformats.org/drawingml/2006/table">
            <a:tbl>
              <a:tblPr firstRow="1" bandRow="1">
                <a:noFill/>
                <a:tableStyleId>{C088C122-C329-4756-A875-3D0EFE38505E}</a:tableStyleId>
              </a:tblPr>
              <a:tblGrid>
                <a:gridCol w="1466050">
                  <a:extLst>
                    <a:ext uri="{9D8B030D-6E8A-4147-A177-3AD203B41FA5}">
                      <a16:colId xmlns:a16="http://schemas.microsoft.com/office/drawing/2014/main" xmlns="" val="20000"/>
                    </a:ext>
                  </a:extLst>
                </a:gridCol>
                <a:gridCol w="1154800">
                  <a:extLst>
                    <a:ext uri="{9D8B030D-6E8A-4147-A177-3AD203B41FA5}">
                      <a16:colId xmlns:a16="http://schemas.microsoft.com/office/drawing/2014/main" xmlns="" val="20001"/>
                    </a:ext>
                  </a:extLst>
                </a:gridCol>
                <a:gridCol w="1777275">
                  <a:extLst>
                    <a:ext uri="{9D8B030D-6E8A-4147-A177-3AD203B41FA5}">
                      <a16:colId xmlns:a16="http://schemas.microsoft.com/office/drawing/2014/main" xmlns="" val="20002"/>
                    </a:ext>
                  </a:extLst>
                </a:gridCol>
              </a:tblGrid>
              <a:tr h="385400">
                <a:tc>
                  <a:txBody>
                    <a:bodyPr/>
                    <a:lstStyle/>
                    <a:p>
                      <a:pPr marL="0" marR="0" lvl="0" indent="0" algn="l" rtl="0">
                        <a:spcBef>
                          <a:spcPts val="0"/>
                        </a:spcBef>
                        <a:buSzPct val="25000"/>
                        <a:buNone/>
                      </a:pPr>
                      <a:r>
                        <a:rPr lang="en-US" sz="1800"/>
                        <a:t>Parameter</a:t>
                      </a:r>
                    </a:p>
                  </a:txBody>
                  <a:tcPr marL="91450" marR="91450" marT="45725" marB="45725"/>
                </a:tc>
                <a:tc>
                  <a:txBody>
                    <a:bodyPr/>
                    <a:lstStyle/>
                    <a:p>
                      <a:pPr marL="0" marR="0" lvl="0" indent="0" algn="l" rtl="0">
                        <a:spcBef>
                          <a:spcPts val="0"/>
                        </a:spcBef>
                        <a:buSzPct val="25000"/>
                        <a:buNone/>
                      </a:pPr>
                      <a:r>
                        <a:rPr lang="en-US" sz="1800"/>
                        <a:t>Result</a:t>
                      </a:r>
                    </a:p>
                  </a:txBody>
                  <a:tcPr marL="91450" marR="91450" marT="45725" marB="45725"/>
                </a:tc>
                <a:tc>
                  <a:txBody>
                    <a:bodyPr/>
                    <a:lstStyle/>
                    <a:p>
                      <a:pPr marL="0" marR="0" lvl="0" indent="0" algn="l" rtl="0">
                        <a:spcBef>
                          <a:spcPts val="0"/>
                        </a:spcBef>
                        <a:buSzPct val="25000"/>
                        <a:buNone/>
                      </a:pPr>
                      <a:r>
                        <a:rPr lang="en-US" sz="1800"/>
                        <a:t>Reference Range</a:t>
                      </a:r>
                    </a:p>
                  </a:txBody>
                  <a:tcPr marL="91450" marR="91450" marT="45725" marB="45725"/>
                </a:tc>
                <a:extLst>
                  <a:ext uri="{0D108BD9-81ED-4DB2-BD59-A6C34878D82A}">
                    <a16:rowId xmlns:a16="http://schemas.microsoft.com/office/drawing/2014/main" xmlns="" val="10000"/>
                  </a:ext>
                </a:extLst>
              </a:tr>
              <a:tr h="351600">
                <a:tc>
                  <a:txBody>
                    <a:bodyPr/>
                    <a:lstStyle/>
                    <a:p>
                      <a:pPr marL="0" marR="0" lvl="0" indent="0" algn="l" rtl="0">
                        <a:spcBef>
                          <a:spcPts val="0"/>
                        </a:spcBef>
                        <a:buSzPct val="25000"/>
                        <a:buNone/>
                      </a:pPr>
                      <a:r>
                        <a:rPr lang="en-US" sz="1800"/>
                        <a:t>Neutrophils</a:t>
                      </a:r>
                    </a:p>
                  </a:txBody>
                  <a:tcPr marL="91450" marR="91450" marT="45725" marB="45725"/>
                </a:tc>
                <a:tc>
                  <a:txBody>
                    <a:bodyPr/>
                    <a:lstStyle/>
                    <a:p>
                      <a:pPr marL="0" marR="0" lvl="0" indent="0" algn="l" rtl="0">
                        <a:spcBef>
                          <a:spcPts val="0"/>
                        </a:spcBef>
                        <a:buSzPct val="25000"/>
                        <a:buNone/>
                      </a:pPr>
                      <a:r>
                        <a:rPr lang="en-US" sz="1800"/>
                        <a:t>37</a:t>
                      </a:r>
                    </a:p>
                  </a:txBody>
                  <a:tcPr marL="91450" marR="91450" marT="45725" marB="45725"/>
                </a:tc>
                <a:tc>
                  <a:txBody>
                    <a:bodyPr/>
                    <a:lstStyle/>
                    <a:p>
                      <a:pPr marL="0" marR="0" lvl="0" indent="0" algn="l" rtl="0">
                        <a:spcBef>
                          <a:spcPts val="0"/>
                        </a:spcBef>
                        <a:buSzPct val="25000"/>
                        <a:buNone/>
                      </a:pPr>
                      <a:r>
                        <a:rPr lang="en-US" sz="1800"/>
                        <a:t>%</a:t>
                      </a:r>
                    </a:p>
                  </a:txBody>
                  <a:tcPr marL="91450" marR="91450" marT="45725" marB="45725"/>
                </a:tc>
                <a:extLst>
                  <a:ext uri="{0D108BD9-81ED-4DB2-BD59-A6C34878D82A}">
                    <a16:rowId xmlns:a16="http://schemas.microsoft.com/office/drawing/2014/main" xmlns="" val="10001"/>
                  </a:ext>
                </a:extLst>
              </a:tr>
              <a:tr h="351600">
                <a:tc>
                  <a:txBody>
                    <a:bodyPr/>
                    <a:lstStyle/>
                    <a:p>
                      <a:pPr marL="0" marR="0" lvl="0" indent="0" algn="l" rtl="0">
                        <a:spcBef>
                          <a:spcPts val="0"/>
                        </a:spcBef>
                        <a:buSzPct val="25000"/>
                        <a:buNone/>
                      </a:pPr>
                      <a:r>
                        <a:rPr lang="en-US" sz="1800"/>
                        <a:t>Lymphocytes</a:t>
                      </a:r>
                    </a:p>
                  </a:txBody>
                  <a:tcPr marL="91450" marR="91450" marT="45725" marB="45725"/>
                </a:tc>
                <a:tc>
                  <a:txBody>
                    <a:bodyPr/>
                    <a:lstStyle/>
                    <a:p>
                      <a:pPr marL="0" marR="0" lvl="0" indent="0" algn="l" rtl="0">
                        <a:spcBef>
                          <a:spcPts val="0"/>
                        </a:spcBef>
                        <a:buSzPct val="25000"/>
                        <a:buNone/>
                      </a:pPr>
                      <a:r>
                        <a:rPr lang="en-US" sz="1800"/>
                        <a:t>12</a:t>
                      </a:r>
                    </a:p>
                  </a:txBody>
                  <a:tcPr marL="91450" marR="91450" marT="45725" marB="45725"/>
                </a:tc>
                <a:tc>
                  <a:txBody>
                    <a:bodyPr/>
                    <a:lstStyle/>
                    <a:p>
                      <a:pPr marL="0" marR="0" lvl="0" indent="0" algn="l" rtl="0">
                        <a:spcBef>
                          <a:spcPts val="0"/>
                        </a:spcBef>
                        <a:buSzPct val="25000"/>
                        <a:buNone/>
                      </a:pPr>
                      <a:r>
                        <a:rPr lang="en-US" sz="1800"/>
                        <a:t>%</a:t>
                      </a:r>
                    </a:p>
                  </a:txBody>
                  <a:tcPr marL="91450" marR="91450" marT="45725" marB="45725"/>
                </a:tc>
                <a:extLst>
                  <a:ext uri="{0D108BD9-81ED-4DB2-BD59-A6C34878D82A}">
                    <a16:rowId xmlns:a16="http://schemas.microsoft.com/office/drawing/2014/main" xmlns="" val="10002"/>
                  </a:ext>
                </a:extLst>
              </a:tr>
              <a:tr h="351600">
                <a:tc>
                  <a:txBody>
                    <a:bodyPr/>
                    <a:lstStyle/>
                    <a:p>
                      <a:pPr marL="0" marR="0" lvl="0" indent="0" algn="l" rtl="0">
                        <a:spcBef>
                          <a:spcPts val="0"/>
                        </a:spcBef>
                        <a:buNone/>
                      </a:pPr>
                      <a:r>
                        <a:rPr lang="en-US" sz="1800"/>
                        <a:t>Monocytes</a:t>
                      </a:r>
                    </a:p>
                  </a:txBody>
                  <a:tcPr marL="91450" marR="91450" marT="45725" marB="45725"/>
                </a:tc>
                <a:tc>
                  <a:txBody>
                    <a:bodyPr/>
                    <a:lstStyle/>
                    <a:p>
                      <a:pPr marL="0" marR="0" lvl="0" indent="0" algn="l" rtl="0">
                        <a:spcBef>
                          <a:spcPts val="0"/>
                        </a:spcBef>
                        <a:buNone/>
                      </a:pPr>
                      <a:r>
                        <a:rPr lang="en-US" sz="1800"/>
                        <a:t>12</a:t>
                      </a:r>
                    </a:p>
                  </a:txBody>
                  <a:tcPr marL="91450" marR="91450" marT="45725" marB="45725"/>
                </a:tc>
                <a:tc>
                  <a:txBody>
                    <a:bodyPr/>
                    <a:lstStyle/>
                    <a:p>
                      <a:pPr marL="0" marR="0" lvl="0" indent="0" algn="l" rtl="0">
                        <a:spcBef>
                          <a:spcPts val="0"/>
                        </a:spcBef>
                        <a:buNone/>
                      </a:pPr>
                      <a:r>
                        <a:rPr lang="en-US" sz="1800"/>
                        <a:t>%</a:t>
                      </a:r>
                    </a:p>
                  </a:txBody>
                  <a:tcPr marL="91450" marR="91450" marT="45725" marB="45725"/>
                </a:tc>
                <a:extLst>
                  <a:ext uri="{0D108BD9-81ED-4DB2-BD59-A6C34878D82A}">
                    <a16:rowId xmlns:a16="http://schemas.microsoft.com/office/drawing/2014/main" xmlns="" val="10003"/>
                  </a:ext>
                </a:extLst>
              </a:tr>
              <a:tr h="351600">
                <a:tc>
                  <a:txBody>
                    <a:bodyPr/>
                    <a:lstStyle/>
                    <a:p>
                      <a:pPr marL="0" marR="0" lvl="0" indent="0" algn="l" rtl="0">
                        <a:spcBef>
                          <a:spcPts val="0"/>
                        </a:spcBef>
                        <a:buNone/>
                      </a:pPr>
                      <a:r>
                        <a:rPr lang="en-US" sz="1800"/>
                        <a:t>Macrophage</a:t>
                      </a:r>
                    </a:p>
                  </a:txBody>
                  <a:tcPr marL="91450" marR="91450" marT="45725" marB="45725"/>
                </a:tc>
                <a:tc>
                  <a:txBody>
                    <a:bodyPr/>
                    <a:lstStyle/>
                    <a:p>
                      <a:pPr marL="0" marR="0" lvl="0" indent="0" algn="l" rtl="0">
                        <a:spcBef>
                          <a:spcPts val="0"/>
                        </a:spcBef>
                        <a:buNone/>
                      </a:pPr>
                      <a:r>
                        <a:rPr lang="en-US" sz="1800"/>
                        <a:t>39</a:t>
                      </a:r>
                    </a:p>
                  </a:txBody>
                  <a:tcPr marL="91450" marR="91450" marT="45725" marB="45725"/>
                </a:tc>
                <a:tc>
                  <a:txBody>
                    <a:bodyPr/>
                    <a:lstStyle/>
                    <a:p>
                      <a:pPr marL="0" marR="0" lvl="0" indent="0" algn="l" rtl="0">
                        <a:spcBef>
                          <a:spcPts val="0"/>
                        </a:spcBef>
                        <a:buNone/>
                      </a:pPr>
                      <a:r>
                        <a:rPr lang="en-US" sz="1800"/>
                        <a:t>%</a:t>
                      </a:r>
                    </a:p>
                  </a:txBody>
                  <a:tcPr marL="91450" marR="91450" marT="45725" marB="45725"/>
                </a:tc>
                <a:extLst>
                  <a:ext uri="{0D108BD9-81ED-4DB2-BD59-A6C34878D82A}">
                    <a16:rowId xmlns:a16="http://schemas.microsoft.com/office/drawing/2014/main" xmlns="" val="10004"/>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a:t>Hemosiderin</a:t>
            </a:r>
          </a:p>
        </p:txBody>
      </p:sp>
      <p:sp>
        <p:nvSpPr>
          <p:cNvPr id="237" name="Shape 237"/>
          <p:cNvSpPr txBox="1">
            <a:spLocks noGrp="1"/>
          </p:cNvSpPr>
          <p:nvPr>
            <p:ph type="dt" idx="10"/>
          </p:nvPr>
        </p:nvSpPr>
        <p:spPr>
          <a:xfrm>
            <a:off x="457200" y="6356350"/>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3/20/2017</a:t>
            </a:r>
          </a:p>
        </p:txBody>
      </p:sp>
      <p:sp>
        <p:nvSpPr>
          <p:cNvPr id="238" name="Shape 238"/>
          <p:cNvSpPr txBox="1">
            <a:spLocks noGrp="1"/>
          </p:cNvSpPr>
          <p:nvPr>
            <p:ph type="sldNum" idx="12"/>
          </p:nvPr>
        </p:nvSpPr>
        <p:spPr>
          <a:xfrm>
            <a:off x="3505200" y="6356350"/>
            <a:ext cx="2133600" cy="3651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000000"/>
                </a:solidFill>
                <a:latin typeface="Calibri"/>
                <a:ea typeface="Calibri"/>
                <a:cs typeface="Calibri"/>
                <a:sym typeface="Calibri"/>
              </a:rPr>
              <a:t>21</a:t>
            </a:fld>
            <a:endParaRPr lang="en-US" sz="1200">
              <a:solidFill>
                <a:srgbClr val="000000"/>
              </a:solidFill>
              <a:latin typeface="Calibri"/>
              <a:ea typeface="Calibri"/>
              <a:cs typeface="Calibri"/>
              <a:sym typeface="Calibri"/>
            </a:endParaRPr>
          </a:p>
        </p:txBody>
      </p:sp>
      <p:pic>
        <p:nvPicPr>
          <p:cNvPr id="239" name="Shape 239"/>
          <p:cNvPicPr preferRelativeResize="0"/>
          <p:nvPr/>
        </p:nvPicPr>
        <p:blipFill>
          <a:blip r:embed="rId3">
            <a:alphaModFix/>
          </a:blip>
          <a:stretch>
            <a:fillRect/>
          </a:stretch>
        </p:blipFill>
        <p:spPr>
          <a:xfrm>
            <a:off x="1892175" y="2333399"/>
            <a:ext cx="5237974" cy="3562400"/>
          </a:xfrm>
          <a:prstGeom prst="rect">
            <a:avLst/>
          </a:prstGeom>
          <a:noFill/>
          <a:ln>
            <a:noFill/>
          </a:ln>
        </p:spPr>
      </p:pic>
      <p:sp>
        <p:nvSpPr>
          <p:cNvPr id="240" name="Shape 240"/>
          <p:cNvSpPr txBox="1">
            <a:spLocks noGrp="1"/>
          </p:cNvSpPr>
          <p:nvPr>
            <p:ph type="title"/>
          </p:nvPr>
        </p:nvSpPr>
        <p:spPr>
          <a:xfrm>
            <a:off x="396362" y="2271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12281"/>
              </a:buClr>
              <a:buSzPct val="25000"/>
              <a:buFont typeface="Calibri"/>
              <a:buNone/>
            </a:pPr>
            <a:r>
              <a:rPr lang="en-US" sz="4400" b="1" i="0" u="none" strike="noStrike" cap="none">
                <a:solidFill>
                  <a:srgbClr val="012281"/>
                </a:solidFill>
                <a:latin typeface="Calibri"/>
                <a:ea typeface="Calibri"/>
                <a:cs typeface="Calibri"/>
                <a:sym typeface="Calibri"/>
              </a:rPr>
              <a:t>#</a:t>
            </a:r>
            <a:r>
              <a:rPr lang="en-US"/>
              <a:t>3</a:t>
            </a:r>
            <a:r>
              <a:rPr lang="en-US" sz="4400" b="1" i="0" u="none" strike="noStrike" cap="none">
                <a:solidFill>
                  <a:srgbClr val="012281"/>
                </a:solidFill>
                <a:latin typeface="Calibri"/>
                <a:ea typeface="Calibri"/>
                <a:cs typeface="Calibri"/>
                <a:sym typeface="Calibri"/>
              </a:rPr>
              <a:t> Morphologic Findings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258300" y="274650"/>
            <a:ext cx="87135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12281"/>
              </a:buClr>
              <a:buSzPct val="25000"/>
              <a:buFont typeface="Calibri"/>
              <a:buNone/>
            </a:pPr>
            <a:r>
              <a:rPr lang="en-US" sz="4400" b="1" i="0" u="none" strike="noStrike" cap="none">
                <a:solidFill>
                  <a:srgbClr val="012281"/>
                </a:solidFill>
                <a:latin typeface="Calibri"/>
                <a:ea typeface="Calibri"/>
                <a:cs typeface="Calibri"/>
                <a:sym typeface="Calibri"/>
              </a:rPr>
              <a:t>#</a:t>
            </a:r>
            <a:r>
              <a:rPr lang="en-US"/>
              <a:t>3</a:t>
            </a:r>
            <a:r>
              <a:rPr lang="en-US" sz="4400" b="1" i="0" u="none" strike="noStrike" cap="none">
                <a:solidFill>
                  <a:srgbClr val="012281"/>
                </a:solidFill>
                <a:latin typeface="Calibri"/>
                <a:ea typeface="Calibri"/>
                <a:cs typeface="Calibri"/>
                <a:sym typeface="Calibri"/>
              </a:rPr>
              <a:t> Morphologic Findings (continued)</a:t>
            </a:r>
          </a:p>
        </p:txBody>
      </p:sp>
      <p:sp>
        <p:nvSpPr>
          <p:cNvPr id="246" name="Shape 246"/>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a:t>Hematoidin Crystals</a:t>
            </a:r>
          </a:p>
        </p:txBody>
      </p:sp>
      <p:sp>
        <p:nvSpPr>
          <p:cNvPr id="247" name="Shape 247"/>
          <p:cNvSpPr txBox="1">
            <a:spLocks noGrp="1"/>
          </p:cNvSpPr>
          <p:nvPr>
            <p:ph type="dt" idx="10"/>
          </p:nvPr>
        </p:nvSpPr>
        <p:spPr>
          <a:xfrm>
            <a:off x="457200" y="6356350"/>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3/20/2017</a:t>
            </a:r>
          </a:p>
        </p:txBody>
      </p:sp>
      <p:sp>
        <p:nvSpPr>
          <p:cNvPr id="248" name="Shape 248"/>
          <p:cNvSpPr txBox="1">
            <a:spLocks noGrp="1"/>
          </p:cNvSpPr>
          <p:nvPr>
            <p:ph type="sldNum" idx="12"/>
          </p:nvPr>
        </p:nvSpPr>
        <p:spPr>
          <a:xfrm>
            <a:off x="3505200" y="6356350"/>
            <a:ext cx="2133600" cy="3651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000000"/>
                </a:solidFill>
                <a:latin typeface="Calibri"/>
                <a:ea typeface="Calibri"/>
                <a:cs typeface="Calibri"/>
                <a:sym typeface="Calibri"/>
              </a:rPr>
              <a:t>22</a:t>
            </a:fld>
            <a:endParaRPr lang="en-US" sz="1200">
              <a:solidFill>
                <a:srgbClr val="000000"/>
              </a:solidFill>
              <a:latin typeface="Calibri"/>
              <a:ea typeface="Calibri"/>
              <a:cs typeface="Calibri"/>
              <a:sym typeface="Calibri"/>
            </a:endParaRPr>
          </a:p>
        </p:txBody>
      </p:sp>
      <p:pic>
        <p:nvPicPr>
          <p:cNvPr id="249" name="Shape 249"/>
          <p:cNvPicPr preferRelativeResize="0"/>
          <p:nvPr/>
        </p:nvPicPr>
        <p:blipFill>
          <a:blip r:embed="rId3">
            <a:alphaModFix/>
          </a:blip>
          <a:stretch>
            <a:fillRect/>
          </a:stretch>
        </p:blipFill>
        <p:spPr>
          <a:xfrm>
            <a:off x="652200" y="2414924"/>
            <a:ext cx="4013250" cy="3344375"/>
          </a:xfrm>
          <a:prstGeom prst="rect">
            <a:avLst/>
          </a:prstGeom>
          <a:noFill/>
          <a:ln>
            <a:noFill/>
          </a:ln>
        </p:spPr>
      </p:pic>
      <p:pic>
        <p:nvPicPr>
          <p:cNvPr id="250" name="Shape 250"/>
          <p:cNvPicPr preferRelativeResize="0"/>
          <p:nvPr/>
        </p:nvPicPr>
        <p:blipFill>
          <a:blip r:embed="rId4">
            <a:alphaModFix/>
          </a:blip>
          <a:stretch>
            <a:fillRect/>
          </a:stretch>
        </p:blipFill>
        <p:spPr>
          <a:xfrm>
            <a:off x="4984400" y="2624375"/>
            <a:ext cx="3398675" cy="30139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231700" y="1335850"/>
            <a:ext cx="8229600" cy="4526100"/>
          </a:xfrm>
          <a:prstGeom prst="rect">
            <a:avLst/>
          </a:prstGeom>
          <a:noFill/>
          <a:ln>
            <a:noFill/>
          </a:ln>
        </p:spPr>
        <p:txBody>
          <a:bodyPr lIns="91425" tIns="45700" rIns="91425" bIns="45700" anchor="t" anchorCtr="0">
            <a:noAutofit/>
          </a:bodyPr>
          <a:lstStyle/>
          <a:p>
            <a:pPr marL="457200" lvl="0" indent="-228600" rtl="0">
              <a:spcBef>
                <a:spcPts val="0"/>
              </a:spcBef>
            </a:pPr>
            <a:r>
              <a:rPr lang="en-US"/>
              <a:t>Hematoidin crystal with hemosiderin in the macrophages</a:t>
            </a:r>
          </a:p>
        </p:txBody>
      </p:sp>
      <p:sp>
        <p:nvSpPr>
          <p:cNvPr id="256" name="Shape 256"/>
          <p:cNvSpPr txBox="1">
            <a:spLocks noGrp="1"/>
          </p:cNvSpPr>
          <p:nvPr>
            <p:ph type="dt" idx="10"/>
          </p:nvPr>
        </p:nvSpPr>
        <p:spPr>
          <a:xfrm>
            <a:off x="457200" y="6356350"/>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3/20/2017</a:t>
            </a:r>
          </a:p>
        </p:txBody>
      </p:sp>
      <p:sp>
        <p:nvSpPr>
          <p:cNvPr id="257" name="Shape 257"/>
          <p:cNvSpPr txBox="1">
            <a:spLocks noGrp="1"/>
          </p:cNvSpPr>
          <p:nvPr>
            <p:ph type="sldNum" idx="12"/>
          </p:nvPr>
        </p:nvSpPr>
        <p:spPr>
          <a:xfrm>
            <a:off x="3505200" y="6356350"/>
            <a:ext cx="2133600" cy="3651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000000"/>
                </a:solidFill>
                <a:latin typeface="Calibri"/>
                <a:ea typeface="Calibri"/>
                <a:cs typeface="Calibri"/>
                <a:sym typeface="Calibri"/>
              </a:rPr>
              <a:t>23</a:t>
            </a:fld>
            <a:endParaRPr lang="en-US" sz="1200">
              <a:solidFill>
                <a:srgbClr val="000000"/>
              </a:solidFill>
              <a:latin typeface="Calibri"/>
              <a:ea typeface="Calibri"/>
              <a:cs typeface="Calibri"/>
              <a:sym typeface="Calibri"/>
            </a:endParaRPr>
          </a:p>
        </p:txBody>
      </p:sp>
      <p:pic>
        <p:nvPicPr>
          <p:cNvPr id="258" name="Shape 258"/>
          <p:cNvPicPr preferRelativeResize="0"/>
          <p:nvPr/>
        </p:nvPicPr>
        <p:blipFill>
          <a:blip r:embed="rId3">
            <a:alphaModFix/>
          </a:blip>
          <a:stretch>
            <a:fillRect/>
          </a:stretch>
        </p:blipFill>
        <p:spPr>
          <a:xfrm>
            <a:off x="1709025" y="2503999"/>
            <a:ext cx="5274950" cy="3547825"/>
          </a:xfrm>
          <a:prstGeom prst="rect">
            <a:avLst/>
          </a:prstGeom>
          <a:noFill/>
          <a:ln>
            <a:noFill/>
          </a:ln>
        </p:spPr>
      </p:pic>
      <p:sp>
        <p:nvSpPr>
          <p:cNvPr id="259" name="Shape 259"/>
          <p:cNvSpPr txBox="1">
            <a:spLocks noGrp="1"/>
          </p:cNvSpPr>
          <p:nvPr>
            <p:ph type="title"/>
          </p:nvPr>
        </p:nvSpPr>
        <p:spPr>
          <a:xfrm>
            <a:off x="215250" y="192850"/>
            <a:ext cx="87135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12281"/>
              </a:buClr>
              <a:buSzPct val="25000"/>
              <a:buFont typeface="Calibri"/>
              <a:buNone/>
            </a:pPr>
            <a:r>
              <a:rPr lang="en-US" sz="4400" b="1" i="0" u="none" strike="noStrike" cap="none">
                <a:solidFill>
                  <a:srgbClr val="012281"/>
                </a:solidFill>
                <a:latin typeface="Calibri"/>
                <a:ea typeface="Calibri"/>
                <a:cs typeface="Calibri"/>
                <a:sym typeface="Calibri"/>
              </a:rPr>
              <a:t>#</a:t>
            </a:r>
            <a:r>
              <a:rPr lang="en-US"/>
              <a:t>3</a:t>
            </a:r>
            <a:r>
              <a:rPr lang="en-US" sz="4400" b="1" i="0" u="none" strike="noStrike" cap="none">
                <a:solidFill>
                  <a:srgbClr val="012281"/>
                </a:solidFill>
                <a:latin typeface="Calibri"/>
                <a:ea typeface="Calibri"/>
                <a:cs typeface="Calibri"/>
                <a:sym typeface="Calibri"/>
              </a:rPr>
              <a:t> Morphologic Findings (continued)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12281"/>
              </a:buClr>
              <a:buSzPct val="25000"/>
              <a:buFont typeface="Calibri"/>
              <a:buNone/>
            </a:pPr>
            <a:r>
              <a:rPr lang="en-US" sz="4400" b="1" i="0" u="none" strike="noStrike" cap="none">
                <a:solidFill>
                  <a:srgbClr val="012281"/>
                </a:solidFill>
                <a:latin typeface="Calibri"/>
                <a:ea typeface="Calibri"/>
                <a:cs typeface="Calibri"/>
                <a:sym typeface="Calibri"/>
              </a:rPr>
              <a:t>#</a:t>
            </a:r>
            <a:r>
              <a:rPr lang="en-US"/>
              <a:t>3</a:t>
            </a:r>
            <a:r>
              <a:rPr lang="en-US" sz="4400" b="1" i="0" u="none" strike="noStrike" cap="none">
                <a:solidFill>
                  <a:srgbClr val="012281"/>
                </a:solidFill>
                <a:latin typeface="Calibri"/>
                <a:ea typeface="Calibri"/>
                <a:cs typeface="Calibri"/>
                <a:sym typeface="Calibri"/>
              </a:rPr>
              <a:t> Differe</a:t>
            </a:r>
            <a:r>
              <a:rPr lang="en-US"/>
              <a:t>ntial D</a:t>
            </a:r>
            <a:r>
              <a:rPr lang="en-US" sz="4400" b="1" i="0" u="none" strike="noStrike" cap="none">
                <a:solidFill>
                  <a:srgbClr val="012281"/>
                </a:solidFill>
                <a:latin typeface="Calibri"/>
                <a:ea typeface="Calibri"/>
                <a:cs typeface="Calibri"/>
                <a:sym typeface="Calibri"/>
              </a:rPr>
              <a:t>iagnosis</a:t>
            </a:r>
          </a:p>
        </p:txBody>
      </p:sp>
      <p:sp>
        <p:nvSpPr>
          <p:cNvPr id="265" name="Shape 265"/>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lvl="0" rtl="0">
              <a:spcBef>
                <a:spcPts val="0"/>
              </a:spcBef>
              <a:spcAft>
                <a:spcPts val="1000"/>
              </a:spcAft>
              <a:buClr>
                <a:srgbClr val="000000"/>
              </a:buClr>
              <a:buSzPct val="100000"/>
              <a:buFont typeface="Calibri"/>
              <a:buChar char="•"/>
            </a:pPr>
            <a:r>
              <a:rPr lang="en-US">
                <a:solidFill>
                  <a:srgbClr val="000000"/>
                </a:solidFill>
              </a:rPr>
              <a:t>Hemolysis resulting from bacterial infection</a:t>
            </a:r>
          </a:p>
          <a:p>
            <a:pPr lvl="0" rtl="0">
              <a:spcBef>
                <a:spcPts val="0"/>
              </a:spcBef>
              <a:spcAft>
                <a:spcPts val="1000"/>
              </a:spcAft>
              <a:buClr>
                <a:srgbClr val="000000"/>
              </a:buClr>
              <a:buSzPct val="100000"/>
              <a:buFont typeface="Calibri"/>
              <a:buChar char="•"/>
            </a:pPr>
            <a:r>
              <a:rPr lang="en-US">
                <a:solidFill>
                  <a:srgbClr val="000000"/>
                </a:solidFill>
              </a:rPr>
              <a:t>Post-hemorrhagic hydrocephalus</a:t>
            </a:r>
          </a:p>
          <a:p>
            <a:pPr lvl="0" rtl="0">
              <a:spcBef>
                <a:spcPts val="0"/>
              </a:spcBef>
              <a:spcAft>
                <a:spcPts val="1000"/>
              </a:spcAft>
              <a:buClr>
                <a:srgbClr val="000000"/>
              </a:buClr>
              <a:buSzPct val="100000"/>
              <a:buFont typeface="Calibri"/>
              <a:buChar char="•"/>
            </a:pPr>
            <a:r>
              <a:rPr lang="en-US">
                <a:solidFill>
                  <a:srgbClr val="000000"/>
                </a:solidFill>
              </a:rPr>
              <a:t>Hyperemia</a:t>
            </a:r>
          </a:p>
        </p:txBody>
      </p:sp>
      <p:sp>
        <p:nvSpPr>
          <p:cNvPr id="266" name="Shape 266"/>
          <p:cNvSpPr txBox="1">
            <a:spLocks noGrp="1"/>
          </p:cNvSpPr>
          <p:nvPr>
            <p:ph type="dt" idx="10"/>
          </p:nvPr>
        </p:nvSpPr>
        <p:spPr>
          <a:xfrm>
            <a:off x="457200" y="6356350"/>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3/20/2017</a:t>
            </a:r>
          </a:p>
        </p:txBody>
      </p:sp>
      <p:sp>
        <p:nvSpPr>
          <p:cNvPr id="267" name="Shape 267"/>
          <p:cNvSpPr txBox="1">
            <a:spLocks noGrp="1"/>
          </p:cNvSpPr>
          <p:nvPr>
            <p:ph type="sldNum" idx="12"/>
          </p:nvPr>
        </p:nvSpPr>
        <p:spPr>
          <a:xfrm>
            <a:off x="3505200" y="6356350"/>
            <a:ext cx="2133600" cy="3651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000000"/>
                </a:solidFill>
                <a:latin typeface="Calibri"/>
                <a:ea typeface="Calibri"/>
                <a:cs typeface="Calibri"/>
                <a:sym typeface="Calibri"/>
              </a:rPr>
              <a:t>24</a:t>
            </a:fld>
            <a:endParaRPr lang="en-US" sz="1200">
              <a:solidFill>
                <a:srgbClr val="000000"/>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12281"/>
              </a:buClr>
              <a:buSzPct val="25000"/>
              <a:buFont typeface="Calibri"/>
              <a:buNone/>
            </a:pPr>
            <a:r>
              <a:rPr lang="en-US" sz="4400" b="1" i="0" u="none" strike="noStrike" cap="none">
                <a:solidFill>
                  <a:srgbClr val="012281"/>
                </a:solidFill>
                <a:latin typeface="Calibri"/>
                <a:ea typeface="Calibri"/>
                <a:cs typeface="Calibri"/>
                <a:sym typeface="Calibri"/>
              </a:rPr>
              <a:t>#</a:t>
            </a:r>
            <a:r>
              <a:rPr lang="en-US"/>
              <a:t>3</a:t>
            </a:r>
            <a:r>
              <a:rPr lang="en-US" sz="4400" b="1" i="0" u="none" strike="noStrike" cap="none">
                <a:solidFill>
                  <a:srgbClr val="012281"/>
                </a:solidFill>
                <a:latin typeface="Calibri"/>
                <a:ea typeface="Calibri"/>
                <a:cs typeface="Calibri"/>
                <a:sym typeface="Calibri"/>
              </a:rPr>
              <a:t> Diagnosis </a:t>
            </a:r>
          </a:p>
        </p:txBody>
      </p:sp>
      <p:sp>
        <p:nvSpPr>
          <p:cNvPr id="273" name="Shape 273"/>
          <p:cNvSpPr txBox="1">
            <a:spLocks noGrp="1"/>
          </p:cNvSpPr>
          <p:nvPr>
            <p:ph type="body" idx="1"/>
          </p:nvPr>
        </p:nvSpPr>
        <p:spPr>
          <a:xfrm>
            <a:off x="457200" y="1324325"/>
            <a:ext cx="8229600" cy="4526100"/>
          </a:xfrm>
          <a:prstGeom prst="rect">
            <a:avLst/>
          </a:prstGeom>
          <a:noFill/>
          <a:ln>
            <a:noFill/>
          </a:ln>
        </p:spPr>
        <p:txBody>
          <a:bodyPr lIns="91425" tIns="45700" rIns="91425" bIns="45700" anchor="t" anchorCtr="0">
            <a:noAutofit/>
          </a:bodyPr>
          <a:lstStyle/>
          <a:p>
            <a:pPr lvl="0" rtl="0">
              <a:spcBef>
                <a:spcPts val="0"/>
              </a:spcBef>
              <a:spcAft>
                <a:spcPts val="1000"/>
              </a:spcAft>
              <a:buClr>
                <a:srgbClr val="000000"/>
              </a:buClr>
              <a:buSzPct val="100000"/>
              <a:buFont typeface="Calibri"/>
              <a:buChar char="•"/>
            </a:pPr>
            <a:r>
              <a:rPr lang="en-US" b="1">
                <a:solidFill>
                  <a:srgbClr val="000000"/>
                </a:solidFill>
              </a:rPr>
              <a:t>Post-hemorrhagic hydrocephalus</a:t>
            </a:r>
            <a:r>
              <a:rPr lang="en-US">
                <a:solidFill>
                  <a:srgbClr val="000000"/>
                </a:solidFill>
              </a:rPr>
              <a:t> causes bleeding in cerebrospinal fluid.</a:t>
            </a:r>
          </a:p>
          <a:p>
            <a:pPr marL="457200" lvl="0" indent="-228600" rtl="0">
              <a:spcBef>
                <a:spcPts val="0"/>
              </a:spcBef>
              <a:spcAft>
                <a:spcPts val="1000"/>
              </a:spcAft>
              <a:buClr>
                <a:srgbClr val="000000"/>
              </a:buClr>
              <a:buFont typeface="Calibri"/>
            </a:pPr>
            <a:r>
              <a:rPr lang="en-US">
                <a:solidFill>
                  <a:srgbClr val="000000"/>
                </a:solidFill>
              </a:rPr>
              <a:t>RBCs in the CSF are ingested by macrophages and are broken down to form hemosiderin and hematoidin crystals.</a:t>
            </a:r>
          </a:p>
          <a:p>
            <a:pPr marL="457200" lvl="0" indent="-228600" rtl="0">
              <a:spcBef>
                <a:spcPts val="0"/>
              </a:spcBef>
              <a:spcAft>
                <a:spcPts val="1000"/>
              </a:spcAft>
              <a:buClr>
                <a:srgbClr val="000000"/>
              </a:buClr>
              <a:buFont typeface="Calibri"/>
            </a:pPr>
            <a:r>
              <a:rPr lang="en-US">
                <a:solidFill>
                  <a:srgbClr val="000000"/>
                </a:solidFill>
              </a:rPr>
              <a:t>Hemosiderin is observable from 2 days to 2 months after an intracranial hemorrhage.</a:t>
            </a:r>
          </a:p>
          <a:p>
            <a:pPr marL="457200" lvl="0" indent="-228600" rtl="0">
              <a:spcBef>
                <a:spcPts val="0"/>
              </a:spcBef>
              <a:spcAft>
                <a:spcPts val="1000"/>
              </a:spcAft>
              <a:buClr>
                <a:srgbClr val="000000"/>
              </a:buClr>
              <a:buFont typeface="Calibri"/>
            </a:pPr>
            <a:r>
              <a:rPr lang="en-US">
                <a:solidFill>
                  <a:srgbClr val="000000"/>
                </a:solidFill>
              </a:rPr>
              <a:t>Hematoidin crystals are recognizable in 2-4 weeks after an intracranial hemorrhage.</a:t>
            </a:r>
          </a:p>
          <a:p>
            <a:pPr marL="0" lvl="0" indent="0" rtl="0">
              <a:spcBef>
                <a:spcPts val="0"/>
              </a:spcBef>
              <a:buNone/>
            </a:pPr>
            <a:endParaRPr sz="3000">
              <a:solidFill>
                <a:srgbClr val="000000"/>
              </a:solidFill>
              <a:latin typeface="Arial"/>
              <a:ea typeface="Arial"/>
              <a:cs typeface="Arial"/>
              <a:sym typeface="Arial"/>
            </a:endParaRPr>
          </a:p>
        </p:txBody>
      </p:sp>
      <p:sp>
        <p:nvSpPr>
          <p:cNvPr id="274" name="Shape 274"/>
          <p:cNvSpPr txBox="1">
            <a:spLocks noGrp="1"/>
          </p:cNvSpPr>
          <p:nvPr>
            <p:ph type="dt" idx="10"/>
          </p:nvPr>
        </p:nvSpPr>
        <p:spPr>
          <a:xfrm>
            <a:off x="457200" y="6356350"/>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3/20/2017</a:t>
            </a:r>
          </a:p>
        </p:txBody>
      </p:sp>
      <p:sp>
        <p:nvSpPr>
          <p:cNvPr id="275" name="Shape 275"/>
          <p:cNvSpPr txBox="1">
            <a:spLocks noGrp="1"/>
          </p:cNvSpPr>
          <p:nvPr>
            <p:ph type="sldNum" idx="12"/>
          </p:nvPr>
        </p:nvSpPr>
        <p:spPr>
          <a:xfrm>
            <a:off x="3505200" y="6356350"/>
            <a:ext cx="2133600" cy="3651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000000"/>
                </a:solidFill>
                <a:latin typeface="Calibri"/>
                <a:ea typeface="Calibri"/>
                <a:cs typeface="Calibri"/>
                <a:sym typeface="Calibri"/>
              </a:rPr>
              <a:t>25</a:t>
            </a:fld>
            <a:endParaRPr lang="en-US" sz="1200">
              <a:solidFill>
                <a:srgbClr val="000000"/>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None/>
            </a:pPr>
            <a:r>
              <a:rPr lang="en-US"/>
              <a:t>Slide #4</a:t>
            </a:r>
          </a:p>
        </p:txBody>
      </p:sp>
      <p:sp>
        <p:nvSpPr>
          <p:cNvPr id="282" name="Shape 282"/>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lvl="0" rtl="0">
              <a:spcBef>
                <a:spcPts val="0"/>
              </a:spcBef>
              <a:buNone/>
            </a:pPr>
            <a:r>
              <a:rPr lang="en-US"/>
              <a:t>A 74 year old woman is admitted to the hospital due to a fall. She is very confused and disoriented. After four days, her state worsens and swelling in her knee is observed. </a:t>
            </a:r>
          </a:p>
        </p:txBody>
      </p:sp>
      <p:sp>
        <p:nvSpPr>
          <p:cNvPr id="283" name="Shape 283"/>
          <p:cNvSpPr txBox="1">
            <a:spLocks noGrp="1"/>
          </p:cNvSpPr>
          <p:nvPr>
            <p:ph type="sldNum" idx="12"/>
          </p:nvPr>
        </p:nvSpPr>
        <p:spPr>
          <a:xfrm>
            <a:off x="3505200" y="6356350"/>
            <a:ext cx="2133600" cy="365100"/>
          </a:xfrm>
          <a:prstGeom prst="rect">
            <a:avLst/>
          </a:prstGeom>
        </p:spPr>
        <p:txBody>
          <a:bodyPr lIns="91425" tIns="45700" rIns="91425" bIns="45700" anchor="ctr" anchorCtr="0">
            <a:noAutofit/>
          </a:bodyPr>
          <a:lstStyle/>
          <a:p>
            <a:pPr lvl="0" rtl="0">
              <a:spcBef>
                <a:spcPts val="0"/>
              </a:spcBef>
              <a:buNone/>
            </a:pPr>
            <a:fld id="{00000000-1234-1234-1234-123412341234}" type="slidenum">
              <a:rPr lang="en-US"/>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12281"/>
              </a:buClr>
              <a:buSzPct val="25000"/>
              <a:buFont typeface="Calibri"/>
              <a:buNone/>
            </a:pPr>
            <a:r>
              <a:rPr lang="en-US" sz="4400" b="1" i="0" u="none" strike="noStrike" cap="none">
                <a:solidFill>
                  <a:srgbClr val="012281"/>
                </a:solidFill>
                <a:latin typeface="Calibri"/>
                <a:ea typeface="Calibri"/>
                <a:cs typeface="Calibri"/>
                <a:sym typeface="Calibri"/>
              </a:rPr>
              <a:t>#</a:t>
            </a:r>
            <a:r>
              <a:rPr lang="en-US"/>
              <a:t>4</a:t>
            </a:r>
            <a:r>
              <a:rPr lang="en-US" sz="4400" b="1" i="0" u="none" strike="noStrike" cap="none">
                <a:solidFill>
                  <a:srgbClr val="012281"/>
                </a:solidFill>
                <a:latin typeface="Calibri"/>
                <a:ea typeface="Calibri"/>
                <a:cs typeface="Calibri"/>
                <a:sym typeface="Calibri"/>
              </a:rPr>
              <a:t> Macroscopic Appearance</a:t>
            </a:r>
          </a:p>
        </p:txBody>
      </p:sp>
      <p:sp>
        <p:nvSpPr>
          <p:cNvPr id="289" name="Shape 289"/>
          <p:cNvSpPr txBox="1">
            <a:spLocks noGrp="1"/>
          </p:cNvSpPr>
          <p:nvPr>
            <p:ph type="dt" idx="10"/>
          </p:nvPr>
        </p:nvSpPr>
        <p:spPr>
          <a:xfrm>
            <a:off x="457200" y="6356350"/>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3/20/2017</a:t>
            </a:r>
          </a:p>
        </p:txBody>
      </p:sp>
      <p:sp>
        <p:nvSpPr>
          <p:cNvPr id="290" name="Shape 290"/>
          <p:cNvSpPr txBox="1">
            <a:spLocks noGrp="1"/>
          </p:cNvSpPr>
          <p:nvPr>
            <p:ph type="sldNum" idx="12"/>
          </p:nvPr>
        </p:nvSpPr>
        <p:spPr>
          <a:xfrm>
            <a:off x="3505200" y="6356350"/>
            <a:ext cx="2133600" cy="365100"/>
          </a:xfrm>
          <a:prstGeom prst="rect">
            <a:avLst/>
          </a:prstGeom>
          <a:noFill/>
          <a:ln>
            <a:noFill/>
          </a:ln>
        </p:spPr>
        <p:txBody>
          <a:bodyPr lIns="91425" tIns="45700" rIns="91425" bIns="45700" anchor="ctr" anchorCtr="0">
            <a:noAutofit/>
          </a:bodyPr>
          <a:lstStyle/>
          <a:p>
            <a:pPr lvl="0" rtl="0">
              <a:spcBef>
                <a:spcPts val="0"/>
              </a:spcBef>
              <a:buNone/>
            </a:pPr>
            <a:fld id="{00000000-1234-1234-1234-123412341234}" type="slidenum">
              <a:rPr lang="en-US"/>
              <a:t>27</a:t>
            </a:fld>
            <a:endParaRPr lang="en-US"/>
          </a:p>
        </p:txBody>
      </p:sp>
      <p:graphicFrame>
        <p:nvGraphicFramePr>
          <p:cNvPr id="291" name="Shape 291"/>
          <p:cNvGraphicFramePr/>
          <p:nvPr/>
        </p:nvGraphicFramePr>
        <p:xfrm>
          <a:off x="4382814" y="2212082"/>
          <a:ext cx="3000000" cy="3000000"/>
        </p:xfrm>
        <a:graphic>
          <a:graphicData uri="http://schemas.openxmlformats.org/drawingml/2006/table">
            <a:tbl>
              <a:tblPr firstRow="1" bandRow="1">
                <a:noFill/>
                <a:tableStyleId>{C088C122-C329-4756-A875-3D0EFE38505E}</a:tableStyleId>
              </a:tblPr>
              <a:tblGrid>
                <a:gridCol w="2333300">
                  <a:extLst>
                    <a:ext uri="{9D8B030D-6E8A-4147-A177-3AD203B41FA5}">
                      <a16:colId xmlns:a16="http://schemas.microsoft.com/office/drawing/2014/main" xmlns="" val="20000"/>
                    </a:ext>
                  </a:extLst>
                </a:gridCol>
                <a:gridCol w="1841950">
                  <a:extLst>
                    <a:ext uri="{9D8B030D-6E8A-4147-A177-3AD203B41FA5}">
                      <a16:colId xmlns:a16="http://schemas.microsoft.com/office/drawing/2014/main" xmlns="" val="20001"/>
                    </a:ext>
                  </a:extLst>
                </a:gridCol>
              </a:tblGrid>
              <a:tr h="370850">
                <a:tc>
                  <a:txBody>
                    <a:bodyPr/>
                    <a:lstStyle/>
                    <a:p>
                      <a:pPr marL="0" marR="0" lvl="0" indent="0" algn="l" rtl="0">
                        <a:spcBef>
                          <a:spcPts val="0"/>
                        </a:spcBef>
                        <a:buSzPct val="25000"/>
                        <a:buNone/>
                      </a:pPr>
                      <a:r>
                        <a:rPr lang="en-US" sz="1800" u="none" strike="noStrike" cap="none"/>
                        <a:t>Parameter</a:t>
                      </a:r>
                    </a:p>
                  </a:txBody>
                  <a:tcPr marL="91450" marR="91450" marT="45725" marB="45725"/>
                </a:tc>
                <a:tc>
                  <a:txBody>
                    <a:bodyPr/>
                    <a:lstStyle/>
                    <a:p>
                      <a:pPr marL="0" marR="0" lvl="0" indent="0" algn="l" rtl="0">
                        <a:spcBef>
                          <a:spcPts val="0"/>
                        </a:spcBef>
                        <a:buSzPct val="25000"/>
                        <a:buNone/>
                      </a:pPr>
                      <a:r>
                        <a:rPr lang="en-US" sz="1800"/>
                        <a:t>Result</a:t>
                      </a:r>
                    </a:p>
                  </a:txBody>
                  <a:tcPr marL="91450" marR="91450" marT="45725" marB="45725"/>
                </a:tc>
                <a:extLst>
                  <a:ext uri="{0D108BD9-81ED-4DB2-BD59-A6C34878D82A}">
                    <a16:rowId xmlns:a16="http://schemas.microsoft.com/office/drawing/2014/main" xmlns="" val="10000"/>
                  </a:ext>
                </a:extLst>
              </a:tr>
              <a:tr h="370850">
                <a:tc>
                  <a:txBody>
                    <a:bodyPr/>
                    <a:lstStyle/>
                    <a:p>
                      <a:pPr marL="0" marR="0" lvl="0" indent="0" algn="l" rtl="0">
                        <a:spcBef>
                          <a:spcPts val="0"/>
                        </a:spcBef>
                        <a:buNone/>
                      </a:pPr>
                      <a:r>
                        <a:rPr lang="en-US" sz="1800"/>
                        <a:t>Source</a:t>
                      </a:r>
                    </a:p>
                  </a:txBody>
                  <a:tcPr marL="91450" marR="91450" marT="45725" marB="45725"/>
                </a:tc>
                <a:tc>
                  <a:txBody>
                    <a:bodyPr/>
                    <a:lstStyle/>
                    <a:p>
                      <a:pPr marL="0" marR="0" lvl="0" indent="0" algn="l" rtl="0">
                        <a:spcBef>
                          <a:spcPts val="0"/>
                        </a:spcBef>
                        <a:buNone/>
                      </a:pPr>
                      <a:r>
                        <a:rPr lang="en-US" sz="1800">
                          <a:solidFill>
                            <a:srgbClr val="000000"/>
                          </a:solidFill>
                        </a:rPr>
                        <a:t>Synovial</a:t>
                      </a:r>
                    </a:p>
                  </a:txBody>
                  <a:tcPr marL="91450" marR="91450" marT="45725" marB="45725"/>
                </a:tc>
                <a:extLst>
                  <a:ext uri="{0D108BD9-81ED-4DB2-BD59-A6C34878D82A}">
                    <a16:rowId xmlns:a16="http://schemas.microsoft.com/office/drawing/2014/main" xmlns="" val="10001"/>
                  </a:ext>
                </a:extLst>
              </a:tr>
              <a:tr h="370850">
                <a:tc>
                  <a:txBody>
                    <a:bodyPr/>
                    <a:lstStyle/>
                    <a:p>
                      <a:pPr marL="0" marR="0" lvl="0" indent="0" algn="l" rtl="0">
                        <a:spcBef>
                          <a:spcPts val="0"/>
                        </a:spcBef>
                        <a:buSzPct val="25000"/>
                        <a:buNone/>
                      </a:pPr>
                      <a:r>
                        <a:rPr lang="en-US" sz="1800"/>
                        <a:t>Color</a:t>
                      </a:r>
                    </a:p>
                  </a:txBody>
                  <a:tcPr marL="91450" marR="91450" marT="45725" marB="45725"/>
                </a:tc>
                <a:tc>
                  <a:txBody>
                    <a:bodyPr/>
                    <a:lstStyle/>
                    <a:p>
                      <a:pPr marL="0" marR="0" lvl="0" indent="0" algn="l" rtl="0">
                        <a:spcBef>
                          <a:spcPts val="0"/>
                        </a:spcBef>
                        <a:buSzPct val="25000"/>
                        <a:buNone/>
                      </a:pPr>
                      <a:r>
                        <a:rPr lang="en-US" sz="1800">
                          <a:solidFill>
                            <a:srgbClr val="000000"/>
                          </a:solidFill>
                        </a:rPr>
                        <a:t>Brown</a:t>
                      </a:r>
                    </a:p>
                  </a:txBody>
                  <a:tcPr marL="91450" marR="91450" marT="45725" marB="45725"/>
                </a:tc>
                <a:extLst>
                  <a:ext uri="{0D108BD9-81ED-4DB2-BD59-A6C34878D82A}">
                    <a16:rowId xmlns:a16="http://schemas.microsoft.com/office/drawing/2014/main" xmlns="" val="10002"/>
                  </a:ext>
                </a:extLst>
              </a:tr>
              <a:tr h="370850">
                <a:tc>
                  <a:txBody>
                    <a:bodyPr/>
                    <a:lstStyle/>
                    <a:p>
                      <a:pPr marL="0" marR="0" lvl="0" indent="0" algn="l" rtl="0">
                        <a:spcBef>
                          <a:spcPts val="0"/>
                        </a:spcBef>
                        <a:buSzPct val="25000"/>
                        <a:buNone/>
                      </a:pPr>
                      <a:r>
                        <a:rPr lang="en-US" sz="1800"/>
                        <a:t>Clarity</a:t>
                      </a:r>
                    </a:p>
                  </a:txBody>
                  <a:tcPr marL="91450" marR="91450" marT="45725" marB="45725"/>
                </a:tc>
                <a:tc>
                  <a:txBody>
                    <a:bodyPr/>
                    <a:lstStyle/>
                    <a:p>
                      <a:pPr marL="0" marR="0" lvl="0" indent="0" algn="l" rtl="0">
                        <a:spcBef>
                          <a:spcPts val="0"/>
                        </a:spcBef>
                        <a:buSzPct val="25000"/>
                        <a:buNone/>
                      </a:pPr>
                      <a:r>
                        <a:rPr lang="en-US" sz="1800">
                          <a:solidFill>
                            <a:srgbClr val="000000"/>
                          </a:solidFill>
                        </a:rPr>
                        <a:t>Milky </a:t>
                      </a:r>
                    </a:p>
                  </a:txBody>
                  <a:tcPr marL="91450" marR="91450" marT="45725" marB="45725"/>
                </a:tc>
                <a:extLst>
                  <a:ext uri="{0D108BD9-81ED-4DB2-BD59-A6C34878D82A}">
                    <a16:rowId xmlns:a16="http://schemas.microsoft.com/office/drawing/2014/main" xmlns="" val="10003"/>
                  </a:ext>
                </a:extLst>
              </a:tr>
            </a:tbl>
          </a:graphicData>
        </a:graphic>
      </p:graphicFrame>
      <p:pic>
        <p:nvPicPr>
          <p:cNvPr id="292" name="Shape 292" descr="IMG_0929.JPG"/>
          <p:cNvPicPr preferRelativeResize="0"/>
          <p:nvPr/>
        </p:nvPicPr>
        <p:blipFill rotWithShape="1">
          <a:blip r:embed="rId3">
            <a:alphaModFix/>
          </a:blip>
          <a:srcRect l="22187" t="6125" r="16739" b="3393"/>
          <a:stretch/>
        </p:blipFill>
        <p:spPr>
          <a:xfrm>
            <a:off x="1119900" y="1510880"/>
            <a:ext cx="2133597" cy="421439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Shape 29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12281"/>
              </a:buClr>
              <a:buSzPct val="25000"/>
              <a:buFont typeface="Calibri"/>
              <a:buNone/>
            </a:pPr>
            <a:r>
              <a:rPr lang="en-US" sz="4400" b="1" i="0" u="none" strike="noStrike" cap="none">
                <a:solidFill>
                  <a:srgbClr val="012281"/>
                </a:solidFill>
                <a:latin typeface="Calibri"/>
                <a:ea typeface="Calibri"/>
                <a:cs typeface="Calibri"/>
                <a:sym typeface="Calibri"/>
              </a:rPr>
              <a:t>#</a:t>
            </a:r>
            <a:r>
              <a:rPr lang="en-US"/>
              <a:t>4</a:t>
            </a:r>
            <a:r>
              <a:rPr lang="en-US" sz="4400" b="1" i="0" u="none" strike="noStrike" cap="none">
                <a:solidFill>
                  <a:srgbClr val="012281"/>
                </a:solidFill>
                <a:latin typeface="Calibri"/>
                <a:ea typeface="Calibri"/>
                <a:cs typeface="Calibri"/>
                <a:sym typeface="Calibri"/>
              </a:rPr>
              <a:t> XE-5000 Results</a:t>
            </a:r>
          </a:p>
        </p:txBody>
      </p:sp>
      <p:sp>
        <p:nvSpPr>
          <p:cNvPr id="298" name="Shape 298"/>
          <p:cNvSpPr txBox="1">
            <a:spLocks noGrp="1"/>
          </p:cNvSpPr>
          <p:nvPr>
            <p:ph type="dt" idx="10"/>
          </p:nvPr>
        </p:nvSpPr>
        <p:spPr>
          <a:xfrm>
            <a:off x="457200" y="6356350"/>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3/20/2017</a:t>
            </a:r>
          </a:p>
        </p:txBody>
      </p:sp>
      <p:sp>
        <p:nvSpPr>
          <p:cNvPr id="299" name="Shape 299"/>
          <p:cNvSpPr txBox="1">
            <a:spLocks noGrp="1"/>
          </p:cNvSpPr>
          <p:nvPr>
            <p:ph type="sldNum" idx="12"/>
          </p:nvPr>
        </p:nvSpPr>
        <p:spPr>
          <a:xfrm>
            <a:off x="3505200" y="6356350"/>
            <a:ext cx="2133600" cy="3651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t>28</a:t>
            </a:fld>
            <a:endParaRPr lang="en-US" sz="1200" b="0" i="0" u="none" strike="noStrike" cap="none">
              <a:solidFill>
                <a:srgbClr val="000000"/>
              </a:solidFill>
              <a:latin typeface="Calibri"/>
              <a:ea typeface="Calibri"/>
              <a:cs typeface="Calibri"/>
              <a:sym typeface="Calibri"/>
            </a:endParaRPr>
          </a:p>
        </p:txBody>
      </p:sp>
      <p:sp>
        <p:nvSpPr>
          <p:cNvPr id="300" name="Shape 300"/>
          <p:cNvSpPr txBox="1"/>
          <p:nvPr/>
        </p:nvSpPr>
        <p:spPr>
          <a:xfrm>
            <a:off x="606972" y="4470082"/>
            <a:ext cx="7125900" cy="646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a:solidFill>
                  <a:schemeClr val="dk1"/>
                </a:solidFill>
                <a:latin typeface="Calibri"/>
                <a:ea typeface="Calibri"/>
                <a:cs typeface="Calibri"/>
                <a:sym typeface="Calibri"/>
              </a:rPr>
              <a:t>Should a differential be performed on this Specimen?</a:t>
            </a:r>
          </a:p>
          <a:p>
            <a:pPr marL="0" marR="0" lvl="0" indent="0" algn="l" rtl="0">
              <a:spcBef>
                <a:spcPts val="0"/>
              </a:spcBef>
              <a:buNone/>
            </a:pPr>
            <a:endParaRPr sz="1800">
              <a:solidFill>
                <a:schemeClr val="dk1"/>
              </a:solidFill>
              <a:latin typeface="Calibri"/>
              <a:ea typeface="Calibri"/>
              <a:cs typeface="Calibri"/>
              <a:sym typeface="Calibri"/>
            </a:endParaRPr>
          </a:p>
        </p:txBody>
      </p:sp>
      <p:sp>
        <p:nvSpPr>
          <p:cNvPr id="301" name="Shape 301"/>
          <p:cNvSpPr txBox="1"/>
          <p:nvPr/>
        </p:nvSpPr>
        <p:spPr>
          <a:xfrm>
            <a:off x="2498250" y="5116275"/>
            <a:ext cx="4147500" cy="369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000">
                <a:latin typeface="Calibri"/>
                <a:ea typeface="Calibri"/>
                <a:cs typeface="Calibri"/>
                <a:sym typeface="Calibri"/>
              </a:rPr>
              <a:t>Yes, perform differential</a:t>
            </a:r>
          </a:p>
        </p:txBody>
      </p:sp>
      <p:graphicFrame>
        <p:nvGraphicFramePr>
          <p:cNvPr id="302" name="Shape 302"/>
          <p:cNvGraphicFramePr/>
          <p:nvPr/>
        </p:nvGraphicFramePr>
        <p:xfrm>
          <a:off x="2278339" y="2381874"/>
          <a:ext cx="3000000" cy="3000000"/>
        </p:xfrm>
        <a:graphic>
          <a:graphicData uri="http://schemas.openxmlformats.org/drawingml/2006/table">
            <a:tbl>
              <a:tblPr firstRow="1" bandRow="1">
                <a:noFill/>
                <a:tableStyleId>{C088C122-C329-4756-A875-3D0EFE38505E}</a:tableStyleId>
              </a:tblPr>
              <a:tblGrid>
                <a:gridCol w="1466050">
                  <a:extLst>
                    <a:ext uri="{9D8B030D-6E8A-4147-A177-3AD203B41FA5}">
                      <a16:colId xmlns:a16="http://schemas.microsoft.com/office/drawing/2014/main" xmlns="" val="20000"/>
                    </a:ext>
                  </a:extLst>
                </a:gridCol>
                <a:gridCol w="1154800">
                  <a:extLst>
                    <a:ext uri="{9D8B030D-6E8A-4147-A177-3AD203B41FA5}">
                      <a16:colId xmlns:a16="http://schemas.microsoft.com/office/drawing/2014/main" xmlns="" val="20001"/>
                    </a:ext>
                  </a:extLst>
                </a:gridCol>
                <a:gridCol w="1777275">
                  <a:extLst>
                    <a:ext uri="{9D8B030D-6E8A-4147-A177-3AD203B41FA5}">
                      <a16:colId xmlns:a16="http://schemas.microsoft.com/office/drawing/2014/main" xmlns="" val="20002"/>
                    </a:ext>
                  </a:extLst>
                </a:gridCol>
              </a:tblGrid>
              <a:tr h="385400">
                <a:tc>
                  <a:txBody>
                    <a:bodyPr/>
                    <a:lstStyle/>
                    <a:p>
                      <a:pPr marL="0" marR="0" lvl="0" indent="0" algn="l" rtl="0">
                        <a:spcBef>
                          <a:spcPts val="0"/>
                        </a:spcBef>
                        <a:buSzPct val="25000"/>
                        <a:buNone/>
                      </a:pPr>
                      <a:r>
                        <a:rPr lang="en-US" sz="1800"/>
                        <a:t>Parameter</a:t>
                      </a:r>
                    </a:p>
                  </a:txBody>
                  <a:tcPr marL="91450" marR="91450" marT="45725" marB="45725"/>
                </a:tc>
                <a:tc>
                  <a:txBody>
                    <a:bodyPr/>
                    <a:lstStyle/>
                    <a:p>
                      <a:pPr marL="0" marR="0" lvl="0" indent="0" algn="l" rtl="0">
                        <a:spcBef>
                          <a:spcPts val="0"/>
                        </a:spcBef>
                        <a:buSzPct val="25000"/>
                        <a:buNone/>
                      </a:pPr>
                      <a:r>
                        <a:rPr lang="en-US" sz="1800"/>
                        <a:t>Result</a:t>
                      </a:r>
                    </a:p>
                  </a:txBody>
                  <a:tcPr marL="91450" marR="91450" marT="45725" marB="45725"/>
                </a:tc>
                <a:tc>
                  <a:txBody>
                    <a:bodyPr/>
                    <a:lstStyle/>
                    <a:p>
                      <a:pPr marL="0" marR="0" lvl="0" indent="0" algn="l" rtl="0">
                        <a:spcBef>
                          <a:spcPts val="0"/>
                        </a:spcBef>
                        <a:buSzPct val="25000"/>
                        <a:buNone/>
                      </a:pPr>
                      <a:r>
                        <a:rPr lang="en-US" sz="1800"/>
                        <a:t>Reference Range</a:t>
                      </a:r>
                    </a:p>
                  </a:txBody>
                  <a:tcPr marL="91450" marR="91450" marT="45725" marB="45725"/>
                </a:tc>
                <a:extLst>
                  <a:ext uri="{0D108BD9-81ED-4DB2-BD59-A6C34878D82A}">
                    <a16:rowId xmlns:a16="http://schemas.microsoft.com/office/drawing/2014/main" xmlns="" val="10000"/>
                  </a:ext>
                </a:extLst>
              </a:tr>
              <a:tr h="351600">
                <a:tc>
                  <a:txBody>
                    <a:bodyPr/>
                    <a:lstStyle/>
                    <a:p>
                      <a:pPr marL="0" marR="0" lvl="0" indent="0" algn="l" rtl="0">
                        <a:spcBef>
                          <a:spcPts val="0"/>
                        </a:spcBef>
                        <a:buSzPct val="25000"/>
                        <a:buNone/>
                      </a:pPr>
                      <a:r>
                        <a:rPr lang="en-US" sz="1800"/>
                        <a:t>WBC</a:t>
                      </a:r>
                    </a:p>
                  </a:txBody>
                  <a:tcPr marL="91450" marR="91450" marT="45725" marB="45725"/>
                </a:tc>
                <a:tc>
                  <a:txBody>
                    <a:bodyPr/>
                    <a:lstStyle/>
                    <a:p>
                      <a:pPr marL="0" marR="0" lvl="0" indent="0" algn="l" rtl="0">
                        <a:spcBef>
                          <a:spcPts val="0"/>
                        </a:spcBef>
                        <a:buSzPct val="25000"/>
                        <a:buNone/>
                      </a:pPr>
                      <a:r>
                        <a:rPr lang="en-US" sz="1800"/>
                        <a:t>108400</a:t>
                      </a:r>
                    </a:p>
                  </a:txBody>
                  <a:tcPr marL="91450" marR="91450" marT="45725" marB="45725"/>
                </a:tc>
                <a:tc>
                  <a:txBody>
                    <a:bodyPr/>
                    <a:lstStyle/>
                    <a:p>
                      <a:pPr marL="0" marR="0" lvl="0" indent="0" algn="l" rtl="0">
                        <a:spcBef>
                          <a:spcPts val="0"/>
                        </a:spcBef>
                        <a:buSzPct val="25000"/>
                        <a:buNone/>
                      </a:pPr>
                      <a:r>
                        <a:rPr lang="en-US" sz="1800"/>
                        <a:t>0-5/mcL</a:t>
                      </a:r>
                    </a:p>
                  </a:txBody>
                  <a:tcPr marL="91450" marR="91450" marT="45725" marB="45725"/>
                </a:tc>
                <a:extLst>
                  <a:ext uri="{0D108BD9-81ED-4DB2-BD59-A6C34878D82A}">
                    <a16:rowId xmlns:a16="http://schemas.microsoft.com/office/drawing/2014/main" xmlns="" val="10001"/>
                  </a:ext>
                </a:extLst>
              </a:tr>
              <a:tr h="351600">
                <a:tc>
                  <a:txBody>
                    <a:bodyPr/>
                    <a:lstStyle/>
                    <a:p>
                      <a:pPr marL="0" marR="0" lvl="0" indent="0" algn="l" rtl="0">
                        <a:spcBef>
                          <a:spcPts val="0"/>
                        </a:spcBef>
                        <a:buSzPct val="25000"/>
                        <a:buNone/>
                      </a:pPr>
                      <a:r>
                        <a:rPr lang="en-US" sz="1800"/>
                        <a:t>RBC</a:t>
                      </a:r>
                    </a:p>
                  </a:txBody>
                  <a:tcPr marL="91450" marR="91450" marT="45725" marB="45725"/>
                </a:tc>
                <a:tc>
                  <a:txBody>
                    <a:bodyPr/>
                    <a:lstStyle/>
                    <a:p>
                      <a:pPr marL="0" marR="0" lvl="0" indent="0" algn="l" rtl="0">
                        <a:spcBef>
                          <a:spcPts val="0"/>
                        </a:spcBef>
                        <a:buSzPct val="25000"/>
                        <a:buNone/>
                      </a:pPr>
                      <a:r>
                        <a:rPr lang="en-US" sz="1800"/>
                        <a:t>11800</a:t>
                      </a:r>
                    </a:p>
                  </a:txBody>
                  <a:tcPr marL="91450" marR="91450" marT="45725" marB="45725"/>
                </a:tc>
                <a:tc>
                  <a:txBody>
                    <a:bodyPr/>
                    <a:lstStyle/>
                    <a:p>
                      <a:pPr marL="0" marR="0" lvl="0" indent="0" algn="l" rtl="0">
                        <a:spcBef>
                          <a:spcPts val="0"/>
                        </a:spcBef>
                        <a:buSzPct val="25000"/>
                        <a:buNone/>
                      </a:pPr>
                      <a:r>
                        <a:rPr lang="en-US" sz="1800"/>
                        <a:t>Absent/mcL</a:t>
                      </a:r>
                    </a:p>
                  </a:txBody>
                  <a:tcPr marL="91450" marR="91450" marT="45725" marB="45725"/>
                </a:tc>
                <a:extLst>
                  <a:ext uri="{0D108BD9-81ED-4DB2-BD59-A6C34878D82A}">
                    <a16:rowId xmlns:a16="http://schemas.microsoft.com/office/drawing/2014/main" xmlns="" val="10002"/>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12281"/>
              </a:buClr>
              <a:buSzPct val="25000"/>
              <a:buFont typeface="Calibri"/>
              <a:buNone/>
            </a:pPr>
            <a:r>
              <a:rPr lang="en-US" sz="4400" b="1" i="0" u="none" strike="noStrike" cap="none">
                <a:solidFill>
                  <a:srgbClr val="012281"/>
                </a:solidFill>
                <a:latin typeface="Calibri"/>
                <a:ea typeface="Calibri"/>
                <a:cs typeface="Calibri"/>
                <a:sym typeface="Calibri"/>
              </a:rPr>
              <a:t>#4 </a:t>
            </a:r>
            <a:r>
              <a:rPr lang="en-US"/>
              <a:t>Differential Results</a:t>
            </a:r>
          </a:p>
        </p:txBody>
      </p:sp>
      <p:sp>
        <p:nvSpPr>
          <p:cNvPr id="308" name="Shape 308"/>
          <p:cNvSpPr txBox="1">
            <a:spLocks noGrp="1"/>
          </p:cNvSpPr>
          <p:nvPr>
            <p:ph type="dt" idx="10"/>
          </p:nvPr>
        </p:nvSpPr>
        <p:spPr>
          <a:xfrm>
            <a:off x="457200" y="6356350"/>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3/20/2017</a:t>
            </a:r>
          </a:p>
        </p:txBody>
      </p:sp>
      <p:sp>
        <p:nvSpPr>
          <p:cNvPr id="309" name="Shape 309"/>
          <p:cNvSpPr txBox="1">
            <a:spLocks noGrp="1"/>
          </p:cNvSpPr>
          <p:nvPr>
            <p:ph type="sldNum" idx="12"/>
          </p:nvPr>
        </p:nvSpPr>
        <p:spPr>
          <a:xfrm>
            <a:off x="3505200" y="6356350"/>
            <a:ext cx="2133600" cy="3651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000000"/>
                </a:solidFill>
                <a:latin typeface="Calibri"/>
                <a:ea typeface="Calibri"/>
                <a:cs typeface="Calibri"/>
                <a:sym typeface="Calibri"/>
              </a:rPr>
              <a:t>29</a:t>
            </a:fld>
            <a:endParaRPr lang="en-US" sz="1200">
              <a:solidFill>
                <a:srgbClr val="000000"/>
              </a:solidFill>
              <a:latin typeface="Calibri"/>
              <a:ea typeface="Calibri"/>
              <a:cs typeface="Calibri"/>
              <a:sym typeface="Calibri"/>
            </a:endParaRPr>
          </a:p>
        </p:txBody>
      </p:sp>
      <p:graphicFrame>
        <p:nvGraphicFramePr>
          <p:cNvPr id="310" name="Shape 310"/>
          <p:cNvGraphicFramePr/>
          <p:nvPr/>
        </p:nvGraphicFramePr>
        <p:xfrm>
          <a:off x="2278339" y="2381874"/>
          <a:ext cx="3000000" cy="3000000"/>
        </p:xfrm>
        <a:graphic>
          <a:graphicData uri="http://schemas.openxmlformats.org/drawingml/2006/table">
            <a:tbl>
              <a:tblPr firstRow="1" bandRow="1">
                <a:noFill/>
                <a:tableStyleId>{C088C122-C329-4756-A875-3D0EFE38505E}</a:tableStyleId>
              </a:tblPr>
              <a:tblGrid>
                <a:gridCol w="1466050">
                  <a:extLst>
                    <a:ext uri="{9D8B030D-6E8A-4147-A177-3AD203B41FA5}">
                      <a16:colId xmlns:a16="http://schemas.microsoft.com/office/drawing/2014/main" xmlns="" val="20000"/>
                    </a:ext>
                  </a:extLst>
                </a:gridCol>
                <a:gridCol w="1154800">
                  <a:extLst>
                    <a:ext uri="{9D8B030D-6E8A-4147-A177-3AD203B41FA5}">
                      <a16:colId xmlns:a16="http://schemas.microsoft.com/office/drawing/2014/main" xmlns="" val="20001"/>
                    </a:ext>
                  </a:extLst>
                </a:gridCol>
                <a:gridCol w="1777275">
                  <a:extLst>
                    <a:ext uri="{9D8B030D-6E8A-4147-A177-3AD203B41FA5}">
                      <a16:colId xmlns:a16="http://schemas.microsoft.com/office/drawing/2014/main" xmlns="" val="20002"/>
                    </a:ext>
                  </a:extLst>
                </a:gridCol>
              </a:tblGrid>
              <a:tr h="385400">
                <a:tc>
                  <a:txBody>
                    <a:bodyPr/>
                    <a:lstStyle/>
                    <a:p>
                      <a:pPr marL="0" marR="0" lvl="0" indent="0" algn="l" rtl="0">
                        <a:spcBef>
                          <a:spcPts val="0"/>
                        </a:spcBef>
                        <a:buSzPct val="25000"/>
                        <a:buNone/>
                      </a:pPr>
                      <a:r>
                        <a:rPr lang="en-US" sz="1800"/>
                        <a:t>Parameter</a:t>
                      </a:r>
                    </a:p>
                  </a:txBody>
                  <a:tcPr marL="91450" marR="91450" marT="45725" marB="45725"/>
                </a:tc>
                <a:tc>
                  <a:txBody>
                    <a:bodyPr/>
                    <a:lstStyle/>
                    <a:p>
                      <a:pPr marL="0" marR="0" lvl="0" indent="0" algn="l" rtl="0">
                        <a:spcBef>
                          <a:spcPts val="0"/>
                        </a:spcBef>
                        <a:buSzPct val="25000"/>
                        <a:buNone/>
                      </a:pPr>
                      <a:r>
                        <a:rPr lang="en-US" sz="1800"/>
                        <a:t>Result</a:t>
                      </a:r>
                    </a:p>
                  </a:txBody>
                  <a:tcPr marL="91450" marR="91450" marT="45725" marB="45725"/>
                </a:tc>
                <a:tc>
                  <a:txBody>
                    <a:bodyPr/>
                    <a:lstStyle/>
                    <a:p>
                      <a:pPr marL="0" marR="0" lvl="0" indent="0" algn="l" rtl="0">
                        <a:spcBef>
                          <a:spcPts val="0"/>
                        </a:spcBef>
                        <a:buSzPct val="25000"/>
                        <a:buNone/>
                      </a:pPr>
                      <a:r>
                        <a:rPr lang="en-US" sz="1800"/>
                        <a:t>Reference Range</a:t>
                      </a:r>
                    </a:p>
                  </a:txBody>
                  <a:tcPr marL="91450" marR="91450" marT="45725" marB="45725"/>
                </a:tc>
                <a:extLst>
                  <a:ext uri="{0D108BD9-81ED-4DB2-BD59-A6C34878D82A}">
                    <a16:rowId xmlns:a16="http://schemas.microsoft.com/office/drawing/2014/main" xmlns="" val="10000"/>
                  </a:ext>
                </a:extLst>
              </a:tr>
              <a:tr h="351600">
                <a:tc>
                  <a:txBody>
                    <a:bodyPr/>
                    <a:lstStyle/>
                    <a:p>
                      <a:pPr marL="0" marR="0" lvl="0" indent="0" algn="l" rtl="0">
                        <a:spcBef>
                          <a:spcPts val="0"/>
                        </a:spcBef>
                        <a:buSzPct val="25000"/>
                        <a:buNone/>
                      </a:pPr>
                      <a:r>
                        <a:rPr lang="en-US" sz="1800"/>
                        <a:t>Neutrophils</a:t>
                      </a:r>
                    </a:p>
                  </a:txBody>
                  <a:tcPr marL="91450" marR="91450" marT="45725" marB="45725"/>
                </a:tc>
                <a:tc>
                  <a:txBody>
                    <a:bodyPr/>
                    <a:lstStyle/>
                    <a:p>
                      <a:pPr marL="0" marR="0" lvl="0" indent="0" algn="l" rtl="0">
                        <a:spcBef>
                          <a:spcPts val="0"/>
                        </a:spcBef>
                        <a:buSzPct val="25000"/>
                        <a:buNone/>
                      </a:pPr>
                      <a:r>
                        <a:rPr lang="en-US" sz="1800"/>
                        <a:t>96</a:t>
                      </a:r>
                    </a:p>
                  </a:txBody>
                  <a:tcPr marL="91450" marR="91450" marT="45725" marB="45725"/>
                </a:tc>
                <a:tc>
                  <a:txBody>
                    <a:bodyPr/>
                    <a:lstStyle/>
                    <a:p>
                      <a:pPr marL="0" marR="0" lvl="0" indent="0" algn="l" rtl="0">
                        <a:spcBef>
                          <a:spcPts val="0"/>
                        </a:spcBef>
                        <a:buSzPct val="25000"/>
                        <a:buNone/>
                      </a:pPr>
                      <a:r>
                        <a:rPr lang="en-US" sz="1800"/>
                        <a:t>%</a:t>
                      </a:r>
                    </a:p>
                  </a:txBody>
                  <a:tcPr marL="91450" marR="91450" marT="45725" marB="45725"/>
                </a:tc>
                <a:extLst>
                  <a:ext uri="{0D108BD9-81ED-4DB2-BD59-A6C34878D82A}">
                    <a16:rowId xmlns:a16="http://schemas.microsoft.com/office/drawing/2014/main" xmlns="" val="10001"/>
                  </a:ext>
                </a:extLst>
              </a:tr>
              <a:tr h="351600">
                <a:tc>
                  <a:txBody>
                    <a:bodyPr/>
                    <a:lstStyle/>
                    <a:p>
                      <a:pPr marL="0" marR="0" lvl="0" indent="0" algn="l" rtl="0">
                        <a:spcBef>
                          <a:spcPts val="0"/>
                        </a:spcBef>
                        <a:buNone/>
                      </a:pPr>
                      <a:r>
                        <a:rPr lang="en-US" sz="1800"/>
                        <a:t>Monocytes</a:t>
                      </a:r>
                    </a:p>
                  </a:txBody>
                  <a:tcPr marL="91450" marR="91450" marT="45725" marB="45725"/>
                </a:tc>
                <a:tc>
                  <a:txBody>
                    <a:bodyPr/>
                    <a:lstStyle/>
                    <a:p>
                      <a:pPr marL="0" marR="0" lvl="0" indent="0" algn="l" rtl="0">
                        <a:spcBef>
                          <a:spcPts val="0"/>
                        </a:spcBef>
                        <a:buNone/>
                      </a:pPr>
                      <a:r>
                        <a:rPr lang="en-US" sz="1800"/>
                        <a:t>4</a:t>
                      </a:r>
                    </a:p>
                  </a:txBody>
                  <a:tcPr marL="91450" marR="91450" marT="45725" marB="45725"/>
                </a:tc>
                <a:tc>
                  <a:txBody>
                    <a:bodyPr/>
                    <a:lstStyle/>
                    <a:p>
                      <a:pPr marL="0" marR="0" lvl="0" indent="0" algn="l" rtl="0">
                        <a:spcBef>
                          <a:spcPts val="0"/>
                        </a:spcBef>
                        <a:buNone/>
                      </a:pPr>
                      <a:r>
                        <a:rPr lang="en-US" sz="1800"/>
                        <a:t>%</a:t>
                      </a:r>
                    </a:p>
                  </a:txBody>
                  <a:tcPr marL="91450" marR="91450" marT="45725" marB="45725"/>
                </a:tc>
                <a:extLst>
                  <a:ext uri="{0D108BD9-81ED-4DB2-BD59-A6C34878D82A}">
                    <a16:rowId xmlns:a16="http://schemas.microsoft.com/office/drawing/2014/main" xmlns="" val="10002"/>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12281"/>
              </a:buClr>
              <a:buSzPct val="25000"/>
              <a:buFont typeface="Calibri"/>
              <a:buNone/>
            </a:pPr>
            <a:r>
              <a:rPr lang="en-US" sz="4400" b="1" i="0" u="none" strike="noStrike" cap="none">
                <a:solidFill>
                  <a:srgbClr val="012281"/>
                </a:solidFill>
                <a:latin typeface="Calibri"/>
                <a:ea typeface="Calibri"/>
                <a:cs typeface="Calibri"/>
                <a:sym typeface="Calibri"/>
              </a:rPr>
              <a:t>#1 Macroscopic Appearance</a:t>
            </a:r>
          </a:p>
        </p:txBody>
      </p:sp>
      <p:sp>
        <p:nvSpPr>
          <p:cNvPr id="80" name="Shape 80"/>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3/20/2017</a:t>
            </a:r>
          </a:p>
        </p:txBody>
      </p:sp>
      <p:sp>
        <p:nvSpPr>
          <p:cNvPr id="81" name="Shape 81"/>
          <p:cNvSpPr txBox="1">
            <a:spLocks noGrp="1"/>
          </p:cNvSpPr>
          <p:nvPr>
            <p:ph type="sldNum" idx="12"/>
          </p:nvPr>
        </p:nvSpPr>
        <p:spPr>
          <a:xfrm>
            <a:off x="3505200" y="6356350"/>
            <a:ext cx="2133599" cy="365125"/>
          </a:xfrm>
          <a:prstGeom prst="rect">
            <a:avLst/>
          </a:prstGeom>
          <a:noFill/>
          <a:ln>
            <a:noFill/>
          </a:ln>
        </p:spPr>
        <p:txBody>
          <a:bodyPr lIns="91425" tIns="45700" rIns="91425" bIns="45700" anchor="ctr" anchorCtr="0">
            <a:noAutofit/>
          </a:bodyPr>
          <a:lstStyle/>
          <a:p>
            <a:pPr lvl="0" rtl="0">
              <a:spcBef>
                <a:spcPts val="0"/>
              </a:spcBef>
              <a:buNone/>
            </a:pPr>
            <a:fld id="{00000000-1234-1234-1234-123412341234}" type="slidenum">
              <a:rPr lang="en-US"/>
              <a:t>3</a:t>
            </a:fld>
            <a:endParaRPr lang="en-US"/>
          </a:p>
        </p:txBody>
      </p:sp>
      <p:graphicFrame>
        <p:nvGraphicFramePr>
          <p:cNvPr id="82" name="Shape 82"/>
          <p:cNvGraphicFramePr/>
          <p:nvPr/>
        </p:nvGraphicFramePr>
        <p:xfrm>
          <a:off x="4382814" y="2212082"/>
          <a:ext cx="3000000" cy="3000000"/>
        </p:xfrm>
        <a:graphic>
          <a:graphicData uri="http://schemas.openxmlformats.org/drawingml/2006/table">
            <a:tbl>
              <a:tblPr firstRow="1" bandRow="1">
                <a:noFill/>
                <a:tableStyleId>{C088C122-C329-4756-A875-3D0EFE38505E}</a:tableStyleId>
              </a:tblPr>
              <a:tblGrid>
                <a:gridCol w="2333300">
                  <a:extLst>
                    <a:ext uri="{9D8B030D-6E8A-4147-A177-3AD203B41FA5}">
                      <a16:colId xmlns:a16="http://schemas.microsoft.com/office/drawing/2014/main" xmlns="" val="20000"/>
                    </a:ext>
                  </a:extLst>
                </a:gridCol>
                <a:gridCol w="1841950">
                  <a:extLst>
                    <a:ext uri="{9D8B030D-6E8A-4147-A177-3AD203B41FA5}">
                      <a16:colId xmlns:a16="http://schemas.microsoft.com/office/drawing/2014/main" xmlns="" val="20001"/>
                    </a:ext>
                  </a:extLst>
                </a:gridCol>
              </a:tblGrid>
              <a:tr h="370850">
                <a:tc>
                  <a:txBody>
                    <a:bodyPr/>
                    <a:lstStyle/>
                    <a:p>
                      <a:pPr marL="0" marR="0" lvl="0" indent="0" algn="l" rtl="0">
                        <a:spcBef>
                          <a:spcPts val="0"/>
                        </a:spcBef>
                        <a:buSzPct val="25000"/>
                        <a:buNone/>
                      </a:pPr>
                      <a:r>
                        <a:rPr lang="en-US" sz="1800" u="none" strike="noStrike" cap="none"/>
                        <a:t>Parameter</a:t>
                      </a:r>
                    </a:p>
                  </a:txBody>
                  <a:tcPr marL="91450" marR="91450" marT="45725" marB="45725"/>
                </a:tc>
                <a:tc>
                  <a:txBody>
                    <a:bodyPr/>
                    <a:lstStyle/>
                    <a:p>
                      <a:pPr marL="0" marR="0" lvl="0" indent="0" algn="l" rtl="0">
                        <a:spcBef>
                          <a:spcPts val="0"/>
                        </a:spcBef>
                        <a:buSzPct val="25000"/>
                        <a:buNone/>
                      </a:pPr>
                      <a:r>
                        <a:rPr lang="en-US" sz="1800"/>
                        <a:t>Result</a:t>
                      </a:r>
                    </a:p>
                  </a:txBody>
                  <a:tcPr marL="91450" marR="91450" marT="45725" marB="45725"/>
                </a:tc>
                <a:extLst>
                  <a:ext uri="{0D108BD9-81ED-4DB2-BD59-A6C34878D82A}">
                    <a16:rowId xmlns:a16="http://schemas.microsoft.com/office/drawing/2014/main" xmlns="" val="10000"/>
                  </a:ext>
                </a:extLst>
              </a:tr>
              <a:tr h="370850">
                <a:tc>
                  <a:txBody>
                    <a:bodyPr/>
                    <a:lstStyle/>
                    <a:p>
                      <a:pPr marL="0" marR="0" lvl="0" indent="0" algn="l" rtl="0">
                        <a:spcBef>
                          <a:spcPts val="0"/>
                        </a:spcBef>
                        <a:buNone/>
                      </a:pPr>
                      <a:r>
                        <a:rPr lang="en-US" sz="1800"/>
                        <a:t>Source</a:t>
                      </a:r>
                    </a:p>
                  </a:txBody>
                  <a:tcPr marL="91450" marR="91450" marT="45725" marB="45725"/>
                </a:tc>
                <a:tc>
                  <a:txBody>
                    <a:bodyPr/>
                    <a:lstStyle/>
                    <a:p>
                      <a:pPr marL="0" marR="0" lvl="0" indent="0" algn="l" rtl="0">
                        <a:spcBef>
                          <a:spcPts val="0"/>
                        </a:spcBef>
                        <a:buNone/>
                      </a:pPr>
                      <a:r>
                        <a:rPr lang="en-US" sz="1800">
                          <a:solidFill>
                            <a:srgbClr val="000000"/>
                          </a:solidFill>
                        </a:rPr>
                        <a:t>Pleural</a:t>
                      </a:r>
                    </a:p>
                  </a:txBody>
                  <a:tcPr marL="91450" marR="91450" marT="45725" marB="45725"/>
                </a:tc>
                <a:extLst>
                  <a:ext uri="{0D108BD9-81ED-4DB2-BD59-A6C34878D82A}">
                    <a16:rowId xmlns:a16="http://schemas.microsoft.com/office/drawing/2014/main" xmlns="" val="10001"/>
                  </a:ext>
                </a:extLst>
              </a:tr>
              <a:tr h="370850">
                <a:tc>
                  <a:txBody>
                    <a:bodyPr/>
                    <a:lstStyle/>
                    <a:p>
                      <a:pPr marL="0" marR="0" lvl="0" indent="0" algn="l" rtl="0">
                        <a:spcBef>
                          <a:spcPts val="0"/>
                        </a:spcBef>
                        <a:buNone/>
                      </a:pPr>
                      <a:r>
                        <a:rPr lang="en-US" sz="1800"/>
                        <a:t>Body Site</a:t>
                      </a:r>
                    </a:p>
                  </a:txBody>
                  <a:tcPr marL="91450" marR="91450" marT="45725" marB="45725"/>
                </a:tc>
                <a:tc>
                  <a:txBody>
                    <a:bodyPr/>
                    <a:lstStyle/>
                    <a:p>
                      <a:pPr marL="0" marR="0" lvl="0" indent="0" algn="l" rtl="0">
                        <a:spcBef>
                          <a:spcPts val="0"/>
                        </a:spcBef>
                        <a:buNone/>
                      </a:pPr>
                      <a:r>
                        <a:rPr lang="en-US" sz="1800">
                          <a:solidFill>
                            <a:srgbClr val="000000"/>
                          </a:solidFill>
                        </a:rPr>
                        <a:t>Right</a:t>
                      </a:r>
                    </a:p>
                  </a:txBody>
                  <a:tcPr marL="91450" marR="91450" marT="45725" marB="45725"/>
                </a:tc>
                <a:extLst>
                  <a:ext uri="{0D108BD9-81ED-4DB2-BD59-A6C34878D82A}">
                    <a16:rowId xmlns:a16="http://schemas.microsoft.com/office/drawing/2014/main" xmlns="" val="10002"/>
                  </a:ext>
                </a:extLst>
              </a:tr>
              <a:tr h="370850">
                <a:tc>
                  <a:txBody>
                    <a:bodyPr/>
                    <a:lstStyle/>
                    <a:p>
                      <a:pPr marL="0" marR="0" lvl="0" indent="0" algn="l" rtl="0">
                        <a:spcBef>
                          <a:spcPts val="0"/>
                        </a:spcBef>
                        <a:buSzPct val="25000"/>
                        <a:buNone/>
                      </a:pPr>
                      <a:r>
                        <a:rPr lang="en-US" sz="1800"/>
                        <a:t>Color</a:t>
                      </a:r>
                    </a:p>
                  </a:txBody>
                  <a:tcPr marL="91450" marR="91450" marT="45725" marB="45725"/>
                </a:tc>
                <a:tc>
                  <a:txBody>
                    <a:bodyPr/>
                    <a:lstStyle/>
                    <a:p>
                      <a:pPr marL="0" marR="0" lvl="0" indent="0" algn="l" rtl="0">
                        <a:spcBef>
                          <a:spcPts val="0"/>
                        </a:spcBef>
                        <a:buSzPct val="25000"/>
                        <a:buNone/>
                      </a:pPr>
                      <a:r>
                        <a:rPr lang="en-US" sz="1800">
                          <a:solidFill>
                            <a:srgbClr val="000000"/>
                          </a:solidFill>
                        </a:rPr>
                        <a:t>Amber</a:t>
                      </a:r>
                    </a:p>
                  </a:txBody>
                  <a:tcPr marL="91450" marR="91450" marT="45725" marB="45725"/>
                </a:tc>
                <a:extLst>
                  <a:ext uri="{0D108BD9-81ED-4DB2-BD59-A6C34878D82A}">
                    <a16:rowId xmlns:a16="http://schemas.microsoft.com/office/drawing/2014/main" xmlns="" val="10003"/>
                  </a:ext>
                </a:extLst>
              </a:tr>
              <a:tr h="370850">
                <a:tc>
                  <a:txBody>
                    <a:bodyPr/>
                    <a:lstStyle/>
                    <a:p>
                      <a:pPr marL="0" marR="0" lvl="0" indent="0" algn="l" rtl="0">
                        <a:spcBef>
                          <a:spcPts val="0"/>
                        </a:spcBef>
                        <a:buSzPct val="25000"/>
                        <a:buNone/>
                      </a:pPr>
                      <a:r>
                        <a:rPr lang="en-US" sz="1800"/>
                        <a:t>Clarity</a:t>
                      </a:r>
                    </a:p>
                  </a:txBody>
                  <a:tcPr marL="91450" marR="91450" marT="45725" marB="45725"/>
                </a:tc>
                <a:tc>
                  <a:txBody>
                    <a:bodyPr/>
                    <a:lstStyle/>
                    <a:p>
                      <a:pPr marL="0" marR="0" lvl="0" indent="0" algn="l" rtl="0">
                        <a:spcBef>
                          <a:spcPts val="0"/>
                        </a:spcBef>
                        <a:buSzPct val="25000"/>
                        <a:buNone/>
                      </a:pPr>
                      <a:r>
                        <a:rPr lang="en-US" sz="1800">
                          <a:solidFill>
                            <a:srgbClr val="000000"/>
                          </a:solidFill>
                        </a:rPr>
                        <a:t>Cloudy </a:t>
                      </a:r>
                    </a:p>
                  </a:txBody>
                  <a:tcPr marL="91450" marR="91450" marT="45725" marB="45725"/>
                </a:tc>
                <a:extLst>
                  <a:ext uri="{0D108BD9-81ED-4DB2-BD59-A6C34878D82A}">
                    <a16:rowId xmlns:a16="http://schemas.microsoft.com/office/drawing/2014/main" xmlns="" val="10004"/>
                  </a:ext>
                </a:extLst>
              </a:tr>
            </a:tbl>
          </a:graphicData>
        </a:graphic>
      </p:graphicFrame>
      <p:pic>
        <p:nvPicPr>
          <p:cNvPr id="83" name="Shape 83"/>
          <p:cNvPicPr preferRelativeResize="0"/>
          <p:nvPr/>
        </p:nvPicPr>
        <p:blipFill>
          <a:blip r:embed="rId3">
            <a:alphaModFix/>
          </a:blip>
          <a:stretch>
            <a:fillRect/>
          </a:stretch>
        </p:blipFill>
        <p:spPr>
          <a:xfrm>
            <a:off x="574925" y="1417650"/>
            <a:ext cx="3140849" cy="42112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Shape 31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12281"/>
              </a:buClr>
              <a:buSzPct val="25000"/>
              <a:buFont typeface="Calibri"/>
              <a:buNone/>
            </a:pPr>
            <a:r>
              <a:rPr lang="en-US" sz="4400" b="1" i="0" u="none" strike="noStrike" cap="none">
                <a:solidFill>
                  <a:srgbClr val="012281"/>
                </a:solidFill>
                <a:latin typeface="Calibri"/>
                <a:ea typeface="Calibri"/>
                <a:cs typeface="Calibri"/>
                <a:sym typeface="Calibri"/>
              </a:rPr>
              <a:t>#</a:t>
            </a:r>
            <a:r>
              <a:rPr lang="en-US"/>
              <a:t>4</a:t>
            </a:r>
            <a:r>
              <a:rPr lang="en-US" sz="4400" b="1" i="0" u="none" strike="noStrike" cap="none">
                <a:solidFill>
                  <a:srgbClr val="012281"/>
                </a:solidFill>
                <a:latin typeface="Calibri"/>
                <a:ea typeface="Calibri"/>
                <a:cs typeface="Calibri"/>
                <a:sym typeface="Calibri"/>
              </a:rPr>
              <a:t> Morphologic Findings</a:t>
            </a:r>
          </a:p>
        </p:txBody>
      </p:sp>
      <p:sp>
        <p:nvSpPr>
          <p:cNvPr id="316" name="Shape 316"/>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a:t>Extracellular bacteria</a:t>
            </a:r>
          </a:p>
        </p:txBody>
      </p:sp>
      <p:sp>
        <p:nvSpPr>
          <p:cNvPr id="317" name="Shape 317"/>
          <p:cNvSpPr txBox="1">
            <a:spLocks noGrp="1"/>
          </p:cNvSpPr>
          <p:nvPr>
            <p:ph type="dt" idx="10"/>
          </p:nvPr>
        </p:nvSpPr>
        <p:spPr>
          <a:xfrm>
            <a:off x="457200" y="6356350"/>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3/20/2017</a:t>
            </a:r>
          </a:p>
        </p:txBody>
      </p:sp>
      <p:sp>
        <p:nvSpPr>
          <p:cNvPr id="318" name="Shape 318"/>
          <p:cNvSpPr txBox="1">
            <a:spLocks noGrp="1"/>
          </p:cNvSpPr>
          <p:nvPr>
            <p:ph type="sldNum" idx="12"/>
          </p:nvPr>
        </p:nvSpPr>
        <p:spPr>
          <a:xfrm>
            <a:off x="3505200" y="6356350"/>
            <a:ext cx="2133600" cy="3651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000000"/>
                </a:solidFill>
                <a:latin typeface="Calibri"/>
                <a:ea typeface="Calibri"/>
                <a:cs typeface="Calibri"/>
                <a:sym typeface="Calibri"/>
              </a:rPr>
              <a:t>30</a:t>
            </a:fld>
            <a:endParaRPr lang="en-US" sz="1200">
              <a:solidFill>
                <a:srgbClr val="000000"/>
              </a:solidFill>
              <a:latin typeface="Calibri"/>
              <a:ea typeface="Calibri"/>
              <a:cs typeface="Calibri"/>
              <a:sym typeface="Calibri"/>
            </a:endParaRPr>
          </a:p>
        </p:txBody>
      </p:sp>
      <p:pic>
        <p:nvPicPr>
          <p:cNvPr id="319" name="Shape 319"/>
          <p:cNvPicPr preferRelativeResize="0"/>
          <p:nvPr/>
        </p:nvPicPr>
        <p:blipFill>
          <a:blip r:embed="rId3">
            <a:alphaModFix/>
          </a:blip>
          <a:stretch>
            <a:fillRect/>
          </a:stretch>
        </p:blipFill>
        <p:spPr>
          <a:xfrm>
            <a:off x="293250" y="2438425"/>
            <a:ext cx="4187524" cy="3119500"/>
          </a:xfrm>
          <a:prstGeom prst="rect">
            <a:avLst/>
          </a:prstGeom>
          <a:noFill/>
          <a:ln>
            <a:noFill/>
          </a:ln>
        </p:spPr>
      </p:pic>
      <p:pic>
        <p:nvPicPr>
          <p:cNvPr id="320" name="Shape 320"/>
          <p:cNvPicPr preferRelativeResize="0"/>
          <p:nvPr/>
        </p:nvPicPr>
        <p:blipFill>
          <a:blip r:embed="rId4">
            <a:alphaModFix/>
          </a:blip>
          <a:stretch>
            <a:fillRect/>
          </a:stretch>
        </p:blipFill>
        <p:spPr>
          <a:xfrm>
            <a:off x="4772149" y="2328825"/>
            <a:ext cx="3914650" cy="33387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Shape 325"/>
          <p:cNvSpPr txBox="1">
            <a:spLocks noGrp="1"/>
          </p:cNvSpPr>
          <p:nvPr>
            <p:ph type="title"/>
          </p:nvPr>
        </p:nvSpPr>
        <p:spPr>
          <a:xfrm>
            <a:off x="216675" y="274650"/>
            <a:ext cx="87324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12281"/>
              </a:buClr>
              <a:buSzPct val="25000"/>
              <a:buFont typeface="Calibri"/>
              <a:buNone/>
            </a:pPr>
            <a:r>
              <a:rPr lang="en-US" sz="4400" b="1" i="0" u="none" strike="noStrike" cap="none">
                <a:solidFill>
                  <a:srgbClr val="012281"/>
                </a:solidFill>
                <a:latin typeface="Calibri"/>
                <a:ea typeface="Calibri"/>
                <a:cs typeface="Calibri"/>
                <a:sym typeface="Calibri"/>
              </a:rPr>
              <a:t>#</a:t>
            </a:r>
            <a:r>
              <a:rPr lang="en-US"/>
              <a:t>4</a:t>
            </a:r>
            <a:r>
              <a:rPr lang="en-US" sz="4400" b="1" i="0" u="none" strike="noStrike" cap="none">
                <a:solidFill>
                  <a:srgbClr val="012281"/>
                </a:solidFill>
                <a:latin typeface="Calibri"/>
                <a:ea typeface="Calibri"/>
                <a:cs typeface="Calibri"/>
                <a:sym typeface="Calibri"/>
              </a:rPr>
              <a:t> Morphologic Findings (continued)</a:t>
            </a:r>
          </a:p>
        </p:txBody>
      </p:sp>
      <p:sp>
        <p:nvSpPr>
          <p:cNvPr id="326" name="Shape 326"/>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a:t>Intracellular bacteria</a:t>
            </a:r>
          </a:p>
        </p:txBody>
      </p:sp>
      <p:sp>
        <p:nvSpPr>
          <p:cNvPr id="327" name="Shape 327"/>
          <p:cNvSpPr txBox="1">
            <a:spLocks noGrp="1"/>
          </p:cNvSpPr>
          <p:nvPr>
            <p:ph type="dt" idx="10"/>
          </p:nvPr>
        </p:nvSpPr>
        <p:spPr>
          <a:xfrm>
            <a:off x="457200" y="6356350"/>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3/20/2017</a:t>
            </a:r>
          </a:p>
        </p:txBody>
      </p:sp>
      <p:sp>
        <p:nvSpPr>
          <p:cNvPr id="328" name="Shape 328"/>
          <p:cNvSpPr txBox="1">
            <a:spLocks noGrp="1"/>
          </p:cNvSpPr>
          <p:nvPr>
            <p:ph type="sldNum" idx="12"/>
          </p:nvPr>
        </p:nvSpPr>
        <p:spPr>
          <a:xfrm>
            <a:off x="3505200" y="6356350"/>
            <a:ext cx="2133600" cy="3651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000000"/>
                </a:solidFill>
                <a:latin typeface="Calibri"/>
                <a:ea typeface="Calibri"/>
                <a:cs typeface="Calibri"/>
                <a:sym typeface="Calibri"/>
              </a:rPr>
              <a:t>31</a:t>
            </a:fld>
            <a:endParaRPr lang="en-US" sz="1200">
              <a:solidFill>
                <a:srgbClr val="000000"/>
              </a:solidFill>
              <a:latin typeface="Calibri"/>
              <a:ea typeface="Calibri"/>
              <a:cs typeface="Calibri"/>
              <a:sym typeface="Calibri"/>
            </a:endParaRPr>
          </a:p>
        </p:txBody>
      </p:sp>
      <p:pic>
        <p:nvPicPr>
          <p:cNvPr id="329" name="Shape 329"/>
          <p:cNvPicPr preferRelativeResize="0"/>
          <p:nvPr/>
        </p:nvPicPr>
        <p:blipFill>
          <a:blip r:embed="rId3">
            <a:alphaModFix/>
          </a:blip>
          <a:stretch>
            <a:fillRect/>
          </a:stretch>
        </p:blipFill>
        <p:spPr>
          <a:xfrm>
            <a:off x="412400" y="2654350"/>
            <a:ext cx="3837774" cy="2901124"/>
          </a:xfrm>
          <a:prstGeom prst="rect">
            <a:avLst/>
          </a:prstGeom>
          <a:noFill/>
          <a:ln>
            <a:noFill/>
          </a:ln>
        </p:spPr>
      </p:pic>
      <p:pic>
        <p:nvPicPr>
          <p:cNvPr id="330" name="Shape 330"/>
          <p:cNvPicPr preferRelativeResize="0"/>
          <p:nvPr/>
        </p:nvPicPr>
        <p:blipFill>
          <a:blip r:embed="rId4">
            <a:alphaModFix/>
          </a:blip>
          <a:stretch>
            <a:fillRect/>
          </a:stretch>
        </p:blipFill>
        <p:spPr>
          <a:xfrm>
            <a:off x="4572700" y="2714799"/>
            <a:ext cx="4008829" cy="2901124"/>
          </a:xfrm>
          <a:prstGeom prst="rect">
            <a:avLst/>
          </a:prstGeom>
          <a:noFill/>
          <a:ln>
            <a:noFill/>
          </a:ln>
        </p:spPr>
      </p:pic>
      <p:sp>
        <p:nvSpPr>
          <p:cNvPr id="331" name="Shape 331"/>
          <p:cNvSpPr/>
          <p:nvPr/>
        </p:nvSpPr>
        <p:spPr>
          <a:xfrm>
            <a:off x="693375" y="4311975"/>
            <a:ext cx="834300" cy="216600"/>
          </a:xfrm>
          <a:prstGeom prst="rightArrow">
            <a:avLst>
              <a:gd name="adj1" fmla="val 50000"/>
              <a:gd name="adj2" fmla="val 50000"/>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2" name="Shape 332"/>
          <p:cNvSpPr/>
          <p:nvPr/>
        </p:nvSpPr>
        <p:spPr>
          <a:xfrm>
            <a:off x="5341950" y="4057062"/>
            <a:ext cx="834300" cy="216600"/>
          </a:xfrm>
          <a:prstGeom prst="rightArrow">
            <a:avLst>
              <a:gd name="adj1" fmla="val 50000"/>
              <a:gd name="adj2" fmla="val 50000"/>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Shape 33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12281"/>
              </a:buClr>
              <a:buSzPct val="25000"/>
              <a:buFont typeface="Calibri"/>
              <a:buNone/>
            </a:pPr>
            <a:r>
              <a:rPr lang="en-US" sz="4400" b="1" i="0" u="none" strike="noStrike" cap="none">
                <a:solidFill>
                  <a:srgbClr val="012281"/>
                </a:solidFill>
                <a:latin typeface="Calibri"/>
                <a:ea typeface="Calibri"/>
                <a:cs typeface="Calibri"/>
                <a:sym typeface="Calibri"/>
              </a:rPr>
              <a:t>#</a:t>
            </a:r>
            <a:r>
              <a:rPr lang="en-US"/>
              <a:t>4</a:t>
            </a:r>
            <a:r>
              <a:rPr lang="en-US" sz="4400" b="1" i="0" u="none" strike="noStrike" cap="none">
                <a:solidFill>
                  <a:srgbClr val="012281"/>
                </a:solidFill>
                <a:latin typeface="Calibri"/>
                <a:ea typeface="Calibri"/>
                <a:cs typeface="Calibri"/>
                <a:sym typeface="Calibri"/>
              </a:rPr>
              <a:t> Differential Diagnosis</a:t>
            </a:r>
          </a:p>
        </p:txBody>
      </p:sp>
      <p:sp>
        <p:nvSpPr>
          <p:cNvPr id="338" name="Shape 338"/>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342900" algn="l" rtl="0">
              <a:spcBef>
                <a:spcPts val="640"/>
              </a:spcBef>
              <a:buClr>
                <a:schemeClr val="dk1"/>
              </a:buClr>
              <a:buSzPct val="100000"/>
              <a:buFont typeface="Arial"/>
              <a:buChar char="•"/>
            </a:pPr>
            <a:r>
              <a:rPr lang="en-US"/>
              <a:t>Bacterial joint infection</a:t>
            </a:r>
          </a:p>
          <a:p>
            <a:pPr marL="342900" marR="0" lvl="0" indent="-342900" algn="l" rtl="0">
              <a:spcBef>
                <a:spcPts val="640"/>
              </a:spcBef>
              <a:buClr>
                <a:schemeClr val="dk1"/>
              </a:buClr>
              <a:buSzPct val="100000"/>
              <a:buFont typeface="Arial"/>
              <a:buChar char="•"/>
            </a:pPr>
            <a:r>
              <a:rPr lang="en-US"/>
              <a:t>Septic arthritis</a:t>
            </a:r>
          </a:p>
          <a:p>
            <a:pPr marL="342900" marR="0" lvl="0" indent="-342900" algn="l" rtl="0">
              <a:spcBef>
                <a:spcPts val="640"/>
              </a:spcBef>
              <a:buClr>
                <a:schemeClr val="dk1"/>
              </a:buClr>
              <a:buSzPct val="100000"/>
              <a:buFont typeface="Arial"/>
              <a:buChar char="•"/>
            </a:pPr>
            <a:r>
              <a:rPr lang="en-US"/>
              <a:t>Lyme Disease</a:t>
            </a:r>
          </a:p>
        </p:txBody>
      </p:sp>
      <p:sp>
        <p:nvSpPr>
          <p:cNvPr id="339" name="Shape 339"/>
          <p:cNvSpPr txBox="1">
            <a:spLocks noGrp="1"/>
          </p:cNvSpPr>
          <p:nvPr>
            <p:ph type="dt" idx="10"/>
          </p:nvPr>
        </p:nvSpPr>
        <p:spPr>
          <a:xfrm>
            <a:off x="457200" y="6356350"/>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3/20/2017</a:t>
            </a:r>
          </a:p>
        </p:txBody>
      </p:sp>
      <p:sp>
        <p:nvSpPr>
          <p:cNvPr id="340" name="Shape 340"/>
          <p:cNvSpPr txBox="1">
            <a:spLocks noGrp="1"/>
          </p:cNvSpPr>
          <p:nvPr>
            <p:ph type="sldNum" idx="12"/>
          </p:nvPr>
        </p:nvSpPr>
        <p:spPr>
          <a:xfrm>
            <a:off x="3505200" y="6356350"/>
            <a:ext cx="2133600" cy="3651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000000"/>
                </a:solidFill>
                <a:latin typeface="Calibri"/>
                <a:ea typeface="Calibri"/>
                <a:cs typeface="Calibri"/>
                <a:sym typeface="Calibri"/>
              </a:rPr>
              <a:t>32</a:t>
            </a:fld>
            <a:endParaRPr lang="en-US" sz="1200">
              <a:solidFill>
                <a:srgbClr val="000000"/>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Shape 34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12281"/>
              </a:buClr>
              <a:buSzPct val="25000"/>
              <a:buFont typeface="Calibri"/>
              <a:buNone/>
            </a:pPr>
            <a:r>
              <a:rPr lang="en-US" sz="4400" b="1" i="0" u="none" strike="noStrike" cap="none">
                <a:solidFill>
                  <a:srgbClr val="012281"/>
                </a:solidFill>
                <a:latin typeface="Calibri"/>
                <a:ea typeface="Calibri"/>
                <a:cs typeface="Calibri"/>
                <a:sym typeface="Calibri"/>
              </a:rPr>
              <a:t>#</a:t>
            </a:r>
            <a:r>
              <a:rPr lang="en-US"/>
              <a:t>4</a:t>
            </a:r>
            <a:r>
              <a:rPr lang="en-US" sz="4400" b="1" i="0" u="none" strike="noStrike" cap="none">
                <a:solidFill>
                  <a:srgbClr val="012281"/>
                </a:solidFill>
                <a:latin typeface="Calibri"/>
                <a:ea typeface="Calibri"/>
                <a:cs typeface="Calibri"/>
                <a:sym typeface="Calibri"/>
              </a:rPr>
              <a:t> Diagnosis</a:t>
            </a:r>
          </a:p>
        </p:txBody>
      </p:sp>
      <p:sp>
        <p:nvSpPr>
          <p:cNvPr id="346" name="Shape 346"/>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342900" algn="l" rtl="0">
              <a:spcBef>
                <a:spcPts val="640"/>
              </a:spcBef>
              <a:buClr>
                <a:schemeClr val="dk1"/>
              </a:buClr>
              <a:buSzPct val="100000"/>
              <a:buFont typeface="Arial"/>
              <a:buChar char="•"/>
            </a:pPr>
            <a:r>
              <a:rPr lang="en-US"/>
              <a:t>The </a:t>
            </a:r>
            <a:r>
              <a:rPr lang="en-US" b="1"/>
              <a:t>bacterial joint infection</a:t>
            </a:r>
            <a:r>
              <a:rPr lang="en-US"/>
              <a:t> was contracted during patient’s hospital stay.</a:t>
            </a:r>
          </a:p>
          <a:p>
            <a:pPr marL="342900" marR="0" lvl="0" indent="-342900" algn="l" rtl="0">
              <a:spcBef>
                <a:spcPts val="640"/>
              </a:spcBef>
              <a:buClr>
                <a:schemeClr val="dk1"/>
              </a:buClr>
              <a:buSzPct val="100000"/>
              <a:buFont typeface="Arial"/>
              <a:buChar char="•"/>
            </a:pPr>
            <a:r>
              <a:rPr lang="en-US"/>
              <a:t>Hospital infections may be caused by a variety of bacteria, viral, or fungal pathogens.</a:t>
            </a:r>
          </a:p>
          <a:p>
            <a:pPr marL="342900" marR="0" lvl="0" indent="-342900" algn="l" rtl="0">
              <a:spcBef>
                <a:spcPts val="640"/>
              </a:spcBef>
              <a:buClr>
                <a:schemeClr val="dk1"/>
              </a:buClr>
              <a:buSzPct val="100000"/>
              <a:buFont typeface="Arial"/>
              <a:buChar char="•"/>
            </a:pPr>
            <a:r>
              <a:rPr lang="en-US"/>
              <a:t>Most common types include urinary tract infections, surgical site infections, and bloodstream infections.</a:t>
            </a:r>
          </a:p>
          <a:p>
            <a:pPr marL="0" marR="0" lvl="0" indent="0" algn="l" rtl="0">
              <a:spcBef>
                <a:spcPts val="640"/>
              </a:spcBef>
              <a:buNone/>
            </a:pPr>
            <a:endParaRPr/>
          </a:p>
        </p:txBody>
      </p:sp>
      <p:sp>
        <p:nvSpPr>
          <p:cNvPr id="347" name="Shape 347"/>
          <p:cNvSpPr txBox="1">
            <a:spLocks noGrp="1"/>
          </p:cNvSpPr>
          <p:nvPr>
            <p:ph type="dt" idx="10"/>
          </p:nvPr>
        </p:nvSpPr>
        <p:spPr>
          <a:xfrm>
            <a:off x="457200" y="6356350"/>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3/20/2017</a:t>
            </a:r>
          </a:p>
        </p:txBody>
      </p:sp>
      <p:sp>
        <p:nvSpPr>
          <p:cNvPr id="348" name="Shape 348"/>
          <p:cNvSpPr txBox="1">
            <a:spLocks noGrp="1"/>
          </p:cNvSpPr>
          <p:nvPr>
            <p:ph type="sldNum" idx="12"/>
          </p:nvPr>
        </p:nvSpPr>
        <p:spPr>
          <a:xfrm>
            <a:off x="3505200" y="6356350"/>
            <a:ext cx="2133600" cy="3651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000000"/>
                </a:solidFill>
                <a:latin typeface="Calibri"/>
                <a:ea typeface="Calibri"/>
                <a:cs typeface="Calibri"/>
                <a:sym typeface="Calibri"/>
              </a:rPr>
              <a:t>33</a:t>
            </a:fld>
            <a:endParaRPr lang="en-US" sz="1200">
              <a:solidFill>
                <a:srgbClr val="000000"/>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Shape 35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12281"/>
              </a:buClr>
              <a:buSzPct val="25000"/>
              <a:buFont typeface="Calibri"/>
              <a:buNone/>
            </a:pPr>
            <a:r>
              <a:rPr lang="en-US" sz="4400" b="1" i="0" u="none" strike="noStrike" cap="none">
                <a:solidFill>
                  <a:srgbClr val="012281"/>
                </a:solidFill>
                <a:latin typeface="Calibri"/>
                <a:ea typeface="Calibri"/>
                <a:cs typeface="Calibri"/>
                <a:sym typeface="Calibri"/>
              </a:rPr>
              <a:t>#</a:t>
            </a:r>
            <a:r>
              <a:rPr lang="en-US"/>
              <a:t>4 Further Testing</a:t>
            </a:r>
          </a:p>
        </p:txBody>
      </p:sp>
      <p:sp>
        <p:nvSpPr>
          <p:cNvPr id="354" name="Shape 354"/>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342900" algn="l" rtl="0">
              <a:spcBef>
                <a:spcPts val="640"/>
              </a:spcBef>
              <a:buClr>
                <a:schemeClr val="dk1"/>
              </a:buClr>
              <a:buSzPct val="100000"/>
              <a:buFont typeface="Arial"/>
              <a:buChar char="•"/>
            </a:pPr>
            <a:r>
              <a:rPr lang="en-US"/>
              <a:t>Gram Staining</a:t>
            </a:r>
          </a:p>
          <a:p>
            <a:pPr marL="342900" marR="0" lvl="0" indent="-342900" algn="l" rtl="0">
              <a:spcBef>
                <a:spcPts val="640"/>
              </a:spcBef>
              <a:buClr>
                <a:schemeClr val="dk1"/>
              </a:buClr>
              <a:buSzPct val="100000"/>
              <a:buFont typeface="Arial"/>
              <a:buChar char="•"/>
            </a:pPr>
            <a:r>
              <a:rPr lang="en-US"/>
              <a:t>Blood and urine glucose levels </a:t>
            </a:r>
          </a:p>
          <a:p>
            <a:pPr marL="342900" marR="0" lvl="0" indent="-342900" algn="l" rtl="0">
              <a:spcBef>
                <a:spcPts val="640"/>
              </a:spcBef>
              <a:buClr>
                <a:schemeClr val="dk1"/>
              </a:buClr>
              <a:buSzPct val="100000"/>
              <a:buFont typeface="Arial"/>
              <a:buChar char="•"/>
            </a:pPr>
            <a:r>
              <a:rPr lang="en-US"/>
              <a:t>Urine protein levels</a:t>
            </a:r>
          </a:p>
        </p:txBody>
      </p:sp>
      <p:sp>
        <p:nvSpPr>
          <p:cNvPr id="355" name="Shape 355"/>
          <p:cNvSpPr txBox="1">
            <a:spLocks noGrp="1"/>
          </p:cNvSpPr>
          <p:nvPr>
            <p:ph type="dt" idx="10"/>
          </p:nvPr>
        </p:nvSpPr>
        <p:spPr>
          <a:xfrm>
            <a:off x="457200" y="6356350"/>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3/20/2017</a:t>
            </a:r>
          </a:p>
        </p:txBody>
      </p:sp>
      <p:sp>
        <p:nvSpPr>
          <p:cNvPr id="356" name="Shape 356"/>
          <p:cNvSpPr txBox="1">
            <a:spLocks noGrp="1"/>
          </p:cNvSpPr>
          <p:nvPr>
            <p:ph type="sldNum" idx="12"/>
          </p:nvPr>
        </p:nvSpPr>
        <p:spPr>
          <a:xfrm>
            <a:off x="3505200" y="6356350"/>
            <a:ext cx="2133600" cy="3651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000000"/>
                </a:solidFill>
                <a:latin typeface="Calibri"/>
                <a:ea typeface="Calibri"/>
                <a:cs typeface="Calibri"/>
                <a:sym typeface="Calibri"/>
              </a:rPr>
              <a:t>34</a:t>
            </a:fld>
            <a:endParaRPr lang="en-US" sz="1200">
              <a:solidFill>
                <a:srgbClr val="000000"/>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Shape 362"/>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None/>
            </a:pPr>
            <a:r>
              <a:rPr lang="en-US"/>
              <a:t>Slide #5</a:t>
            </a:r>
          </a:p>
        </p:txBody>
      </p:sp>
      <p:sp>
        <p:nvSpPr>
          <p:cNvPr id="363" name="Shape 363"/>
          <p:cNvSpPr txBox="1">
            <a:spLocks noGrp="1"/>
          </p:cNvSpPr>
          <p:nvPr>
            <p:ph type="body" idx="1"/>
          </p:nvPr>
        </p:nvSpPr>
        <p:spPr>
          <a:xfrm>
            <a:off x="457200" y="1242675"/>
            <a:ext cx="8229600" cy="4526100"/>
          </a:xfrm>
          <a:prstGeom prst="rect">
            <a:avLst/>
          </a:prstGeom>
        </p:spPr>
        <p:txBody>
          <a:bodyPr lIns="91425" tIns="91425" rIns="91425" bIns="91425" anchor="t" anchorCtr="0">
            <a:noAutofit/>
          </a:bodyPr>
          <a:lstStyle/>
          <a:p>
            <a:pPr lvl="0" rtl="0">
              <a:spcBef>
                <a:spcPts val="0"/>
              </a:spcBef>
              <a:buNone/>
            </a:pPr>
            <a:r>
              <a:rPr lang="en-US"/>
              <a:t> </a:t>
            </a:r>
            <a:r>
              <a:rPr lang="en-US" sz="3000"/>
              <a:t>A 83 year old male with history anemia and coronary artery disease presents to the EC complaining of difficulty breathing. Patient was seen by his cardiologist the previous day and noted he was having dyspnea. He was advised to come to the EC if symptoms worsened. He also complains of chest discomfort with inspiration, mild diaphoresis/dizziness, and right-sided abdominal pain.</a:t>
            </a:r>
            <a:r>
              <a:rPr lang="en-US" sz="1400"/>
              <a:t> </a:t>
            </a:r>
          </a:p>
        </p:txBody>
      </p:sp>
      <p:sp>
        <p:nvSpPr>
          <p:cNvPr id="364" name="Shape 364"/>
          <p:cNvSpPr txBox="1">
            <a:spLocks noGrp="1"/>
          </p:cNvSpPr>
          <p:nvPr>
            <p:ph type="sldNum" idx="12"/>
          </p:nvPr>
        </p:nvSpPr>
        <p:spPr>
          <a:xfrm>
            <a:off x="3505200" y="6356350"/>
            <a:ext cx="2133600" cy="365100"/>
          </a:xfrm>
          <a:prstGeom prst="rect">
            <a:avLst/>
          </a:prstGeom>
        </p:spPr>
        <p:txBody>
          <a:bodyPr lIns="91425" tIns="45700" rIns="91425" bIns="45700" anchor="ctr" anchorCtr="0">
            <a:noAutofit/>
          </a:bodyPr>
          <a:lstStyle/>
          <a:p>
            <a:pPr lvl="0" rtl="0">
              <a:spcBef>
                <a:spcPts val="0"/>
              </a:spcBef>
              <a:buNone/>
            </a:pPr>
            <a:fld id="{00000000-1234-1234-1234-123412341234}" type="slidenum">
              <a:rPr lang="en-US"/>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Shape 36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12281"/>
              </a:buClr>
              <a:buSzPct val="25000"/>
              <a:buFont typeface="Calibri"/>
              <a:buNone/>
            </a:pPr>
            <a:r>
              <a:rPr lang="en-US" sz="4400" b="1" i="0" u="none" strike="noStrike" cap="none">
                <a:solidFill>
                  <a:srgbClr val="012281"/>
                </a:solidFill>
                <a:latin typeface="Calibri"/>
                <a:ea typeface="Calibri"/>
                <a:cs typeface="Calibri"/>
                <a:sym typeface="Calibri"/>
              </a:rPr>
              <a:t>#</a:t>
            </a:r>
            <a:r>
              <a:rPr lang="en-US"/>
              <a:t>5</a:t>
            </a:r>
            <a:r>
              <a:rPr lang="en-US" sz="4400" b="1" i="0" u="none" strike="noStrike" cap="none">
                <a:solidFill>
                  <a:srgbClr val="012281"/>
                </a:solidFill>
                <a:latin typeface="Calibri"/>
                <a:ea typeface="Calibri"/>
                <a:cs typeface="Calibri"/>
                <a:sym typeface="Calibri"/>
              </a:rPr>
              <a:t> Macroscopic Appearance</a:t>
            </a:r>
          </a:p>
        </p:txBody>
      </p:sp>
      <p:sp>
        <p:nvSpPr>
          <p:cNvPr id="370" name="Shape 370"/>
          <p:cNvSpPr txBox="1">
            <a:spLocks noGrp="1"/>
          </p:cNvSpPr>
          <p:nvPr>
            <p:ph type="dt" idx="10"/>
          </p:nvPr>
        </p:nvSpPr>
        <p:spPr>
          <a:xfrm>
            <a:off x="457200" y="6356350"/>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3/20/2017</a:t>
            </a:r>
          </a:p>
        </p:txBody>
      </p:sp>
      <p:sp>
        <p:nvSpPr>
          <p:cNvPr id="371" name="Shape 371"/>
          <p:cNvSpPr txBox="1">
            <a:spLocks noGrp="1"/>
          </p:cNvSpPr>
          <p:nvPr>
            <p:ph type="sldNum" idx="12"/>
          </p:nvPr>
        </p:nvSpPr>
        <p:spPr>
          <a:xfrm>
            <a:off x="3505200" y="6356350"/>
            <a:ext cx="2133600" cy="365100"/>
          </a:xfrm>
          <a:prstGeom prst="rect">
            <a:avLst/>
          </a:prstGeom>
          <a:noFill/>
          <a:ln>
            <a:noFill/>
          </a:ln>
        </p:spPr>
        <p:txBody>
          <a:bodyPr lIns="91425" tIns="45700" rIns="91425" bIns="45700" anchor="ctr" anchorCtr="0">
            <a:noAutofit/>
          </a:bodyPr>
          <a:lstStyle/>
          <a:p>
            <a:pPr lvl="0" rtl="0">
              <a:spcBef>
                <a:spcPts val="0"/>
              </a:spcBef>
              <a:buNone/>
            </a:pPr>
            <a:fld id="{00000000-1234-1234-1234-123412341234}" type="slidenum">
              <a:rPr lang="en-US"/>
              <a:t>36</a:t>
            </a:fld>
            <a:endParaRPr lang="en-US"/>
          </a:p>
        </p:txBody>
      </p:sp>
      <p:graphicFrame>
        <p:nvGraphicFramePr>
          <p:cNvPr id="372" name="Shape 372"/>
          <p:cNvGraphicFramePr/>
          <p:nvPr/>
        </p:nvGraphicFramePr>
        <p:xfrm>
          <a:off x="4382814" y="2212082"/>
          <a:ext cx="3000000" cy="3000000"/>
        </p:xfrm>
        <a:graphic>
          <a:graphicData uri="http://schemas.openxmlformats.org/drawingml/2006/table">
            <a:tbl>
              <a:tblPr firstRow="1" bandRow="1">
                <a:noFill/>
                <a:tableStyleId>{C088C122-C329-4756-A875-3D0EFE38505E}</a:tableStyleId>
              </a:tblPr>
              <a:tblGrid>
                <a:gridCol w="2333300">
                  <a:extLst>
                    <a:ext uri="{9D8B030D-6E8A-4147-A177-3AD203B41FA5}">
                      <a16:colId xmlns:a16="http://schemas.microsoft.com/office/drawing/2014/main" xmlns="" val="20000"/>
                    </a:ext>
                  </a:extLst>
                </a:gridCol>
                <a:gridCol w="1841950">
                  <a:extLst>
                    <a:ext uri="{9D8B030D-6E8A-4147-A177-3AD203B41FA5}">
                      <a16:colId xmlns:a16="http://schemas.microsoft.com/office/drawing/2014/main" xmlns="" val="20001"/>
                    </a:ext>
                  </a:extLst>
                </a:gridCol>
              </a:tblGrid>
              <a:tr h="370850">
                <a:tc>
                  <a:txBody>
                    <a:bodyPr/>
                    <a:lstStyle/>
                    <a:p>
                      <a:pPr marL="0" marR="0" lvl="0" indent="0" algn="l" rtl="0">
                        <a:spcBef>
                          <a:spcPts val="0"/>
                        </a:spcBef>
                        <a:buSzPct val="25000"/>
                        <a:buNone/>
                      </a:pPr>
                      <a:r>
                        <a:rPr lang="en-US" sz="1800" u="none" strike="noStrike" cap="none"/>
                        <a:t>Parameter</a:t>
                      </a:r>
                    </a:p>
                  </a:txBody>
                  <a:tcPr marL="91450" marR="91450" marT="45725" marB="45725"/>
                </a:tc>
                <a:tc>
                  <a:txBody>
                    <a:bodyPr/>
                    <a:lstStyle/>
                    <a:p>
                      <a:pPr marL="0" marR="0" lvl="0" indent="0" algn="l" rtl="0">
                        <a:spcBef>
                          <a:spcPts val="0"/>
                        </a:spcBef>
                        <a:buSzPct val="25000"/>
                        <a:buNone/>
                      </a:pPr>
                      <a:r>
                        <a:rPr lang="en-US" sz="1800"/>
                        <a:t>Result</a:t>
                      </a:r>
                    </a:p>
                  </a:txBody>
                  <a:tcPr marL="91450" marR="91450" marT="45725" marB="45725"/>
                </a:tc>
                <a:extLst>
                  <a:ext uri="{0D108BD9-81ED-4DB2-BD59-A6C34878D82A}">
                    <a16:rowId xmlns:a16="http://schemas.microsoft.com/office/drawing/2014/main" xmlns="" val="10000"/>
                  </a:ext>
                </a:extLst>
              </a:tr>
              <a:tr h="370850">
                <a:tc>
                  <a:txBody>
                    <a:bodyPr/>
                    <a:lstStyle/>
                    <a:p>
                      <a:pPr marL="0" marR="0" lvl="0" indent="0" algn="l" rtl="0">
                        <a:spcBef>
                          <a:spcPts val="0"/>
                        </a:spcBef>
                        <a:buNone/>
                      </a:pPr>
                      <a:r>
                        <a:rPr lang="en-US" sz="1800"/>
                        <a:t>Source</a:t>
                      </a:r>
                    </a:p>
                  </a:txBody>
                  <a:tcPr marL="91450" marR="91450" marT="45725" marB="45725"/>
                </a:tc>
                <a:tc>
                  <a:txBody>
                    <a:bodyPr/>
                    <a:lstStyle/>
                    <a:p>
                      <a:pPr marL="0" marR="0" lvl="0" indent="0" algn="l" rtl="0">
                        <a:spcBef>
                          <a:spcPts val="0"/>
                        </a:spcBef>
                        <a:buNone/>
                      </a:pPr>
                      <a:r>
                        <a:rPr lang="en-US" sz="1800">
                          <a:solidFill>
                            <a:srgbClr val="000000"/>
                          </a:solidFill>
                        </a:rPr>
                        <a:t>Pleural</a:t>
                      </a:r>
                    </a:p>
                  </a:txBody>
                  <a:tcPr marL="91450" marR="91450" marT="45725" marB="45725"/>
                </a:tc>
                <a:extLst>
                  <a:ext uri="{0D108BD9-81ED-4DB2-BD59-A6C34878D82A}">
                    <a16:rowId xmlns:a16="http://schemas.microsoft.com/office/drawing/2014/main" xmlns="" val="10001"/>
                  </a:ext>
                </a:extLst>
              </a:tr>
              <a:tr h="370850">
                <a:tc>
                  <a:txBody>
                    <a:bodyPr/>
                    <a:lstStyle/>
                    <a:p>
                      <a:pPr marL="0" marR="0" lvl="0" indent="0" algn="l" rtl="0">
                        <a:spcBef>
                          <a:spcPts val="0"/>
                        </a:spcBef>
                        <a:buNone/>
                      </a:pPr>
                      <a:r>
                        <a:rPr lang="en-US" sz="1800"/>
                        <a:t>Body Site</a:t>
                      </a:r>
                    </a:p>
                  </a:txBody>
                  <a:tcPr marL="91450" marR="91450" marT="45725" marB="45725"/>
                </a:tc>
                <a:tc>
                  <a:txBody>
                    <a:bodyPr/>
                    <a:lstStyle/>
                    <a:p>
                      <a:pPr marL="0" marR="0" lvl="0" indent="0" algn="l" rtl="0">
                        <a:spcBef>
                          <a:spcPts val="0"/>
                        </a:spcBef>
                        <a:buNone/>
                      </a:pPr>
                      <a:r>
                        <a:rPr lang="en-US" sz="1800">
                          <a:solidFill>
                            <a:srgbClr val="000000"/>
                          </a:solidFill>
                        </a:rPr>
                        <a:t>Rt Lower</a:t>
                      </a:r>
                    </a:p>
                  </a:txBody>
                  <a:tcPr marL="91450" marR="91450" marT="45725" marB="45725"/>
                </a:tc>
                <a:extLst>
                  <a:ext uri="{0D108BD9-81ED-4DB2-BD59-A6C34878D82A}">
                    <a16:rowId xmlns:a16="http://schemas.microsoft.com/office/drawing/2014/main" xmlns="" val="10002"/>
                  </a:ext>
                </a:extLst>
              </a:tr>
              <a:tr h="370850">
                <a:tc>
                  <a:txBody>
                    <a:bodyPr/>
                    <a:lstStyle/>
                    <a:p>
                      <a:pPr marL="0" marR="0" lvl="0" indent="0" algn="l" rtl="0">
                        <a:spcBef>
                          <a:spcPts val="0"/>
                        </a:spcBef>
                        <a:buSzPct val="25000"/>
                        <a:buNone/>
                      </a:pPr>
                      <a:r>
                        <a:rPr lang="en-US" sz="1800"/>
                        <a:t>Color</a:t>
                      </a:r>
                    </a:p>
                  </a:txBody>
                  <a:tcPr marL="91450" marR="91450" marT="45725" marB="45725"/>
                </a:tc>
                <a:tc>
                  <a:txBody>
                    <a:bodyPr/>
                    <a:lstStyle/>
                    <a:p>
                      <a:pPr marL="0" marR="0" lvl="0" indent="0" algn="l" rtl="0">
                        <a:spcBef>
                          <a:spcPts val="0"/>
                        </a:spcBef>
                        <a:buSzPct val="25000"/>
                        <a:buNone/>
                      </a:pPr>
                      <a:r>
                        <a:rPr lang="en-US" sz="1800">
                          <a:solidFill>
                            <a:srgbClr val="000000"/>
                          </a:solidFill>
                        </a:rPr>
                        <a:t>Bloody</a:t>
                      </a:r>
                    </a:p>
                  </a:txBody>
                  <a:tcPr marL="91450" marR="91450" marT="45725" marB="45725"/>
                </a:tc>
                <a:extLst>
                  <a:ext uri="{0D108BD9-81ED-4DB2-BD59-A6C34878D82A}">
                    <a16:rowId xmlns:a16="http://schemas.microsoft.com/office/drawing/2014/main" xmlns="" val="10003"/>
                  </a:ext>
                </a:extLst>
              </a:tr>
              <a:tr h="370850">
                <a:tc>
                  <a:txBody>
                    <a:bodyPr/>
                    <a:lstStyle/>
                    <a:p>
                      <a:pPr marL="0" marR="0" lvl="0" indent="0" algn="l" rtl="0">
                        <a:spcBef>
                          <a:spcPts val="0"/>
                        </a:spcBef>
                        <a:buSzPct val="25000"/>
                        <a:buNone/>
                      </a:pPr>
                      <a:r>
                        <a:rPr lang="en-US" sz="1800"/>
                        <a:t>Clarity</a:t>
                      </a:r>
                    </a:p>
                  </a:txBody>
                  <a:tcPr marL="91450" marR="91450" marT="45725" marB="45725"/>
                </a:tc>
                <a:tc>
                  <a:txBody>
                    <a:bodyPr/>
                    <a:lstStyle/>
                    <a:p>
                      <a:pPr marL="0" marR="0" lvl="0" indent="0" algn="l" rtl="0">
                        <a:spcBef>
                          <a:spcPts val="0"/>
                        </a:spcBef>
                        <a:buSzPct val="25000"/>
                        <a:buNone/>
                      </a:pPr>
                      <a:r>
                        <a:rPr lang="en-US" sz="1800">
                          <a:solidFill>
                            <a:srgbClr val="000000"/>
                          </a:solidFill>
                        </a:rPr>
                        <a:t>Cloudy</a:t>
                      </a:r>
                    </a:p>
                  </a:txBody>
                  <a:tcPr marL="91450" marR="91450" marT="45725" marB="45725"/>
                </a:tc>
                <a:extLst>
                  <a:ext uri="{0D108BD9-81ED-4DB2-BD59-A6C34878D82A}">
                    <a16:rowId xmlns:a16="http://schemas.microsoft.com/office/drawing/2014/main" xmlns="" val="10004"/>
                  </a:ext>
                </a:extLst>
              </a:tr>
            </a:tbl>
          </a:graphicData>
        </a:graphic>
      </p:graphicFrame>
      <p:pic>
        <p:nvPicPr>
          <p:cNvPr id="373" name="Shape 373"/>
          <p:cNvPicPr preferRelativeResize="0"/>
          <p:nvPr/>
        </p:nvPicPr>
        <p:blipFill rotWithShape="1">
          <a:blip r:embed="rId3">
            <a:alphaModFix/>
          </a:blip>
          <a:srcRect l="8828" t="-1701" r="18029" b="6135"/>
          <a:stretch/>
        </p:blipFill>
        <p:spPr>
          <a:xfrm>
            <a:off x="898849" y="1549750"/>
            <a:ext cx="2394850" cy="417612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Shape 37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12281"/>
              </a:buClr>
              <a:buSzPct val="25000"/>
              <a:buFont typeface="Calibri"/>
              <a:buNone/>
            </a:pPr>
            <a:r>
              <a:rPr lang="en-US" sz="4400" b="1" i="0" u="none" strike="noStrike" cap="none">
                <a:solidFill>
                  <a:srgbClr val="012281"/>
                </a:solidFill>
                <a:latin typeface="Calibri"/>
                <a:ea typeface="Calibri"/>
                <a:cs typeface="Calibri"/>
                <a:sym typeface="Calibri"/>
              </a:rPr>
              <a:t>#</a:t>
            </a:r>
            <a:r>
              <a:rPr lang="en-US"/>
              <a:t>5</a:t>
            </a:r>
            <a:r>
              <a:rPr lang="en-US" sz="4400" b="1" i="0" u="none" strike="noStrike" cap="none">
                <a:solidFill>
                  <a:srgbClr val="012281"/>
                </a:solidFill>
                <a:latin typeface="Calibri"/>
                <a:ea typeface="Calibri"/>
                <a:cs typeface="Calibri"/>
                <a:sym typeface="Calibri"/>
              </a:rPr>
              <a:t> XE-5000 Results</a:t>
            </a:r>
          </a:p>
        </p:txBody>
      </p:sp>
      <p:graphicFrame>
        <p:nvGraphicFramePr>
          <p:cNvPr id="379" name="Shape 379"/>
          <p:cNvGraphicFramePr/>
          <p:nvPr/>
        </p:nvGraphicFramePr>
        <p:xfrm>
          <a:off x="2278339" y="2381874"/>
          <a:ext cx="3000000" cy="3000000"/>
        </p:xfrm>
        <a:graphic>
          <a:graphicData uri="http://schemas.openxmlformats.org/drawingml/2006/table">
            <a:tbl>
              <a:tblPr firstRow="1" bandRow="1">
                <a:noFill/>
                <a:tableStyleId>{C088C122-C329-4756-A875-3D0EFE38505E}</a:tableStyleId>
              </a:tblPr>
              <a:tblGrid>
                <a:gridCol w="1466050">
                  <a:extLst>
                    <a:ext uri="{9D8B030D-6E8A-4147-A177-3AD203B41FA5}">
                      <a16:colId xmlns:a16="http://schemas.microsoft.com/office/drawing/2014/main" xmlns="" val="20000"/>
                    </a:ext>
                  </a:extLst>
                </a:gridCol>
                <a:gridCol w="1154800">
                  <a:extLst>
                    <a:ext uri="{9D8B030D-6E8A-4147-A177-3AD203B41FA5}">
                      <a16:colId xmlns:a16="http://schemas.microsoft.com/office/drawing/2014/main" xmlns="" val="20001"/>
                    </a:ext>
                  </a:extLst>
                </a:gridCol>
                <a:gridCol w="1777275">
                  <a:extLst>
                    <a:ext uri="{9D8B030D-6E8A-4147-A177-3AD203B41FA5}">
                      <a16:colId xmlns:a16="http://schemas.microsoft.com/office/drawing/2014/main" xmlns="" val="20002"/>
                    </a:ext>
                  </a:extLst>
                </a:gridCol>
              </a:tblGrid>
              <a:tr h="385400">
                <a:tc>
                  <a:txBody>
                    <a:bodyPr/>
                    <a:lstStyle/>
                    <a:p>
                      <a:pPr marL="0" marR="0" lvl="0" indent="0" algn="l" rtl="0">
                        <a:spcBef>
                          <a:spcPts val="0"/>
                        </a:spcBef>
                        <a:buSzPct val="25000"/>
                        <a:buNone/>
                      </a:pPr>
                      <a:r>
                        <a:rPr lang="en-US" sz="1800"/>
                        <a:t>Parameter</a:t>
                      </a:r>
                    </a:p>
                  </a:txBody>
                  <a:tcPr marL="91450" marR="91450" marT="45725" marB="45725"/>
                </a:tc>
                <a:tc>
                  <a:txBody>
                    <a:bodyPr/>
                    <a:lstStyle/>
                    <a:p>
                      <a:pPr marL="0" marR="0" lvl="0" indent="0" algn="l" rtl="0">
                        <a:spcBef>
                          <a:spcPts val="0"/>
                        </a:spcBef>
                        <a:buSzPct val="25000"/>
                        <a:buNone/>
                      </a:pPr>
                      <a:r>
                        <a:rPr lang="en-US" sz="1800"/>
                        <a:t>Result</a:t>
                      </a:r>
                    </a:p>
                  </a:txBody>
                  <a:tcPr marL="91450" marR="91450" marT="45725" marB="45725"/>
                </a:tc>
                <a:tc>
                  <a:txBody>
                    <a:bodyPr/>
                    <a:lstStyle/>
                    <a:p>
                      <a:pPr marL="0" marR="0" lvl="0" indent="0" algn="l" rtl="0">
                        <a:spcBef>
                          <a:spcPts val="0"/>
                        </a:spcBef>
                        <a:buSzPct val="25000"/>
                        <a:buNone/>
                      </a:pPr>
                      <a:r>
                        <a:rPr lang="en-US" sz="1800"/>
                        <a:t>Reference Range</a:t>
                      </a:r>
                    </a:p>
                  </a:txBody>
                  <a:tcPr marL="91450" marR="91450" marT="45725" marB="45725"/>
                </a:tc>
                <a:extLst>
                  <a:ext uri="{0D108BD9-81ED-4DB2-BD59-A6C34878D82A}">
                    <a16:rowId xmlns:a16="http://schemas.microsoft.com/office/drawing/2014/main" xmlns="" val="10000"/>
                  </a:ext>
                </a:extLst>
              </a:tr>
              <a:tr h="351600">
                <a:tc>
                  <a:txBody>
                    <a:bodyPr/>
                    <a:lstStyle/>
                    <a:p>
                      <a:pPr marL="0" marR="0" lvl="0" indent="0" algn="l" rtl="0">
                        <a:spcBef>
                          <a:spcPts val="0"/>
                        </a:spcBef>
                        <a:buSzPct val="25000"/>
                        <a:buNone/>
                      </a:pPr>
                      <a:r>
                        <a:rPr lang="en-US" sz="1800"/>
                        <a:t>WBC</a:t>
                      </a:r>
                    </a:p>
                  </a:txBody>
                  <a:tcPr marL="91450" marR="91450" marT="45725" marB="45725"/>
                </a:tc>
                <a:tc>
                  <a:txBody>
                    <a:bodyPr/>
                    <a:lstStyle/>
                    <a:p>
                      <a:pPr lvl="0" rtl="0">
                        <a:spcBef>
                          <a:spcPts val="0"/>
                        </a:spcBef>
                        <a:buNone/>
                      </a:pPr>
                      <a:r>
                        <a:rPr lang="en-US" sz="1800"/>
                        <a:t>8233</a:t>
                      </a:r>
                    </a:p>
                  </a:txBody>
                  <a:tcPr marL="91450" marR="91450" marT="45725" marB="45725"/>
                </a:tc>
                <a:tc>
                  <a:txBody>
                    <a:bodyPr/>
                    <a:lstStyle/>
                    <a:p>
                      <a:pPr marL="0" marR="0" lvl="0" indent="0" algn="l" rtl="0">
                        <a:spcBef>
                          <a:spcPts val="0"/>
                        </a:spcBef>
                        <a:buSzPct val="25000"/>
                        <a:buNone/>
                      </a:pPr>
                      <a:r>
                        <a:rPr lang="en-US" sz="1800"/>
                        <a:t>0-5/mcL</a:t>
                      </a:r>
                    </a:p>
                  </a:txBody>
                  <a:tcPr marL="91450" marR="91450" marT="45725" marB="45725"/>
                </a:tc>
                <a:extLst>
                  <a:ext uri="{0D108BD9-81ED-4DB2-BD59-A6C34878D82A}">
                    <a16:rowId xmlns:a16="http://schemas.microsoft.com/office/drawing/2014/main" xmlns="" val="10001"/>
                  </a:ext>
                </a:extLst>
              </a:tr>
              <a:tr h="351600">
                <a:tc>
                  <a:txBody>
                    <a:bodyPr/>
                    <a:lstStyle/>
                    <a:p>
                      <a:pPr marL="0" marR="0" lvl="0" indent="0" algn="l" rtl="0">
                        <a:spcBef>
                          <a:spcPts val="0"/>
                        </a:spcBef>
                        <a:buSzPct val="25000"/>
                        <a:buNone/>
                      </a:pPr>
                      <a:r>
                        <a:rPr lang="en-US" sz="1800"/>
                        <a:t>RBC</a:t>
                      </a:r>
                    </a:p>
                  </a:txBody>
                  <a:tcPr marL="91450" marR="91450" marT="45725" marB="45725"/>
                </a:tc>
                <a:tc>
                  <a:txBody>
                    <a:bodyPr/>
                    <a:lstStyle/>
                    <a:p>
                      <a:pPr lvl="0" rtl="0">
                        <a:spcBef>
                          <a:spcPts val="0"/>
                        </a:spcBef>
                        <a:buNone/>
                      </a:pPr>
                      <a:r>
                        <a:rPr lang="en-US" sz="1800"/>
                        <a:t>1,795,000</a:t>
                      </a:r>
                    </a:p>
                  </a:txBody>
                  <a:tcPr marL="91450" marR="91450" marT="45725" marB="45725"/>
                </a:tc>
                <a:tc>
                  <a:txBody>
                    <a:bodyPr/>
                    <a:lstStyle/>
                    <a:p>
                      <a:pPr marL="0" marR="0" lvl="0" indent="0" algn="l" rtl="0">
                        <a:spcBef>
                          <a:spcPts val="0"/>
                        </a:spcBef>
                        <a:buSzPct val="25000"/>
                        <a:buNone/>
                      </a:pPr>
                      <a:r>
                        <a:rPr lang="en-US" sz="1800"/>
                        <a:t>Absent/mcL</a:t>
                      </a:r>
                    </a:p>
                  </a:txBody>
                  <a:tcPr marL="91450" marR="91450" marT="45725" marB="45725"/>
                </a:tc>
                <a:extLst>
                  <a:ext uri="{0D108BD9-81ED-4DB2-BD59-A6C34878D82A}">
                    <a16:rowId xmlns:a16="http://schemas.microsoft.com/office/drawing/2014/main" xmlns="" val="10002"/>
                  </a:ext>
                </a:extLst>
              </a:tr>
            </a:tbl>
          </a:graphicData>
        </a:graphic>
      </p:graphicFrame>
      <p:sp>
        <p:nvSpPr>
          <p:cNvPr id="380" name="Shape 380"/>
          <p:cNvSpPr txBox="1">
            <a:spLocks noGrp="1"/>
          </p:cNvSpPr>
          <p:nvPr>
            <p:ph type="dt" idx="10"/>
          </p:nvPr>
        </p:nvSpPr>
        <p:spPr>
          <a:xfrm>
            <a:off x="457200" y="6356350"/>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3/20/2017</a:t>
            </a:r>
          </a:p>
        </p:txBody>
      </p:sp>
      <p:sp>
        <p:nvSpPr>
          <p:cNvPr id="381" name="Shape 381"/>
          <p:cNvSpPr txBox="1">
            <a:spLocks noGrp="1"/>
          </p:cNvSpPr>
          <p:nvPr>
            <p:ph type="sldNum" idx="12"/>
          </p:nvPr>
        </p:nvSpPr>
        <p:spPr>
          <a:xfrm>
            <a:off x="3505200" y="6356350"/>
            <a:ext cx="2133600" cy="3651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t>37</a:t>
            </a:fld>
            <a:endParaRPr lang="en-US" sz="1200" b="0" i="0" u="none" strike="noStrike" cap="none">
              <a:solidFill>
                <a:srgbClr val="000000"/>
              </a:solidFill>
              <a:latin typeface="Calibri"/>
              <a:ea typeface="Calibri"/>
              <a:cs typeface="Calibri"/>
              <a:sym typeface="Calibri"/>
            </a:endParaRPr>
          </a:p>
        </p:txBody>
      </p:sp>
      <p:sp>
        <p:nvSpPr>
          <p:cNvPr id="382" name="Shape 382"/>
          <p:cNvSpPr txBox="1"/>
          <p:nvPr/>
        </p:nvSpPr>
        <p:spPr>
          <a:xfrm>
            <a:off x="606972" y="4470082"/>
            <a:ext cx="7125900" cy="646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a:solidFill>
                  <a:schemeClr val="dk1"/>
                </a:solidFill>
                <a:latin typeface="Calibri"/>
                <a:ea typeface="Calibri"/>
                <a:cs typeface="Calibri"/>
                <a:sym typeface="Calibri"/>
              </a:rPr>
              <a:t>Should a differential be performed on this Specimen?</a:t>
            </a:r>
          </a:p>
          <a:p>
            <a:pPr marL="0" marR="0" lvl="0" indent="0" algn="l" rtl="0">
              <a:spcBef>
                <a:spcPts val="0"/>
              </a:spcBef>
              <a:buNone/>
            </a:pPr>
            <a:endParaRPr sz="1800">
              <a:solidFill>
                <a:schemeClr val="dk1"/>
              </a:solidFill>
              <a:latin typeface="Calibri"/>
              <a:ea typeface="Calibri"/>
              <a:cs typeface="Calibri"/>
              <a:sym typeface="Calibri"/>
            </a:endParaRPr>
          </a:p>
        </p:txBody>
      </p:sp>
      <p:sp>
        <p:nvSpPr>
          <p:cNvPr id="383" name="Shape 383"/>
          <p:cNvSpPr txBox="1"/>
          <p:nvPr/>
        </p:nvSpPr>
        <p:spPr>
          <a:xfrm>
            <a:off x="2467050" y="5116275"/>
            <a:ext cx="4209900" cy="369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000">
                <a:latin typeface="Calibri"/>
                <a:ea typeface="Calibri"/>
                <a:cs typeface="Calibri"/>
                <a:sym typeface="Calibri"/>
              </a:rPr>
              <a:t>Yes, perform differential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Shape 38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12281"/>
              </a:buClr>
              <a:buSzPct val="25000"/>
              <a:buFont typeface="Calibri"/>
              <a:buNone/>
            </a:pPr>
            <a:r>
              <a:rPr lang="en-US" sz="4400" b="1" i="0" u="none" strike="noStrike" cap="none">
                <a:solidFill>
                  <a:srgbClr val="012281"/>
                </a:solidFill>
                <a:latin typeface="Calibri"/>
                <a:ea typeface="Calibri"/>
                <a:cs typeface="Calibri"/>
                <a:sym typeface="Calibri"/>
              </a:rPr>
              <a:t>#5 </a:t>
            </a:r>
            <a:r>
              <a:rPr lang="en-US"/>
              <a:t>Differential Results</a:t>
            </a:r>
          </a:p>
        </p:txBody>
      </p:sp>
      <p:sp>
        <p:nvSpPr>
          <p:cNvPr id="389" name="Shape 389"/>
          <p:cNvSpPr txBox="1">
            <a:spLocks noGrp="1"/>
          </p:cNvSpPr>
          <p:nvPr>
            <p:ph type="dt" idx="10"/>
          </p:nvPr>
        </p:nvSpPr>
        <p:spPr>
          <a:xfrm>
            <a:off x="457200" y="6356350"/>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3/20/2017</a:t>
            </a:r>
          </a:p>
        </p:txBody>
      </p:sp>
      <p:sp>
        <p:nvSpPr>
          <p:cNvPr id="390" name="Shape 390"/>
          <p:cNvSpPr txBox="1">
            <a:spLocks noGrp="1"/>
          </p:cNvSpPr>
          <p:nvPr>
            <p:ph type="sldNum" idx="12"/>
          </p:nvPr>
        </p:nvSpPr>
        <p:spPr>
          <a:xfrm>
            <a:off x="3505200" y="6356350"/>
            <a:ext cx="2133600" cy="3651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000000"/>
                </a:solidFill>
                <a:latin typeface="Calibri"/>
                <a:ea typeface="Calibri"/>
                <a:cs typeface="Calibri"/>
                <a:sym typeface="Calibri"/>
              </a:rPr>
              <a:t>38</a:t>
            </a:fld>
            <a:endParaRPr lang="en-US" sz="1200">
              <a:solidFill>
                <a:srgbClr val="000000"/>
              </a:solidFill>
              <a:latin typeface="Calibri"/>
              <a:ea typeface="Calibri"/>
              <a:cs typeface="Calibri"/>
              <a:sym typeface="Calibri"/>
            </a:endParaRPr>
          </a:p>
        </p:txBody>
      </p:sp>
      <p:graphicFrame>
        <p:nvGraphicFramePr>
          <p:cNvPr id="391" name="Shape 391"/>
          <p:cNvGraphicFramePr/>
          <p:nvPr/>
        </p:nvGraphicFramePr>
        <p:xfrm>
          <a:off x="2278339" y="1924674"/>
          <a:ext cx="3000000" cy="3000000"/>
        </p:xfrm>
        <a:graphic>
          <a:graphicData uri="http://schemas.openxmlformats.org/drawingml/2006/table">
            <a:tbl>
              <a:tblPr firstRow="1" bandRow="1">
                <a:noFill/>
                <a:tableStyleId>{C088C122-C329-4756-A875-3D0EFE38505E}</a:tableStyleId>
              </a:tblPr>
              <a:tblGrid>
                <a:gridCol w="1466050">
                  <a:extLst>
                    <a:ext uri="{9D8B030D-6E8A-4147-A177-3AD203B41FA5}">
                      <a16:colId xmlns:a16="http://schemas.microsoft.com/office/drawing/2014/main" xmlns="" val="20000"/>
                    </a:ext>
                  </a:extLst>
                </a:gridCol>
                <a:gridCol w="1154800">
                  <a:extLst>
                    <a:ext uri="{9D8B030D-6E8A-4147-A177-3AD203B41FA5}">
                      <a16:colId xmlns:a16="http://schemas.microsoft.com/office/drawing/2014/main" xmlns="" val="20001"/>
                    </a:ext>
                  </a:extLst>
                </a:gridCol>
                <a:gridCol w="1777275">
                  <a:extLst>
                    <a:ext uri="{9D8B030D-6E8A-4147-A177-3AD203B41FA5}">
                      <a16:colId xmlns:a16="http://schemas.microsoft.com/office/drawing/2014/main" xmlns="" val="20002"/>
                    </a:ext>
                  </a:extLst>
                </a:gridCol>
              </a:tblGrid>
              <a:tr h="385400">
                <a:tc>
                  <a:txBody>
                    <a:bodyPr/>
                    <a:lstStyle/>
                    <a:p>
                      <a:pPr marL="0" marR="0" lvl="0" indent="0" algn="l" rtl="0">
                        <a:spcBef>
                          <a:spcPts val="0"/>
                        </a:spcBef>
                        <a:buSzPct val="25000"/>
                        <a:buNone/>
                      </a:pPr>
                      <a:r>
                        <a:rPr lang="en-US" sz="1800"/>
                        <a:t>Parameter</a:t>
                      </a:r>
                    </a:p>
                  </a:txBody>
                  <a:tcPr marL="91450" marR="91450" marT="45725" marB="45725"/>
                </a:tc>
                <a:tc>
                  <a:txBody>
                    <a:bodyPr/>
                    <a:lstStyle/>
                    <a:p>
                      <a:pPr marL="0" marR="0" lvl="0" indent="0" algn="l" rtl="0">
                        <a:spcBef>
                          <a:spcPts val="0"/>
                        </a:spcBef>
                        <a:buSzPct val="25000"/>
                        <a:buNone/>
                      </a:pPr>
                      <a:r>
                        <a:rPr lang="en-US" sz="1800"/>
                        <a:t>Result</a:t>
                      </a:r>
                    </a:p>
                  </a:txBody>
                  <a:tcPr marL="91450" marR="91450" marT="45725" marB="45725"/>
                </a:tc>
                <a:tc>
                  <a:txBody>
                    <a:bodyPr/>
                    <a:lstStyle/>
                    <a:p>
                      <a:pPr marL="0" marR="0" lvl="0" indent="0" algn="l" rtl="0">
                        <a:spcBef>
                          <a:spcPts val="0"/>
                        </a:spcBef>
                        <a:buSzPct val="25000"/>
                        <a:buNone/>
                      </a:pPr>
                      <a:r>
                        <a:rPr lang="en-US" sz="1800"/>
                        <a:t>Reference Range</a:t>
                      </a:r>
                    </a:p>
                  </a:txBody>
                  <a:tcPr marL="91450" marR="91450" marT="45725" marB="45725"/>
                </a:tc>
                <a:extLst>
                  <a:ext uri="{0D108BD9-81ED-4DB2-BD59-A6C34878D82A}">
                    <a16:rowId xmlns:a16="http://schemas.microsoft.com/office/drawing/2014/main" xmlns="" val="10000"/>
                  </a:ext>
                </a:extLst>
              </a:tr>
              <a:tr h="351600">
                <a:tc>
                  <a:txBody>
                    <a:bodyPr/>
                    <a:lstStyle/>
                    <a:p>
                      <a:pPr marL="0" marR="0" lvl="0" indent="0" algn="l" rtl="0">
                        <a:spcBef>
                          <a:spcPts val="0"/>
                        </a:spcBef>
                        <a:buSzPct val="25000"/>
                        <a:buNone/>
                      </a:pPr>
                      <a:r>
                        <a:rPr lang="en-US" sz="1800"/>
                        <a:t>Neutrophils</a:t>
                      </a:r>
                    </a:p>
                  </a:txBody>
                  <a:tcPr marL="91450" marR="91450" marT="45725" marB="45725"/>
                </a:tc>
                <a:tc>
                  <a:txBody>
                    <a:bodyPr/>
                    <a:lstStyle/>
                    <a:p>
                      <a:pPr lvl="0" rtl="0">
                        <a:spcBef>
                          <a:spcPts val="0"/>
                        </a:spcBef>
                        <a:buNone/>
                      </a:pPr>
                      <a:r>
                        <a:rPr lang="en-US" sz="1800"/>
                        <a:t>28</a:t>
                      </a:r>
                    </a:p>
                  </a:txBody>
                  <a:tcPr marL="91450" marR="91450" marT="45725" marB="45725"/>
                </a:tc>
                <a:tc>
                  <a:txBody>
                    <a:bodyPr/>
                    <a:lstStyle/>
                    <a:p>
                      <a:pPr marL="0" marR="0" lvl="0" indent="0" algn="l" rtl="0">
                        <a:spcBef>
                          <a:spcPts val="0"/>
                        </a:spcBef>
                        <a:buSzPct val="25000"/>
                        <a:buNone/>
                      </a:pPr>
                      <a:r>
                        <a:rPr lang="en-US" sz="1800"/>
                        <a:t>%</a:t>
                      </a:r>
                    </a:p>
                  </a:txBody>
                  <a:tcPr marL="91450" marR="91450" marT="45725" marB="45725"/>
                </a:tc>
                <a:extLst>
                  <a:ext uri="{0D108BD9-81ED-4DB2-BD59-A6C34878D82A}">
                    <a16:rowId xmlns:a16="http://schemas.microsoft.com/office/drawing/2014/main" xmlns="" val="10001"/>
                  </a:ext>
                </a:extLst>
              </a:tr>
              <a:tr h="351600">
                <a:tc>
                  <a:txBody>
                    <a:bodyPr/>
                    <a:lstStyle/>
                    <a:p>
                      <a:pPr marL="0" marR="0" lvl="0" indent="0" algn="l" rtl="0">
                        <a:spcBef>
                          <a:spcPts val="0"/>
                        </a:spcBef>
                        <a:buSzPct val="25000"/>
                        <a:buNone/>
                      </a:pPr>
                      <a:r>
                        <a:rPr lang="en-US" sz="1800"/>
                        <a:t>Lymphocytes</a:t>
                      </a:r>
                    </a:p>
                  </a:txBody>
                  <a:tcPr marL="91450" marR="91450" marT="45725" marB="45725"/>
                </a:tc>
                <a:tc>
                  <a:txBody>
                    <a:bodyPr/>
                    <a:lstStyle/>
                    <a:p>
                      <a:pPr lvl="0" rtl="0">
                        <a:spcBef>
                          <a:spcPts val="0"/>
                        </a:spcBef>
                        <a:buNone/>
                      </a:pPr>
                      <a:r>
                        <a:rPr lang="en-US" sz="1800"/>
                        <a:t>18</a:t>
                      </a:r>
                    </a:p>
                  </a:txBody>
                  <a:tcPr marL="91450" marR="91450" marT="45725" marB="45725"/>
                </a:tc>
                <a:tc>
                  <a:txBody>
                    <a:bodyPr/>
                    <a:lstStyle/>
                    <a:p>
                      <a:pPr marL="0" marR="0" lvl="0" indent="0" algn="l" rtl="0">
                        <a:spcBef>
                          <a:spcPts val="0"/>
                        </a:spcBef>
                        <a:buSzPct val="25000"/>
                        <a:buNone/>
                      </a:pPr>
                      <a:r>
                        <a:rPr lang="en-US" sz="1800"/>
                        <a:t>%</a:t>
                      </a:r>
                    </a:p>
                  </a:txBody>
                  <a:tcPr marL="91450" marR="91450" marT="45725" marB="45725"/>
                </a:tc>
                <a:extLst>
                  <a:ext uri="{0D108BD9-81ED-4DB2-BD59-A6C34878D82A}">
                    <a16:rowId xmlns:a16="http://schemas.microsoft.com/office/drawing/2014/main" xmlns="" val="10002"/>
                  </a:ext>
                </a:extLst>
              </a:tr>
              <a:tr h="351600">
                <a:tc>
                  <a:txBody>
                    <a:bodyPr/>
                    <a:lstStyle/>
                    <a:p>
                      <a:pPr marL="0" marR="0" lvl="0" indent="0" algn="l" rtl="0">
                        <a:spcBef>
                          <a:spcPts val="0"/>
                        </a:spcBef>
                        <a:buNone/>
                      </a:pPr>
                      <a:r>
                        <a:rPr lang="en-US" sz="1800"/>
                        <a:t>Monocytes</a:t>
                      </a:r>
                    </a:p>
                  </a:txBody>
                  <a:tcPr marL="91450" marR="91450" marT="45725" marB="45725"/>
                </a:tc>
                <a:tc>
                  <a:txBody>
                    <a:bodyPr/>
                    <a:lstStyle/>
                    <a:p>
                      <a:pPr lvl="0" rtl="0">
                        <a:spcBef>
                          <a:spcPts val="0"/>
                        </a:spcBef>
                        <a:buNone/>
                      </a:pPr>
                      <a:r>
                        <a:rPr lang="en-US" sz="1800"/>
                        <a:t>4</a:t>
                      </a:r>
                    </a:p>
                  </a:txBody>
                  <a:tcPr marL="91450" marR="91450" marT="45725" marB="45725"/>
                </a:tc>
                <a:tc>
                  <a:txBody>
                    <a:bodyPr/>
                    <a:lstStyle/>
                    <a:p>
                      <a:pPr marL="0" marR="0" lvl="0" indent="0" algn="l" rtl="0">
                        <a:spcBef>
                          <a:spcPts val="0"/>
                        </a:spcBef>
                        <a:buNone/>
                      </a:pPr>
                      <a:r>
                        <a:rPr lang="en-US" sz="1800"/>
                        <a:t>%</a:t>
                      </a:r>
                    </a:p>
                  </a:txBody>
                  <a:tcPr marL="91450" marR="91450" marT="45725" marB="45725"/>
                </a:tc>
                <a:extLst>
                  <a:ext uri="{0D108BD9-81ED-4DB2-BD59-A6C34878D82A}">
                    <a16:rowId xmlns:a16="http://schemas.microsoft.com/office/drawing/2014/main" xmlns="" val="10003"/>
                  </a:ext>
                </a:extLst>
              </a:tr>
              <a:tr h="351600">
                <a:tc>
                  <a:txBody>
                    <a:bodyPr/>
                    <a:lstStyle/>
                    <a:p>
                      <a:pPr marL="0" marR="0" lvl="0" indent="0" algn="l" rtl="0">
                        <a:spcBef>
                          <a:spcPts val="0"/>
                        </a:spcBef>
                        <a:buNone/>
                      </a:pPr>
                      <a:r>
                        <a:rPr lang="en-US" sz="1800"/>
                        <a:t>Macrophage</a:t>
                      </a:r>
                    </a:p>
                  </a:txBody>
                  <a:tcPr marL="91450" marR="91450" marT="45725" marB="45725"/>
                </a:tc>
                <a:tc>
                  <a:txBody>
                    <a:bodyPr/>
                    <a:lstStyle/>
                    <a:p>
                      <a:pPr lvl="0" rtl="0">
                        <a:spcBef>
                          <a:spcPts val="0"/>
                        </a:spcBef>
                        <a:buNone/>
                      </a:pPr>
                      <a:r>
                        <a:rPr lang="en-US" sz="1800"/>
                        <a:t>4</a:t>
                      </a:r>
                    </a:p>
                  </a:txBody>
                  <a:tcPr marL="91450" marR="91450" marT="45725" marB="45725"/>
                </a:tc>
                <a:tc>
                  <a:txBody>
                    <a:bodyPr/>
                    <a:lstStyle/>
                    <a:p>
                      <a:pPr marL="0" marR="0" lvl="0" indent="0" algn="l" rtl="0">
                        <a:spcBef>
                          <a:spcPts val="0"/>
                        </a:spcBef>
                        <a:buNone/>
                      </a:pPr>
                      <a:r>
                        <a:rPr lang="en-US" sz="1800"/>
                        <a:t>%</a:t>
                      </a:r>
                    </a:p>
                  </a:txBody>
                  <a:tcPr marL="91450" marR="91450" marT="45725" marB="45725"/>
                </a:tc>
                <a:extLst>
                  <a:ext uri="{0D108BD9-81ED-4DB2-BD59-A6C34878D82A}">
                    <a16:rowId xmlns:a16="http://schemas.microsoft.com/office/drawing/2014/main" xmlns="" val="10004"/>
                  </a:ext>
                </a:extLst>
              </a:tr>
              <a:tr h="351600">
                <a:tc>
                  <a:txBody>
                    <a:bodyPr/>
                    <a:lstStyle/>
                    <a:p>
                      <a:pPr marL="0" marR="0" lvl="0" indent="0" algn="l" rtl="0">
                        <a:spcBef>
                          <a:spcPts val="0"/>
                        </a:spcBef>
                        <a:buNone/>
                      </a:pPr>
                      <a:r>
                        <a:rPr lang="en-US" sz="1800"/>
                        <a:t>Eosinophils</a:t>
                      </a:r>
                    </a:p>
                  </a:txBody>
                  <a:tcPr marL="91450" marR="91450" marT="45725" marB="45725"/>
                </a:tc>
                <a:tc>
                  <a:txBody>
                    <a:bodyPr/>
                    <a:lstStyle/>
                    <a:p>
                      <a:pPr lvl="0" rtl="0">
                        <a:spcBef>
                          <a:spcPts val="0"/>
                        </a:spcBef>
                        <a:buNone/>
                      </a:pPr>
                      <a:r>
                        <a:rPr lang="en-US" sz="1800"/>
                        <a:t>1</a:t>
                      </a:r>
                    </a:p>
                  </a:txBody>
                  <a:tcPr marL="91450" marR="91450" marT="45725" marB="45725"/>
                </a:tc>
                <a:tc>
                  <a:txBody>
                    <a:bodyPr/>
                    <a:lstStyle/>
                    <a:p>
                      <a:pPr marL="0" marR="0" lvl="0" indent="0" algn="l" rtl="0">
                        <a:spcBef>
                          <a:spcPts val="0"/>
                        </a:spcBef>
                        <a:buNone/>
                      </a:pPr>
                      <a:r>
                        <a:rPr lang="en-US" sz="1800"/>
                        <a:t>%</a:t>
                      </a:r>
                    </a:p>
                  </a:txBody>
                  <a:tcPr marL="91450" marR="91450" marT="45725" marB="45725"/>
                </a:tc>
                <a:extLst>
                  <a:ext uri="{0D108BD9-81ED-4DB2-BD59-A6C34878D82A}">
                    <a16:rowId xmlns:a16="http://schemas.microsoft.com/office/drawing/2014/main" xmlns="" val="10005"/>
                  </a:ext>
                </a:extLst>
              </a:tr>
              <a:tr h="351600">
                <a:tc>
                  <a:txBody>
                    <a:bodyPr/>
                    <a:lstStyle/>
                    <a:p>
                      <a:pPr marL="0" marR="0" lvl="0" indent="0" algn="l" rtl="0">
                        <a:spcBef>
                          <a:spcPts val="0"/>
                        </a:spcBef>
                        <a:buNone/>
                      </a:pPr>
                      <a:r>
                        <a:rPr lang="en-US" sz="1800"/>
                        <a:t>Other Cells</a:t>
                      </a:r>
                    </a:p>
                  </a:txBody>
                  <a:tcPr marL="91450" marR="91450" marT="45725" marB="45725"/>
                </a:tc>
                <a:tc>
                  <a:txBody>
                    <a:bodyPr/>
                    <a:lstStyle/>
                    <a:p>
                      <a:pPr lvl="0" rtl="0">
                        <a:spcBef>
                          <a:spcPts val="0"/>
                        </a:spcBef>
                        <a:buNone/>
                      </a:pPr>
                      <a:r>
                        <a:rPr lang="en-US" sz="1800"/>
                        <a:t>45</a:t>
                      </a:r>
                    </a:p>
                  </a:txBody>
                  <a:tcPr marL="91450" marR="91450" marT="45725" marB="45725"/>
                </a:tc>
                <a:tc>
                  <a:txBody>
                    <a:bodyPr/>
                    <a:lstStyle/>
                    <a:p>
                      <a:pPr marL="0" marR="0" lvl="0" indent="0" algn="l" rtl="0">
                        <a:spcBef>
                          <a:spcPts val="0"/>
                        </a:spcBef>
                        <a:buNone/>
                      </a:pPr>
                      <a:r>
                        <a:rPr lang="en-US" sz="1800"/>
                        <a:t>%</a:t>
                      </a:r>
                    </a:p>
                  </a:txBody>
                  <a:tcPr marL="91450" marR="91450" marT="45725" marB="45725"/>
                </a:tc>
                <a:extLst>
                  <a:ext uri="{0D108BD9-81ED-4DB2-BD59-A6C34878D82A}">
                    <a16:rowId xmlns:a16="http://schemas.microsoft.com/office/drawing/2014/main" xmlns="" val="10006"/>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Shape 39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12281"/>
              </a:buClr>
              <a:buSzPct val="25000"/>
              <a:buFont typeface="Calibri"/>
              <a:buNone/>
            </a:pPr>
            <a:r>
              <a:rPr lang="en-US" sz="4400" b="1" i="0" u="none" strike="noStrike" cap="none">
                <a:solidFill>
                  <a:srgbClr val="012281"/>
                </a:solidFill>
                <a:latin typeface="Calibri"/>
                <a:ea typeface="Calibri"/>
                <a:cs typeface="Calibri"/>
                <a:sym typeface="Calibri"/>
              </a:rPr>
              <a:t>#</a:t>
            </a:r>
            <a:r>
              <a:rPr lang="en-US"/>
              <a:t>5</a:t>
            </a:r>
            <a:r>
              <a:rPr lang="en-US" sz="4400" b="1" i="0" u="none" strike="noStrike" cap="none">
                <a:solidFill>
                  <a:srgbClr val="012281"/>
                </a:solidFill>
                <a:latin typeface="Calibri"/>
                <a:ea typeface="Calibri"/>
                <a:cs typeface="Calibri"/>
                <a:sym typeface="Calibri"/>
              </a:rPr>
              <a:t> Morphologic Findings</a:t>
            </a:r>
          </a:p>
        </p:txBody>
      </p:sp>
      <p:sp>
        <p:nvSpPr>
          <p:cNvPr id="397" name="Shape 397"/>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342900" algn="l" rtl="0">
              <a:spcBef>
                <a:spcPts val="640"/>
              </a:spcBef>
              <a:buClr>
                <a:schemeClr val="dk1"/>
              </a:buClr>
              <a:buSzPct val="100000"/>
              <a:buFont typeface="Arial"/>
              <a:buChar char="•"/>
            </a:pPr>
            <a:r>
              <a:rPr lang="en-US"/>
              <a:t>Malignant Cells</a:t>
            </a:r>
          </a:p>
        </p:txBody>
      </p:sp>
      <p:sp>
        <p:nvSpPr>
          <p:cNvPr id="398" name="Shape 398"/>
          <p:cNvSpPr txBox="1">
            <a:spLocks noGrp="1"/>
          </p:cNvSpPr>
          <p:nvPr>
            <p:ph type="dt" idx="10"/>
          </p:nvPr>
        </p:nvSpPr>
        <p:spPr>
          <a:xfrm>
            <a:off x="457200" y="6356350"/>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3/20/2017</a:t>
            </a:r>
          </a:p>
        </p:txBody>
      </p:sp>
      <p:sp>
        <p:nvSpPr>
          <p:cNvPr id="399" name="Shape 399"/>
          <p:cNvSpPr txBox="1">
            <a:spLocks noGrp="1"/>
          </p:cNvSpPr>
          <p:nvPr>
            <p:ph type="sldNum" idx="12"/>
          </p:nvPr>
        </p:nvSpPr>
        <p:spPr>
          <a:xfrm>
            <a:off x="3505200" y="6356350"/>
            <a:ext cx="2133600" cy="3651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000000"/>
                </a:solidFill>
                <a:latin typeface="Calibri"/>
                <a:ea typeface="Calibri"/>
                <a:cs typeface="Calibri"/>
                <a:sym typeface="Calibri"/>
              </a:rPr>
              <a:t>39</a:t>
            </a:fld>
            <a:endParaRPr lang="en-US" sz="1200">
              <a:solidFill>
                <a:srgbClr val="000000"/>
              </a:solidFill>
              <a:latin typeface="Calibri"/>
              <a:ea typeface="Calibri"/>
              <a:cs typeface="Calibri"/>
              <a:sym typeface="Calibri"/>
            </a:endParaRPr>
          </a:p>
        </p:txBody>
      </p:sp>
      <p:pic>
        <p:nvPicPr>
          <p:cNvPr id="400" name="Shape 400"/>
          <p:cNvPicPr preferRelativeResize="0"/>
          <p:nvPr/>
        </p:nvPicPr>
        <p:blipFill>
          <a:blip r:embed="rId3">
            <a:alphaModFix/>
          </a:blip>
          <a:stretch>
            <a:fillRect/>
          </a:stretch>
        </p:blipFill>
        <p:spPr>
          <a:xfrm>
            <a:off x="336550" y="2589747"/>
            <a:ext cx="3962424" cy="3170902"/>
          </a:xfrm>
          <a:prstGeom prst="rect">
            <a:avLst/>
          </a:prstGeom>
          <a:noFill/>
          <a:ln>
            <a:noFill/>
          </a:ln>
        </p:spPr>
      </p:pic>
      <p:pic>
        <p:nvPicPr>
          <p:cNvPr id="401" name="Shape 401"/>
          <p:cNvPicPr preferRelativeResize="0"/>
          <p:nvPr/>
        </p:nvPicPr>
        <p:blipFill>
          <a:blip r:embed="rId4">
            <a:alphaModFix/>
          </a:blip>
          <a:stretch>
            <a:fillRect/>
          </a:stretch>
        </p:blipFill>
        <p:spPr>
          <a:xfrm>
            <a:off x="4724374" y="2589751"/>
            <a:ext cx="3962424" cy="27674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12281"/>
              </a:buClr>
              <a:buSzPct val="25000"/>
              <a:buFont typeface="Calibri"/>
              <a:buNone/>
            </a:pPr>
            <a:r>
              <a:rPr lang="en-US" sz="4400" b="1" i="0" u="none" strike="noStrike" cap="none">
                <a:solidFill>
                  <a:srgbClr val="012281"/>
                </a:solidFill>
                <a:latin typeface="Calibri"/>
                <a:ea typeface="Calibri"/>
                <a:cs typeface="Calibri"/>
                <a:sym typeface="Calibri"/>
              </a:rPr>
              <a:t>#1 XE-5000 Results</a:t>
            </a:r>
          </a:p>
        </p:txBody>
      </p:sp>
      <p:graphicFrame>
        <p:nvGraphicFramePr>
          <p:cNvPr id="89" name="Shape 89"/>
          <p:cNvGraphicFramePr/>
          <p:nvPr/>
        </p:nvGraphicFramePr>
        <p:xfrm>
          <a:off x="2278339" y="2381874"/>
          <a:ext cx="3000000" cy="3000000"/>
        </p:xfrm>
        <a:graphic>
          <a:graphicData uri="http://schemas.openxmlformats.org/drawingml/2006/table">
            <a:tbl>
              <a:tblPr firstRow="1" bandRow="1">
                <a:noFill/>
                <a:tableStyleId>{C088C122-C329-4756-A875-3D0EFE38505E}</a:tableStyleId>
              </a:tblPr>
              <a:tblGrid>
                <a:gridCol w="1466050">
                  <a:extLst>
                    <a:ext uri="{9D8B030D-6E8A-4147-A177-3AD203B41FA5}">
                      <a16:colId xmlns:a16="http://schemas.microsoft.com/office/drawing/2014/main" xmlns="" val="20000"/>
                    </a:ext>
                  </a:extLst>
                </a:gridCol>
                <a:gridCol w="1154800">
                  <a:extLst>
                    <a:ext uri="{9D8B030D-6E8A-4147-A177-3AD203B41FA5}">
                      <a16:colId xmlns:a16="http://schemas.microsoft.com/office/drawing/2014/main" xmlns="" val="20001"/>
                    </a:ext>
                  </a:extLst>
                </a:gridCol>
                <a:gridCol w="1777275">
                  <a:extLst>
                    <a:ext uri="{9D8B030D-6E8A-4147-A177-3AD203B41FA5}">
                      <a16:colId xmlns:a16="http://schemas.microsoft.com/office/drawing/2014/main" xmlns="" val="20002"/>
                    </a:ext>
                  </a:extLst>
                </a:gridCol>
              </a:tblGrid>
              <a:tr h="385400">
                <a:tc>
                  <a:txBody>
                    <a:bodyPr/>
                    <a:lstStyle/>
                    <a:p>
                      <a:pPr marL="0" marR="0" lvl="0" indent="0" algn="l" rtl="0">
                        <a:spcBef>
                          <a:spcPts val="0"/>
                        </a:spcBef>
                        <a:buSzPct val="25000"/>
                        <a:buNone/>
                      </a:pPr>
                      <a:r>
                        <a:rPr lang="en-US" sz="1800"/>
                        <a:t>Parameter</a:t>
                      </a:r>
                    </a:p>
                  </a:txBody>
                  <a:tcPr marL="91450" marR="91450" marT="45725" marB="45725"/>
                </a:tc>
                <a:tc>
                  <a:txBody>
                    <a:bodyPr/>
                    <a:lstStyle/>
                    <a:p>
                      <a:pPr marL="0" marR="0" lvl="0" indent="0" algn="l" rtl="0">
                        <a:spcBef>
                          <a:spcPts val="0"/>
                        </a:spcBef>
                        <a:buSzPct val="25000"/>
                        <a:buNone/>
                      </a:pPr>
                      <a:r>
                        <a:rPr lang="en-US" sz="1800"/>
                        <a:t>Result</a:t>
                      </a:r>
                    </a:p>
                  </a:txBody>
                  <a:tcPr marL="91450" marR="91450" marT="45725" marB="45725"/>
                </a:tc>
                <a:tc>
                  <a:txBody>
                    <a:bodyPr/>
                    <a:lstStyle/>
                    <a:p>
                      <a:pPr marL="0" marR="0" lvl="0" indent="0" algn="l" rtl="0">
                        <a:spcBef>
                          <a:spcPts val="0"/>
                        </a:spcBef>
                        <a:buSzPct val="25000"/>
                        <a:buNone/>
                      </a:pPr>
                      <a:r>
                        <a:rPr lang="en-US" sz="1800"/>
                        <a:t>Reference Range</a:t>
                      </a:r>
                    </a:p>
                  </a:txBody>
                  <a:tcPr marL="91450" marR="91450" marT="45725" marB="45725"/>
                </a:tc>
                <a:extLst>
                  <a:ext uri="{0D108BD9-81ED-4DB2-BD59-A6C34878D82A}">
                    <a16:rowId xmlns:a16="http://schemas.microsoft.com/office/drawing/2014/main" xmlns="" val="10000"/>
                  </a:ext>
                </a:extLst>
              </a:tr>
              <a:tr h="351600">
                <a:tc>
                  <a:txBody>
                    <a:bodyPr/>
                    <a:lstStyle/>
                    <a:p>
                      <a:pPr marL="0" marR="0" lvl="0" indent="0" algn="l" rtl="0">
                        <a:spcBef>
                          <a:spcPts val="0"/>
                        </a:spcBef>
                        <a:buSzPct val="25000"/>
                        <a:buNone/>
                      </a:pPr>
                      <a:r>
                        <a:rPr lang="en-US" sz="1800"/>
                        <a:t>WBC</a:t>
                      </a:r>
                    </a:p>
                  </a:txBody>
                  <a:tcPr marL="91450" marR="91450" marT="45725" marB="45725"/>
                </a:tc>
                <a:tc>
                  <a:txBody>
                    <a:bodyPr/>
                    <a:lstStyle/>
                    <a:p>
                      <a:pPr marL="0" marR="0" lvl="0" indent="0" algn="l" rtl="0">
                        <a:spcBef>
                          <a:spcPts val="0"/>
                        </a:spcBef>
                        <a:buSzPct val="25000"/>
                        <a:buNone/>
                      </a:pPr>
                      <a:r>
                        <a:rPr lang="en-US" sz="1800"/>
                        <a:t>75</a:t>
                      </a:r>
                    </a:p>
                  </a:txBody>
                  <a:tcPr marL="91450" marR="91450" marT="45725" marB="45725"/>
                </a:tc>
                <a:tc>
                  <a:txBody>
                    <a:bodyPr/>
                    <a:lstStyle/>
                    <a:p>
                      <a:pPr marL="0" marR="0" lvl="0" indent="0" algn="l" rtl="0">
                        <a:spcBef>
                          <a:spcPts val="0"/>
                        </a:spcBef>
                        <a:buSzPct val="25000"/>
                        <a:buNone/>
                      </a:pPr>
                      <a:r>
                        <a:rPr lang="en-US" sz="1800"/>
                        <a:t>0-5/mcL</a:t>
                      </a:r>
                    </a:p>
                  </a:txBody>
                  <a:tcPr marL="91450" marR="91450" marT="45725" marB="45725"/>
                </a:tc>
                <a:extLst>
                  <a:ext uri="{0D108BD9-81ED-4DB2-BD59-A6C34878D82A}">
                    <a16:rowId xmlns:a16="http://schemas.microsoft.com/office/drawing/2014/main" xmlns="" val="10001"/>
                  </a:ext>
                </a:extLst>
              </a:tr>
              <a:tr h="351600">
                <a:tc>
                  <a:txBody>
                    <a:bodyPr/>
                    <a:lstStyle/>
                    <a:p>
                      <a:pPr marL="0" marR="0" lvl="0" indent="0" algn="l" rtl="0">
                        <a:spcBef>
                          <a:spcPts val="0"/>
                        </a:spcBef>
                        <a:buSzPct val="25000"/>
                        <a:buNone/>
                      </a:pPr>
                      <a:r>
                        <a:rPr lang="en-US" sz="1800"/>
                        <a:t>RBC</a:t>
                      </a:r>
                    </a:p>
                  </a:txBody>
                  <a:tcPr marL="91450" marR="91450" marT="45725" marB="45725"/>
                </a:tc>
                <a:tc>
                  <a:txBody>
                    <a:bodyPr/>
                    <a:lstStyle/>
                    <a:p>
                      <a:pPr marL="0" marR="0" lvl="0" indent="0" algn="l" rtl="0">
                        <a:spcBef>
                          <a:spcPts val="0"/>
                        </a:spcBef>
                        <a:buSzPct val="25000"/>
                        <a:buNone/>
                      </a:pPr>
                      <a:r>
                        <a:rPr lang="en-US" sz="1800"/>
                        <a:t>11000</a:t>
                      </a:r>
                    </a:p>
                  </a:txBody>
                  <a:tcPr marL="91450" marR="91450" marT="45725" marB="45725"/>
                </a:tc>
                <a:tc>
                  <a:txBody>
                    <a:bodyPr/>
                    <a:lstStyle/>
                    <a:p>
                      <a:pPr marL="0" marR="0" lvl="0" indent="0" algn="l" rtl="0">
                        <a:spcBef>
                          <a:spcPts val="0"/>
                        </a:spcBef>
                        <a:buSzPct val="25000"/>
                        <a:buNone/>
                      </a:pPr>
                      <a:r>
                        <a:rPr lang="en-US" sz="1800"/>
                        <a:t>Absent/mcL</a:t>
                      </a:r>
                    </a:p>
                  </a:txBody>
                  <a:tcPr marL="91450" marR="91450" marT="45725" marB="45725"/>
                </a:tc>
                <a:extLst>
                  <a:ext uri="{0D108BD9-81ED-4DB2-BD59-A6C34878D82A}">
                    <a16:rowId xmlns:a16="http://schemas.microsoft.com/office/drawing/2014/main" xmlns="" val="10002"/>
                  </a:ext>
                </a:extLst>
              </a:tr>
            </a:tbl>
          </a:graphicData>
        </a:graphic>
      </p:graphicFrame>
      <p:sp>
        <p:nvSpPr>
          <p:cNvPr id="90" name="Shape 90"/>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3/20/2017</a:t>
            </a:r>
          </a:p>
        </p:txBody>
      </p:sp>
      <p:sp>
        <p:nvSpPr>
          <p:cNvPr id="91" name="Shape 91"/>
          <p:cNvSpPr txBox="1">
            <a:spLocks noGrp="1"/>
          </p:cNvSpPr>
          <p:nvPr>
            <p:ph type="sldNum" idx="12"/>
          </p:nvPr>
        </p:nvSpPr>
        <p:spPr>
          <a:xfrm>
            <a:off x="3505200" y="6356350"/>
            <a:ext cx="2133599"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t>4</a:t>
            </a:fld>
            <a:endParaRPr lang="en-US" sz="1200" b="0" i="0" u="none" strike="noStrike" cap="none">
              <a:solidFill>
                <a:srgbClr val="000000"/>
              </a:solidFill>
              <a:latin typeface="Calibri"/>
              <a:ea typeface="Calibri"/>
              <a:cs typeface="Calibri"/>
              <a:sym typeface="Calibri"/>
            </a:endParaRPr>
          </a:p>
        </p:txBody>
      </p:sp>
      <p:sp>
        <p:nvSpPr>
          <p:cNvPr id="92" name="Shape 92"/>
          <p:cNvSpPr txBox="1"/>
          <p:nvPr/>
        </p:nvSpPr>
        <p:spPr>
          <a:xfrm>
            <a:off x="606972" y="4470082"/>
            <a:ext cx="7126014"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a:solidFill>
                  <a:schemeClr val="dk1"/>
                </a:solidFill>
                <a:latin typeface="Calibri"/>
                <a:ea typeface="Calibri"/>
                <a:cs typeface="Calibri"/>
                <a:sym typeface="Calibri"/>
              </a:rPr>
              <a:t>Should a differential be performed on this Specimen?</a:t>
            </a:r>
          </a:p>
          <a:p>
            <a:pPr marL="0" marR="0" lvl="0" indent="0" algn="l" rtl="0">
              <a:spcBef>
                <a:spcPts val="0"/>
              </a:spcBef>
              <a:buNone/>
            </a:pPr>
            <a:endParaRPr sz="1800">
              <a:solidFill>
                <a:schemeClr val="dk1"/>
              </a:solidFill>
              <a:latin typeface="Calibri"/>
              <a:ea typeface="Calibri"/>
              <a:cs typeface="Calibri"/>
              <a:sym typeface="Calibri"/>
            </a:endParaRPr>
          </a:p>
        </p:txBody>
      </p:sp>
      <p:sp>
        <p:nvSpPr>
          <p:cNvPr id="93" name="Shape 93"/>
          <p:cNvSpPr txBox="1"/>
          <p:nvPr/>
        </p:nvSpPr>
        <p:spPr>
          <a:xfrm>
            <a:off x="2278413" y="4874087"/>
            <a:ext cx="4398000" cy="369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000">
                <a:latin typeface="Calibri"/>
                <a:ea typeface="Calibri"/>
                <a:cs typeface="Calibri"/>
                <a:sym typeface="Calibri"/>
              </a:rPr>
              <a:t>Yes, perform differential</a:t>
            </a:r>
            <a:r>
              <a:rPr lang="en-US" sz="3000">
                <a:solidFill>
                  <a:srgbClr val="FF0000"/>
                </a:solidFill>
                <a:latin typeface="Calibri"/>
                <a:ea typeface="Calibri"/>
                <a:cs typeface="Calibri"/>
                <a:sym typeface="Calibri"/>
              </a:rPr>
              <a:t>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Shape 40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12281"/>
              </a:buClr>
              <a:buSzPct val="25000"/>
              <a:buFont typeface="Calibri"/>
              <a:buNone/>
            </a:pPr>
            <a:r>
              <a:rPr lang="en-US" sz="4400" b="1" i="0" u="none" strike="noStrike" cap="none">
                <a:solidFill>
                  <a:srgbClr val="012281"/>
                </a:solidFill>
                <a:latin typeface="Calibri"/>
                <a:ea typeface="Calibri"/>
                <a:cs typeface="Calibri"/>
                <a:sym typeface="Calibri"/>
              </a:rPr>
              <a:t>#</a:t>
            </a:r>
            <a:r>
              <a:rPr lang="en-US"/>
              <a:t>5</a:t>
            </a:r>
            <a:r>
              <a:rPr lang="en-US" sz="4400" b="1" i="0" u="none" strike="noStrike" cap="none">
                <a:solidFill>
                  <a:srgbClr val="012281"/>
                </a:solidFill>
                <a:latin typeface="Calibri"/>
                <a:ea typeface="Calibri"/>
                <a:cs typeface="Calibri"/>
                <a:sym typeface="Calibri"/>
              </a:rPr>
              <a:t> Differ</a:t>
            </a:r>
            <a:r>
              <a:rPr lang="en-US"/>
              <a:t>ential D</a:t>
            </a:r>
            <a:r>
              <a:rPr lang="en-US" sz="4400" b="1" i="0" u="none" strike="noStrike" cap="none">
                <a:solidFill>
                  <a:srgbClr val="012281"/>
                </a:solidFill>
                <a:latin typeface="Calibri"/>
                <a:ea typeface="Calibri"/>
                <a:cs typeface="Calibri"/>
                <a:sym typeface="Calibri"/>
              </a:rPr>
              <a:t>iagnosis</a:t>
            </a:r>
          </a:p>
        </p:txBody>
      </p:sp>
      <p:sp>
        <p:nvSpPr>
          <p:cNvPr id="407" name="Shape 407"/>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342900" algn="l" rtl="0">
              <a:spcBef>
                <a:spcPts val="640"/>
              </a:spcBef>
              <a:buClr>
                <a:schemeClr val="dk1"/>
              </a:buClr>
              <a:buSzPct val="100000"/>
              <a:buFont typeface="Arial"/>
              <a:buChar char="•"/>
            </a:pPr>
            <a:r>
              <a:rPr lang="en-US"/>
              <a:t>Metastatic lung cancer</a:t>
            </a:r>
          </a:p>
          <a:p>
            <a:pPr marL="342900" marR="0" lvl="0" indent="-342900" algn="l" rtl="0">
              <a:spcBef>
                <a:spcPts val="640"/>
              </a:spcBef>
              <a:buClr>
                <a:schemeClr val="dk1"/>
              </a:buClr>
              <a:buSzPct val="100000"/>
              <a:buFont typeface="Arial"/>
              <a:buChar char="•"/>
            </a:pPr>
            <a:r>
              <a:rPr lang="en-US"/>
              <a:t>Squamous cell carcinoma</a:t>
            </a:r>
          </a:p>
          <a:p>
            <a:pPr marL="342900" marR="0" lvl="0" indent="-342900" algn="l" rtl="0">
              <a:spcBef>
                <a:spcPts val="640"/>
              </a:spcBef>
              <a:buClr>
                <a:schemeClr val="dk1"/>
              </a:buClr>
              <a:buSzPct val="100000"/>
              <a:buFont typeface="Arial"/>
              <a:buChar char="•"/>
            </a:pPr>
            <a:r>
              <a:rPr lang="en-US"/>
              <a:t>T cell lymphoma</a:t>
            </a:r>
          </a:p>
        </p:txBody>
      </p:sp>
      <p:sp>
        <p:nvSpPr>
          <p:cNvPr id="408" name="Shape 408"/>
          <p:cNvSpPr txBox="1">
            <a:spLocks noGrp="1"/>
          </p:cNvSpPr>
          <p:nvPr>
            <p:ph type="dt" idx="10"/>
          </p:nvPr>
        </p:nvSpPr>
        <p:spPr>
          <a:xfrm>
            <a:off x="457200" y="6356350"/>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3/20/2017</a:t>
            </a:r>
          </a:p>
        </p:txBody>
      </p:sp>
      <p:sp>
        <p:nvSpPr>
          <p:cNvPr id="409" name="Shape 409"/>
          <p:cNvSpPr txBox="1">
            <a:spLocks noGrp="1"/>
          </p:cNvSpPr>
          <p:nvPr>
            <p:ph type="sldNum" idx="12"/>
          </p:nvPr>
        </p:nvSpPr>
        <p:spPr>
          <a:xfrm>
            <a:off x="3505200" y="6356350"/>
            <a:ext cx="2133600" cy="3651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000000"/>
                </a:solidFill>
                <a:latin typeface="Calibri"/>
                <a:ea typeface="Calibri"/>
                <a:cs typeface="Calibri"/>
                <a:sym typeface="Calibri"/>
              </a:rPr>
              <a:t>40</a:t>
            </a:fld>
            <a:endParaRPr lang="en-US" sz="1200">
              <a:solidFill>
                <a:srgbClr val="000000"/>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Shape 41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12281"/>
              </a:buClr>
              <a:buSzPct val="25000"/>
              <a:buFont typeface="Calibri"/>
              <a:buNone/>
            </a:pPr>
            <a:r>
              <a:rPr lang="en-US" sz="4400" b="1" i="0" u="none" strike="noStrike" cap="none">
                <a:solidFill>
                  <a:srgbClr val="012281"/>
                </a:solidFill>
                <a:latin typeface="Calibri"/>
                <a:ea typeface="Calibri"/>
                <a:cs typeface="Calibri"/>
                <a:sym typeface="Calibri"/>
              </a:rPr>
              <a:t>#</a:t>
            </a:r>
            <a:r>
              <a:rPr lang="en-US"/>
              <a:t>5</a:t>
            </a:r>
            <a:r>
              <a:rPr lang="en-US" sz="4400" b="1" i="0" u="none" strike="noStrike" cap="none">
                <a:solidFill>
                  <a:srgbClr val="012281"/>
                </a:solidFill>
                <a:latin typeface="Calibri"/>
                <a:ea typeface="Calibri"/>
                <a:cs typeface="Calibri"/>
                <a:sym typeface="Calibri"/>
              </a:rPr>
              <a:t> Diagnosis</a:t>
            </a:r>
          </a:p>
        </p:txBody>
      </p:sp>
      <p:sp>
        <p:nvSpPr>
          <p:cNvPr id="415" name="Shape 415"/>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342900" algn="l" rtl="0">
              <a:spcBef>
                <a:spcPts val="640"/>
              </a:spcBef>
              <a:buClr>
                <a:schemeClr val="dk1"/>
              </a:buClr>
              <a:buSzPct val="100000"/>
              <a:buFont typeface="Arial"/>
              <a:buChar char="•"/>
            </a:pPr>
            <a:r>
              <a:rPr lang="en-US" b="1"/>
              <a:t>Squamous cell carcinoma</a:t>
            </a:r>
            <a:r>
              <a:rPr lang="en-US"/>
              <a:t> is caused by the uncontrolled growth of abnormal squamous cells.</a:t>
            </a:r>
          </a:p>
          <a:p>
            <a:pPr marL="342900" marR="0" lvl="0" indent="-342900" algn="l" rtl="0">
              <a:spcBef>
                <a:spcPts val="640"/>
              </a:spcBef>
              <a:buClr>
                <a:schemeClr val="dk1"/>
              </a:buClr>
              <a:buSzPct val="100000"/>
              <a:buFont typeface="Arial"/>
              <a:buChar char="•"/>
            </a:pPr>
            <a:r>
              <a:rPr lang="en-US"/>
              <a:t>This cancer is caused by long-term exposure to cancer-causing chemicals, such as tobacco use, tar exposure, arsenic-contaminated drinking water, or uses some insecticides or herbicides.</a:t>
            </a:r>
          </a:p>
        </p:txBody>
      </p:sp>
      <p:sp>
        <p:nvSpPr>
          <p:cNvPr id="416" name="Shape 416"/>
          <p:cNvSpPr txBox="1">
            <a:spLocks noGrp="1"/>
          </p:cNvSpPr>
          <p:nvPr>
            <p:ph type="dt" idx="10"/>
          </p:nvPr>
        </p:nvSpPr>
        <p:spPr>
          <a:xfrm>
            <a:off x="457200" y="6356350"/>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3/20/2017</a:t>
            </a:r>
          </a:p>
        </p:txBody>
      </p:sp>
      <p:sp>
        <p:nvSpPr>
          <p:cNvPr id="417" name="Shape 417"/>
          <p:cNvSpPr txBox="1">
            <a:spLocks noGrp="1"/>
          </p:cNvSpPr>
          <p:nvPr>
            <p:ph type="sldNum" idx="12"/>
          </p:nvPr>
        </p:nvSpPr>
        <p:spPr>
          <a:xfrm>
            <a:off x="3505200" y="6356350"/>
            <a:ext cx="2133600" cy="3651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000000"/>
                </a:solidFill>
                <a:latin typeface="Calibri"/>
                <a:ea typeface="Calibri"/>
                <a:cs typeface="Calibri"/>
                <a:sym typeface="Calibri"/>
              </a:rPr>
              <a:t>41</a:t>
            </a:fld>
            <a:endParaRPr lang="en-US" sz="1200">
              <a:solidFill>
                <a:srgbClr val="000000"/>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Shape 423"/>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None/>
            </a:pPr>
            <a:r>
              <a:rPr lang="en-US"/>
              <a:t>Slide #6</a:t>
            </a:r>
          </a:p>
        </p:txBody>
      </p:sp>
      <p:sp>
        <p:nvSpPr>
          <p:cNvPr id="424" name="Shape 424"/>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marL="0" lvl="0" indent="0" rtl="0">
              <a:spcBef>
                <a:spcPts val="0"/>
              </a:spcBef>
              <a:buNone/>
            </a:pPr>
            <a:r>
              <a:rPr lang="en-US"/>
              <a:t>A 28 year old woman presents to the EC for evaluation of nausea, vomiting, and increased facial swelling and pain. Patient is between radiation treatments and has recently been on chemotherapy. </a:t>
            </a:r>
          </a:p>
        </p:txBody>
      </p:sp>
      <p:sp>
        <p:nvSpPr>
          <p:cNvPr id="425" name="Shape 425"/>
          <p:cNvSpPr txBox="1">
            <a:spLocks noGrp="1"/>
          </p:cNvSpPr>
          <p:nvPr>
            <p:ph type="sldNum" idx="12"/>
          </p:nvPr>
        </p:nvSpPr>
        <p:spPr>
          <a:xfrm>
            <a:off x="3505200" y="6356350"/>
            <a:ext cx="2133600" cy="365100"/>
          </a:xfrm>
          <a:prstGeom prst="rect">
            <a:avLst/>
          </a:prstGeom>
        </p:spPr>
        <p:txBody>
          <a:bodyPr lIns="91425" tIns="45700" rIns="91425" bIns="45700" anchor="ctr" anchorCtr="0">
            <a:noAutofit/>
          </a:bodyPr>
          <a:lstStyle/>
          <a:p>
            <a:pPr lvl="0" rtl="0">
              <a:spcBef>
                <a:spcPts val="0"/>
              </a:spcBef>
              <a:buNone/>
            </a:pPr>
            <a:fld id="{00000000-1234-1234-1234-123412341234}" type="slidenum">
              <a:rPr lang="en-US"/>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Shape 43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12281"/>
              </a:buClr>
              <a:buSzPct val="25000"/>
              <a:buFont typeface="Calibri"/>
              <a:buNone/>
            </a:pPr>
            <a:r>
              <a:rPr lang="en-US" sz="4400" b="1" i="0" u="none" strike="noStrike" cap="none">
                <a:solidFill>
                  <a:srgbClr val="012281"/>
                </a:solidFill>
                <a:latin typeface="Calibri"/>
                <a:ea typeface="Calibri"/>
                <a:cs typeface="Calibri"/>
                <a:sym typeface="Calibri"/>
              </a:rPr>
              <a:t>#</a:t>
            </a:r>
            <a:r>
              <a:rPr lang="en-US"/>
              <a:t>6</a:t>
            </a:r>
            <a:r>
              <a:rPr lang="en-US" sz="4400" b="1" i="0" u="none" strike="noStrike" cap="none">
                <a:solidFill>
                  <a:srgbClr val="012281"/>
                </a:solidFill>
                <a:latin typeface="Calibri"/>
                <a:ea typeface="Calibri"/>
                <a:cs typeface="Calibri"/>
                <a:sym typeface="Calibri"/>
              </a:rPr>
              <a:t> Macroscopic Appearance</a:t>
            </a:r>
          </a:p>
        </p:txBody>
      </p:sp>
      <p:sp>
        <p:nvSpPr>
          <p:cNvPr id="431" name="Shape 431"/>
          <p:cNvSpPr txBox="1">
            <a:spLocks noGrp="1"/>
          </p:cNvSpPr>
          <p:nvPr>
            <p:ph type="dt" idx="10"/>
          </p:nvPr>
        </p:nvSpPr>
        <p:spPr>
          <a:xfrm>
            <a:off x="457200" y="6356350"/>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3/20/2017</a:t>
            </a:r>
          </a:p>
        </p:txBody>
      </p:sp>
      <p:sp>
        <p:nvSpPr>
          <p:cNvPr id="432" name="Shape 432"/>
          <p:cNvSpPr txBox="1">
            <a:spLocks noGrp="1"/>
          </p:cNvSpPr>
          <p:nvPr>
            <p:ph type="sldNum" idx="12"/>
          </p:nvPr>
        </p:nvSpPr>
        <p:spPr>
          <a:xfrm>
            <a:off x="3505200" y="6356350"/>
            <a:ext cx="2133600" cy="365100"/>
          </a:xfrm>
          <a:prstGeom prst="rect">
            <a:avLst/>
          </a:prstGeom>
          <a:noFill/>
          <a:ln>
            <a:noFill/>
          </a:ln>
        </p:spPr>
        <p:txBody>
          <a:bodyPr lIns="91425" tIns="45700" rIns="91425" bIns="45700" anchor="ctr" anchorCtr="0">
            <a:noAutofit/>
          </a:bodyPr>
          <a:lstStyle/>
          <a:p>
            <a:pPr lvl="0" rtl="0">
              <a:spcBef>
                <a:spcPts val="0"/>
              </a:spcBef>
              <a:buNone/>
            </a:pPr>
            <a:fld id="{00000000-1234-1234-1234-123412341234}" type="slidenum">
              <a:rPr lang="en-US"/>
              <a:t>43</a:t>
            </a:fld>
            <a:endParaRPr lang="en-US"/>
          </a:p>
        </p:txBody>
      </p:sp>
      <p:graphicFrame>
        <p:nvGraphicFramePr>
          <p:cNvPr id="433" name="Shape 433"/>
          <p:cNvGraphicFramePr/>
          <p:nvPr/>
        </p:nvGraphicFramePr>
        <p:xfrm>
          <a:off x="4382814" y="2212082"/>
          <a:ext cx="3000000" cy="3000000"/>
        </p:xfrm>
        <a:graphic>
          <a:graphicData uri="http://schemas.openxmlformats.org/drawingml/2006/table">
            <a:tbl>
              <a:tblPr firstRow="1" bandRow="1">
                <a:noFill/>
                <a:tableStyleId>{C088C122-C329-4756-A875-3D0EFE38505E}</a:tableStyleId>
              </a:tblPr>
              <a:tblGrid>
                <a:gridCol w="2333300">
                  <a:extLst>
                    <a:ext uri="{9D8B030D-6E8A-4147-A177-3AD203B41FA5}">
                      <a16:colId xmlns:a16="http://schemas.microsoft.com/office/drawing/2014/main" xmlns="" val="20000"/>
                    </a:ext>
                  </a:extLst>
                </a:gridCol>
                <a:gridCol w="1841950">
                  <a:extLst>
                    <a:ext uri="{9D8B030D-6E8A-4147-A177-3AD203B41FA5}">
                      <a16:colId xmlns:a16="http://schemas.microsoft.com/office/drawing/2014/main" xmlns="" val="20001"/>
                    </a:ext>
                  </a:extLst>
                </a:gridCol>
              </a:tblGrid>
              <a:tr h="370850">
                <a:tc>
                  <a:txBody>
                    <a:bodyPr/>
                    <a:lstStyle/>
                    <a:p>
                      <a:pPr marL="0" marR="0" lvl="0" indent="0" algn="l" rtl="0">
                        <a:spcBef>
                          <a:spcPts val="0"/>
                        </a:spcBef>
                        <a:buSzPct val="25000"/>
                        <a:buNone/>
                      </a:pPr>
                      <a:r>
                        <a:rPr lang="en-US" sz="1800" u="none" strike="noStrike" cap="none"/>
                        <a:t>Parameter</a:t>
                      </a:r>
                    </a:p>
                  </a:txBody>
                  <a:tcPr marL="91450" marR="91450" marT="45725" marB="45725"/>
                </a:tc>
                <a:tc>
                  <a:txBody>
                    <a:bodyPr/>
                    <a:lstStyle/>
                    <a:p>
                      <a:pPr marL="0" marR="0" lvl="0" indent="0" algn="l" rtl="0">
                        <a:spcBef>
                          <a:spcPts val="0"/>
                        </a:spcBef>
                        <a:buSzPct val="25000"/>
                        <a:buNone/>
                      </a:pPr>
                      <a:r>
                        <a:rPr lang="en-US" sz="1800"/>
                        <a:t>Result</a:t>
                      </a:r>
                    </a:p>
                  </a:txBody>
                  <a:tcPr marL="91450" marR="91450" marT="45725" marB="45725"/>
                </a:tc>
                <a:extLst>
                  <a:ext uri="{0D108BD9-81ED-4DB2-BD59-A6C34878D82A}">
                    <a16:rowId xmlns:a16="http://schemas.microsoft.com/office/drawing/2014/main" xmlns="" val="10000"/>
                  </a:ext>
                </a:extLst>
              </a:tr>
              <a:tr h="370850">
                <a:tc>
                  <a:txBody>
                    <a:bodyPr/>
                    <a:lstStyle/>
                    <a:p>
                      <a:pPr marL="0" marR="0" lvl="0" indent="0" algn="l" rtl="0">
                        <a:spcBef>
                          <a:spcPts val="0"/>
                        </a:spcBef>
                        <a:buNone/>
                      </a:pPr>
                      <a:r>
                        <a:rPr lang="en-US" sz="1800"/>
                        <a:t>Source</a:t>
                      </a:r>
                    </a:p>
                  </a:txBody>
                  <a:tcPr marL="91450" marR="91450" marT="45725" marB="45725"/>
                </a:tc>
                <a:tc>
                  <a:txBody>
                    <a:bodyPr/>
                    <a:lstStyle/>
                    <a:p>
                      <a:pPr marL="0" marR="0" lvl="0" indent="0" algn="l" rtl="0">
                        <a:spcBef>
                          <a:spcPts val="0"/>
                        </a:spcBef>
                        <a:buNone/>
                      </a:pPr>
                      <a:r>
                        <a:rPr lang="en-US" sz="1800">
                          <a:solidFill>
                            <a:srgbClr val="000000"/>
                          </a:solidFill>
                        </a:rPr>
                        <a:t>Pericardial</a:t>
                      </a:r>
                    </a:p>
                  </a:txBody>
                  <a:tcPr marL="91450" marR="91450" marT="45725" marB="45725"/>
                </a:tc>
                <a:extLst>
                  <a:ext uri="{0D108BD9-81ED-4DB2-BD59-A6C34878D82A}">
                    <a16:rowId xmlns:a16="http://schemas.microsoft.com/office/drawing/2014/main" xmlns="" val="10001"/>
                  </a:ext>
                </a:extLst>
              </a:tr>
              <a:tr h="370850">
                <a:tc>
                  <a:txBody>
                    <a:bodyPr/>
                    <a:lstStyle/>
                    <a:p>
                      <a:pPr marL="0" marR="0" lvl="0" indent="0" algn="l" rtl="0">
                        <a:spcBef>
                          <a:spcPts val="0"/>
                        </a:spcBef>
                        <a:buSzPct val="25000"/>
                        <a:buNone/>
                      </a:pPr>
                      <a:r>
                        <a:rPr lang="en-US" sz="1800"/>
                        <a:t>Color</a:t>
                      </a:r>
                    </a:p>
                  </a:txBody>
                  <a:tcPr marL="91450" marR="91450" marT="45725" marB="45725"/>
                </a:tc>
                <a:tc>
                  <a:txBody>
                    <a:bodyPr/>
                    <a:lstStyle/>
                    <a:p>
                      <a:pPr marL="0" marR="0" lvl="0" indent="0" algn="l" rtl="0">
                        <a:spcBef>
                          <a:spcPts val="0"/>
                        </a:spcBef>
                        <a:buSzPct val="25000"/>
                        <a:buNone/>
                      </a:pPr>
                      <a:r>
                        <a:rPr lang="en-US" sz="1800">
                          <a:solidFill>
                            <a:srgbClr val="000000"/>
                          </a:solidFill>
                        </a:rPr>
                        <a:t>Yellow</a:t>
                      </a:r>
                    </a:p>
                  </a:txBody>
                  <a:tcPr marL="91450" marR="91450" marT="45725" marB="45725"/>
                </a:tc>
                <a:extLst>
                  <a:ext uri="{0D108BD9-81ED-4DB2-BD59-A6C34878D82A}">
                    <a16:rowId xmlns:a16="http://schemas.microsoft.com/office/drawing/2014/main" xmlns="" val="10002"/>
                  </a:ext>
                </a:extLst>
              </a:tr>
              <a:tr h="370850">
                <a:tc>
                  <a:txBody>
                    <a:bodyPr/>
                    <a:lstStyle/>
                    <a:p>
                      <a:pPr marL="0" marR="0" lvl="0" indent="0" algn="l" rtl="0">
                        <a:spcBef>
                          <a:spcPts val="0"/>
                        </a:spcBef>
                        <a:buSzPct val="25000"/>
                        <a:buNone/>
                      </a:pPr>
                      <a:r>
                        <a:rPr lang="en-US" sz="1800"/>
                        <a:t>Clarity</a:t>
                      </a:r>
                    </a:p>
                  </a:txBody>
                  <a:tcPr marL="91450" marR="91450" marT="45725" marB="45725"/>
                </a:tc>
                <a:tc>
                  <a:txBody>
                    <a:bodyPr/>
                    <a:lstStyle/>
                    <a:p>
                      <a:pPr marL="0" marR="0" lvl="0" indent="0" algn="l" rtl="0">
                        <a:spcBef>
                          <a:spcPts val="0"/>
                        </a:spcBef>
                        <a:buSzPct val="25000"/>
                        <a:buNone/>
                      </a:pPr>
                      <a:r>
                        <a:rPr lang="en-US" sz="1800">
                          <a:solidFill>
                            <a:srgbClr val="000000"/>
                          </a:solidFill>
                        </a:rPr>
                        <a:t>Hazy</a:t>
                      </a:r>
                    </a:p>
                  </a:txBody>
                  <a:tcPr marL="91450" marR="91450" marT="45725" marB="45725"/>
                </a:tc>
                <a:extLst>
                  <a:ext uri="{0D108BD9-81ED-4DB2-BD59-A6C34878D82A}">
                    <a16:rowId xmlns:a16="http://schemas.microsoft.com/office/drawing/2014/main" xmlns="" val="10003"/>
                  </a:ext>
                </a:extLst>
              </a:tr>
            </a:tbl>
          </a:graphicData>
        </a:graphic>
      </p:graphicFrame>
      <p:pic>
        <p:nvPicPr>
          <p:cNvPr id="434" name="Shape 434"/>
          <p:cNvPicPr preferRelativeResize="0"/>
          <p:nvPr/>
        </p:nvPicPr>
        <p:blipFill>
          <a:blip r:embed="rId3">
            <a:alphaModFix/>
          </a:blip>
          <a:stretch>
            <a:fillRect/>
          </a:stretch>
        </p:blipFill>
        <p:spPr>
          <a:xfrm>
            <a:off x="652200" y="1679199"/>
            <a:ext cx="2803875" cy="384532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Shape 43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12281"/>
              </a:buClr>
              <a:buSzPct val="25000"/>
              <a:buFont typeface="Calibri"/>
              <a:buNone/>
            </a:pPr>
            <a:r>
              <a:rPr lang="en-US" sz="4400" b="1" i="0" u="none" strike="noStrike" cap="none">
                <a:solidFill>
                  <a:srgbClr val="012281"/>
                </a:solidFill>
                <a:latin typeface="Calibri"/>
                <a:ea typeface="Calibri"/>
                <a:cs typeface="Calibri"/>
                <a:sym typeface="Calibri"/>
              </a:rPr>
              <a:t>#</a:t>
            </a:r>
            <a:r>
              <a:rPr lang="en-US"/>
              <a:t>6</a:t>
            </a:r>
            <a:r>
              <a:rPr lang="en-US" sz="4400" b="1" i="0" u="none" strike="noStrike" cap="none">
                <a:solidFill>
                  <a:srgbClr val="012281"/>
                </a:solidFill>
                <a:latin typeface="Calibri"/>
                <a:ea typeface="Calibri"/>
                <a:cs typeface="Calibri"/>
                <a:sym typeface="Calibri"/>
              </a:rPr>
              <a:t> XE-5000 Results</a:t>
            </a:r>
          </a:p>
        </p:txBody>
      </p:sp>
      <p:graphicFrame>
        <p:nvGraphicFramePr>
          <p:cNvPr id="440" name="Shape 440"/>
          <p:cNvGraphicFramePr/>
          <p:nvPr/>
        </p:nvGraphicFramePr>
        <p:xfrm>
          <a:off x="2278339" y="2381874"/>
          <a:ext cx="3000000" cy="3000000"/>
        </p:xfrm>
        <a:graphic>
          <a:graphicData uri="http://schemas.openxmlformats.org/drawingml/2006/table">
            <a:tbl>
              <a:tblPr firstRow="1" bandRow="1">
                <a:noFill/>
                <a:tableStyleId>{C088C122-C329-4756-A875-3D0EFE38505E}</a:tableStyleId>
              </a:tblPr>
              <a:tblGrid>
                <a:gridCol w="1466050">
                  <a:extLst>
                    <a:ext uri="{9D8B030D-6E8A-4147-A177-3AD203B41FA5}">
                      <a16:colId xmlns:a16="http://schemas.microsoft.com/office/drawing/2014/main" xmlns="" val="20000"/>
                    </a:ext>
                  </a:extLst>
                </a:gridCol>
                <a:gridCol w="1154800">
                  <a:extLst>
                    <a:ext uri="{9D8B030D-6E8A-4147-A177-3AD203B41FA5}">
                      <a16:colId xmlns:a16="http://schemas.microsoft.com/office/drawing/2014/main" xmlns="" val="20001"/>
                    </a:ext>
                  </a:extLst>
                </a:gridCol>
                <a:gridCol w="1777275">
                  <a:extLst>
                    <a:ext uri="{9D8B030D-6E8A-4147-A177-3AD203B41FA5}">
                      <a16:colId xmlns:a16="http://schemas.microsoft.com/office/drawing/2014/main" xmlns="" val="20002"/>
                    </a:ext>
                  </a:extLst>
                </a:gridCol>
              </a:tblGrid>
              <a:tr h="385400">
                <a:tc>
                  <a:txBody>
                    <a:bodyPr/>
                    <a:lstStyle/>
                    <a:p>
                      <a:pPr marL="0" marR="0" lvl="0" indent="0" algn="l" rtl="0">
                        <a:spcBef>
                          <a:spcPts val="0"/>
                        </a:spcBef>
                        <a:buSzPct val="25000"/>
                        <a:buNone/>
                      </a:pPr>
                      <a:r>
                        <a:rPr lang="en-US" sz="1800"/>
                        <a:t>Parameter</a:t>
                      </a:r>
                    </a:p>
                  </a:txBody>
                  <a:tcPr marL="91450" marR="91450" marT="45725" marB="45725"/>
                </a:tc>
                <a:tc>
                  <a:txBody>
                    <a:bodyPr/>
                    <a:lstStyle/>
                    <a:p>
                      <a:pPr marL="0" marR="0" lvl="0" indent="0" algn="l" rtl="0">
                        <a:spcBef>
                          <a:spcPts val="0"/>
                        </a:spcBef>
                        <a:buSzPct val="25000"/>
                        <a:buNone/>
                      </a:pPr>
                      <a:r>
                        <a:rPr lang="en-US" sz="1800"/>
                        <a:t>Result</a:t>
                      </a:r>
                    </a:p>
                  </a:txBody>
                  <a:tcPr marL="91450" marR="91450" marT="45725" marB="45725"/>
                </a:tc>
                <a:tc>
                  <a:txBody>
                    <a:bodyPr/>
                    <a:lstStyle/>
                    <a:p>
                      <a:pPr marL="0" marR="0" lvl="0" indent="0" algn="l" rtl="0">
                        <a:spcBef>
                          <a:spcPts val="0"/>
                        </a:spcBef>
                        <a:buSzPct val="25000"/>
                        <a:buNone/>
                      </a:pPr>
                      <a:r>
                        <a:rPr lang="en-US" sz="1800"/>
                        <a:t>Reference Range</a:t>
                      </a:r>
                    </a:p>
                  </a:txBody>
                  <a:tcPr marL="91450" marR="91450" marT="45725" marB="45725">
                    <a:lnB w="12700" cap="flat" cmpd="sng">
                      <a:solidFill>
                        <a:schemeClr val="lt1"/>
                      </a:solidFill>
                      <a:prstDash val="solid"/>
                      <a:round/>
                      <a:headEnd type="none" w="med" len="med"/>
                      <a:tailEnd type="none" w="med" len="med"/>
                    </a:lnB>
                  </a:tcPr>
                </a:tc>
                <a:extLst>
                  <a:ext uri="{0D108BD9-81ED-4DB2-BD59-A6C34878D82A}">
                    <a16:rowId xmlns:a16="http://schemas.microsoft.com/office/drawing/2014/main" xmlns="" val="10000"/>
                  </a:ext>
                </a:extLst>
              </a:tr>
              <a:tr h="351600">
                <a:tc>
                  <a:txBody>
                    <a:bodyPr/>
                    <a:lstStyle/>
                    <a:p>
                      <a:pPr marL="0" marR="0" lvl="0" indent="0" algn="l" rtl="0">
                        <a:spcBef>
                          <a:spcPts val="0"/>
                        </a:spcBef>
                        <a:buSzPct val="25000"/>
                        <a:buNone/>
                      </a:pPr>
                      <a:r>
                        <a:rPr lang="en-US" sz="1800"/>
                        <a:t>WBC</a:t>
                      </a:r>
                    </a:p>
                  </a:txBody>
                  <a:tcPr marL="91450" marR="91450" marT="45725" marB="45725"/>
                </a:tc>
                <a:tc>
                  <a:txBody>
                    <a:bodyPr/>
                    <a:lstStyle/>
                    <a:p>
                      <a:pPr marL="0" marR="0" lvl="0" indent="0" algn="l" rtl="0">
                        <a:spcBef>
                          <a:spcPts val="0"/>
                        </a:spcBef>
                        <a:buSzPct val="25000"/>
                        <a:buNone/>
                      </a:pPr>
                      <a:r>
                        <a:rPr lang="en-US" sz="1800"/>
                        <a:t>145</a:t>
                      </a:r>
                    </a:p>
                  </a:txBody>
                  <a:tcPr marL="91450" marR="91450" marT="45725" marB="45725">
                    <a:lnR w="12700" cap="flat" cmpd="sng">
                      <a:solidFill>
                        <a:schemeClr val="lt1"/>
                      </a:solidFill>
                      <a:prstDash val="solid"/>
                      <a:round/>
                      <a:headEnd type="none" w="med" len="med"/>
                      <a:tailEnd type="none" w="med" len="med"/>
                    </a:lnR>
                  </a:tcPr>
                </a:tc>
                <a:tc>
                  <a:txBody>
                    <a:bodyPr/>
                    <a:lstStyle/>
                    <a:p>
                      <a:pPr marL="0" marR="0" lvl="0" indent="0" algn="l" rtl="0">
                        <a:spcBef>
                          <a:spcPts val="0"/>
                        </a:spcBef>
                        <a:buSzPct val="25000"/>
                        <a:buNone/>
                      </a:pPr>
                      <a:r>
                        <a:rPr lang="en-US" sz="1800"/>
                        <a:t>0-5/mcL</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tcPr>
                </a:tc>
                <a:extLst>
                  <a:ext uri="{0D108BD9-81ED-4DB2-BD59-A6C34878D82A}">
                    <a16:rowId xmlns:a16="http://schemas.microsoft.com/office/drawing/2014/main" xmlns="" val="10001"/>
                  </a:ext>
                </a:extLst>
              </a:tr>
              <a:tr h="351600">
                <a:tc>
                  <a:txBody>
                    <a:bodyPr/>
                    <a:lstStyle/>
                    <a:p>
                      <a:pPr marL="0" marR="0" lvl="0" indent="0" algn="l" rtl="0">
                        <a:spcBef>
                          <a:spcPts val="0"/>
                        </a:spcBef>
                        <a:buSzPct val="25000"/>
                        <a:buNone/>
                      </a:pPr>
                      <a:r>
                        <a:rPr lang="en-US" sz="1800"/>
                        <a:t>RBC</a:t>
                      </a:r>
                    </a:p>
                  </a:txBody>
                  <a:tcPr marL="91450" marR="91450" marT="45725" marB="45725"/>
                </a:tc>
                <a:tc>
                  <a:txBody>
                    <a:bodyPr/>
                    <a:lstStyle/>
                    <a:p>
                      <a:pPr marL="0" marR="0" lvl="0" indent="0" algn="l" rtl="0">
                        <a:spcBef>
                          <a:spcPts val="0"/>
                        </a:spcBef>
                        <a:buSzPct val="25000"/>
                        <a:buNone/>
                      </a:pPr>
                      <a:r>
                        <a:rPr lang="en-US" sz="1800"/>
                        <a:t>&lt;2000</a:t>
                      </a:r>
                    </a:p>
                  </a:txBody>
                  <a:tcPr marL="91450" marR="91450" marT="45725" marB="45725">
                    <a:lnR w="12700" cap="flat" cmpd="sng">
                      <a:solidFill>
                        <a:schemeClr val="lt1"/>
                      </a:solidFill>
                      <a:prstDash val="solid"/>
                      <a:round/>
                      <a:headEnd type="none" w="med" len="med"/>
                      <a:tailEnd type="none" w="med" len="med"/>
                    </a:lnR>
                  </a:tcPr>
                </a:tc>
                <a:tc>
                  <a:txBody>
                    <a:bodyPr/>
                    <a:lstStyle/>
                    <a:p>
                      <a:pPr marL="0" marR="0" lvl="0" indent="0" algn="l" rtl="0">
                        <a:spcBef>
                          <a:spcPts val="0"/>
                        </a:spcBef>
                        <a:buSzPct val="25000"/>
                        <a:buNone/>
                      </a:pPr>
                      <a:r>
                        <a:rPr lang="en-US" sz="1800"/>
                        <a:t>Absent/mcL</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441" name="Shape 441"/>
          <p:cNvSpPr txBox="1">
            <a:spLocks noGrp="1"/>
          </p:cNvSpPr>
          <p:nvPr>
            <p:ph type="dt" idx="10"/>
          </p:nvPr>
        </p:nvSpPr>
        <p:spPr>
          <a:xfrm>
            <a:off x="457200" y="6356350"/>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3/20/2017</a:t>
            </a:r>
          </a:p>
        </p:txBody>
      </p:sp>
      <p:sp>
        <p:nvSpPr>
          <p:cNvPr id="442" name="Shape 442"/>
          <p:cNvSpPr txBox="1">
            <a:spLocks noGrp="1"/>
          </p:cNvSpPr>
          <p:nvPr>
            <p:ph type="sldNum" idx="12"/>
          </p:nvPr>
        </p:nvSpPr>
        <p:spPr>
          <a:xfrm>
            <a:off x="3505200" y="6356350"/>
            <a:ext cx="2133600" cy="3651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t>44</a:t>
            </a:fld>
            <a:endParaRPr lang="en-US" sz="1200" b="0" i="0" u="none" strike="noStrike" cap="none">
              <a:solidFill>
                <a:srgbClr val="000000"/>
              </a:solidFill>
              <a:latin typeface="Calibri"/>
              <a:ea typeface="Calibri"/>
              <a:cs typeface="Calibri"/>
              <a:sym typeface="Calibri"/>
            </a:endParaRPr>
          </a:p>
        </p:txBody>
      </p:sp>
      <p:sp>
        <p:nvSpPr>
          <p:cNvPr id="443" name="Shape 443"/>
          <p:cNvSpPr txBox="1"/>
          <p:nvPr/>
        </p:nvSpPr>
        <p:spPr>
          <a:xfrm>
            <a:off x="606972" y="4470082"/>
            <a:ext cx="7125900" cy="646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a:solidFill>
                  <a:schemeClr val="dk1"/>
                </a:solidFill>
                <a:latin typeface="Calibri"/>
                <a:ea typeface="Calibri"/>
                <a:cs typeface="Calibri"/>
                <a:sym typeface="Calibri"/>
              </a:rPr>
              <a:t>Should a differential be performed on this Specimen?</a:t>
            </a:r>
          </a:p>
          <a:p>
            <a:pPr marL="0" marR="0" lvl="0" indent="0" algn="l" rtl="0">
              <a:spcBef>
                <a:spcPts val="0"/>
              </a:spcBef>
              <a:buNone/>
            </a:pPr>
            <a:endParaRPr sz="1800">
              <a:solidFill>
                <a:schemeClr val="dk1"/>
              </a:solidFill>
              <a:latin typeface="Calibri"/>
              <a:ea typeface="Calibri"/>
              <a:cs typeface="Calibri"/>
              <a:sym typeface="Calibri"/>
            </a:endParaRPr>
          </a:p>
        </p:txBody>
      </p:sp>
      <p:sp>
        <p:nvSpPr>
          <p:cNvPr id="444" name="Shape 444"/>
          <p:cNvSpPr txBox="1"/>
          <p:nvPr/>
        </p:nvSpPr>
        <p:spPr>
          <a:xfrm>
            <a:off x="2513850" y="5116275"/>
            <a:ext cx="4116300" cy="369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000">
                <a:latin typeface="Calibri"/>
                <a:ea typeface="Calibri"/>
                <a:cs typeface="Calibri"/>
                <a:sym typeface="Calibri"/>
              </a:rPr>
              <a:t>Yes, perform differential</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Shape 44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12281"/>
              </a:buClr>
              <a:buSzPct val="25000"/>
              <a:buFont typeface="Calibri"/>
              <a:buNone/>
            </a:pPr>
            <a:r>
              <a:rPr lang="en-US" sz="4400" b="1" i="0" u="none" strike="noStrike" cap="none">
                <a:solidFill>
                  <a:srgbClr val="012281"/>
                </a:solidFill>
                <a:latin typeface="Calibri"/>
                <a:ea typeface="Calibri"/>
                <a:cs typeface="Calibri"/>
                <a:sym typeface="Calibri"/>
              </a:rPr>
              <a:t>#6 </a:t>
            </a:r>
            <a:r>
              <a:rPr lang="en-US"/>
              <a:t>Differential Results</a:t>
            </a:r>
          </a:p>
        </p:txBody>
      </p:sp>
      <p:sp>
        <p:nvSpPr>
          <p:cNvPr id="450" name="Shape 450"/>
          <p:cNvSpPr txBox="1">
            <a:spLocks noGrp="1"/>
          </p:cNvSpPr>
          <p:nvPr>
            <p:ph type="dt" idx="10"/>
          </p:nvPr>
        </p:nvSpPr>
        <p:spPr>
          <a:xfrm>
            <a:off x="457200" y="6356350"/>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3/20/2017</a:t>
            </a:r>
          </a:p>
        </p:txBody>
      </p:sp>
      <p:sp>
        <p:nvSpPr>
          <p:cNvPr id="451" name="Shape 451"/>
          <p:cNvSpPr txBox="1">
            <a:spLocks noGrp="1"/>
          </p:cNvSpPr>
          <p:nvPr>
            <p:ph type="sldNum" idx="12"/>
          </p:nvPr>
        </p:nvSpPr>
        <p:spPr>
          <a:xfrm>
            <a:off x="3505200" y="6356350"/>
            <a:ext cx="2133600" cy="3651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000000"/>
                </a:solidFill>
                <a:latin typeface="Calibri"/>
                <a:ea typeface="Calibri"/>
                <a:cs typeface="Calibri"/>
                <a:sym typeface="Calibri"/>
              </a:rPr>
              <a:t>45</a:t>
            </a:fld>
            <a:endParaRPr lang="en-US" sz="1200">
              <a:solidFill>
                <a:srgbClr val="000000"/>
              </a:solidFill>
              <a:latin typeface="Calibri"/>
              <a:ea typeface="Calibri"/>
              <a:cs typeface="Calibri"/>
              <a:sym typeface="Calibri"/>
            </a:endParaRPr>
          </a:p>
        </p:txBody>
      </p:sp>
      <p:graphicFrame>
        <p:nvGraphicFramePr>
          <p:cNvPr id="452" name="Shape 452"/>
          <p:cNvGraphicFramePr/>
          <p:nvPr/>
        </p:nvGraphicFramePr>
        <p:xfrm>
          <a:off x="2278339" y="1924674"/>
          <a:ext cx="3000000" cy="3000000"/>
        </p:xfrm>
        <a:graphic>
          <a:graphicData uri="http://schemas.openxmlformats.org/drawingml/2006/table">
            <a:tbl>
              <a:tblPr firstRow="1" bandRow="1">
                <a:noFill/>
                <a:tableStyleId>{C088C122-C329-4756-A875-3D0EFE38505E}</a:tableStyleId>
              </a:tblPr>
              <a:tblGrid>
                <a:gridCol w="1466050">
                  <a:extLst>
                    <a:ext uri="{9D8B030D-6E8A-4147-A177-3AD203B41FA5}">
                      <a16:colId xmlns:a16="http://schemas.microsoft.com/office/drawing/2014/main" xmlns="" val="20000"/>
                    </a:ext>
                  </a:extLst>
                </a:gridCol>
                <a:gridCol w="1154800">
                  <a:extLst>
                    <a:ext uri="{9D8B030D-6E8A-4147-A177-3AD203B41FA5}">
                      <a16:colId xmlns:a16="http://schemas.microsoft.com/office/drawing/2014/main" xmlns="" val="20001"/>
                    </a:ext>
                  </a:extLst>
                </a:gridCol>
                <a:gridCol w="1777275">
                  <a:extLst>
                    <a:ext uri="{9D8B030D-6E8A-4147-A177-3AD203B41FA5}">
                      <a16:colId xmlns:a16="http://schemas.microsoft.com/office/drawing/2014/main" xmlns="" val="20002"/>
                    </a:ext>
                  </a:extLst>
                </a:gridCol>
              </a:tblGrid>
              <a:tr h="385400">
                <a:tc>
                  <a:txBody>
                    <a:bodyPr/>
                    <a:lstStyle/>
                    <a:p>
                      <a:pPr marL="0" marR="0" lvl="0" indent="0" algn="l" rtl="0">
                        <a:spcBef>
                          <a:spcPts val="0"/>
                        </a:spcBef>
                        <a:buSzPct val="25000"/>
                        <a:buNone/>
                      </a:pPr>
                      <a:r>
                        <a:rPr lang="en-US" sz="1800"/>
                        <a:t>Parameter</a:t>
                      </a:r>
                    </a:p>
                  </a:txBody>
                  <a:tcPr marL="91450" marR="91450" marT="45725" marB="45725"/>
                </a:tc>
                <a:tc>
                  <a:txBody>
                    <a:bodyPr/>
                    <a:lstStyle/>
                    <a:p>
                      <a:pPr marL="0" marR="0" lvl="0" indent="0" algn="l" rtl="0">
                        <a:spcBef>
                          <a:spcPts val="0"/>
                        </a:spcBef>
                        <a:buSzPct val="25000"/>
                        <a:buNone/>
                      </a:pPr>
                      <a:r>
                        <a:rPr lang="en-US" sz="1800"/>
                        <a:t>Result</a:t>
                      </a:r>
                    </a:p>
                  </a:txBody>
                  <a:tcPr marL="91450" marR="91450" marT="45725" marB="45725"/>
                </a:tc>
                <a:tc>
                  <a:txBody>
                    <a:bodyPr/>
                    <a:lstStyle/>
                    <a:p>
                      <a:pPr marL="0" marR="0" lvl="0" indent="0" algn="l" rtl="0">
                        <a:spcBef>
                          <a:spcPts val="0"/>
                        </a:spcBef>
                        <a:buSzPct val="25000"/>
                        <a:buNone/>
                      </a:pPr>
                      <a:r>
                        <a:rPr lang="en-US" sz="1800"/>
                        <a:t>Reference Range</a:t>
                      </a:r>
                    </a:p>
                  </a:txBody>
                  <a:tcPr marL="91450" marR="91450" marT="45725" marB="45725"/>
                </a:tc>
                <a:extLst>
                  <a:ext uri="{0D108BD9-81ED-4DB2-BD59-A6C34878D82A}">
                    <a16:rowId xmlns:a16="http://schemas.microsoft.com/office/drawing/2014/main" xmlns="" val="10000"/>
                  </a:ext>
                </a:extLst>
              </a:tr>
              <a:tr h="351600">
                <a:tc>
                  <a:txBody>
                    <a:bodyPr/>
                    <a:lstStyle/>
                    <a:p>
                      <a:pPr marL="0" marR="0" lvl="0" indent="0" algn="l" rtl="0">
                        <a:spcBef>
                          <a:spcPts val="0"/>
                        </a:spcBef>
                        <a:buSzPct val="25000"/>
                        <a:buNone/>
                      </a:pPr>
                      <a:r>
                        <a:rPr lang="en-US" sz="1800"/>
                        <a:t>Neutrophils</a:t>
                      </a:r>
                    </a:p>
                  </a:txBody>
                  <a:tcPr marL="91450" marR="91450" marT="45725" marB="45725"/>
                </a:tc>
                <a:tc>
                  <a:txBody>
                    <a:bodyPr/>
                    <a:lstStyle/>
                    <a:p>
                      <a:pPr marL="0" marR="0" lvl="0" indent="0" algn="l" rtl="0">
                        <a:spcBef>
                          <a:spcPts val="0"/>
                        </a:spcBef>
                        <a:buSzPct val="25000"/>
                        <a:buNone/>
                      </a:pPr>
                      <a:r>
                        <a:rPr lang="en-US" sz="1800"/>
                        <a:t>7</a:t>
                      </a:r>
                    </a:p>
                  </a:txBody>
                  <a:tcPr marL="91450" marR="91450" marT="45725" marB="45725"/>
                </a:tc>
                <a:tc>
                  <a:txBody>
                    <a:bodyPr/>
                    <a:lstStyle/>
                    <a:p>
                      <a:pPr marL="0" marR="0" lvl="0" indent="0" algn="l" rtl="0">
                        <a:spcBef>
                          <a:spcPts val="0"/>
                        </a:spcBef>
                        <a:buSzPct val="25000"/>
                        <a:buNone/>
                      </a:pPr>
                      <a:r>
                        <a:rPr lang="en-US" sz="1800"/>
                        <a:t>%</a:t>
                      </a:r>
                    </a:p>
                  </a:txBody>
                  <a:tcPr marL="91450" marR="91450" marT="45725" marB="45725"/>
                </a:tc>
                <a:extLst>
                  <a:ext uri="{0D108BD9-81ED-4DB2-BD59-A6C34878D82A}">
                    <a16:rowId xmlns:a16="http://schemas.microsoft.com/office/drawing/2014/main" xmlns="" val="10001"/>
                  </a:ext>
                </a:extLst>
              </a:tr>
              <a:tr h="351600">
                <a:tc>
                  <a:txBody>
                    <a:bodyPr/>
                    <a:lstStyle/>
                    <a:p>
                      <a:pPr marL="0" marR="0" lvl="0" indent="0" algn="l" rtl="0">
                        <a:spcBef>
                          <a:spcPts val="0"/>
                        </a:spcBef>
                        <a:buNone/>
                      </a:pPr>
                      <a:r>
                        <a:rPr lang="en-US" sz="1800"/>
                        <a:t>Monocytes</a:t>
                      </a:r>
                    </a:p>
                  </a:txBody>
                  <a:tcPr marL="91450" marR="91450" marT="45725" marB="45725"/>
                </a:tc>
                <a:tc>
                  <a:txBody>
                    <a:bodyPr/>
                    <a:lstStyle/>
                    <a:p>
                      <a:pPr marL="0" marR="0" lvl="0" indent="0" algn="l" rtl="0">
                        <a:spcBef>
                          <a:spcPts val="0"/>
                        </a:spcBef>
                        <a:buNone/>
                      </a:pPr>
                      <a:r>
                        <a:rPr lang="en-US" sz="1800"/>
                        <a:t>18</a:t>
                      </a:r>
                    </a:p>
                  </a:txBody>
                  <a:tcPr marL="91450" marR="91450" marT="45725" marB="45725"/>
                </a:tc>
                <a:tc>
                  <a:txBody>
                    <a:bodyPr/>
                    <a:lstStyle/>
                    <a:p>
                      <a:pPr marL="0" marR="0" lvl="0" indent="0" algn="l" rtl="0">
                        <a:spcBef>
                          <a:spcPts val="0"/>
                        </a:spcBef>
                        <a:buNone/>
                      </a:pPr>
                      <a:r>
                        <a:rPr lang="en-US" sz="1800"/>
                        <a:t>%</a:t>
                      </a:r>
                    </a:p>
                  </a:txBody>
                  <a:tcPr marL="91450" marR="91450" marT="45725" marB="45725"/>
                </a:tc>
                <a:extLst>
                  <a:ext uri="{0D108BD9-81ED-4DB2-BD59-A6C34878D82A}">
                    <a16:rowId xmlns:a16="http://schemas.microsoft.com/office/drawing/2014/main" xmlns="" val="10002"/>
                  </a:ext>
                </a:extLst>
              </a:tr>
              <a:tr h="351600">
                <a:tc>
                  <a:txBody>
                    <a:bodyPr/>
                    <a:lstStyle/>
                    <a:p>
                      <a:pPr marL="0" marR="0" lvl="0" indent="0" algn="l" rtl="0">
                        <a:spcBef>
                          <a:spcPts val="0"/>
                        </a:spcBef>
                        <a:buNone/>
                      </a:pPr>
                      <a:r>
                        <a:rPr lang="en-US" sz="1800"/>
                        <a:t>Macrophage</a:t>
                      </a:r>
                    </a:p>
                  </a:txBody>
                  <a:tcPr marL="91450" marR="91450" marT="45725" marB="45725"/>
                </a:tc>
                <a:tc>
                  <a:txBody>
                    <a:bodyPr/>
                    <a:lstStyle/>
                    <a:p>
                      <a:pPr marL="0" marR="0" lvl="0" indent="0" algn="l" rtl="0">
                        <a:spcBef>
                          <a:spcPts val="0"/>
                        </a:spcBef>
                        <a:buNone/>
                      </a:pPr>
                      <a:r>
                        <a:rPr lang="en-US" sz="1800"/>
                        <a:t>55</a:t>
                      </a:r>
                    </a:p>
                  </a:txBody>
                  <a:tcPr marL="91450" marR="91450" marT="45725" marB="45725"/>
                </a:tc>
                <a:tc>
                  <a:txBody>
                    <a:bodyPr/>
                    <a:lstStyle/>
                    <a:p>
                      <a:pPr marL="0" marR="0" lvl="0" indent="0" algn="l" rtl="0">
                        <a:spcBef>
                          <a:spcPts val="0"/>
                        </a:spcBef>
                        <a:buNone/>
                      </a:pPr>
                      <a:r>
                        <a:rPr lang="en-US" sz="1800"/>
                        <a:t>%</a:t>
                      </a:r>
                    </a:p>
                  </a:txBody>
                  <a:tcPr marL="91450" marR="91450" marT="45725" marB="45725"/>
                </a:tc>
                <a:extLst>
                  <a:ext uri="{0D108BD9-81ED-4DB2-BD59-A6C34878D82A}">
                    <a16:rowId xmlns:a16="http://schemas.microsoft.com/office/drawing/2014/main" xmlns="" val="10003"/>
                  </a:ext>
                </a:extLst>
              </a:tr>
              <a:tr h="351600">
                <a:tc>
                  <a:txBody>
                    <a:bodyPr/>
                    <a:lstStyle/>
                    <a:p>
                      <a:pPr marL="0" marR="0" lvl="0" indent="0" algn="l" rtl="0">
                        <a:spcBef>
                          <a:spcPts val="0"/>
                        </a:spcBef>
                        <a:buNone/>
                      </a:pPr>
                      <a:r>
                        <a:rPr lang="en-US" sz="1800"/>
                        <a:t>Mesothelial</a:t>
                      </a:r>
                    </a:p>
                  </a:txBody>
                  <a:tcPr marL="91450" marR="91450" marT="45725" marB="45725"/>
                </a:tc>
                <a:tc>
                  <a:txBody>
                    <a:bodyPr/>
                    <a:lstStyle/>
                    <a:p>
                      <a:pPr marL="0" marR="0" lvl="0" indent="0" algn="l" rtl="0">
                        <a:spcBef>
                          <a:spcPts val="0"/>
                        </a:spcBef>
                        <a:buNone/>
                      </a:pPr>
                      <a:r>
                        <a:rPr lang="en-US" sz="1800"/>
                        <a:t>1</a:t>
                      </a:r>
                    </a:p>
                  </a:txBody>
                  <a:tcPr marL="91450" marR="91450" marT="45725" marB="45725"/>
                </a:tc>
                <a:tc>
                  <a:txBody>
                    <a:bodyPr/>
                    <a:lstStyle/>
                    <a:p>
                      <a:pPr marL="0" marR="0" lvl="0" indent="0" algn="l" rtl="0">
                        <a:spcBef>
                          <a:spcPts val="0"/>
                        </a:spcBef>
                        <a:buNone/>
                      </a:pPr>
                      <a:r>
                        <a:rPr lang="en-US" sz="1800"/>
                        <a:t>%</a:t>
                      </a:r>
                    </a:p>
                  </a:txBody>
                  <a:tcPr marL="91450" marR="91450" marT="45725" marB="45725"/>
                </a:tc>
                <a:extLst>
                  <a:ext uri="{0D108BD9-81ED-4DB2-BD59-A6C34878D82A}">
                    <a16:rowId xmlns:a16="http://schemas.microsoft.com/office/drawing/2014/main" xmlns="" val="10004"/>
                  </a:ext>
                </a:extLst>
              </a:tr>
              <a:tr h="351600">
                <a:tc>
                  <a:txBody>
                    <a:bodyPr/>
                    <a:lstStyle/>
                    <a:p>
                      <a:pPr marL="0" marR="0" lvl="0" indent="0" algn="l" rtl="0">
                        <a:spcBef>
                          <a:spcPts val="0"/>
                        </a:spcBef>
                        <a:buNone/>
                      </a:pPr>
                      <a:r>
                        <a:rPr lang="en-US" sz="1800"/>
                        <a:t>Other</a:t>
                      </a:r>
                    </a:p>
                  </a:txBody>
                  <a:tcPr marL="91450" marR="91450" marT="45725" marB="45725"/>
                </a:tc>
                <a:tc>
                  <a:txBody>
                    <a:bodyPr/>
                    <a:lstStyle/>
                    <a:p>
                      <a:pPr marL="0" marR="0" lvl="0" indent="0" algn="l" rtl="0">
                        <a:spcBef>
                          <a:spcPts val="0"/>
                        </a:spcBef>
                        <a:buNone/>
                      </a:pPr>
                      <a:r>
                        <a:rPr lang="en-US" sz="1800"/>
                        <a:t>19</a:t>
                      </a:r>
                    </a:p>
                  </a:txBody>
                  <a:tcPr marL="91450" marR="91450" marT="45725" marB="45725"/>
                </a:tc>
                <a:tc>
                  <a:txBody>
                    <a:bodyPr/>
                    <a:lstStyle/>
                    <a:p>
                      <a:pPr marL="0" marR="0" lvl="0" indent="0" algn="l" rtl="0">
                        <a:spcBef>
                          <a:spcPts val="0"/>
                        </a:spcBef>
                        <a:buNone/>
                      </a:pPr>
                      <a:r>
                        <a:rPr lang="en-US" sz="1800"/>
                        <a:t>%</a:t>
                      </a:r>
                    </a:p>
                  </a:txBody>
                  <a:tcPr marL="91450" marR="91450" marT="45725" marB="45725"/>
                </a:tc>
                <a:extLst>
                  <a:ext uri="{0D108BD9-81ED-4DB2-BD59-A6C34878D82A}">
                    <a16:rowId xmlns:a16="http://schemas.microsoft.com/office/drawing/2014/main" xmlns="" val="10005"/>
                  </a:ext>
                </a:extLst>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Shape 45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12281"/>
              </a:buClr>
              <a:buSzPct val="25000"/>
              <a:buFont typeface="Calibri"/>
              <a:buNone/>
            </a:pPr>
            <a:r>
              <a:rPr lang="en-US" sz="4400" b="1" i="0" u="none" strike="noStrike" cap="none">
                <a:solidFill>
                  <a:srgbClr val="012281"/>
                </a:solidFill>
                <a:latin typeface="Calibri"/>
                <a:ea typeface="Calibri"/>
                <a:cs typeface="Calibri"/>
                <a:sym typeface="Calibri"/>
              </a:rPr>
              <a:t>#</a:t>
            </a:r>
            <a:r>
              <a:rPr lang="en-US"/>
              <a:t>6</a:t>
            </a:r>
            <a:r>
              <a:rPr lang="en-US" sz="4400" b="1" i="0" u="none" strike="noStrike" cap="none">
                <a:solidFill>
                  <a:srgbClr val="012281"/>
                </a:solidFill>
                <a:latin typeface="Calibri"/>
                <a:ea typeface="Calibri"/>
                <a:cs typeface="Calibri"/>
                <a:sym typeface="Calibri"/>
              </a:rPr>
              <a:t> Morphologic Findings</a:t>
            </a:r>
          </a:p>
        </p:txBody>
      </p:sp>
      <p:sp>
        <p:nvSpPr>
          <p:cNvPr id="458" name="Shape 458"/>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342900" algn="l" rtl="0">
              <a:spcBef>
                <a:spcPts val="640"/>
              </a:spcBef>
              <a:buClr>
                <a:schemeClr val="dk1"/>
              </a:buClr>
              <a:buSzPct val="100000"/>
              <a:buFont typeface="Arial"/>
              <a:buChar char="•"/>
            </a:pPr>
            <a:r>
              <a:rPr lang="en-US"/>
              <a:t>Abnormal cells</a:t>
            </a:r>
          </a:p>
        </p:txBody>
      </p:sp>
      <p:sp>
        <p:nvSpPr>
          <p:cNvPr id="459" name="Shape 459"/>
          <p:cNvSpPr txBox="1">
            <a:spLocks noGrp="1"/>
          </p:cNvSpPr>
          <p:nvPr>
            <p:ph type="dt" idx="10"/>
          </p:nvPr>
        </p:nvSpPr>
        <p:spPr>
          <a:xfrm>
            <a:off x="457200" y="6356350"/>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3/20/2017</a:t>
            </a:r>
          </a:p>
        </p:txBody>
      </p:sp>
      <p:sp>
        <p:nvSpPr>
          <p:cNvPr id="460" name="Shape 460"/>
          <p:cNvSpPr txBox="1">
            <a:spLocks noGrp="1"/>
          </p:cNvSpPr>
          <p:nvPr>
            <p:ph type="sldNum" idx="12"/>
          </p:nvPr>
        </p:nvSpPr>
        <p:spPr>
          <a:xfrm>
            <a:off x="3505200" y="6356350"/>
            <a:ext cx="2133600" cy="3651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000000"/>
                </a:solidFill>
                <a:latin typeface="Calibri"/>
                <a:ea typeface="Calibri"/>
                <a:cs typeface="Calibri"/>
                <a:sym typeface="Calibri"/>
              </a:rPr>
              <a:t>46</a:t>
            </a:fld>
            <a:endParaRPr lang="en-US" sz="1200">
              <a:solidFill>
                <a:srgbClr val="000000"/>
              </a:solidFill>
              <a:latin typeface="Calibri"/>
              <a:ea typeface="Calibri"/>
              <a:cs typeface="Calibri"/>
              <a:sym typeface="Calibri"/>
            </a:endParaRPr>
          </a:p>
        </p:txBody>
      </p:sp>
      <p:pic>
        <p:nvPicPr>
          <p:cNvPr id="461" name="Shape 461" descr="#  6.jpg"/>
          <p:cNvPicPr preferRelativeResize="0"/>
          <p:nvPr/>
        </p:nvPicPr>
        <p:blipFill rotWithShape="1">
          <a:blip r:embed="rId3">
            <a:alphaModFix/>
          </a:blip>
          <a:srcRect l="23145" t="27037" r="8739" b="16327"/>
          <a:stretch/>
        </p:blipFill>
        <p:spPr>
          <a:xfrm>
            <a:off x="2044725" y="2697400"/>
            <a:ext cx="4639683" cy="2893250"/>
          </a:xfrm>
          <a:prstGeom prst="rect">
            <a:avLst/>
          </a:prstGeom>
          <a:noFill/>
          <a:ln>
            <a:noFill/>
          </a:ln>
        </p:spPr>
      </p:pic>
      <p:sp>
        <p:nvSpPr>
          <p:cNvPr id="462" name="Shape 462"/>
          <p:cNvSpPr/>
          <p:nvPr/>
        </p:nvSpPr>
        <p:spPr>
          <a:xfrm rot="6728285">
            <a:off x="5200020" y="2871412"/>
            <a:ext cx="834306" cy="216654"/>
          </a:xfrm>
          <a:prstGeom prst="rightArrow">
            <a:avLst>
              <a:gd name="adj1" fmla="val 50000"/>
              <a:gd name="adj2" fmla="val 50000"/>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63" name="Shape 463"/>
          <p:cNvSpPr/>
          <p:nvPr/>
        </p:nvSpPr>
        <p:spPr>
          <a:xfrm>
            <a:off x="1690825" y="3778700"/>
            <a:ext cx="834300" cy="216600"/>
          </a:xfrm>
          <a:prstGeom prst="rightArrow">
            <a:avLst>
              <a:gd name="adj1" fmla="val 50000"/>
              <a:gd name="adj2" fmla="val 50000"/>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Shape 46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12281"/>
              </a:buClr>
              <a:buSzPct val="25000"/>
              <a:buFont typeface="Calibri"/>
              <a:buNone/>
            </a:pPr>
            <a:r>
              <a:rPr lang="en-US" sz="4400" b="1" i="0" u="none" strike="noStrike" cap="none">
                <a:solidFill>
                  <a:srgbClr val="012281"/>
                </a:solidFill>
                <a:latin typeface="Calibri"/>
                <a:ea typeface="Calibri"/>
                <a:cs typeface="Calibri"/>
                <a:sym typeface="Calibri"/>
              </a:rPr>
              <a:t>#</a:t>
            </a:r>
            <a:r>
              <a:rPr lang="en-US"/>
              <a:t>6</a:t>
            </a:r>
            <a:r>
              <a:rPr lang="en-US" sz="4400" b="1" i="0" u="none" strike="noStrike" cap="none">
                <a:solidFill>
                  <a:srgbClr val="012281"/>
                </a:solidFill>
                <a:latin typeface="Calibri"/>
                <a:ea typeface="Calibri"/>
                <a:cs typeface="Calibri"/>
                <a:sym typeface="Calibri"/>
              </a:rPr>
              <a:t> Differential </a:t>
            </a:r>
            <a:r>
              <a:rPr lang="en-US"/>
              <a:t>D</a:t>
            </a:r>
            <a:r>
              <a:rPr lang="en-US" sz="4400" b="1" i="0" u="none" strike="noStrike" cap="none">
                <a:solidFill>
                  <a:srgbClr val="012281"/>
                </a:solidFill>
                <a:latin typeface="Calibri"/>
                <a:ea typeface="Calibri"/>
                <a:cs typeface="Calibri"/>
                <a:sym typeface="Calibri"/>
              </a:rPr>
              <a:t>iagnosis</a:t>
            </a:r>
          </a:p>
        </p:txBody>
      </p:sp>
      <p:sp>
        <p:nvSpPr>
          <p:cNvPr id="469" name="Shape 469"/>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342900" algn="l" rtl="0">
              <a:spcBef>
                <a:spcPts val="640"/>
              </a:spcBef>
              <a:buClr>
                <a:schemeClr val="dk1"/>
              </a:buClr>
              <a:buSzPct val="100000"/>
              <a:buFont typeface="Arial"/>
              <a:buChar char="•"/>
            </a:pPr>
            <a:r>
              <a:rPr lang="en-US"/>
              <a:t>NK/ T cell lymphoma</a:t>
            </a:r>
          </a:p>
          <a:p>
            <a:pPr marL="342900" marR="0" lvl="0" indent="-342900" algn="l" rtl="0">
              <a:spcBef>
                <a:spcPts val="640"/>
              </a:spcBef>
              <a:buClr>
                <a:schemeClr val="dk1"/>
              </a:buClr>
              <a:buSzPct val="100000"/>
              <a:buFont typeface="Arial"/>
              <a:buChar char="•"/>
            </a:pPr>
            <a:r>
              <a:rPr lang="en-US"/>
              <a:t>Malignant breast carcinoma</a:t>
            </a:r>
          </a:p>
          <a:p>
            <a:pPr marL="342900" marR="0" lvl="0" indent="-342900" algn="l" rtl="0">
              <a:spcBef>
                <a:spcPts val="640"/>
              </a:spcBef>
              <a:buClr>
                <a:schemeClr val="dk1"/>
              </a:buClr>
              <a:buSzPct val="100000"/>
              <a:buFont typeface="Arial"/>
              <a:buChar char="•"/>
            </a:pPr>
            <a:r>
              <a:rPr lang="en-US"/>
              <a:t>Congestive heart failure</a:t>
            </a:r>
          </a:p>
        </p:txBody>
      </p:sp>
      <p:sp>
        <p:nvSpPr>
          <p:cNvPr id="470" name="Shape 470"/>
          <p:cNvSpPr txBox="1">
            <a:spLocks noGrp="1"/>
          </p:cNvSpPr>
          <p:nvPr>
            <p:ph type="dt" idx="10"/>
          </p:nvPr>
        </p:nvSpPr>
        <p:spPr>
          <a:xfrm>
            <a:off x="457200" y="6356350"/>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3/20/2017</a:t>
            </a:r>
          </a:p>
        </p:txBody>
      </p:sp>
      <p:sp>
        <p:nvSpPr>
          <p:cNvPr id="471" name="Shape 471"/>
          <p:cNvSpPr txBox="1">
            <a:spLocks noGrp="1"/>
          </p:cNvSpPr>
          <p:nvPr>
            <p:ph type="sldNum" idx="12"/>
          </p:nvPr>
        </p:nvSpPr>
        <p:spPr>
          <a:xfrm>
            <a:off x="3505200" y="6356350"/>
            <a:ext cx="2133600" cy="3651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000000"/>
                </a:solidFill>
                <a:latin typeface="Calibri"/>
                <a:ea typeface="Calibri"/>
                <a:cs typeface="Calibri"/>
                <a:sym typeface="Calibri"/>
              </a:rPr>
              <a:t>47</a:t>
            </a:fld>
            <a:endParaRPr lang="en-US" sz="1200">
              <a:solidFill>
                <a:srgbClr val="000000"/>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Shape 47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12281"/>
              </a:buClr>
              <a:buSzPct val="25000"/>
              <a:buFont typeface="Calibri"/>
              <a:buNone/>
            </a:pPr>
            <a:r>
              <a:rPr lang="en-US" sz="4400" b="1" i="0" u="none" strike="noStrike" cap="none">
                <a:solidFill>
                  <a:srgbClr val="012281"/>
                </a:solidFill>
                <a:latin typeface="Calibri"/>
                <a:ea typeface="Calibri"/>
                <a:cs typeface="Calibri"/>
                <a:sym typeface="Calibri"/>
              </a:rPr>
              <a:t>#</a:t>
            </a:r>
            <a:r>
              <a:rPr lang="en-US"/>
              <a:t>6</a:t>
            </a:r>
            <a:r>
              <a:rPr lang="en-US" sz="4400" b="1" i="0" u="none" strike="noStrike" cap="none">
                <a:solidFill>
                  <a:srgbClr val="012281"/>
                </a:solidFill>
                <a:latin typeface="Calibri"/>
                <a:ea typeface="Calibri"/>
                <a:cs typeface="Calibri"/>
                <a:sym typeface="Calibri"/>
              </a:rPr>
              <a:t> Diagnosis</a:t>
            </a:r>
          </a:p>
        </p:txBody>
      </p:sp>
      <p:sp>
        <p:nvSpPr>
          <p:cNvPr id="477" name="Shape 477"/>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342900" algn="l" rtl="0">
              <a:spcBef>
                <a:spcPts val="640"/>
              </a:spcBef>
              <a:buClr>
                <a:schemeClr val="dk1"/>
              </a:buClr>
              <a:buSzPct val="100000"/>
              <a:buFont typeface="Arial"/>
              <a:buChar char="•"/>
            </a:pPr>
            <a:r>
              <a:rPr lang="en-US" b="1"/>
              <a:t>Extranodal NK/ T cell lymphoma </a:t>
            </a:r>
            <a:r>
              <a:rPr lang="en-US"/>
              <a:t>primarily presents with pericardial effusion.</a:t>
            </a:r>
          </a:p>
          <a:p>
            <a:pPr lvl="0" rtl="0">
              <a:spcBef>
                <a:spcPts val="0"/>
              </a:spcBef>
              <a:buClr>
                <a:schemeClr val="dk1"/>
              </a:buClr>
              <a:buSzPct val="100000"/>
              <a:buFont typeface="Arial"/>
              <a:buChar char="•"/>
            </a:pPr>
            <a:r>
              <a:rPr lang="en-US"/>
              <a:t>NK/T cell lymphoma is an uncommon subtype of non-Hodgkin's lymphoma.</a:t>
            </a:r>
          </a:p>
          <a:p>
            <a:pPr marL="342900" marR="0" lvl="0" indent="-342900" algn="l" rtl="0">
              <a:spcBef>
                <a:spcPts val="640"/>
              </a:spcBef>
              <a:buClr>
                <a:schemeClr val="dk1"/>
              </a:buClr>
              <a:buSzPct val="100000"/>
              <a:buFont typeface="Arial"/>
              <a:buChar char="•"/>
            </a:pPr>
            <a:r>
              <a:rPr lang="en-US"/>
              <a:t>The frequent malignant lymphocytes that can be observed on this slide, are indicative of malignancy.</a:t>
            </a:r>
          </a:p>
        </p:txBody>
      </p:sp>
      <p:sp>
        <p:nvSpPr>
          <p:cNvPr id="478" name="Shape 478"/>
          <p:cNvSpPr txBox="1">
            <a:spLocks noGrp="1"/>
          </p:cNvSpPr>
          <p:nvPr>
            <p:ph type="dt" idx="10"/>
          </p:nvPr>
        </p:nvSpPr>
        <p:spPr>
          <a:xfrm>
            <a:off x="457200" y="6356350"/>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3/20/2017</a:t>
            </a:r>
          </a:p>
        </p:txBody>
      </p:sp>
      <p:sp>
        <p:nvSpPr>
          <p:cNvPr id="479" name="Shape 479"/>
          <p:cNvSpPr txBox="1">
            <a:spLocks noGrp="1"/>
          </p:cNvSpPr>
          <p:nvPr>
            <p:ph type="sldNum" idx="12"/>
          </p:nvPr>
        </p:nvSpPr>
        <p:spPr>
          <a:xfrm>
            <a:off x="3505200" y="6356350"/>
            <a:ext cx="2133600" cy="3651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000000"/>
                </a:solidFill>
                <a:latin typeface="Calibri"/>
                <a:ea typeface="Calibri"/>
                <a:cs typeface="Calibri"/>
                <a:sym typeface="Calibri"/>
              </a:rPr>
              <a:t>48</a:t>
            </a:fld>
            <a:endParaRPr lang="en-US" sz="1200">
              <a:solidFill>
                <a:srgbClr val="000000"/>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Shape 485"/>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None/>
            </a:pPr>
            <a:r>
              <a:rPr lang="en-US"/>
              <a:t>Slide #7</a:t>
            </a:r>
          </a:p>
        </p:txBody>
      </p:sp>
      <p:sp>
        <p:nvSpPr>
          <p:cNvPr id="486" name="Shape 486"/>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lvl="0" rtl="0">
              <a:spcBef>
                <a:spcPts val="0"/>
              </a:spcBef>
              <a:buNone/>
            </a:pPr>
            <a:r>
              <a:rPr lang="en-US"/>
              <a:t>A 15 month old girl was brought to her physician after four days of a fever. Her temperature was 103.4</a:t>
            </a:r>
            <a:r>
              <a:rPr lang="en-US" baseline="30000"/>
              <a:t>o</a:t>
            </a:r>
            <a:r>
              <a:rPr lang="en-US"/>
              <a:t>F. She continued to have low grade temperatures for the next three days, which were controlled with antipyretics. The patient spiked a temperature to 105</a:t>
            </a:r>
            <a:r>
              <a:rPr lang="en-US" baseline="30000"/>
              <a:t>o</a:t>
            </a:r>
            <a:r>
              <a:rPr lang="en-US"/>
              <a:t>F and vomited twice and was admitted to the EC.</a:t>
            </a:r>
          </a:p>
        </p:txBody>
      </p:sp>
      <p:sp>
        <p:nvSpPr>
          <p:cNvPr id="487" name="Shape 487"/>
          <p:cNvSpPr txBox="1">
            <a:spLocks noGrp="1"/>
          </p:cNvSpPr>
          <p:nvPr>
            <p:ph type="sldNum" idx="12"/>
          </p:nvPr>
        </p:nvSpPr>
        <p:spPr>
          <a:xfrm>
            <a:off x="3505200" y="6356350"/>
            <a:ext cx="2133600" cy="365100"/>
          </a:xfrm>
          <a:prstGeom prst="rect">
            <a:avLst/>
          </a:prstGeom>
        </p:spPr>
        <p:txBody>
          <a:bodyPr lIns="91425" tIns="45700" rIns="91425" bIns="45700" anchor="ctr" anchorCtr="0">
            <a:noAutofit/>
          </a:bodyPr>
          <a:lstStyle/>
          <a:p>
            <a:pPr lvl="0" rtl="0">
              <a:spcBef>
                <a:spcPts val="0"/>
              </a:spcBef>
              <a:buNone/>
            </a:pPr>
            <a:fld id="{00000000-1234-1234-1234-123412341234}" type="slidenum">
              <a:rPr lang="en-US"/>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12281"/>
              </a:buClr>
              <a:buSzPct val="25000"/>
              <a:buFont typeface="Calibri"/>
              <a:buNone/>
            </a:pPr>
            <a:r>
              <a:rPr lang="en-US" sz="4400" b="1" i="0" u="none" strike="noStrike" cap="none">
                <a:solidFill>
                  <a:srgbClr val="012281"/>
                </a:solidFill>
                <a:latin typeface="Calibri"/>
                <a:ea typeface="Calibri"/>
                <a:cs typeface="Calibri"/>
                <a:sym typeface="Calibri"/>
              </a:rPr>
              <a:t>#</a:t>
            </a:r>
            <a:r>
              <a:rPr lang="en-US"/>
              <a:t>1</a:t>
            </a:r>
            <a:r>
              <a:rPr lang="en-US" sz="4400" b="1" i="0" u="none" strike="noStrike" cap="none">
                <a:solidFill>
                  <a:srgbClr val="012281"/>
                </a:solidFill>
                <a:latin typeface="Calibri"/>
                <a:ea typeface="Calibri"/>
                <a:cs typeface="Calibri"/>
                <a:sym typeface="Calibri"/>
              </a:rPr>
              <a:t> </a:t>
            </a:r>
            <a:r>
              <a:rPr lang="en-US"/>
              <a:t>Differential Results</a:t>
            </a:r>
          </a:p>
        </p:txBody>
      </p:sp>
      <p:sp>
        <p:nvSpPr>
          <p:cNvPr id="99" name="Shape 99"/>
          <p:cNvSpPr txBox="1">
            <a:spLocks noGrp="1"/>
          </p:cNvSpPr>
          <p:nvPr>
            <p:ph type="dt" idx="10"/>
          </p:nvPr>
        </p:nvSpPr>
        <p:spPr>
          <a:xfrm>
            <a:off x="457200" y="6356350"/>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3/20/2017</a:t>
            </a:r>
          </a:p>
        </p:txBody>
      </p:sp>
      <p:sp>
        <p:nvSpPr>
          <p:cNvPr id="100" name="Shape 100"/>
          <p:cNvSpPr txBox="1">
            <a:spLocks noGrp="1"/>
          </p:cNvSpPr>
          <p:nvPr>
            <p:ph type="sldNum" idx="12"/>
          </p:nvPr>
        </p:nvSpPr>
        <p:spPr>
          <a:xfrm>
            <a:off x="3505200" y="6356350"/>
            <a:ext cx="2133600" cy="3651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000000"/>
                </a:solidFill>
                <a:latin typeface="Calibri"/>
                <a:ea typeface="Calibri"/>
                <a:cs typeface="Calibri"/>
                <a:sym typeface="Calibri"/>
              </a:rPr>
              <a:t>5</a:t>
            </a:fld>
            <a:endParaRPr lang="en-US" sz="1200">
              <a:solidFill>
                <a:srgbClr val="000000"/>
              </a:solidFill>
              <a:latin typeface="Calibri"/>
              <a:ea typeface="Calibri"/>
              <a:cs typeface="Calibri"/>
              <a:sym typeface="Calibri"/>
            </a:endParaRPr>
          </a:p>
        </p:txBody>
      </p:sp>
      <p:graphicFrame>
        <p:nvGraphicFramePr>
          <p:cNvPr id="101" name="Shape 101"/>
          <p:cNvGraphicFramePr/>
          <p:nvPr/>
        </p:nvGraphicFramePr>
        <p:xfrm>
          <a:off x="2278339" y="2381874"/>
          <a:ext cx="3000000" cy="3000000"/>
        </p:xfrm>
        <a:graphic>
          <a:graphicData uri="http://schemas.openxmlformats.org/drawingml/2006/table">
            <a:tbl>
              <a:tblPr firstRow="1" bandRow="1">
                <a:noFill/>
                <a:tableStyleId>{C088C122-C329-4756-A875-3D0EFE38505E}</a:tableStyleId>
              </a:tblPr>
              <a:tblGrid>
                <a:gridCol w="1466050">
                  <a:extLst>
                    <a:ext uri="{9D8B030D-6E8A-4147-A177-3AD203B41FA5}">
                      <a16:colId xmlns:a16="http://schemas.microsoft.com/office/drawing/2014/main" xmlns="" val="20000"/>
                    </a:ext>
                  </a:extLst>
                </a:gridCol>
                <a:gridCol w="1154800">
                  <a:extLst>
                    <a:ext uri="{9D8B030D-6E8A-4147-A177-3AD203B41FA5}">
                      <a16:colId xmlns:a16="http://schemas.microsoft.com/office/drawing/2014/main" xmlns="" val="20001"/>
                    </a:ext>
                  </a:extLst>
                </a:gridCol>
                <a:gridCol w="1777275">
                  <a:extLst>
                    <a:ext uri="{9D8B030D-6E8A-4147-A177-3AD203B41FA5}">
                      <a16:colId xmlns:a16="http://schemas.microsoft.com/office/drawing/2014/main" xmlns="" val="20002"/>
                    </a:ext>
                  </a:extLst>
                </a:gridCol>
              </a:tblGrid>
              <a:tr h="385400">
                <a:tc>
                  <a:txBody>
                    <a:bodyPr/>
                    <a:lstStyle/>
                    <a:p>
                      <a:pPr marL="0" marR="0" lvl="0" indent="0" algn="l" rtl="0">
                        <a:spcBef>
                          <a:spcPts val="0"/>
                        </a:spcBef>
                        <a:buSzPct val="25000"/>
                        <a:buNone/>
                      </a:pPr>
                      <a:r>
                        <a:rPr lang="en-US" sz="1800"/>
                        <a:t>Parameter</a:t>
                      </a:r>
                    </a:p>
                  </a:txBody>
                  <a:tcPr marL="91450" marR="91450" marT="45725" marB="45725"/>
                </a:tc>
                <a:tc>
                  <a:txBody>
                    <a:bodyPr/>
                    <a:lstStyle/>
                    <a:p>
                      <a:pPr marL="0" marR="0" lvl="0" indent="0" algn="l" rtl="0">
                        <a:spcBef>
                          <a:spcPts val="0"/>
                        </a:spcBef>
                        <a:buSzPct val="25000"/>
                        <a:buNone/>
                      </a:pPr>
                      <a:r>
                        <a:rPr lang="en-US" sz="1800"/>
                        <a:t>Result</a:t>
                      </a:r>
                    </a:p>
                  </a:txBody>
                  <a:tcPr marL="91450" marR="91450" marT="45725" marB="45725"/>
                </a:tc>
                <a:tc>
                  <a:txBody>
                    <a:bodyPr/>
                    <a:lstStyle/>
                    <a:p>
                      <a:pPr marL="0" marR="0" lvl="0" indent="0" algn="l" rtl="0">
                        <a:spcBef>
                          <a:spcPts val="0"/>
                        </a:spcBef>
                        <a:buSzPct val="25000"/>
                        <a:buNone/>
                      </a:pPr>
                      <a:r>
                        <a:rPr lang="en-US" sz="1800"/>
                        <a:t>Reference Range</a:t>
                      </a:r>
                    </a:p>
                  </a:txBody>
                  <a:tcPr marL="91450" marR="91450" marT="45725" marB="45725"/>
                </a:tc>
                <a:extLst>
                  <a:ext uri="{0D108BD9-81ED-4DB2-BD59-A6C34878D82A}">
                    <a16:rowId xmlns:a16="http://schemas.microsoft.com/office/drawing/2014/main" xmlns="" val="10000"/>
                  </a:ext>
                </a:extLst>
              </a:tr>
              <a:tr h="351600">
                <a:tc>
                  <a:txBody>
                    <a:bodyPr/>
                    <a:lstStyle/>
                    <a:p>
                      <a:pPr marL="0" marR="0" lvl="0" indent="0" algn="l" rtl="0">
                        <a:spcBef>
                          <a:spcPts val="0"/>
                        </a:spcBef>
                        <a:buSzPct val="25000"/>
                        <a:buNone/>
                      </a:pPr>
                      <a:r>
                        <a:rPr lang="en-US" sz="1800"/>
                        <a:t>Neutrophils</a:t>
                      </a:r>
                    </a:p>
                  </a:txBody>
                  <a:tcPr marL="91450" marR="91450" marT="45725" marB="45725"/>
                </a:tc>
                <a:tc>
                  <a:txBody>
                    <a:bodyPr/>
                    <a:lstStyle/>
                    <a:p>
                      <a:pPr marL="0" marR="0" lvl="0" indent="0" algn="l" rtl="0">
                        <a:spcBef>
                          <a:spcPts val="0"/>
                        </a:spcBef>
                        <a:buSzPct val="25000"/>
                        <a:buNone/>
                      </a:pPr>
                      <a:r>
                        <a:rPr lang="en-US" sz="1800"/>
                        <a:t>14</a:t>
                      </a:r>
                    </a:p>
                  </a:txBody>
                  <a:tcPr marL="91450" marR="91450" marT="45725" marB="45725"/>
                </a:tc>
                <a:tc>
                  <a:txBody>
                    <a:bodyPr/>
                    <a:lstStyle/>
                    <a:p>
                      <a:pPr marL="0" marR="0" lvl="0" indent="0" algn="l" rtl="0">
                        <a:spcBef>
                          <a:spcPts val="0"/>
                        </a:spcBef>
                        <a:buSzPct val="25000"/>
                        <a:buNone/>
                      </a:pPr>
                      <a:r>
                        <a:rPr lang="en-US" sz="1800"/>
                        <a:t>%</a:t>
                      </a:r>
                    </a:p>
                  </a:txBody>
                  <a:tcPr marL="91450" marR="91450" marT="45725" marB="45725"/>
                </a:tc>
                <a:extLst>
                  <a:ext uri="{0D108BD9-81ED-4DB2-BD59-A6C34878D82A}">
                    <a16:rowId xmlns:a16="http://schemas.microsoft.com/office/drawing/2014/main" xmlns="" val="10001"/>
                  </a:ext>
                </a:extLst>
              </a:tr>
              <a:tr h="351600">
                <a:tc>
                  <a:txBody>
                    <a:bodyPr/>
                    <a:lstStyle/>
                    <a:p>
                      <a:pPr marL="0" marR="0" lvl="0" indent="0" algn="l" rtl="0">
                        <a:spcBef>
                          <a:spcPts val="0"/>
                        </a:spcBef>
                        <a:buSzPct val="25000"/>
                        <a:buNone/>
                      </a:pPr>
                      <a:r>
                        <a:rPr lang="en-US" sz="1800"/>
                        <a:t>Lymphocytes</a:t>
                      </a:r>
                    </a:p>
                  </a:txBody>
                  <a:tcPr marL="91450" marR="91450" marT="45725" marB="45725"/>
                </a:tc>
                <a:tc>
                  <a:txBody>
                    <a:bodyPr/>
                    <a:lstStyle/>
                    <a:p>
                      <a:pPr marL="0" marR="0" lvl="0" indent="0" algn="l" rtl="0">
                        <a:spcBef>
                          <a:spcPts val="0"/>
                        </a:spcBef>
                        <a:buSzPct val="25000"/>
                        <a:buNone/>
                      </a:pPr>
                      <a:r>
                        <a:rPr lang="en-US" sz="1800"/>
                        <a:t>20</a:t>
                      </a:r>
                    </a:p>
                  </a:txBody>
                  <a:tcPr marL="91450" marR="91450" marT="45725" marB="45725"/>
                </a:tc>
                <a:tc>
                  <a:txBody>
                    <a:bodyPr/>
                    <a:lstStyle/>
                    <a:p>
                      <a:pPr marL="0" marR="0" lvl="0" indent="0" algn="l" rtl="0">
                        <a:spcBef>
                          <a:spcPts val="0"/>
                        </a:spcBef>
                        <a:buSzPct val="25000"/>
                        <a:buNone/>
                      </a:pPr>
                      <a:r>
                        <a:rPr lang="en-US" sz="1800"/>
                        <a:t>%</a:t>
                      </a:r>
                    </a:p>
                  </a:txBody>
                  <a:tcPr marL="91450" marR="91450" marT="45725" marB="45725"/>
                </a:tc>
                <a:extLst>
                  <a:ext uri="{0D108BD9-81ED-4DB2-BD59-A6C34878D82A}">
                    <a16:rowId xmlns:a16="http://schemas.microsoft.com/office/drawing/2014/main" xmlns="" val="10002"/>
                  </a:ext>
                </a:extLst>
              </a:tr>
              <a:tr h="351600">
                <a:tc>
                  <a:txBody>
                    <a:bodyPr/>
                    <a:lstStyle/>
                    <a:p>
                      <a:pPr marL="0" marR="0" lvl="0" indent="0" algn="l" rtl="0">
                        <a:spcBef>
                          <a:spcPts val="0"/>
                        </a:spcBef>
                        <a:buNone/>
                      </a:pPr>
                      <a:r>
                        <a:rPr lang="en-US" sz="1800"/>
                        <a:t>Monocytes</a:t>
                      </a:r>
                    </a:p>
                  </a:txBody>
                  <a:tcPr marL="91450" marR="91450" marT="45725" marB="45725"/>
                </a:tc>
                <a:tc>
                  <a:txBody>
                    <a:bodyPr/>
                    <a:lstStyle/>
                    <a:p>
                      <a:pPr marL="0" marR="0" lvl="0" indent="0" algn="l" rtl="0">
                        <a:spcBef>
                          <a:spcPts val="0"/>
                        </a:spcBef>
                        <a:buNone/>
                      </a:pPr>
                      <a:r>
                        <a:rPr lang="en-US" sz="1800"/>
                        <a:t>3</a:t>
                      </a:r>
                    </a:p>
                  </a:txBody>
                  <a:tcPr marL="91450" marR="91450" marT="45725" marB="45725"/>
                </a:tc>
                <a:tc>
                  <a:txBody>
                    <a:bodyPr/>
                    <a:lstStyle/>
                    <a:p>
                      <a:pPr marL="0" marR="0" lvl="0" indent="0" algn="l" rtl="0">
                        <a:spcBef>
                          <a:spcPts val="0"/>
                        </a:spcBef>
                        <a:buNone/>
                      </a:pPr>
                      <a:r>
                        <a:rPr lang="en-US" sz="1800"/>
                        <a:t>%</a:t>
                      </a:r>
                    </a:p>
                  </a:txBody>
                  <a:tcPr marL="91450" marR="91450" marT="45725" marB="45725"/>
                </a:tc>
                <a:extLst>
                  <a:ext uri="{0D108BD9-81ED-4DB2-BD59-A6C34878D82A}">
                    <a16:rowId xmlns:a16="http://schemas.microsoft.com/office/drawing/2014/main" xmlns="" val="10003"/>
                  </a:ext>
                </a:extLst>
              </a:tr>
              <a:tr h="351600">
                <a:tc>
                  <a:txBody>
                    <a:bodyPr/>
                    <a:lstStyle/>
                    <a:p>
                      <a:pPr marL="0" marR="0" lvl="0" indent="0" algn="l" rtl="0">
                        <a:spcBef>
                          <a:spcPts val="0"/>
                        </a:spcBef>
                        <a:buNone/>
                      </a:pPr>
                      <a:r>
                        <a:rPr lang="en-US" sz="1800"/>
                        <a:t>Macrophage</a:t>
                      </a:r>
                    </a:p>
                  </a:txBody>
                  <a:tcPr marL="91450" marR="91450" marT="45725" marB="45725"/>
                </a:tc>
                <a:tc>
                  <a:txBody>
                    <a:bodyPr/>
                    <a:lstStyle/>
                    <a:p>
                      <a:pPr marL="0" marR="0" lvl="0" indent="0" algn="l" rtl="0">
                        <a:spcBef>
                          <a:spcPts val="0"/>
                        </a:spcBef>
                        <a:buNone/>
                      </a:pPr>
                      <a:r>
                        <a:rPr lang="en-US" sz="1800"/>
                        <a:t>63</a:t>
                      </a:r>
                    </a:p>
                  </a:txBody>
                  <a:tcPr marL="91450" marR="91450" marT="45725" marB="45725"/>
                </a:tc>
                <a:tc>
                  <a:txBody>
                    <a:bodyPr/>
                    <a:lstStyle/>
                    <a:p>
                      <a:pPr marL="0" marR="0" lvl="0" indent="0" algn="l" rtl="0">
                        <a:spcBef>
                          <a:spcPts val="0"/>
                        </a:spcBef>
                        <a:buNone/>
                      </a:pPr>
                      <a:r>
                        <a:rPr lang="en-US" sz="1800"/>
                        <a:t>%</a:t>
                      </a:r>
                    </a:p>
                  </a:txBody>
                  <a:tcPr marL="91450" marR="91450" marT="45725" marB="45725"/>
                </a:tc>
                <a:extLst>
                  <a:ext uri="{0D108BD9-81ED-4DB2-BD59-A6C34878D82A}">
                    <a16:rowId xmlns:a16="http://schemas.microsoft.com/office/drawing/2014/main" xmlns="" val="10004"/>
                  </a:ext>
                </a:extLst>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Shape 49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12281"/>
              </a:buClr>
              <a:buSzPct val="25000"/>
              <a:buFont typeface="Calibri"/>
              <a:buNone/>
            </a:pPr>
            <a:r>
              <a:rPr lang="en-US" sz="4400" b="1" i="0" u="none" strike="noStrike" cap="none">
                <a:solidFill>
                  <a:srgbClr val="012281"/>
                </a:solidFill>
                <a:latin typeface="Calibri"/>
                <a:ea typeface="Calibri"/>
                <a:cs typeface="Calibri"/>
                <a:sym typeface="Calibri"/>
              </a:rPr>
              <a:t>#</a:t>
            </a:r>
            <a:r>
              <a:rPr lang="en-US"/>
              <a:t>7</a:t>
            </a:r>
            <a:r>
              <a:rPr lang="en-US" sz="4400" b="1" i="0" u="none" strike="noStrike" cap="none">
                <a:solidFill>
                  <a:srgbClr val="012281"/>
                </a:solidFill>
                <a:latin typeface="Calibri"/>
                <a:ea typeface="Calibri"/>
                <a:cs typeface="Calibri"/>
                <a:sym typeface="Calibri"/>
              </a:rPr>
              <a:t> Macroscopic Appearance</a:t>
            </a:r>
          </a:p>
        </p:txBody>
      </p:sp>
      <p:sp>
        <p:nvSpPr>
          <p:cNvPr id="493" name="Shape 493"/>
          <p:cNvSpPr txBox="1">
            <a:spLocks noGrp="1"/>
          </p:cNvSpPr>
          <p:nvPr>
            <p:ph type="dt" idx="10"/>
          </p:nvPr>
        </p:nvSpPr>
        <p:spPr>
          <a:xfrm>
            <a:off x="457200" y="6356350"/>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3/20/2017</a:t>
            </a:r>
          </a:p>
        </p:txBody>
      </p:sp>
      <p:sp>
        <p:nvSpPr>
          <p:cNvPr id="494" name="Shape 494"/>
          <p:cNvSpPr txBox="1">
            <a:spLocks noGrp="1"/>
          </p:cNvSpPr>
          <p:nvPr>
            <p:ph type="sldNum" idx="12"/>
          </p:nvPr>
        </p:nvSpPr>
        <p:spPr>
          <a:xfrm>
            <a:off x="3505200" y="6356350"/>
            <a:ext cx="2133600" cy="365100"/>
          </a:xfrm>
          <a:prstGeom prst="rect">
            <a:avLst/>
          </a:prstGeom>
          <a:noFill/>
          <a:ln>
            <a:noFill/>
          </a:ln>
        </p:spPr>
        <p:txBody>
          <a:bodyPr lIns="91425" tIns="45700" rIns="91425" bIns="45700" anchor="ctr" anchorCtr="0">
            <a:noAutofit/>
          </a:bodyPr>
          <a:lstStyle/>
          <a:p>
            <a:pPr lvl="0" rtl="0">
              <a:spcBef>
                <a:spcPts val="0"/>
              </a:spcBef>
              <a:buNone/>
            </a:pPr>
            <a:fld id="{00000000-1234-1234-1234-123412341234}" type="slidenum">
              <a:rPr lang="en-US"/>
              <a:t>50</a:t>
            </a:fld>
            <a:endParaRPr lang="en-US"/>
          </a:p>
        </p:txBody>
      </p:sp>
      <p:graphicFrame>
        <p:nvGraphicFramePr>
          <p:cNvPr id="495" name="Shape 495"/>
          <p:cNvGraphicFramePr/>
          <p:nvPr/>
        </p:nvGraphicFramePr>
        <p:xfrm>
          <a:off x="4382814" y="2212082"/>
          <a:ext cx="3000000" cy="3000000"/>
        </p:xfrm>
        <a:graphic>
          <a:graphicData uri="http://schemas.openxmlformats.org/drawingml/2006/table">
            <a:tbl>
              <a:tblPr firstRow="1" bandRow="1">
                <a:noFill/>
                <a:tableStyleId>{C088C122-C329-4756-A875-3D0EFE38505E}</a:tableStyleId>
              </a:tblPr>
              <a:tblGrid>
                <a:gridCol w="2333300">
                  <a:extLst>
                    <a:ext uri="{9D8B030D-6E8A-4147-A177-3AD203B41FA5}">
                      <a16:colId xmlns:a16="http://schemas.microsoft.com/office/drawing/2014/main" xmlns="" val="20000"/>
                    </a:ext>
                  </a:extLst>
                </a:gridCol>
                <a:gridCol w="1841950">
                  <a:extLst>
                    <a:ext uri="{9D8B030D-6E8A-4147-A177-3AD203B41FA5}">
                      <a16:colId xmlns:a16="http://schemas.microsoft.com/office/drawing/2014/main" xmlns="" val="20001"/>
                    </a:ext>
                  </a:extLst>
                </a:gridCol>
              </a:tblGrid>
              <a:tr h="370850">
                <a:tc>
                  <a:txBody>
                    <a:bodyPr/>
                    <a:lstStyle/>
                    <a:p>
                      <a:pPr marL="0" marR="0" lvl="0" indent="0" algn="l" rtl="0">
                        <a:spcBef>
                          <a:spcPts val="0"/>
                        </a:spcBef>
                        <a:buSzPct val="25000"/>
                        <a:buNone/>
                      </a:pPr>
                      <a:r>
                        <a:rPr lang="en-US" sz="1800" u="none" strike="noStrike" cap="none"/>
                        <a:t>Parameter</a:t>
                      </a:r>
                    </a:p>
                  </a:txBody>
                  <a:tcPr marL="91450" marR="91450" marT="45725" marB="45725"/>
                </a:tc>
                <a:tc>
                  <a:txBody>
                    <a:bodyPr/>
                    <a:lstStyle/>
                    <a:p>
                      <a:pPr marL="0" marR="0" lvl="0" indent="0" algn="l" rtl="0">
                        <a:spcBef>
                          <a:spcPts val="0"/>
                        </a:spcBef>
                        <a:buSzPct val="25000"/>
                        <a:buNone/>
                      </a:pPr>
                      <a:r>
                        <a:rPr lang="en-US" sz="1800"/>
                        <a:t>Result</a:t>
                      </a:r>
                    </a:p>
                  </a:txBody>
                  <a:tcPr marL="91450" marR="91450" marT="45725" marB="45725"/>
                </a:tc>
                <a:extLst>
                  <a:ext uri="{0D108BD9-81ED-4DB2-BD59-A6C34878D82A}">
                    <a16:rowId xmlns:a16="http://schemas.microsoft.com/office/drawing/2014/main" xmlns="" val="10000"/>
                  </a:ext>
                </a:extLst>
              </a:tr>
              <a:tr h="370850">
                <a:tc>
                  <a:txBody>
                    <a:bodyPr/>
                    <a:lstStyle/>
                    <a:p>
                      <a:pPr marL="0" marR="0" lvl="0" indent="0" algn="l" rtl="0">
                        <a:spcBef>
                          <a:spcPts val="0"/>
                        </a:spcBef>
                        <a:buNone/>
                      </a:pPr>
                      <a:r>
                        <a:rPr lang="en-US" sz="1800"/>
                        <a:t>Source</a:t>
                      </a:r>
                    </a:p>
                  </a:txBody>
                  <a:tcPr marL="91450" marR="91450" marT="45725" marB="45725"/>
                </a:tc>
                <a:tc>
                  <a:txBody>
                    <a:bodyPr/>
                    <a:lstStyle/>
                    <a:p>
                      <a:pPr lvl="0" rtl="0">
                        <a:spcBef>
                          <a:spcPts val="0"/>
                        </a:spcBef>
                        <a:buNone/>
                      </a:pPr>
                      <a:r>
                        <a:rPr lang="en-US" sz="1800">
                          <a:solidFill>
                            <a:srgbClr val="000000"/>
                          </a:solidFill>
                        </a:rPr>
                        <a:t>CSF</a:t>
                      </a:r>
                    </a:p>
                  </a:txBody>
                  <a:tcPr marL="91450" marR="91450" marT="45725" marB="45725"/>
                </a:tc>
                <a:extLst>
                  <a:ext uri="{0D108BD9-81ED-4DB2-BD59-A6C34878D82A}">
                    <a16:rowId xmlns:a16="http://schemas.microsoft.com/office/drawing/2014/main" xmlns="" val="10001"/>
                  </a:ext>
                </a:extLst>
              </a:tr>
              <a:tr h="370850">
                <a:tc>
                  <a:txBody>
                    <a:bodyPr/>
                    <a:lstStyle/>
                    <a:p>
                      <a:pPr marL="0" marR="0" lvl="0" indent="0" algn="l" rtl="0">
                        <a:spcBef>
                          <a:spcPts val="0"/>
                        </a:spcBef>
                        <a:buSzPct val="25000"/>
                        <a:buNone/>
                      </a:pPr>
                      <a:r>
                        <a:rPr lang="en-US" sz="1800"/>
                        <a:t>Color</a:t>
                      </a:r>
                    </a:p>
                  </a:txBody>
                  <a:tcPr marL="91450" marR="91450" marT="45725" marB="45725"/>
                </a:tc>
                <a:tc>
                  <a:txBody>
                    <a:bodyPr/>
                    <a:lstStyle/>
                    <a:p>
                      <a:pPr lvl="0" rtl="0">
                        <a:spcBef>
                          <a:spcPts val="0"/>
                        </a:spcBef>
                        <a:buNone/>
                      </a:pPr>
                      <a:r>
                        <a:rPr lang="en-US" sz="1800">
                          <a:solidFill>
                            <a:srgbClr val="000000"/>
                          </a:solidFill>
                        </a:rPr>
                        <a:t>Slightly Pink</a:t>
                      </a:r>
                    </a:p>
                  </a:txBody>
                  <a:tcPr marL="91450" marR="91450" marT="45725" marB="45725"/>
                </a:tc>
                <a:extLst>
                  <a:ext uri="{0D108BD9-81ED-4DB2-BD59-A6C34878D82A}">
                    <a16:rowId xmlns:a16="http://schemas.microsoft.com/office/drawing/2014/main" xmlns="" val="10002"/>
                  </a:ext>
                </a:extLst>
              </a:tr>
              <a:tr h="370850">
                <a:tc>
                  <a:txBody>
                    <a:bodyPr/>
                    <a:lstStyle/>
                    <a:p>
                      <a:pPr marL="0" marR="0" lvl="0" indent="0" algn="l" rtl="0">
                        <a:spcBef>
                          <a:spcPts val="0"/>
                        </a:spcBef>
                        <a:buSzPct val="25000"/>
                        <a:buNone/>
                      </a:pPr>
                      <a:r>
                        <a:rPr lang="en-US" sz="1800"/>
                        <a:t>Clarity</a:t>
                      </a:r>
                    </a:p>
                  </a:txBody>
                  <a:tcPr marL="91450" marR="91450" marT="45725" marB="45725"/>
                </a:tc>
                <a:tc>
                  <a:txBody>
                    <a:bodyPr/>
                    <a:lstStyle/>
                    <a:p>
                      <a:pPr lvl="0" rtl="0">
                        <a:spcBef>
                          <a:spcPts val="0"/>
                        </a:spcBef>
                        <a:buNone/>
                      </a:pPr>
                      <a:r>
                        <a:rPr lang="en-US" sz="1800"/>
                        <a:t>Cloudy</a:t>
                      </a:r>
                    </a:p>
                  </a:txBody>
                  <a:tcPr marL="91450" marR="91450" marT="45725" marB="45725"/>
                </a:tc>
                <a:extLst>
                  <a:ext uri="{0D108BD9-81ED-4DB2-BD59-A6C34878D82A}">
                    <a16:rowId xmlns:a16="http://schemas.microsoft.com/office/drawing/2014/main" xmlns="" val="10003"/>
                  </a:ext>
                </a:extLst>
              </a:tr>
              <a:tr h="370850">
                <a:tc>
                  <a:txBody>
                    <a:bodyPr/>
                    <a:lstStyle/>
                    <a:p>
                      <a:pPr marL="0" marR="0" lvl="0" indent="0" algn="l" rtl="0">
                        <a:spcBef>
                          <a:spcPts val="0"/>
                        </a:spcBef>
                        <a:buSzPct val="25000"/>
                        <a:buNone/>
                      </a:pPr>
                      <a:r>
                        <a:rPr lang="en-US" sz="1800"/>
                        <a:t>Xanthochromia</a:t>
                      </a:r>
                    </a:p>
                  </a:txBody>
                  <a:tcPr marL="91450" marR="91450" marT="45725" marB="45725"/>
                </a:tc>
                <a:tc>
                  <a:txBody>
                    <a:bodyPr/>
                    <a:lstStyle/>
                    <a:p>
                      <a:pPr lvl="0" rtl="0">
                        <a:spcBef>
                          <a:spcPts val="0"/>
                        </a:spcBef>
                        <a:buNone/>
                      </a:pPr>
                      <a:r>
                        <a:rPr lang="en-US" sz="1800"/>
                        <a:t>Absent</a:t>
                      </a:r>
                    </a:p>
                  </a:txBody>
                  <a:tcPr marL="91450" marR="91450" marT="45725" marB="45725"/>
                </a:tc>
                <a:extLst>
                  <a:ext uri="{0D108BD9-81ED-4DB2-BD59-A6C34878D82A}">
                    <a16:rowId xmlns:a16="http://schemas.microsoft.com/office/drawing/2014/main" xmlns="" val="10004"/>
                  </a:ext>
                </a:extLst>
              </a:tr>
              <a:tr h="370850">
                <a:tc>
                  <a:txBody>
                    <a:bodyPr/>
                    <a:lstStyle/>
                    <a:p>
                      <a:pPr marL="0" marR="0" lvl="0" indent="0" algn="l" rtl="0">
                        <a:spcBef>
                          <a:spcPts val="0"/>
                        </a:spcBef>
                        <a:buSzPct val="25000"/>
                        <a:buNone/>
                      </a:pPr>
                      <a:r>
                        <a:rPr lang="en-US" sz="1800"/>
                        <a:t>Tube #</a:t>
                      </a:r>
                    </a:p>
                  </a:txBody>
                  <a:tcPr marL="91450" marR="91450" marT="45725" marB="45725"/>
                </a:tc>
                <a:tc>
                  <a:txBody>
                    <a:bodyPr/>
                    <a:lstStyle/>
                    <a:p>
                      <a:pPr lvl="0" rtl="0">
                        <a:spcBef>
                          <a:spcPts val="0"/>
                        </a:spcBef>
                        <a:buNone/>
                      </a:pPr>
                      <a:r>
                        <a:rPr lang="en-US" sz="1800"/>
                        <a:t>3</a:t>
                      </a:r>
                    </a:p>
                  </a:txBody>
                  <a:tcPr marL="91450" marR="91450" marT="45725" marB="45725"/>
                </a:tc>
                <a:extLst>
                  <a:ext uri="{0D108BD9-81ED-4DB2-BD59-A6C34878D82A}">
                    <a16:rowId xmlns:a16="http://schemas.microsoft.com/office/drawing/2014/main" xmlns="" val="10005"/>
                  </a:ext>
                </a:extLst>
              </a:tr>
            </a:tbl>
          </a:graphicData>
        </a:graphic>
      </p:graphicFrame>
      <p:pic>
        <p:nvPicPr>
          <p:cNvPr id="496" name="Shape 496"/>
          <p:cNvPicPr preferRelativeResize="0"/>
          <p:nvPr/>
        </p:nvPicPr>
        <p:blipFill rotWithShape="1">
          <a:blip r:embed="rId3">
            <a:alphaModFix/>
          </a:blip>
          <a:srcRect l="22676" t="6469" r="14453" b="5979"/>
          <a:stretch/>
        </p:blipFill>
        <p:spPr>
          <a:xfrm>
            <a:off x="948625" y="1352901"/>
            <a:ext cx="2441500" cy="4537874"/>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Shape 50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12281"/>
              </a:buClr>
              <a:buSzPct val="25000"/>
              <a:buFont typeface="Calibri"/>
              <a:buNone/>
            </a:pPr>
            <a:r>
              <a:rPr lang="en-US" sz="4400" b="1" i="0" u="none" strike="noStrike" cap="none">
                <a:solidFill>
                  <a:srgbClr val="012281"/>
                </a:solidFill>
                <a:latin typeface="Calibri"/>
                <a:ea typeface="Calibri"/>
                <a:cs typeface="Calibri"/>
                <a:sym typeface="Calibri"/>
              </a:rPr>
              <a:t>#</a:t>
            </a:r>
            <a:r>
              <a:rPr lang="en-US"/>
              <a:t>7</a:t>
            </a:r>
            <a:r>
              <a:rPr lang="en-US" sz="4400" b="1" i="0" u="none" strike="noStrike" cap="none">
                <a:solidFill>
                  <a:srgbClr val="012281"/>
                </a:solidFill>
                <a:latin typeface="Calibri"/>
                <a:ea typeface="Calibri"/>
                <a:cs typeface="Calibri"/>
                <a:sym typeface="Calibri"/>
              </a:rPr>
              <a:t> Hemocytometer Count</a:t>
            </a:r>
          </a:p>
        </p:txBody>
      </p:sp>
      <p:sp>
        <p:nvSpPr>
          <p:cNvPr id="502" name="Shape 502"/>
          <p:cNvSpPr txBox="1">
            <a:spLocks noGrp="1"/>
          </p:cNvSpPr>
          <p:nvPr>
            <p:ph type="dt" idx="10"/>
          </p:nvPr>
        </p:nvSpPr>
        <p:spPr>
          <a:xfrm>
            <a:off x="457200" y="6356350"/>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3/20/2017</a:t>
            </a:r>
          </a:p>
        </p:txBody>
      </p:sp>
      <p:sp>
        <p:nvSpPr>
          <p:cNvPr id="503" name="Shape 503"/>
          <p:cNvSpPr txBox="1">
            <a:spLocks noGrp="1"/>
          </p:cNvSpPr>
          <p:nvPr>
            <p:ph type="sldNum" idx="12"/>
          </p:nvPr>
        </p:nvSpPr>
        <p:spPr>
          <a:xfrm>
            <a:off x="3505200" y="6356350"/>
            <a:ext cx="2133600" cy="3651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000000"/>
                </a:solidFill>
                <a:latin typeface="Calibri"/>
                <a:ea typeface="Calibri"/>
                <a:cs typeface="Calibri"/>
                <a:sym typeface="Calibri"/>
              </a:rPr>
              <a:t>51</a:t>
            </a:fld>
            <a:endParaRPr lang="en-US" sz="1200">
              <a:solidFill>
                <a:srgbClr val="000000"/>
              </a:solidFill>
              <a:latin typeface="Calibri"/>
              <a:ea typeface="Calibri"/>
              <a:cs typeface="Calibri"/>
              <a:sym typeface="Calibri"/>
            </a:endParaRPr>
          </a:p>
        </p:txBody>
      </p:sp>
      <p:sp>
        <p:nvSpPr>
          <p:cNvPr id="504" name="Shape 504"/>
          <p:cNvSpPr txBox="1"/>
          <p:nvPr/>
        </p:nvSpPr>
        <p:spPr>
          <a:xfrm>
            <a:off x="606972" y="4470082"/>
            <a:ext cx="7125900" cy="646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Should a differential or scan be performed on this Specimen?</a:t>
            </a:r>
          </a:p>
          <a:p>
            <a:pPr marL="0" marR="0" lvl="0" indent="0" algn="l" rtl="0">
              <a:spcBef>
                <a:spcPts val="0"/>
              </a:spcBef>
              <a:buNone/>
            </a:pPr>
            <a:endParaRPr sz="1800">
              <a:solidFill>
                <a:schemeClr val="dk1"/>
              </a:solidFill>
              <a:latin typeface="Calibri"/>
              <a:ea typeface="Calibri"/>
              <a:cs typeface="Calibri"/>
              <a:sym typeface="Calibri"/>
            </a:endParaRPr>
          </a:p>
        </p:txBody>
      </p:sp>
      <p:sp>
        <p:nvSpPr>
          <p:cNvPr id="505" name="Shape 505"/>
          <p:cNvSpPr txBox="1"/>
          <p:nvPr/>
        </p:nvSpPr>
        <p:spPr>
          <a:xfrm>
            <a:off x="2471849" y="5116275"/>
            <a:ext cx="4200300" cy="9234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000">
                <a:latin typeface="Calibri"/>
                <a:ea typeface="Calibri"/>
                <a:cs typeface="Calibri"/>
                <a:sym typeface="Calibri"/>
              </a:rPr>
              <a:t>Yes, perform differential</a:t>
            </a:r>
          </a:p>
        </p:txBody>
      </p:sp>
      <p:graphicFrame>
        <p:nvGraphicFramePr>
          <p:cNvPr id="506" name="Shape 506"/>
          <p:cNvGraphicFramePr/>
          <p:nvPr/>
        </p:nvGraphicFramePr>
        <p:xfrm>
          <a:off x="2278339" y="2381874"/>
          <a:ext cx="3000000" cy="3000000"/>
        </p:xfrm>
        <a:graphic>
          <a:graphicData uri="http://schemas.openxmlformats.org/drawingml/2006/table">
            <a:tbl>
              <a:tblPr firstRow="1" bandRow="1">
                <a:noFill/>
                <a:tableStyleId>{C088C122-C329-4756-A875-3D0EFE38505E}</a:tableStyleId>
              </a:tblPr>
              <a:tblGrid>
                <a:gridCol w="1466050">
                  <a:extLst>
                    <a:ext uri="{9D8B030D-6E8A-4147-A177-3AD203B41FA5}">
                      <a16:colId xmlns:a16="http://schemas.microsoft.com/office/drawing/2014/main" xmlns="" val="20000"/>
                    </a:ext>
                  </a:extLst>
                </a:gridCol>
                <a:gridCol w="1154800">
                  <a:extLst>
                    <a:ext uri="{9D8B030D-6E8A-4147-A177-3AD203B41FA5}">
                      <a16:colId xmlns:a16="http://schemas.microsoft.com/office/drawing/2014/main" xmlns="" val="20001"/>
                    </a:ext>
                  </a:extLst>
                </a:gridCol>
                <a:gridCol w="1777275">
                  <a:extLst>
                    <a:ext uri="{9D8B030D-6E8A-4147-A177-3AD203B41FA5}">
                      <a16:colId xmlns:a16="http://schemas.microsoft.com/office/drawing/2014/main" xmlns="" val="20002"/>
                    </a:ext>
                  </a:extLst>
                </a:gridCol>
              </a:tblGrid>
              <a:tr h="385400">
                <a:tc>
                  <a:txBody>
                    <a:bodyPr/>
                    <a:lstStyle/>
                    <a:p>
                      <a:pPr marL="0" marR="0" lvl="0" indent="0" algn="l" rtl="0">
                        <a:spcBef>
                          <a:spcPts val="0"/>
                        </a:spcBef>
                        <a:buSzPct val="25000"/>
                        <a:buNone/>
                      </a:pPr>
                      <a:r>
                        <a:rPr lang="en-US" sz="1800"/>
                        <a:t>Parameter</a:t>
                      </a:r>
                    </a:p>
                  </a:txBody>
                  <a:tcPr marL="91450" marR="91450" marT="45725" marB="45725"/>
                </a:tc>
                <a:tc>
                  <a:txBody>
                    <a:bodyPr/>
                    <a:lstStyle/>
                    <a:p>
                      <a:pPr marL="0" marR="0" lvl="0" indent="0" algn="l" rtl="0">
                        <a:spcBef>
                          <a:spcPts val="0"/>
                        </a:spcBef>
                        <a:buSzPct val="25000"/>
                        <a:buNone/>
                      </a:pPr>
                      <a:r>
                        <a:rPr lang="en-US" sz="1800"/>
                        <a:t>Result</a:t>
                      </a:r>
                    </a:p>
                  </a:txBody>
                  <a:tcPr marL="91450" marR="91450" marT="45725" marB="45725"/>
                </a:tc>
                <a:tc>
                  <a:txBody>
                    <a:bodyPr/>
                    <a:lstStyle/>
                    <a:p>
                      <a:pPr marL="0" marR="0" lvl="0" indent="0" algn="l" rtl="0">
                        <a:spcBef>
                          <a:spcPts val="0"/>
                        </a:spcBef>
                        <a:buSzPct val="25000"/>
                        <a:buNone/>
                      </a:pPr>
                      <a:r>
                        <a:rPr lang="en-US" sz="1800"/>
                        <a:t>Reference Range</a:t>
                      </a:r>
                    </a:p>
                  </a:txBody>
                  <a:tcPr marL="91450" marR="91450" marT="45725" marB="45725">
                    <a:lnB w="12700" cap="flat" cmpd="sng">
                      <a:solidFill>
                        <a:schemeClr val="lt1"/>
                      </a:solidFill>
                      <a:prstDash val="solid"/>
                      <a:round/>
                      <a:headEnd type="none" w="med" len="med"/>
                      <a:tailEnd type="none" w="med" len="med"/>
                    </a:lnB>
                  </a:tcPr>
                </a:tc>
                <a:extLst>
                  <a:ext uri="{0D108BD9-81ED-4DB2-BD59-A6C34878D82A}">
                    <a16:rowId xmlns:a16="http://schemas.microsoft.com/office/drawing/2014/main" xmlns="" val="10000"/>
                  </a:ext>
                </a:extLst>
              </a:tr>
              <a:tr h="351600">
                <a:tc>
                  <a:txBody>
                    <a:bodyPr/>
                    <a:lstStyle/>
                    <a:p>
                      <a:pPr marL="0" marR="0" lvl="0" indent="0" algn="l" rtl="0">
                        <a:spcBef>
                          <a:spcPts val="0"/>
                        </a:spcBef>
                        <a:buSzPct val="25000"/>
                        <a:buNone/>
                      </a:pPr>
                      <a:r>
                        <a:rPr lang="en-US" sz="1800"/>
                        <a:t>WBC</a:t>
                      </a:r>
                    </a:p>
                  </a:txBody>
                  <a:tcPr marL="91450" marR="91450" marT="45725" marB="45725"/>
                </a:tc>
                <a:tc>
                  <a:txBody>
                    <a:bodyPr/>
                    <a:lstStyle/>
                    <a:p>
                      <a:pPr marL="0" marR="0" lvl="0" indent="0" algn="l" rtl="0">
                        <a:spcBef>
                          <a:spcPts val="0"/>
                        </a:spcBef>
                        <a:buSzPct val="25000"/>
                        <a:buNone/>
                      </a:pPr>
                      <a:r>
                        <a:rPr lang="en-US" sz="1800"/>
                        <a:t>220</a:t>
                      </a:r>
                    </a:p>
                  </a:txBody>
                  <a:tcPr marL="91450" marR="91450" marT="45725" marB="45725">
                    <a:lnR w="12700" cap="flat" cmpd="sng">
                      <a:solidFill>
                        <a:schemeClr val="lt1"/>
                      </a:solidFill>
                      <a:prstDash val="solid"/>
                      <a:round/>
                      <a:headEnd type="none" w="med" len="med"/>
                      <a:tailEnd type="none" w="med" len="med"/>
                    </a:lnR>
                  </a:tcPr>
                </a:tc>
                <a:tc>
                  <a:txBody>
                    <a:bodyPr/>
                    <a:lstStyle/>
                    <a:p>
                      <a:pPr marL="0" marR="0" lvl="0" indent="0" algn="l" rtl="0">
                        <a:spcBef>
                          <a:spcPts val="0"/>
                        </a:spcBef>
                        <a:buSzPct val="25000"/>
                        <a:buNone/>
                      </a:pPr>
                      <a:r>
                        <a:rPr lang="en-US" sz="1800"/>
                        <a:t>0-5/mcL</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tcPr>
                </a:tc>
                <a:extLst>
                  <a:ext uri="{0D108BD9-81ED-4DB2-BD59-A6C34878D82A}">
                    <a16:rowId xmlns:a16="http://schemas.microsoft.com/office/drawing/2014/main" xmlns="" val="10001"/>
                  </a:ext>
                </a:extLst>
              </a:tr>
              <a:tr h="351600">
                <a:tc>
                  <a:txBody>
                    <a:bodyPr/>
                    <a:lstStyle/>
                    <a:p>
                      <a:pPr marL="0" marR="0" lvl="0" indent="0" algn="l" rtl="0">
                        <a:spcBef>
                          <a:spcPts val="0"/>
                        </a:spcBef>
                        <a:buSzPct val="25000"/>
                        <a:buNone/>
                      </a:pPr>
                      <a:r>
                        <a:rPr lang="en-US" sz="1800"/>
                        <a:t>RBC</a:t>
                      </a:r>
                    </a:p>
                  </a:txBody>
                  <a:tcPr marL="91450" marR="91450" marT="45725" marB="45725"/>
                </a:tc>
                <a:tc>
                  <a:txBody>
                    <a:bodyPr/>
                    <a:lstStyle/>
                    <a:p>
                      <a:pPr marL="0" marR="0" lvl="0" indent="0" algn="l" rtl="0">
                        <a:spcBef>
                          <a:spcPts val="0"/>
                        </a:spcBef>
                        <a:buSzPct val="25000"/>
                        <a:buNone/>
                      </a:pPr>
                      <a:r>
                        <a:rPr lang="en-US" sz="1800"/>
                        <a:t>883</a:t>
                      </a:r>
                    </a:p>
                  </a:txBody>
                  <a:tcPr marL="91450" marR="91450" marT="45725" marB="45725">
                    <a:lnR w="12700" cap="flat" cmpd="sng">
                      <a:solidFill>
                        <a:schemeClr val="lt1"/>
                      </a:solidFill>
                      <a:prstDash val="solid"/>
                      <a:round/>
                      <a:headEnd type="none" w="med" len="med"/>
                      <a:tailEnd type="none" w="med" len="med"/>
                    </a:lnR>
                  </a:tcPr>
                </a:tc>
                <a:tc>
                  <a:txBody>
                    <a:bodyPr/>
                    <a:lstStyle/>
                    <a:p>
                      <a:pPr marL="0" marR="0" lvl="0" indent="0" algn="l" rtl="0">
                        <a:spcBef>
                          <a:spcPts val="0"/>
                        </a:spcBef>
                        <a:buSzPct val="25000"/>
                        <a:buNone/>
                      </a:pPr>
                      <a:r>
                        <a:rPr lang="en-US" sz="1800"/>
                        <a:t>Absent/mcL</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Shape 51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12281"/>
              </a:buClr>
              <a:buSzPct val="25000"/>
              <a:buFont typeface="Calibri"/>
              <a:buNone/>
            </a:pPr>
            <a:r>
              <a:rPr lang="en-US" sz="4400" b="1" i="0" u="none" strike="noStrike" cap="none">
                <a:solidFill>
                  <a:srgbClr val="012281"/>
                </a:solidFill>
                <a:latin typeface="Calibri"/>
                <a:ea typeface="Calibri"/>
                <a:cs typeface="Calibri"/>
                <a:sym typeface="Calibri"/>
              </a:rPr>
              <a:t>#7 </a:t>
            </a:r>
            <a:r>
              <a:rPr lang="en-US"/>
              <a:t>Differential Results</a:t>
            </a:r>
          </a:p>
        </p:txBody>
      </p:sp>
      <p:sp>
        <p:nvSpPr>
          <p:cNvPr id="512" name="Shape 512"/>
          <p:cNvSpPr txBox="1">
            <a:spLocks noGrp="1"/>
          </p:cNvSpPr>
          <p:nvPr>
            <p:ph type="dt" idx="10"/>
          </p:nvPr>
        </p:nvSpPr>
        <p:spPr>
          <a:xfrm>
            <a:off x="457200" y="6356350"/>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3/20/2017</a:t>
            </a:r>
          </a:p>
        </p:txBody>
      </p:sp>
      <p:sp>
        <p:nvSpPr>
          <p:cNvPr id="513" name="Shape 513"/>
          <p:cNvSpPr txBox="1">
            <a:spLocks noGrp="1"/>
          </p:cNvSpPr>
          <p:nvPr>
            <p:ph type="sldNum" idx="12"/>
          </p:nvPr>
        </p:nvSpPr>
        <p:spPr>
          <a:xfrm>
            <a:off x="3505200" y="6356350"/>
            <a:ext cx="2133600" cy="3651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000000"/>
                </a:solidFill>
                <a:latin typeface="Calibri"/>
                <a:ea typeface="Calibri"/>
                <a:cs typeface="Calibri"/>
                <a:sym typeface="Calibri"/>
              </a:rPr>
              <a:t>52</a:t>
            </a:fld>
            <a:endParaRPr lang="en-US" sz="1200">
              <a:solidFill>
                <a:srgbClr val="000000"/>
              </a:solidFill>
              <a:latin typeface="Calibri"/>
              <a:ea typeface="Calibri"/>
              <a:cs typeface="Calibri"/>
              <a:sym typeface="Calibri"/>
            </a:endParaRPr>
          </a:p>
        </p:txBody>
      </p:sp>
      <p:graphicFrame>
        <p:nvGraphicFramePr>
          <p:cNvPr id="514" name="Shape 514"/>
          <p:cNvGraphicFramePr/>
          <p:nvPr/>
        </p:nvGraphicFramePr>
        <p:xfrm>
          <a:off x="2278339" y="2381874"/>
          <a:ext cx="3000000" cy="3000000"/>
        </p:xfrm>
        <a:graphic>
          <a:graphicData uri="http://schemas.openxmlformats.org/drawingml/2006/table">
            <a:tbl>
              <a:tblPr firstRow="1" bandRow="1">
                <a:noFill/>
                <a:tableStyleId>{C088C122-C329-4756-A875-3D0EFE38505E}</a:tableStyleId>
              </a:tblPr>
              <a:tblGrid>
                <a:gridCol w="1466050">
                  <a:extLst>
                    <a:ext uri="{9D8B030D-6E8A-4147-A177-3AD203B41FA5}">
                      <a16:colId xmlns:a16="http://schemas.microsoft.com/office/drawing/2014/main" xmlns="" val="20000"/>
                    </a:ext>
                  </a:extLst>
                </a:gridCol>
                <a:gridCol w="1154800">
                  <a:extLst>
                    <a:ext uri="{9D8B030D-6E8A-4147-A177-3AD203B41FA5}">
                      <a16:colId xmlns:a16="http://schemas.microsoft.com/office/drawing/2014/main" xmlns="" val="20001"/>
                    </a:ext>
                  </a:extLst>
                </a:gridCol>
                <a:gridCol w="1777275">
                  <a:extLst>
                    <a:ext uri="{9D8B030D-6E8A-4147-A177-3AD203B41FA5}">
                      <a16:colId xmlns:a16="http://schemas.microsoft.com/office/drawing/2014/main" xmlns="" val="20002"/>
                    </a:ext>
                  </a:extLst>
                </a:gridCol>
              </a:tblGrid>
              <a:tr h="385400">
                <a:tc>
                  <a:txBody>
                    <a:bodyPr/>
                    <a:lstStyle/>
                    <a:p>
                      <a:pPr marL="0" marR="0" lvl="0" indent="0" algn="l" rtl="0">
                        <a:spcBef>
                          <a:spcPts val="0"/>
                        </a:spcBef>
                        <a:buSzPct val="25000"/>
                        <a:buNone/>
                      </a:pPr>
                      <a:r>
                        <a:rPr lang="en-US" sz="1800"/>
                        <a:t>Parameter</a:t>
                      </a:r>
                    </a:p>
                  </a:txBody>
                  <a:tcPr marL="91450" marR="91450" marT="45725" marB="45725"/>
                </a:tc>
                <a:tc>
                  <a:txBody>
                    <a:bodyPr/>
                    <a:lstStyle/>
                    <a:p>
                      <a:pPr marL="0" marR="0" lvl="0" indent="0" algn="l" rtl="0">
                        <a:spcBef>
                          <a:spcPts val="0"/>
                        </a:spcBef>
                        <a:buSzPct val="25000"/>
                        <a:buNone/>
                      </a:pPr>
                      <a:r>
                        <a:rPr lang="en-US" sz="1800"/>
                        <a:t>Result</a:t>
                      </a:r>
                    </a:p>
                  </a:txBody>
                  <a:tcPr marL="91450" marR="91450" marT="45725" marB="45725"/>
                </a:tc>
                <a:tc>
                  <a:txBody>
                    <a:bodyPr/>
                    <a:lstStyle/>
                    <a:p>
                      <a:pPr marL="0" marR="0" lvl="0" indent="0" algn="l" rtl="0">
                        <a:spcBef>
                          <a:spcPts val="0"/>
                        </a:spcBef>
                        <a:buSzPct val="25000"/>
                        <a:buNone/>
                      </a:pPr>
                      <a:r>
                        <a:rPr lang="en-US" sz="1800"/>
                        <a:t>Reference Range</a:t>
                      </a:r>
                    </a:p>
                  </a:txBody>
                  <a:tcPr marL="91450" marR="91450" marT="45725" marB="45725"/>
                </a:tc>
                <a:extLst>
                  <a:ext uri="{0D108BD9-81ED-4DB2-BD59-A6C34878D82A}">
                    <a16:rowId xmlns:a16="http://schemas.microsoft.com/office/drawing/2014/main" xmlns="" val="10000"/>
                  </a:ext>
                </a:extLst>
              </a:tr>
              <a:tr h="351600">
                <a:tc>
                  <a:txBody>
                    <a:bodyPr/>
                    <a:lstStyle/>
                    <a:p>
                      <a:pPr marL="0" marR="0" lvl="0" indent="0" algn="l" rtl="0">
                        <a:spcBef>
                          <a:spcPts val="0"/>
                        </a:spcBef>
                        <a:buSzPct val="25000"/>
                        <a:buNone/>
                      </a:pPr>
                      <a:r>
                        <a:rPr lang="en-US" sz="1800"/>
                        <a:t>Neutrophils</a:t>
                      </a:r>
                    </a:p>
                  </a:txBody>
                  <a:tcPr marL="91450" marR="91450" marT="45725" marB="45725"/>
                </a:tc>
                <a:tc>
                  <a:txBody>
                    <a:bodyPr/>
                    <a:lstStyle/>
                    <a:p>
                      <a:pPr marL="0" marR="0" lvl="0" indent="0" algn="l" rtl="0">
                        <a:spcBef>
                          <a:spcPts val="0"/>
                        </a:spcBef>
                        <a:buSzPct val="25000"/>
                        <a:buNone/>
                      </a:pPr>
                      <a:r>
                        <a:rPr lang="en-US" sz="1800"/>
                        <a:t>74</a:t>
                      </a:r>
                    </a:p>
                  </a:txBody>
                  <a:tcPr marL="91450" marR="91450" marT="45725" marB="45725"/>
                </a:tc>
                <a:tc>
                  <a:txBody>
                    <a:bodyPr/>
                    <a:lstStyle/>
                    <a:p>
                      <a:pPr marL="0" marR="0" lvl="0" indent="0" algn="l" rtl="0">
                        <a:spcBef>
                          <a:spcPts val="0"/>
                        </a:spcBef>
                        <a:buSzPct val="25000"/>
                        <a:buNone/>
                      </a:pPr>
                      <a:r>
                        <a:rPr lang="en-US" sz="1800"/>
                        <a:t>%</a:t>
                      </a:r>
                    </a:p>
                  </a:txBody>
                  <a:tcPr marL="91450" marR="91450" marT="45725" marB="45725"/>
                </a:tc>
                <a:extLst>
                  <a:ext uri="{0D108BD9-81ED-4DB2-BD59-A6C34878D82A}">
                    <a16:rowId xmlns:a16="http://schemas.microsoft.com/office/drawing/2014/main" xmlns="" val="10001"/>
                  </a:ext>
                </a:extLst>
              </a:tr>
              <a:tr h="351600">
                <a:tc>
                  <a:txBody>
                    <a:bodyPr/>
                    <a:lstStyle/>
                    <a:p>
                      <a:pPr marL="0" marR="0" lvl="0" indent="0" algn="l" rtl="0">
                        <a:spcBef>
                          <a:spcPts val="0"/>
                        </a:spcBef>
                        <a:buSzPct val="25000"/>
                        <a:buNone/>
                      </a:pPr>
                      <a:r>
                        <a:rPr lang="en-US" sz="1800"/>
                        <a:t>Lymphocytes</a:t>
                      </a:r>
                    </a:p>
                  </a:txBody>
                  <a:tcPr marL="91450" marR="91450" marT="45725" marB="45725"/>
                </a:tc>
                <a:tc>
                  <a:txBody>
                    <a:bodyPr/>
                    <a:lstStyle/>
                    <a:p>
                      <a:pPr marL="0" marR="0" lvl="0" indent="0" algn="l" rtl="0">
                        <a:spcBef>
                          <a:spcPts val="0"/>
                        </a:spcBef>
                        <a:buSzPct val="25000"/>
                        <a:buNone/>
                      </a:pPr>
                      <a:r>
                        <a:rPr lang="en-US" sz="1800"/>
                        <a:t>7</a:t>
                      </a:r>
                    </a:p>
                  </a:txBody>
                  <a:tcPr marL="91450" marR="91450" marT="45725" marB="45725"/>
                </a:tc>
                <a:tc>
                  <a:txBody>
                    <a:bodyPr/>
                    <a:lstStyle/>
                    <a:p>
                      <a:pPr marL="0" marR="0" lvl="0" indent="0" algn="l" rtl="0">
                        <a:spcBef>
                          <a:spcPts val="0"/>
                        </a:spcBef>
                        <a:buSzPct val="25000"/>
                        <a:buNone/>
                      </a:pPr>
                      <a:r>
                        <a:rPr lang="en-US" sz="1800"/>
                        <a:t>%</a:t>
                      </a:r>
                    </a:p>
                  </a:txBody>
                  <a:tcPr marL="91450" marR="91450" marT="45725" marB="45725"/>
                </a:tc>
                <a:extLst>
                  <a:ext uri="{0D108BD9-81ED-4DB2-BD59-A6C34878D82A}">
                    <a16:rowId xmlns:a16="http://schemas.microsoft.com/office/drawing/2014/main" xmlns="" val="10002"/>
                  </a:ext>
                </a:extLst>
              </a:tr>
              <a:tr h="351600">
                <a:tc>
                  <a:txBody>
                    <a:bodyPr/>
                    <a:lstStyle/>
                    <a:p>
                      <a:pPr marL="0" marR="0" lvl="0" indent="0" algn="l" rtl="0">
                        <a:spcBef>
                          <a:spcPts val="0"/>
                        </a:spcBef>
                        <a:buNone/>
                      </a:pPr>
                      <a:r>
                        <a:rPr lang="en-US" sz="1800"/>
                        <a:t>Monocytes</a:t>
                      </a:r>
                    </a:p>
                  </a:txBody>
                  <a:tcPr marL="91450" marR="91450" marT="45725" marB="45725"/>
                </a:tc>
                <a:tc>
                  <a:txBody>
                    <a:bodyPr/>
                    <a:lstStyle/>
                    <a:p>
                      <a:pPr marL="0" marR="0" lvl="0" indent="0" algn="l" rtl="0">
                        <a:spcBef>
                          <a:spcPts val="0"/>
                        </a:spcBef>
                        <a:buNone/>
                      </a:pPr>
                      <a:r>
                        <a:rPr lang="en-US" sz="1800"/>
                        <a:t>19</a:t>
                      </a:r>
                    </a:p>
                  </a:txBody>
                  <a:tcPr marL="91450" marR="91450" marT="45725" marB="45725"/>
                </a:tc>
                <a:tc>
                  <a:txBody>
                    <a:bodyPr/>
                    <a:lstStyle/>
                    <a:p>
                      <a:pPr marL="0" marR="0" lvl="0" indent="0" algn="l" rtl="0">
                        <a:spcBef>
                          <a:spcPts val="0"/>
                        </a:spcBef>
                        <a:buNone/>
                      </a:pPr>
                      <a:r>
                        <a:rPr lang="en-US" sz="1800"/>
                        <a:t>%</a:t>
                      </a:r>
                    </a:p>
                  </a:txBody>
                  <a:tcPr marL="91450" marR="91450" marT="45725" marB="45725"/>
                </a:tc>
                <a:extLst>
                  <a:ext uri="{0D108BD9-81ED-4DB2-BD59-A6C34878D82A}">
                    <a16:rowId xmlns:a16="http://schemas.microsoft.com/office/drawing/2014/main" xmlns="" val="10003"/>
                  </a:ext>
                </a:extLst>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Shape 51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12281"/>
              </a:buClr>
              <a:buSzPct val="25000"/>
              <a:buFont typeface="Calibri"/>
              <a:buNone/>
            </a:pPr>
            <a:r>
              <a:rPr lang="en-US" sz="4400" b="1" i="0" u="none" strike="noStrike" cap="none">
                <a:solidFill>
                  <a:srgbClr val="012281"/>
                </a:solidFill>
                <a:latin typeface="Calibri"/>
                <a:ea typeface="Calibri"/>
                <a:cs typeface="Calibri"/>
                <a:sym typeface="Calibri"/>
              </a:rPr>
              <a:t>#</a:t>
            </a:r>
            <a:r>
              <a:rPr lang="en-US"/>
              <a:t>7</a:t>
            </a:r>
            <a:r>
              <a:rPr lang="en-US" sz="4400" b="1" i="0" u="none" strike="noStrike" cap="none">
                <a:solidFill>
                  <a:srgbClr val="012281"/>
                </a:solidFill>
                <a:latin typeface="Calibri"/>
                <a:ea typeface="Calibri"/>
                <a:cs typeface="Calibri"/>
                <a:sym typeface="Calibri"/>
              </a:rPr>
              <a:t> Morphologic Findings</a:t>
            </a:r>
          </a:p>
        </p:txBody>
      </p:sp>
      <p:sp>
        <p:nvSpPr>
          <p:cNvPr id="520" name="Shape 520"/>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342900" algn="l" rtl="0">
              <a:spcBef>
                <a:spcPts val="640"/>
              </a:spcBef>
              <a:buClr>
                <a:schemeClr val="dk1"/>
              </a:buClr>
              <a:buSzPct val="100000"/>
              <a:buFont typeface="Arial"/>
              <a:buChar char="•"/>
            </a:pPr>
            <a:r>
              <a:rPr lang="en-US"/>
              <a:t>Neutrophilia</a:t>
            </a:r>
          </a:p>
        </p:txBody>
      </p:sp>
      <p:sp>
        <p:nvSpPr>
          <p:cNvPr id="521" name="Shape 521"/>
          <p:cNvSpPr txBox="1">
            <a:spLocks noGrp="1"/>
          </p:cNvSpPr>
          <p:nvPr>
            <p:ph type="dt" idx="10"/>
          </p:nvPr>
        </p:nvSpPr>
        <p:spPr>
          <a:xfrm>
            <a:off x="457200" y="6356350"/>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3/20/2017</a:t>
            </a:r>
          </a:p>
        </p:txBody>
      </p:sp>
      <p:sp>
        <p:nvSpPr>
          <p:cNvPr id="522" name="Shape 522"/>
          <p:cNvSpPr txBox="1">
            <a:spLocks noGrp="1"/>
          </p:cNvSpPr>
          <p:nvPr>
            <p:ph type="sldNum" idx="12"/>
          </p:nvPr>
        </p:nvSpPr>
        <p:spPr>
          <a:xfrm>
            <a:off x="3505200" y="6356350"/>
            <a:ext cx="2133600" cy="3651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000000"/>
                </a:solidFill>
                <a:latin typeface="Calibri"/>
                <a:ea typeface="Calibri"/>
                <a:cs typeface="Calibri"/>
                <a:sym typeface="Calibri"/>
              </a:rPr>
              <a:t>53</a:t>
            </a:fld>
            <a:endParaRPr lang="en-US" sz="1200">
              <a:solidFill>
                <a:srgbClr val="000000"/>
              </a:solidFill>
              <a:latin typeface="Calibri"/>
              <a:ea typeface="Calibri"/>
              <a:cs typeface="Calibri"/>
              <a:sym typeface="Calibri"/>
            </a:endParaRPr>
          </a:p>
        </p:txBody>
      </p:sp>
      <p:pic>
        <p:nvPicPr>
          <p:cNvPr id="523" name="Shape 523"/>
          <p:cNvPicPr preferRelativeResize="0"/>
          <p:nvPr/>
        </p:nvPicPr>
        <p:blipFill>
          <a:blip r:embed="rId3">
            <a:alphaModFix/>
          </a:blip>
          <a:stretch>
            <a:fillRect/>
          </a:stretch>
        </p:blipFill>
        <p:spPr>
          <a:xfrm>
            <a:off x="1804325" y="2294099"/>
            <a:ext cx="5178099" cy="3707775"/>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Shape 52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12281"/>
              </a:buClr>
              <a:buSzPct val="25000"/>
              <a:buFont typeface="Calibri"/>
              <a:buNone/>
            </a:pPr>
            <a:r>
              <a:rPr lang="en-US" sz="4400" b="1" i="0" u="none" strike="noStrike" cap="none">
                <a:solidFill>
                  <a:srgbClr val="012281"/>
                </a:solidFill>
                <a:latin typeface="Calibri"/>
                <a:ea typeface="Calibri"/>
                <a:cs typeface="Calibri"/>
                <a:sym typeface="Calibri"/>
              </a:rPr>
              <a:t>#</a:t>
            </a:r>
            <a:r>
              <a:rPr lang="en-US"/>
              <a:t>7</a:t>
            </a:r>
            <a:r>
              <a:rPr lang="en-US" sz="4400" b="1" i="0" u="none" strike="noStrike" cap="none">
                <a:solidFill>
                  <a:srgbClr val="012281"/>
                </a:solidFill>
                <a:latin typeface="Calibri"/>
                <a:ea typeface="Calibri"/>
                <a:cs typeface="Calibri"/>
                <a:sym typeface="Calibri"/>
              </a:rPr>
              <a:t> Differential Diagnosis</a:t>
            </a:r>
          </a:p>
        </p:txBody>
      </p:sp>
      <p:sp>
        <p:nvSpPr>
          <p:cNvPr id="529" name="Shape 529"/>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342900" algn="l" rtl="0">
              <a:spcBef>
                <a:spcPts val="640"/>
              </a:spcBef>
              <a:buClr>
                <a:schemeClr val="dk1"/>
              </a:buClr>
              <a:buSzPct val="100000"/>
              <a:buFont typeface="Arial"/>
              <a:buChar char="•"/>
            </a:pPr>
            <a:r>
              <a:rPr lang="en-US"/>
              <a:t>Bacterial meningitis</a:t>
            </a:r>
          </a:p>
          <a:p>
            <a:pPr marL="342900" marR="0" lvl="0" indent="-342900" algn="l" rtl="0">
              <a:spcBef>
                <a:spcPts val="640"/>
              </a:spcBef>
              <a:buClr>
                <a:schemeClr val="dk1"/>
              </a:buClr>
              <a:buSzPct val="100000"/>
              <a:buFont typeface="Arial"/>
              <a:buChar char="•"/>
            </a:pPr>
            <a:r>
              <a:rPr lang="en-US"/>
              <a:t>Viral meningitis</a:t>
            </a:r>
          </a:p>
          <a:p>
            <a:pPr marL="342900" marR="0" lvl="0" indent="-342900" algn="l" rtl="0">
              <a:spcBef>
                <a:spcPts val="640"/>
              </a:spcBef>
              <a:buClr>
                <a:schemeClr val="dk1"/>
              </a:buClr>
              <a:buSzPct val="100000"/>
              <a:buFont typeface="Arial"/>
              <a:buChar char="•"/>
            </a:pPr>
            <a:r>
              <a:rPr lang="en-US"/>
              <a:t>Traumatic tap</a:t>
            </a:r>
          </a:p>
        </p:txBody>
      </p:sp>
      <p:sp>
        <p:nvSpPr>
          <p:cNvPr id="530" name="Shape 530"/>
          <p:cNvSpPr txBox="1">
            <a:spLocks noGrp="1"/>
          </p:cNvSpPr>
          <p:nvPr>
            <p:ph type="dt" idx="10"/>
          </p:nvPr>
        </p:nvSpPr>
        <p:spPr>
          <a:xfrm>
            <a:off x="457200" y="6356350"/>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3/20/2017</a:t>
            </a:r>
          </a:p>
        </p:txBody>
      </p:sp>
      <p:sp>
        <p:nvSpPr>
          <p:cNvPr id="531" name="Shape 531"/>
          <p:cNvSpPr txBox="1">
            <a:spLocks noGrp="1"/>
          </p:cNvSpPr>
          <p:nvPr>
            <p:ph type="sldNum" idx="12"/>
          </p:nvPr>
        </p:nvSpPr>
        <p:spPr>
          <a:xfrm>
            <a:off x="3505200" y="6356350"/>
            <a:ext cx="2133600" cy="3651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000000"/>
                </a:solidFill>
                <a:latin typeface="Calibri"/>
                <a:ea typeface="Calibri"/>
                <a:cs typeface="Calibri"/>
                <a:sym typeface="Calibri"/>
              </a:rPr>
              <a:t>54</a:t>
            </a:fld>
            <a:endParaRPr lang="en-US" sz="1200">
              <a:solidFill>
                <a:srgbClr val="000000"/>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Shape 53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12281"/>
              </a:buClr>
              <a:buSzPct val="25000"/>
              <a:buFont typeface="Calibri"/>
              <a:buNone/>
            </a:pPr>
            <a:r>
              <a:rPr lang="en-US" sz="4400" b="1" i="0" u="none" strike="noStrike" cap="none">
                <a:solidFill>
                  <a:srgbClr val="012281"/>
                </a:solidFill>
                <a:latin typeface="Calibri"/>
                <a:ea typeface="Calibri"/>
                <a:cs typeface="Calibri"/>
                <a:sym typeface="Calibri"/>
              </a:rPr>
              <a:t>#</a:t>
            </a:r>
            <a:r>
              <a:rPr lang="en-US"/>
              <a:t>7</a:t>
            </a:r>
            <a:r>
              <a:rPr lang="en-US" sz="4400" b="1" i="0" u="none" strike="noStrike" cap="none">
                <a:solidFill>
                  <a:srgbClr val="012281"/>
                </a:solidFill>
                <a:latin typeface="Calibri"/>
                <a:ea typeface="Calibri"/>
                <a:cs typeface="Calibri"/>
                <a:sym typeface="Calibri"/>
              </a:rPr>
              <a:t> Diagnosis</a:t>
            </a:r>
          </a:p>
        </p:txBody>
      </p:sp>
      <p:sp>
        <p:nvSpPr>
          <p:cNvPr id="537" name="Shape 537"/>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457200" marR="0" lvl="0" indent="-228600" algn="l" rtl="0">
              <a:spcBef>
                <a:spcPts val="640"/>
              </a:spcBef>
            </a:pPr>
            <a:r>
              <a:rPr lang="en-US" b="1"/>
              <a:t>Bacterial meningitis</a:t>
            </a:r>
            <a:r>
              <a:rPr lang="en-US"/>
              <a:t> </a:t>
            </a:r>
          </a:p>
          <a:p>
            <a:pPr marL="457200" marR="0" lvl="0" indent="-228600" algn="l" rtl="0">
              <a:spcBef>
                <a:spcPts val="640"/>
              </a:spcBef>
            </a:pPr>
            <a:r>
              <a:rPr lang="en-US"/>
              <a:t>Children between the ages of one month and two years are the most susceptible to bacterial meningitis.</a:t>
            </a:r>
          </a:p>
          <a:p>
            <a:pPr marL="457200" marR="0" lvl="0" indent="-228600" algn="l" rtl="0">
              <a:spcBef>
                <a:spcPts val="640"/>
              </a:spcBef>
              <a:buFont typeface="Calibri"/>
            </a:pPr>
            <a:r>
              <a:rPr lang="en-US"/>
              <a:t>Common symptoms are a high fever, headaches, and an inability to lower your chin to your chest due to stiffness in the neck.</a:t>
            </a:r>
          </a:p>
        </p:txBody>
      </p:sp>
      <p:sp>
        <p:nvSpPr>
          <p:cNvPr id="538" name="Shape 538"/>
          <p:cNvSpPr txBox="1">
            <a:spLocks noGrp="1"/>
          </p:cNvSpPr>
          <p:nvPr>
            <p:ph type="dt" idx="10"/>
          </p:nvPr>
        </p:nvSpPr>
        <p:spPr>
          <a:xfrm>
            <a:off x="457200" y="6356350"/>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3/20/2017</a:t>
            </a:r>
          </a:p>
        </p:txBody>
      </p:sp>
      <p:sp>
        <p:nvSpPr>
          <p:cNvPr id="539" name="Shape 539"/>
          <p:cNvSpPr txBox="1">
            <a:spLocks noGrp="1"/>
          </p:cNvSpPr>
          <p:nvPr>
            <p:ph type="sldNum" idx="12"/>
          </p:nvPr>
        </p:nvSpPr>
        <p:spPr>
          <a:xfrm>
            <a:off x="3505200" y="6356350"/>
            <a:ext cx="2133600" cy="3651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000000"/>
                </a:solidFill>
                <a:latin typeface="Calibri"/>
                <a:ea typeface="Calibri"/>
                <a:cs typeface="Calibri"/>
                <a:sym typeface="Calibri"/>
              </a:rPr>
              <a:t>55</a:t>
            </a:fld>
            <a:endParaRPr lang="en-US" sz="1200">
              <a:solidFill>
                <a:srgbClr val="000000"/>
              </a:solidFill>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Shape 545"/>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None/>
            </a:pPr>
            <a:r>
              <a:rPr lang="en-US"/>
              <a:t>Slide #8</a:t>
            </a:r>
          </a:p>
        </p:txBody>
      </p:sp>
      <p:sp>
        <p:nvSpPr>
          <p:cNvPr id="546" name="Shape 546"/>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lvl="0" rtl="0">
              <a:spcBef>
                <a:spcPts val="0"/>
              </a:spcBef>
              <a:buNone/>
            </a:pPr>
            <a:r>
              <a:rPr lang="en-US"/>
              <a:t>A 57 year old female presents to the EC with shortness of breath and complaints of chest pain. Patient recently fell twice at home and injured her right arm and leg. The patient states that last time she had “this”, she had a lot of fluid on one of her lungs which need to be removed.</a:t>
            </a:r>
          </a:p>
        </p:txBody>
      </p:sp>
      <p:sp>
        <p:nvSpPr>
          <p:cNvPr id="547" name="Shape 547"/>
          <p:cNvSpPr txBox="1">
            <a:spLocks noGrp="1"/>
          </p:cNvSpPr>
          <p:nvPr>
            <p:ph type="sldNum" idx="12"/>
          </p:nvPr>
        </p:nvSpPr>
        <p:spPr>
          <a:xfrm>
            <a:off x="3505200" y="6356350"/>
            <a:ext cx="2133600" cy="365100"/>
          </a:xfrm>
          <a:prstGeom prst="rect">
            <a:avLst/>
          </a:prstGeom>
        </p:spPr>
        <p:txBody>
          <a:bodyPr lIns="91425" tIns="45700" rIns="91425" bIns="45700" anchor="ctr" anchorCtr="0">
            <a:noAutofit/>
          </a:bodyPr>
          <a:lstStyle/>
          <a:p>
            <a:pPr lvl="0" rtl="0">
              <a:spcBef>
                <a:spcPts val="0"/>
              </a:spcBef>
              <a:buNone/>
            </a:pPr>
            <a:fld id="{00000000-1234-1234-1234-123412341234}" type="slidenum">
              <a:rPr lang="en-US"/>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Shape 55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12281"/>
              </a:buClr>
              <a:buSzPct val="25000"/>
              <a:buFont typeface="Calibri"/>
              <a:buNone/>
            </a:pPr>
            <a:r>
              <a:rPr lang="en-US" sz="4400" b="1" i="0" u="none" strike="noStrike" cap="none">
                <a:solidFill>
                  <a:srgbClr val="012281"/>
                </a:solidFill>
                <a:latin typeface="Calibri"/>
                <a:ea typeface="Calibri"/>
                <a:cs typeface="Calibri"/>
                <a:sym typeface="Calibri"/>
              </a:rPr>
              <a:t>#</a:t>
            </a:r>
            <a:r>
              <a:rPr lang="en-US"/>
              <a:t>8</a:t>
            </a:r>
            <a:r>
              <a:rPr lang="en-US" sz="4400" b="1" i="0" u="none" strike="noStrike" cap="none">
                <a:solidFill>
                  <a:srgbClr val="012281"/>
                </a:solidFill>
                <a:latin typeface="Calibri"/>
                <a:ea typeface="Calibri"/>
                <a:cs typeface="Calibri"/>
                <a:sym typeface="Calibri"/>
              </a:rPr>
              <a:t> Macroscopic Appearance</a:t>
            </a:r>
          </a:p>
        </p:txBody>
      </p:sp>
      <p:sp>
        <p:nvSpPr>
          <p:cNvPr id="553" name="Shape 553"/>
          <p:cNvSpPr txBox="1">
            <a:spLocks noGrp="1"/>
          </p:cNvSpPr>
          <p:nvPr>
            <p:ph type="dt" idx="10"/>
          </p:nvPr>
        </p:nvSpPr>
        <p:spPr>
          <a:xfrm>
            <a:off x="457200" y="6356350"/>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3/20/2017</a:t>
            </a:r>
          </a:p>
        </p:txBody>
      </p:sp>
      <p:sp>
        <p:nvSpPr>
          <p:cNvPr id="554" name="Shape 554"/>
          <p:cNvSpPr txBox="1">
            <a:spLocks noGrp="1"/>
          </p:cNvSpPr>
          <p:nvPr>
            <p:ph type="sldNum" idx="12"/>
          </p:nvPr>
        </p:nvSpPr>
        <p:spPr>
          <a:xfrm>
            <a:off x="3505200" y="6356350"/>
            <a:ext cx="2133600" cy="365100"/>
          </a:xfrm>
          <a:prstGeom prst="rect">
            <a:avLst/>
          </a:prstGeom>
          <a:noFill/>
          <a:ln>
            <a:noFill/>
          </a:ln>
        </p:spPr>
        <p:txBody>
          <a:bodyPr lIns="91425" tIns="45700" rIns="91425" bIns="45700" anchor="ctr" anchorCtr="0">
            <a:noAutofit/>
          </a:bodyPr>
          <a:lstStyle/>
          <a:p>
            <a:pPr lvl="0" rtl="0">
              <a:spcBef>
                <a:spcPts val="0"/>
              </a:spcBef>
              <a:buNone/>
            </a:pPr>
            <a:fld id="{00000000-1234-1234-1234-123412341234}" type="slidenum">
              <a:rPr lang="en-US"/>
              <a:t>57</a:t>
            </a:fld>
            <a:endParaRPr lang="en-US"/>
          </a:p>
        </p:txBody>
      </p:sp>
      <p:graphicFrame>
        <p:nvGraphicFramePr>
          <p:cNvPr id="555" name="Shape 555"/>
          <p:cNvGraphicFramePr/>
          <p:nvPr/>
        </p:nvGraphicFramePr>
        <p:xfrm>
          <a:off x="4382814" y="2212082"/>
          <a:ext cx="3000000" cy="3000000"/>
        </p:xfrm>
        <a:graphic>
          <a:graphicData uri="http://schemas.openxmlformats.org/drawingml/2006/table">
            <a:tbl>
              <a:tblPr firstRow="1" bandRow="1">
                <a:noFill/>
                <a:tableStyleId>{C088C122-C329-4756-A875-3D0EFE38505E}</a:tableStyleId>
              </a:tblPr>
              <a:tblGrid>
                <a:gridCol w="2333300">
                  <a:extLst>
                    <a:ext uri="{9D8B030D-6E8A-4147-A177-3AD203B41FA5}">
                      <a16:colId xmlns:a16="http://schemas.microsoft.com/office/drawing/2014/main" xmlns="" val="20000"/>
                    </a:ext>
                  </a:extLst>
                </a:gridCol>
                <a:gridCol w="1841950">
                  <a:extLst>
                    <a:ext uri="{9D8B030D-6E8A-4147-A177-3AD203B41FA5}">
                      <a16:colId xmlns:a16="http://schemas.microsoft.com/office/drawing/2014/main" xmlns="" val="20001"/>
                    </a:ext>
                  </a:extLst>
                </a:gridCol>
              </a:tblGrid>
              <a:tr h="370850">
                <a:tc>
                  <a:txBody>
                    <a:bodyPr/>
                    <a:lstStyle/>
                    <a:p>
                      <a:pPr marL="0" marR="0" lvl="0" indent="0" algn="l" rtl="0">
                        <a:spcBef>
                          <a:spcPts val="0"/>
                        </a:spcBef>
                        <a:buSzPct val="25000"/>
                        <a:buNone/>
                      </a:pPr>
                      <a:r>
                        <a:rPr lang="en-US" sz="1800" u="none" strike="noStrike" cap="none"/>
                        <a:t>Parameter</a:t>
                      </a:r>
                    </a:p>
                  </a:txBody>
                  <a:tcPr marL="91450" marR="91450" marT="45725" marB="45725"/>
                </a:tc>
                <a:tc>
                  <a:txBody>
                    <a:bodyPr/>
                    <a:lstStyle/>
                    <a:p>
                      <a:pPr marL="0" marR="0" lvl="0" indent="0" algn="l" rtl="0">
                        <a:spcBef>
                          <a:spcPts val="0"/>
                        </a:spcBef>
                        <a:buSzPct val="25000"/>
                        <a:buNone/>
                      </a:pPr>
                      <a:r>
                        <a:rPr lang="en-US" sz="1800"/>
                        <a:t>Result</a:t>
                      </a:r>
                    </a:p>
                  </a:txBody>
                  <a:tcPr marL="91450" marR="91450" marT="45725" marB="45725"/>
                </a:tc>
                <a:extLst>
                  <a:ext uri="{0D108BD9-81ED-4DB2-BD59-A6C34878D82A}">
                    <a16:rowId xmlns:a16="http://schemas.microsoft.com/office/drawing/2014/main" xmlns="" val="10000"/>
                  </a:ext>
                </a:extLst>
              </a:tr>
              <a:tr h="370850">
                <a:tc>
                  <a:txBody>
                    <a:bodyPr/>
                    <a:lstStyle/>
                    <a:p>
                      <a:pPr marL="0" marR="0" lvl="0" indent="0" algn="l" rtl="0">
                        <a:spcBef>
                          <a:spcPts val="0"/>
                        </a:spcBef>
                        <a:buNone/>
                      </a:pPr>
                      <a:r>
                        <a:rPr lang="en-US" sz="1800"/>
                        <a:t>Source</a:t>
                      </a:r>
                    </a:p>
                  </a:txBody>
                  <a:tcPr marL="91450" marR="91450" marT="45725" marB="45725"/>
                </a:tc>
                <a:tc>
                  <a:txBody>
                    <a:bodyPr/>
                    <a:lstStyle/>
                    <a:p>
                      <a:pPr marL="0" marR="0" lvl="0" indent="0" algn="l" rtl="0">
                        <a:spcBef>
                          <a:spcPts val="0"/>
                        </a:spcBef>
                        <a:buNone/>
                      </a:pPr>
                      <a:r>
                        <a:rPr lang="en-US" sz="1800">
                          <a:solidFill>
                            <a:srgbClr val="000000"/>
                          </a:solidFill>
                        </a:rPr>
                        <a:t>Pleural</a:t>
                      </a:r>
                    </a:p>
                  </a:txBody>
                  <a:tcPr marL="91450" marR="91450" marT="45725" marB="45725"/>
                </a:tc>
                <a:extLst>
                  <a:ext uri="{0D108BD9-81ED-4DB2-BD59-A6C34878D82A}">
                    <a16:rowId xmlns:a16="http://schemas.microsoft.com/office/drawing/2014/main" xmlns="" val="10001"/>
                  </a:ext>
                </a:extLst>
              </a:tr>
              <a:tr h="370850">
                <a:tc>
                  <a:txBody>
                    <a:bodyPr/>
                    <a:lstStyle/>
                    <a:p>
                      <a:pPr marL="0" marR="0" lvl="0" indent="0" algn="l" rtl="0">
                        <a:spcBef>
                          <a:spcPts val="0"/>
                        </a:spcBef>
                        <a:buNone/>
                      </a:pPr>
                      <a:r>
                        <a:rPr lang="en-US" sz="1800"/>
                        <a:t>Body Site</a:t>
                      </a:r>
                    </a:p>
                  </a:txBody>
                  <a:tcPr marL="91450" marR="91450" marT="45725" marB="45725"/>
                </a:tc>
                <a:tc>
                  <a:txBody>
                    <a:bodyPr/>
                    <a:lstStyle/>
                    <a:p>
                      <a:pPr marL="0" marR="0" lvl="0" indent="0" algn="l" rtl="0">
                        <a:spcBef>
                          <a:spcPts val="0"/>
                        </a:spcBef>
                        <a:buNone/>
                      </a:pPr>
                      <a:r>
                        <a:rPr lang="en-US" sz="1800">
                          <a:solidFill>
                            <a:srgbClr val="000000"/>
                          </a:solidFill>
                        </a:rPr>
                        <a:t>Right</a:t>
                      </a:r>
                    </a:p>
                  </a:txBody>
                  <a:tcPr marL="91450" marR="91450" marT="45725" marB="45725"/>
                </a:tc>
                <a:extLst>
                  <a:ext uri="{0D108BD9-81ED-4DB2-BD59-A6C34878D82A}">
                    <a16:rowId xmlns:a16="http://schemas.microsoft.com/office/drawing/2014/main" xmlns="" val="10002"/>
                  </a:ext>
                </a:extLst>
              </a:tr>
              <a:tr h="370850">
                <a:tc>
                  <a:txBody>
                    <a:bodyPr/>
                    <a:lstStyle/>
                    <a:p>
                      <a:pPr marL="0" marR="0" lvl="0" indent="0" algn="l" rtl="0">
                        <a:spcBef>
                          <a:spcPts val="0"/>
                        </a:spcBef>
                        <a:buSzPct val="25000"/>
                        <a:buNone/>
                      </a:pPr>
                      <a:r>
                        <a:rPr lang="en-US" sz="1800"/>
                        <a:t>Color</a:t>
                      </a:r>
                    </a:p>
                  </a:txBody>
                  <a:tcPr marL="91450" marR="91450" marT="45725" marB="45725"/>
                </a:tc>
                <a:tc>
                  <a:txBody>
                    <a:bodyPr/>
                    <a:lstStyle/>
                    <a:p>
                      <a:pPr marL="0" marR="0" lvl="0" indent="0" algn="l" rtl="0">
                        <a:spcBef>
                          <a:spcPts val="0"/>
                        </a:spcBef>
                        <a:buSzPct val="25000"/>
                        <a:buNone/>
                      </a:pPr>
                      <a:r>
                        <a:rPr lang="en-US" sz="1800">
                          <a:solidFill>
                            <a:srgbClr val="000000"/>
                          </a:solidFill>
                        </a:rPr>
                        <a:t>Yellow</a:t>
                      </a:r>
                    </a:p>
                  </a:txBody>
                  <a:tcPr marL="91450" marR="91450" marT="45725" marB="45725"/>
                </a:tc>
                <a:extLst>
                  <a:ext uri="{0D108BD9-81ED-4DB2-BD59-A6C34878D82A}">
                    <a16:rowId xmlns:a16="http://schemas.microsoft.com/office/drawing/2014/main" xmlns="" val="10003"/>
                  </a:ext>
                </a:extLst>
              </a:tr>
              <a:tr h="370850">
                <a:tc>
                  <a:txBody>
                    <a:bodyPr/>
                    <a:lstStyle/>
                    <a:p>
                      <a:pPr marL="0" marR="0" lvl="0" indent="0" algn="l" rtl="0">
                        <a:spcBef>
                          <a:spcPts val="0"/>
                        </a:spcBef>
                        <a:buSzPct val="25000"/>
                        <a:buNone/>
                      </a:pPr>
                      <a:r>
                        <a:rPr lang="en-US" sz="1800"/>
                        <a:t>Clarity</a:t>
                      </a:r>
                    </a:p>
                  </a:txBody>
                  <a:tcPr marL="91450" marR="91450" marT="45725" marB="45725"/>
                </a:tc>
                <a:tc>
                  <a:txBody>
                    <a:bodyPr/>
                    <a:lstStyle/>
                    <a:p>
                      <a:pPr marL="0" marR="0" lvl="0" indent="0" algn="l" rtl="0">
                        <a:spcBef>
                          <a:spcPts val="0"/>
                        </a:spcBef>
                        <a:buSzPct val="25000"/>
                        <a:buNone/>
                      </a:pPr>
                      <a:r>
                        <a:rPr lang="en-US" sz="1800">
                          <a:solidFill>
                            <a:srgbClr val="000000"/>
                          </a:solidFill>
                        </a:rPr>
                        <a:t>Clear </a:t>
                      </a:r>
                    </a:p>
                  </a:txBody>
                  <a:tcPr marL="91450" marR="91450" marT="45725" marB="45725"/>
                </a:tc>
                <a:extLst>
                  <a:ext uri="{0D108BD9-81ED-4DB2-BD59-A6C34878D82A}">
                    <a16:rowId xmlns:a16="http://schemas.microsoft.com/office/drawing/2014/main" xmlns="" val="10004"/>
                  </a:ext>
                </a:extLst>
              </a:tr>
            </a:tbl>
          </a:graphicData>
        </a:graphic>
      </p:graphicFrame>
      <p:pic>
        <p:nvPicPr>
          <p:cNvPr id="556" name="Shape 556" descr="IMG_0938.JPG"/>
          <p:cNvPicPr preferRelativeResize="0"/>
          <p:nvPr/>
        </p:nvPicPr>
        <p:blipFill rotWithShape="1">
          <a:blip r:embed="rId3">
            <a:alphaModFix/>
          </a:blip>
          <a:srcRect l="18826" t="4006" r="15758" b="5356"/>
          <a:stretch/>
        </p:blipFill>
        <p:spPr>
          <a:xfrm>
            <a:off x="876775" y="1289012"/>
            <a:ext cx="2540956" cy="4694235"/>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Shape 56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12281"/>
              </a:buClr>
              <a:buSzPct val="25000"/>
              <a:buFont typeface="Calibri"/>
              <a:buNone/>
            </a:pPr>
            <a:r>
              <a:rPr lang="en-US" sz="4400" b="1" i="0" u="none" strike="noStrike" cap="none">
                <a:solidFill>
                  <a:srgbClr val="012281"/>
                </a:solidFill>
                <a:latin typeface="Calibri"/>
                <a:ea typeface="Calibri"/>
                <a:cs typeface="Calibri"/>
                <a:sym typeface="Calibri"/>
              </a:rPr>
              <a:t>#</a:t>
            </a:r>
            <a:r>
              <a:rPr lang="en-US"/>
              <a:t>8</a:t>
            </a:r>
            <a:r>
              <a:rPr lang="en-US" sz="4400" b="1" i="0" u="none" strike="noStrike" cap="none">
                <a:solidFill>
                  <a:srgbClr val="012281"/>
                </a:solidFill>
                <a:latin typeface="Calibri"/>
                <a:ea typeface="Calibri"/>
                <a:cs typeface="Calibri"/>
                <a:sym typeface="Calibri"/>
              </a:rPr>
              <a:t> XE-5000 Results</a:t>
            </a:r>
          </a:p>
        </p:txBody>
      </p:sp>
      <p:graphicFrame>
        <p:nvGraphicFramePr>
          <p:cNvPr id="562" name="Shape 562"/>
          <p:cNvGraphicFramePr/>
          <p:nvPr/>
        </p:nvGraphicFramePr>
        <p:xfrm>
          <a:off x="2278339" y="2381874"/>
          <a:ext cx="3000000" cy="3000000"/>
        </p:xfrm>
        <a:graphic>
          <a:graphicData uri="http://schemas.openxmlformats.org/drawingml/2006/table">
            <a:tbl>
              <a:tblPr firstRow="1" bandRow="1">
                <a:noFill/>
                <a:tableStyleId>{C088C122-C329-4756-A875-3D0EFE38505E}</a:tableStyleId>
              </a:tblPr>
              <a:tblGrid>
                <a:gridCol w="1466050">
                  <a:extLst>
                    <a:ext uri="{9D8B030D-6E8A-4147-A177-3AD203B41FA5}">
                      <a16:colId xmlns:a16="http://schemas.microsoft.com/office/drawing/2014/main" xmlns="" val="20000"/>
                    </a:ext>
                  </a:extLst>
                </a:gridCol>
                <a:gridCol w="1154800">
                  <a:extLst>
                    <a:ext uri="{9D8B030D-6E8A-4147-A177-3AD203B41FA5}">
                      <a16:colId xmlns:a16="http://schemas.microsoft.com/office/drawing/2014/main" xmlns="" val="20001"/>
                    </a:ext>
                  </a:extLst>
                </a:gridCol>
                <a:gridCol w="1777275">
                  <a:extLst>
                    <a:ext uri="{9D8B030D-6E8A-4147-A177-3AD203B41FA5}">
                      <a16:colId xmlns:a16="http://schemas.microsoft.com/office/drawing/2014/main" xmlns="" val="20002"/>
                    </a:ext>
                  </a:extLst>
                </a:gridCol>
              </a:tblGrid>
              <a:tr h="385400">
                <a:tc>
                  <a:txBody>
                    <a:bodyPr/>
                    <a:lstStyle/>
                    <a:p>
                      <a:pPr marL="0" marR="0" lvl="0" indent="0" algn="l" rtl="0">
                        <a:spcBef>
                          <a:spcPts val="0"/>
                        </a:spcBef>
                        <a:buSzPct val="25000"/>
                        <a:buNone/>
                      </a:pPr>
                      <a:r>
                        <a:rPr lang="en-US" sz="1800"/>
                        <a:t>Parameter</a:t>
                      </a:r>
                    </a:p>
                  </a:txBody>
                  <a:tcPr marL="91450" marR="91450" marT="45725" marB="45725"/>
                </a:tc>
                <a:tc>
                  <a:txBody>
                    <a:bodyPr/>
                    <a:lstStyle/>
                    <a:p>
                      <a:pPr marL="0" marR="0" lvl="0" indent="0" algn="l" rtl="0">
                        <a:spcBef>
                          <a:spcPts val="0"/>
                        </a:spcBef>
                        <a:buSzPct val="25000"/>
                        <a:buNone/>
                      </a:pPr>
                      <a:r>
                        <a:rPr lang="en-US" sz="1800"/>
                        <a:t>Result</a:t>
                      </a:r>
                    </a:p>
                  </a:txBody>
                  <a:tcPr marL="91450" marR="91450" marT="45725" marB="45725"/>
                </a:tc>
                <a:tc>
                  <a:txBody>
                    <a:bodyPr/>
                    <a:lstStyle/>
                    <a:p>
                      <a:pPr marL="0" marR="0" lvl="0" indent="0" algn="l" rtl="0">
                        <a:spcBef>
                          <a:spcPts val="0"/>
                        </a:spcBef>
                        <a:buSzPct val="25000"/>
                        <a:buNone/>
                      </a:pPr>
                      <a:r>
                        <a:rPr lang="en-US" sz="1800"/>
                        <a:t>Reference Range</a:t>
                      </a:r>
                    </a:p>
                  </a:txBody>
                  <a:tcPr marL="91450" marR="91450" marT="45725" marB="45725">
                    <a:lnB w="12700" cap="flat" cmpd="sng">
                      <a:solidFill>
                        <a:schemeClr val="lt1"/>
                      </a:solidFill>
                      <a:prstDash val="solid"/>
                      <a:round/>
                      <a:headEnd type="none" w="med" len="med"/>
                      <a:tailEnd type="none" w="med" len="med"/>
                    </a:lnB>
                  </a:tcPr>
                </a:tc>
                <a:extLst>
                  <a:ext uri="{0D108BD9-81ED-4DB2-BD59-A6C34878D82A}">
                    <a16:rowId xmlns:a16="http://schemas.microsoft.com/office/drawing/2014/main" xmlns="" val="10000"/>
                  </a:ext>
                </a:extLst>
              </a:tr>
              <a:tr h="351600">
                <a:tc>
                  <a:txBody>
                    <a:bodyPr/>
                    <a:lstStyle/>
                    <a:p>
                      <a:pPr marL="0" marR="0" lvl="0" indent="0" algn="l" rtl="0">
                        <a:spcBef>
                          <a:spcPts val="0"/>
                        </a:spcBef>
                        <a:buSzPct val="25000"/>
                        <a:buNone/>
                      </a:pPr>
                      <a:r>
                        <a:rPr lang="en-US" sz="1800"/>
                        <a:t>WBC</a:t>
                      </a:r>
                    </a:p>
                  </a:txBody>
                  <a:tcPr marL="91450" marR="91450" marT="45725" marB="45725"/>
                </a:tc>
                <a:tc>
                  <a:txBody>
                    <a:bodyPr/>
                    <a:lstStyle/>
                    <a:p>
                      <a:pPr marL="0" marR="0" lvl="0" indent="0" algn="l" rtl="0">
                        <a:spcBef>
                          <a:spcPts val="0"/>
                        </a:spcBef>
                        <a:buSzPct val="25000"/>
                        <a:buNone/>
                      </a:pPr>
                      <a:r>
                        <a:rPr lang="en-US" sz="1800"/>
                        <a:t>35</a:t>
                      </a:r>
                    </a:p>
                  </a:txBody>
                  <a:tcPr marL="91450" marR="91450" marT="45725" marB="45725">
                    <a:lnR w="12700" cap="flat" cmpd="sng">
                      <a:solidFill>
                        <a:schemeClr val="lt1"/>
                      </a:solidFill>
                      <a:prstDash val="solid"/>
                      <a:round/>
                      <a:headEnd type="none" w="med" len="med"/>
                      <a:tailEnd type="none" w="med" len="med"/>
                    </a:lnR>
                  </a:tcPr>
                </a:tc>
                <a:tc>
                  <a:txBody>
                    <a:bodyPr/>
                    <a:lstStyle/>
                    <a:p>
                      <a:pPr marL="0" marR="0" lvl="0" indent="0" algn="l" rtl="0">
                        <a:spcBef>
                          <a:spcPts val="0"/>
                        </a:spcBef>
                        <a:buSzPct val="25000"/>
                        <a:buNone/>
                      </a:pPr>
                      <a:r>
                        <a:rPr lang="en-US" sz="1800"/>
                        <a:t>0-5/mcL</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tcPr>
                </a:tc>
                <a:extLst>
                  <a:ext uri="{0D108BD9-81ED-4DB2-BD59-A6C34878D82A}">
                    <a16:rowId xmlns:a16="http://schemas.microsoft.com/office/drawing/2014/main" xmlns="" val="10001"/>
                  </a:ext>
                </a:extLst>
              </a:tr>
              <a:tr h="351600">
                <a:tc>
                  <a:txBody>
                    <a:bodyPr/>
                    <a:lstStyle/>
                    <a:p>
                      <a:pPr marL="0" marR="0" lvl="0" indent="0" algn="l" rtl="0">
                        <a:spcBef>
                          <a:spcPts val="0"/>
                        </a:spcBef>
                        <a:buSzPct val="25000"/>
                        <a:buNone/>
                      </a:pPr>
                      <a:r>
                        <a:rPr lang="en-US" sz="1800"/>
                        <a:t>RBC</a:t>
                      </a:r>
                    </a:p>
                  </a:txBody>
                  <a:tcPr marL="91450" marR="91450" marT="45725" marB="45725"/>
                </a:tc>
                <a:tc>
                  <a:txBody>
                    <a:bodyPr/>
                    <a:lstStyle/>
                    <a:p>
                      <a:pPr marL="0" marR="0" lvl="0" indent="0" algn="l" rtl="0">
                        <a:spcBef>
                          <a:spcPts val="0"/>
                        </a:spcBef>
                        <a:buSzPct val="25000"/>
                        <a:buNone/>
                      </a:pPr>
                      <a:r>
                        <a:rPr lang="en-US" sz="1800"/>
                        <a:t>&lt;2000</a:t>
                      </a:r>
                    </a:p>
                  </a:txBody>
                  <a:tcPr marL="91450" marR="91450" marT="45725" marB="45725">
                    <a:lnR w="12700" cap="flat" cmpd="sng">
                      <a:solidFill>
                        <a:schemeClr val="lt1"/>
                      </a:solidFill>
                      <a:prstDash val="solid"/>
                      <a:round/>
                      <a:headEnd type="none" w="med" len="med"/>
                      <a:tailEnd type="none" w="med" len="med"/>
                    </a:lnR>
                  </a:tcPr>
                </a:tc>
                <a:tc>
                  <a:txBody>
                    <a:bodyPr/>
                    <a:lstStyle/>
                    <a:p>
                      <a:pPr marL="0" marR="0" lvl="0" indent="0" algn="l" rtl="0">
                        <a:spcBef>
                          <a:spcPts val="0"/>
                        </a:spcBef>
                        <a:buSzPct val="25000"/>
                        <a:buNone/>
                      </a:pPr>
                      <a:r>
                        <a:rPr lang="en-US" sz="1800"/>
                        <a:t>Absent/mcL</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563" name="Shape 563"/>
          <p:cNvSpPr txBox="1">
            <a:spLocks noGrp="1"/>
          </p:cNvSpPr>
          <p:nvPr>
            <p:ph type="dt" idx="10"/>
          </p:nvPr>
        </p:nvSpPr>
        <p:spPr>
          <a:xfrm>
            <a:off x="457200" y="6356350"/>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3/20/2017</a:t>
            </a:r>
          </a:p>
        </p:txBody>
      </p:sp>
      <p:sp>
        <p:nvSpPr>
          <p:cNvPr id="564" name="Shape 564"/>
          <p:cNvSpPr txBox="1">
            <a:spLocks noGrp="1"/>
          </p:cNvSpPr>
          <p:nvPr>
            <p:ph type="sldNum" idx="12"/>
          </p:nvPr>
        </p:nvSpPr>
        <p:spPr>
          <a:xfrm>
            <a:off x="3505200" y="6356350"/>
            <a:ext cx="2133600" cy="3651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t>58</a:t>
            </a:fld>
            <a:endParaRPr lang="en-US" sz="1200" b="0" i="0" u="none" strike="noStrike" cap="none">
              <a:solidFill>
                <a:srgbClr val="000000"/>
              </a:solidFill>
              <a:latin typeface="Calibri"/>
              <a:ea typeface="Calibri"/>
              <a:cs typeface="Calibri"/>
              <a:sym typeface="Calibri"/>
            </a:endParaRPr>
          </a:p>
        </p:txBody>
      </p:sp>
      <p:sp>
        <p:nvSpPr>
          <p:cNvPr id="565" name="Shape 565"/>
          <p:cNvSpPr txBox="1"/>
          <p:nvPr/>
        </p:nvSpPr>
        <p:spPr>
          <a:xfrm>
            <a:off x="606972" y="4470082"/>
            <a:ext cx="7125900" cy="646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a:solidFill>
                  <a:schemeClr val="dk1"/>
                </a:solidFill>
                <a:latin typeface="Calibri"/>
                <a:ea typeface="Calibri"/>
                <a:cs typeface="Calibri"/>
                <a:sym typeface="Calibri"/>
              </a:rPr>
              <a:t>Should a differential be performed on this Specimen?</a:t>
            </a:r>
          </a:p>
          <a:p>
            <a:pPr marL="0" marR="0" lvl="0" indent="0" algn="l" rtl="0">
              <a:spcBef>
                <a:spcPts val="0"/>
              </a:spcBef>
              <a:buNone/>
            </a:pPr>
            <a:endParaRPr sz="1800">
              <a:solidFill>
                <a:schemeClr val="dk1"/>
              </a:solidFill>
              <a:latin typeface="Calibri"/>
              <a:ea typeface="Calibri"/>
              <a:cs typeface="Calibri"/>
              <a:sym typeface="Calibri"/>
            </a:endParaRPr>
          </a:p>
        </p:txBody>
      </p:sp>
      <p:sp>
        <p:nvSpPr>
          <p:cNvPr id="566" name="Shape 566"/>
          <p:cNvSpPr txBox="1"/>
          <p:nvPr/>
        </p:nvSpPr>
        <p:spPr>
          <a:xfrm>
            <a:off x="2373001" y="5116275"/>
            <a:ext cx="4398000" cy="369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000">
                <a:latin typeface="Calibri"/>
                <a:ea typeface="Calibri"/>
                <a:cs typeface="Calibri"/>
                <a:sym typeface="Calibri"/>
              </a:rPr>
              <a:t>Yes, perform differential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Shape 57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12281"/>
              </a:buClr>
              <a:buSzPct val="25000"/>
              <a:buFont typeface="Calibri"/>
              <a:buNone/>
            </a:pPr>
            <a:r>
              <a:rPr lang="en-US" sz="4400" b="1" i="0" u="none" strike="noStrike" cap="none">
                <a:solidFill>
                  <a:srgbClr val="012281"/>
                </a:solidFill>
                <a:latin typeface="Calibri"/>
                <a:ea typeface="Calibri"/>
                <a:cs typeface="Calibri"/>
                <a:sym typeface="Calibri"/>
              </a:rPr>
              <a:t>#8 </a:t>
            </a:r>
            <a:r>
              <a:rPr lang="en-US"/>
              <a:t>Differential Results</a:t>
            </a:r>
          </a:p>
        </p:txBody>
      </p:sp>
      <p:sp>
        <p:nvSpPr>
          <p:cNvPr id="572" name="Shape 572"/>
          <p:cNvSpPr txBox="1">
            <a:spLocks noGrp="1"/>
          </p:cNvSpPr>
          <p:nvPr>
            <p:ph type="dt" idx="10"/>
          </p:nvPr>
        </p:nvSpPr>
        <p:spPr>
          <a:xfrm>
            <a:off x="457200" y="6356350"/>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3/20/2017</a:t>
            </a:r>
          </a:p>
        </p:txBody>
      </p:sp>
      <p:sp>
        <p:nvSpPr>
          <p:cNvPr id="573" name="Shape 573"/>
          <p:cNvSpPr txBox="1">
            <a:spLocks noGrp="1"/>
          </p:cNvSpPr>
          <p:nvPr>
            <p:ph type="sldNum" idx="12"/>
          </p:nvPr>
        </p:nvSpPr>
        <p:spPr>
          <a:xfrm>
            <a:off x="3505200" y="6356350"/>
            <a:ext cx="2133600" cy="3651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000000"/>
                </a:solidFill>
                <a:latin typeface="Calibri"/>
                <a:ea typeface="Calibri"/>
                <a:cs typeface="Calibri"/>
                <a:sym typeface="Calibri"/>
              </a:rPr>
              <a:t>59</a:t>
            </a:fld>
            <a:endParaRPr lang="en-US" sz="1200">
              <a:solidFill>
                <a:srgbClr val="000000"/>
              </a:solidFill>
              <a:latin typeface="Calibri"/>
              <a:ea typeface="Calibri"/>
              <a:cs typeface="Calibri"/>
              <a:sym typeface="Calibri"/>
            </a:endParaRPr>
          </a:p>
        </p:txBody>
      </p:sp>
      <p:graphicFrame>
        <p:nvGraphicFramePr>
          <p:cNvPr id="574" name="Shape 574"/>
          <p:cNvGraphicFramePr/>
          <p:nvPr/>
        </p:nvGraphicFramePr>
        <p:xfrm>
          <a:off x="2278339" y="2381874"/>
          <a:ext cx="3000000" cy="3000000"/>
        </p:xfrm>
        <a:graphic>
          <a:graphicData uri="http://schemas.openxmlformats.org/drawingml/2006/table">
            <a:tbl>
              <a:tblPr firstRow="1" bandRow="1">
                <a:noFill/>
                <a:tableStyleId>{C088C122-C329-4756-A875-3D0EFE38505E}</a:tableStyleId>
              </a:tblPr>
              <a:tblGrid>
                <a:gridCol w="1466050">
                  <a:extLst>
                    <a:ext uri="{9D8B030D-6E8A-4147-A177-3AD203B41FA5}">
                      <a16:colId xmlns:a16="http://schemas.microsoft.com/office/drawing/2014/main" xmlns="" val="20000"/>
                    </a:ext>
                  </a:extLst>
                </a:gridCol>
                <a:gridCol w="1154800">
                  <a:extLst>
                    <a:ext uri="{9D8B030D-6E8A-4147-A177-3AD203B41FA5}">
                      <a16:colId xmlns:a16="http://schemas.microsoft.com/office/drawing/2014/main" xmlns="" val="20001"/>
                    </a:ext>
                  </a:extLst>
                </a:gridCol>
                <a:gridCol w="1777275">
                  <a:extLst>
                    <a:ext uri="{9D8B030D-6E8A-4147-A177-3AD203B41FA5}">
                      <a16:colId xmlns:a16="http://schemas.microsoft.com/office/drawing/2014/main" xmlns="" val="20002"/>
                    </a:ext>
                  </a:extLst>
                </a:gridCol>
              </a:tblGrid>
              <a:tr h="385400">
                <a:tc>
                  <a:txBody>
                    <a:bodyPr/>
                    <a:lstStyle/>
                    <a:p>
                      <a:pPr marL="0" marR="0" lvl="0" indent="0" algn="l" rtl="0">
                        <a:spcBef>
                          <a:spcPts val="0"/>
                        </a:spcBef>
                        <a:buSzPct val="25000"/>
                        <a:buNone/>
                      </a:pPr>
                      <a:r>
                        <a:rPr lang="en-US" sz="1800"/>
                        <a:t>Parameter</a:t>
                      </a:r>
                    </a:p>
                  </a:txBody>
                  <a:tcPr marL="91450" marR="91450" marT="45725" marB="45725"/>
                </a:tc>
                <a:tc>
                  <a:txBody>
                    <a:bodyPr/>
                    <a:lstStyle/>
                    <a:p>
                      <a:pPr marL="0" marR="0" lvl="0" indent="0" algn="l" rtl="0">
                        <a:spcBef>
                          <a:spcPts val="0"/>
                        </a:spcBef>
                        <a:buSzPct val="25000"/>
                        <a:buNone/>
                      </a:pPr>
                      <a:r>
                        <a:rPr lang="en-US" sz="1800"/>
                        <a:t>Result</a:t>
                      </a:r>
                    </a:p>
                  </a:txBody>
                  <a:tcPr marL="91450" marR="91450" marT="45725" marB="45725"/>
                </a:tc>
                <a:tc>
                  <a:txBody>
                    <a:bodyPr/>
                    <a:lstStyle/>
                    <a:p>
                      <a:pPr marL="0" marR="0" lvl="0" indent="0" algn="l" rtl="0">
                        <a:spcBef>
                          <a:spcPts val="0"/>
                        </a:spcBef>
                        <a:buSzPct val="25000"/>
                        <a:buNone/>
                      </a:pPr>
                      <a:r>
                        <a:rPr lang="en-US" sz="1800"/>
                        <a:t>Reference Range</a:t>
                      </a:r>
                    </a:p>
                  </a:txBody>
                  <a:tcPr marL="91450" marR="91450" marT="45725" marB="45725"/>
                </a:tc>
                <a:extLst>
                  <a:ext uri="{0D108BD9-81ED-4DB2-BD59-A6C34878D82A}">
                    <a16:rowId xmlns:a16="http://schemas.microsoft.com/office/drawing/2014/main" xmlns="" val="10000"/>
                  </a:ext>
                </a:extLst>
              </a:tr>
              <a:tr h="351600">
                <a:tc>
                  <a:txBody>
                    <a:bodyPr/>
                    <a:lstStyle/>
                    <a:p>
                      <a:pPr marL="0" marR="0" lvl="0" indent="0" algn="l" rtl="0">
                        <a:spcBef>
                          <a:spcPts val="0"/>
                        </a:spcBef>
                        <a:buSzPct val="25000"/>
                        <a:buNone/>
                      </a:pPr>
                      <a:r>
                        <a:rPr lang="en-US" sz="1800"/>
                        <a:t>Neutrophils</a:t>
                      </a:r>
                    </a:p>
                  </a:txBody>
                  <a:tcPr marL="91450" marR="91450" marT="45725" marB="45725"/>
                </a:tc>
                <a:tc>
                  <a:txBody>
                    <a:bodyPr/>
                    <a:lstStyle/>
                    <a:p>
                      <a:pPr marL="0" marR="0" lvl="0" indent="0" algn="l" rtl="0">
                        <a:spcBef>
                          <a:spcPts val="0"/>
                        </a:spcBef>
                        <a:buSzPct val="25000"/>
                        <a:buNone/>
                      </a:pPr>
                      <a:r>
                        <a:rPr lang="en-US" sz="1800"/>
                        <a:t>1</a:t>
                      </a:r>
                    </a:p>
                  </a:txBody>
                  <a:tcPr marL="91450" marR="91450" marT="45725" marB="45725"/>
                </a:tc>
                <a:tc>
                  <a:txBody>
                    <a:bodyPr/>
                    <a:lstStyle/>
                    <a:p>
                      <a:pPr marL="0" marR="0" lvl="0" indent="0" algn="l" rtl="0">
                        <a:spcBef>
                          <a:spcPts val="0"/>
                        </a:spcBef>
                        <a:buSzPct val="25000"/>
                        <a:buNone/>
                      </a:pPr>
                      <a:r>
                        <a:rPr lang="en-US" sz="1800"/>
                        <a:t>%</a:t>
                      </a:r>
                    </a:p>
                  </a:txBody>
                  <a:tcPr marL="91450" marR="91450" marT="45725" marB="45725"/>
                </a:tc>
                <a:extLst>
                  <a:ext uri="{0D108BD9-81ED-4DB2-BD59-A6C34878D82A}">
                    <a16:rowId xmlns:a16="http://schemas.microsoft.com/office/drawing/2014/main" xmlns="" val="10001"/>
                  </a:ext>
                </a:extLst>
              </a:tr>
              <a:tr h="351600">
                <a:tc>
                  <a:txBody>
                    <a:bodyPr/>
                    <a:lstStyle/>
                    <a:p>
                      <a:pPr marL="0" marR="0" lvl="0" indent="0" algn="l" rtl="0">
                        <a:spcBef>
                          <a:spcPts val="0"/>
                        </a:spcBef>
                        <a:buSzPct val="25000"/>
                        <a:buNone/>
                      </a:pPr>
                      <a:r>
                        <a:rPr lang="en-US" sz="1800"/>
                        <a:t>Lymphocytes</a:t>
                      </a:r>
                    </a:p>
                  </a:txBody>
                  <a:tcPr marL="91450" marR="91450" marT="45725" marB="45725"/>
                </a:tc>
                <a:tc>
                  <a:txBody>
                    <a:bodyPr/>
                    <a:lstStyle/>
                    <a:p>
                      <a:pPr marL="0" marR="0" lvl="0" indent="0" algn="l" rtl="0">
                        <a:spcBef>
                          <a:spcPts val="0"/>
                        </a:spcBef>
                        <a:buSzPct val="25000"/>
                        <a:buNone/>
                      </a:pPr>
                      <a:r>
                        <a:rPr lang="en-US" sz="1800"/>
                        <a:t>17</a:t>
                      </a:r>
                    </a:p>
                  </a:txBody>
                  <a:tcPr marL="91450" marR="91450" marT="45725" marB="45725"/>
                </a:tc>
                <a:tc>
                  <a:txBody>
                    <a:bodyPr/>
                    <a:lstStyle/>
                    <a:p>
                      <a:pPr marL="0" marR="0" lvl="0" indent="0" algn="l" rtl="0">
                        <a:spcBef>
                          <a:spcPts val="0"/>
                        </a:spcBef>
                        <a:buSzPct val="25000"/>
                        <a:buNone/>
                      </a:pPr>
                      <a:r>
                        <a:rPr lang="en-US" sz="1800"/>
                        <a:t>%</a:t>
                      </a:r>
                    </a:p>
                  </a:txBody>
                  <a:tcPr marL="91450" marR="91450" marT="45725" marB="45725"/>
                </a:tc>
                <a:extLst>
                  <a:ext uri="{0D108BD9-81ED-4DB2-BD59-A6C34878D82A}">
                    <a16:rowId xmlns:a16="http://schemas.microsoft.com/office/drawing/2014/main" xmlns="" val="10002"/>
                  </a:ext>
                </a:extLst>
              </a:tr>
              <a:tr h="351600">
                <a:tc>
                  <a:txBody>
                    <a:bodyPr/>
                    <a:lstStyle/>
                    <a:p>
                      <a:pPr marL="0" marR="0" lvl="0" indent="0" algn="l" rtl="0">
                        <a:spcBef>
                          <a:spcPts val="0"/>
                        </a:spcBef>
                        <a:buNone/>
                      </a:pPr>
                      <a:r>
                        <a:rPr lang="en-US" sz="1800"/>
                        <a:t>Monocytes</a:t>
                      </a:r>
                    </a:p>
                  </a:txBody>
                  <a:tcPr marL="91450" marR="91450" marT="45725" marB="45725"/>
                </a:tc>
                <a:tc>
                  <a:txBody>
                    <a:bodyPr/>
                    <a:lstStyle/>
                    <a:p>
                      <a:pPr marL="0" marR="0" lvl="0" indent="0" algn="l" rtl="0">
                        <a:spcBef>
                          <a:spcPts val="0"/>
                        </a:spcBef>
                        <a:buNone/>
                      </a:pPr>
                      <a:r>
                        <a:rPr lang="en-US" sz="1800"/>
                        <a:t>9</a:t>
                      </a:r>
                    </a:p>
                  </a:txBody>
                  <a:tcPr marL="91450" marR="91450" marT="45725" marB="45725"/>
                </a:tc>
                <a:tc>
                  <a:txBody>
                    <a:bodyPr/>
                    <a:lstStyle/>
                    <a:p>
                      <a:pPr marL="0" marR="0" lvl="0" indent="0" algn="l" rtl="0">
                        <a:spcBef>
                          <a:spcPts val="0"/>
                        </a:spcBef>
                        <a:buNone/>
                      </a:pPr>
                      <a:r>
                        <a:rPr lang="en-US" sz="1800"/>
                        <a:t>%</a:t>
                      </a:r>
                    </a:p>
                  </a:txBody>
                  <a:tcPr marL="91450" marR="91450" marT="45725" marB="45725"/>
                </a:tc>
                <a:extLst>
                  <a:ext uri="{0D108BD9-81ED-4DB2-BD59-A6C34878D82A}">
                    <a16:rowId xmlns:a16="http://schemas.microsoft.com/office/drawing/2014/main" xmlns="" val="10003"/>
                  </a:ext>
                </a:extLst>
              </a:tr>
              <a:tr h="351600">
                <a:tc>
                  <a:txBody>
                    <a:bodyPr/>
                    <a:lstStyle/>
                    <a:p>
                      <a:pPr marL="0" marR="0" lvl="0" indent="0" algn="l" rtl="0">
                        <a:spcBef>
                          <a:spcPts val="0"/>
                        </a:spcBef>
                        <a:buNone/>
                      </a:pPr>
                      <a:r>
                        <a:rPr lang="en-US" sz="1800"/>
                        <a:t>Others</a:t>
                      </a:r>
                    </a:p>
                  </a:txBody>
                  <a:tcPr marL="91450" marR="91450" marT="45725" marB="45725"/>
                </a:tc>
                <a:tc>
                  <a:txBody>
                    <a:bodyPr/>
                    <a:lstStyle/>
                    <a:p>
                      <a:pPr marL="0" marR="0" lvl="0" indent="0" algn="l" rtl="0">
                        <a:spcBef>
                          <a:spcPts val="0"/>
                        </a:spcBef>
                        <a:buNone/>
                      </a:pPr>
                      <a:r>
                        <a:rPr lang="en-US" sz="1800"/>
                        <a:t>73</a:t>
                      </a:r>
                    </a:p>
                  </a:txBody>
                  <a:tcPr marL="91450" marR="91450" marT="45725" marB="45725"/>
                </a:tc>
                <a:tc>
                  <a:txBody>
                    <a:bodyPr/>
                    <a:lstStyle/>
                    <a:p>
                      <a:pPr marL="0" marR="0" lvl="0" indent="0" algn="l" rtl="0">
                        <a:spcBef>
                          <a:spcPts val="0"/>
                        </a:spcBef>
                        <a:buNone/>
                      </a:pPr>
                      <a:r>
                        <a:rPr lang="en-US" sz="1800"/>
                        <a:t>%</a:t>
                      </a:r>
                    </a:p>
                  </a:txBody>
                  <a:tcPr marL="91450" marR="91450" marT="45725" marB="45725"/>
                </a:tc>
                <a:extLst>
                  <a:ext uri="{0D108BD9-81ED-4DB2-BD59-A6C34878D82A}">
                    <a16:rowId xmlns:a16="http://schemas.microsoft.com/office/drawing/2014/main" xmlns="" val="10004"/>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12281"/>
              </a:buClr>
              <a:buSzPct val="25000"/>
              <a:buFont typeface="Calibri"/>
              <a:buNone/>
            </a:pPr>
            <a:r>
              <a:rPr lang="en-US" sz="4400" b="1" i="0" u="none" strike="noStrike" cap="none">
                <a:solidFill>
                  <a:srgbClr val="012281"/>
                </a:solidFill>
                <a:latin typeface="Calibri"/>
                <a:ea typeface="Calibri"/>
                <a:cs typeface="Calibri"/>
                <a:sym typeface="Calibri"/>
              </a:rPr>
              <a:t>#1 Morphologic Findings</a:t>
            </a:r>
          </a:p>
        </p:txBody>
      </p:sp>
      <p:sp>
        <p:nvSpPr>
          <p:cNvPr id="107" name="Shape 107"/>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a:t>Reactive mesothelial cells</a:t>
            </a:r>
          </a:p>
          <a:p>
            <a:pPr marL="0" marR="0" lvl="0" indent="0" algn="l" rtl="0">
              <a:spcBef>
                <a:spcPts val="640"/>
              </a:spcBef>
              <a:buNone/>
            </a:pPr>
            <a:endParaRPr sz="3200" b="0" i="0" u="none" strike="noStrike" cap="none">
              <a:solidFill>
                <a:schemeClr val="dk1"/>
              </a:solidFill>
              <a:latin typeface="Calibri"/>
              <a:ea typeface="Calibri"/>
              <a:cs typeface="Calibri"/>
              <a:sym typeface="Calibri"/>
            </a:endParaRPr>
          </a:p>
        </p:txBody>
      </p:sp>
      <p:sp>
        <p:nvSpPr>
          <p:cNvPr id="108" name="Shape 108"/>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3/20/2017</a:t>
            </a:r>
          </a:p>
        </p:txBody>
      </p:sp>
      <p:sp>
        <p:nvSpPr>
          <p:cNvPr id="109" name="Shape 109"/>
          <p:cNvSpPr txBox="1">
            <a:spLocks noGrp="1"/>
          </p:cNvSpPr>
          <p:nvPr>
            <p:ph type="sldNum" idx="12"/>
          </p:nvPr>
        </p:nvSpPr>
        <p:spPr>
          <a:xfrm>
            <a:off x="3505200" y="6356350"/>
            <a:ext cx="2133599"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000000"/>
                </a:solidFill>
                <a:latin typeface="Calibri"/>
                <a:ea typeface="Calibri"/>
                <a:cs typeface="Calibri"/>
                <a:sym typeface="Calibri"/>
              </a:rPr>
              <a:t>6</a:t>
            </a:fld>
            <a:endParaRPr lang="en-US" sz="1200">
              <a:solidFill>
                <a:srgbClr val="000000"/>
              </a:solidFill>
              <a:latin typeface="Calibri"/>
              <a:ea typeface="Calibri"/>
              <a:cs typeface="Calibri"/>
              <a:sym typeface="Calibri"/>
            </a:endParaRPr>
          </a:p>
        </p:txBody>
      </p:sp>
      <p:pic>
        <p:nvPicPr>
          <p:cNvPr id="110" name="Shape 110"/>
          <p:cNvPicPr preferRelativeResize="0"/>
          <p:nvPr/>
        </p:nvPicPr>
        <p:blipFill>
          <a:blip r:embed="rId3">
            <a:alphaModFix/>
          </a:blip>
          <a:stretch>
            <a:fillRect/>
          </a:stretch>
        </p:blipFill>
        <p:spPr>
          <a:xfrm>
            <a:off x="390750" y="2361849"/>
            <a:ext cx="3759050" cy="3469224"/>
          </a:xfrm>
          <a:prstGeom prst="rect">
            <a:avLst/>
          </a:prstGeom>
          <a:noFill/>
          <a:ln>
            <a:noFill/>
          </a:ln>
        </p:spPr>
      </p:pic>
      <p:pic>
        <p:nvPicPr>
          <p:cNvPr id="111" name="Shape 111"/>
          <p:cNvPicPr preferRelativeResize="0"/>
          <p:nvPr/>
        </p:nvPicPr>
        <p:blipFill>
          <a:blip r:embed="rId4">
            <a:alphaModFix/>
          </a:blip>
          <a:stretch>
            <a:fillRect/>
          </a:stretch>
        </p:blipFill>
        <p:spPr>
          <a:xfrm>
            <a:off x="4667750" y="2299900"/>
            <a:ext cx="3898006" cy="3826274"/>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Shape 57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12281"/>
              </a:buClr>
              <a:buSzPct val="25000"/>
              <a:buFont typeface="Calibri"/>
              <a:buNone/>
            </a:pPr>
            <a:r>
              <a:rPr lang="en-US" sz="4400" b="1" i="0" u="none" strike="noStrike" cap="none">
                <a:solidFill>
                  <a:srgbClr val="012281"/>
                </a:solidFill>
                <a:latin typeface="Calibri"/>
                <a:ea typeface="Calibri"/>
                <a:cs typeface="Calibri"/>
                <a:sym typeface="Calibri"/>
              </a:rPr>
              <a:t>#</a:t>
            </a:r>
            <a:r>
              <a:rPr lang="en-US"/>
              <a:t>8</a:t>
            </a:r>
            <a:r>
              <a:rPr lang="en-US" sz="4400" b="1" i="0" u="none" strike="noStrike" cap="none">
                <a:solidFill>
                  <a:srgbClr val="012281"/>
                </a:solidFill>
                <a:latin typeface="Calibri"/>
                <a:ea typeface="Calibri"/>
                <a:cs typeface="Calibri"/>
                <a:sym typeface="Calibri"/>
              </a:rPr>
              <a:t> Morphologic Findings</a:t>
            </a:r>
          </a:p>
        </p:txBody>
      </p:sp>
      <p:sp>
        <p:nvSpPr>
          <p:cNvPr id="580" name="Shape 580"/>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342900" algn="l" rtl="0">
              <a:spcBef>
                <a:spcPts val="640"/>
              </a:spcBef>
              <a:buClr>
                <a:schemeClr val="dk1"/>
              </a:buClr>
              <a:buSzPct val="100000"/>
              <a:buFont typeface="Arial"/>
              <a:buChar char="•"/>
            </a:pPr>
            <a:r>
              <a:rPr lang="en-US"/>
              <a:t>Malignant Cells</a:t>
            </a:r>
          </a:p>
        </p:txBody>
      </p:sp>
      <p:sp>
        <p:nvSpPr>
          <p:cNvPr id="581" name="Shape 581"/>
          <p:cNvSpPr txBox="1">
            <a:spLocks noGrp="1"/>
          </p:cNvSpPr>
          <p:nvPr>
            <p:ph type="dt" idx="10"/>
          </p:nvPr>
        </p:nvSpPr>
        <p:spPr>
          <a:xfrm>
            <a:off x="457200" y="6356350"/>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3/20/2017</a:t>
            </a:r>
          </a:p>
        </p:txBody>
      </p:sp>
      <p:sp>
        <p:nvSpPr>
          <p:cNvPr id="582" name="Shape 582"/>
          <p:cNvSpPr txBox="1">
            <a:spLocks noGrp="1"/>
          </p:cNvSpPr>
          <p:nvPr>
            <p:ph type="sldNum" idx="12"/>
          </p:nvPr>
        </p:nvSpPr>
        <p:spPr>
          <a:xfrm>
            <a:off x="3505200" y="6356350"/>
            <a:ext cx="2133600" cy="3651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000000"/>
                </a:solidFill>
                <a:latin typeface="Calibri"/>
                <a:ea typeface="Calibri"/>
                <a:cs typeface="Calibri"/>
                <a:sym typeface="Calibri"/>
              </a:rPr>
              <a:t>60</a:t>
            </a:fld>
            <a:endParaRPr lang="en-US" sz="1200">
              <a:solidFill>
                <a:srgbClr val="000000"/>
              </a:solidFill>
              <a:latin typeface="Calibri"/>
              <a:ea typeface="Calibri"/>
              <a:cs typeface="Calibri"/>
              <a:sym typeface="Calibri"/>
            </a:endParaRPr>
          </a:p>
        </p:txBody>
      </p:sp>
      <p:pic>
        <p:nvPicPr>
          <p:cNvPr id="583" name="Shape 583" descr="Image_419.jpg"/>
          <p:cNvPicPr preferRelativeResize="0"/>
          <p:nvPr/>
        </p:nvPicPr>
        <p:blipFill rotWithShape="1">
          <a:blip r:embed="rId3">
            <a:alphaModFix/>
          </a:blip>
          <a:srcRect l="30258" t="26861" r="23132" b="24147"/>
          <a:stretch/>
        </p:blipFill>
        <p:spPr>
          <a:xfrm>
            <a:off x="4758600" y="2554250"/>
            <a:ext cx="3928198" cy="3096600"/>
          </a:xfrm>
          <a:prstGeom prst="rect">
            <a:avLst/>
          </a:prstGeom>
          <a:noFill/>
          <a:ln>
            <a:noFill/>
          </a:ln>
        </p:spPr>
      </p:pic>
      <p:pic>
        <p:nvPicPr>
          <p:cNvPr id="584" name="Shape 584" descr="#  8.jpg"/>
          <p:cNvPicPr preferRelativeResize="0"/>
          <p:nvPr/>
        </p:nvPicPr>
        <p:blipFill rotWithShape="1">
          <a:blip r:embed="rId4">
            <a:alphaModFix/>
          </a:blip>
          <a:srcRect l="13234" t="10785" r="13969" b="14054"/>
          <a:stretch/>
        </p:blipFill>
        <p:spPr>
          <a:xfrm>
            <a:off x="369725" y="2554252"/>
            <a:ext cx="4093798" cy="3170147"/>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Shape 58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12281"/>
              </a:buClr>
              <a:buSzPct val="25000"/>
              <a:buFont typeface="Calibri"/>
              <a:buNone/>
            </a:pPr>
            <a:r>
              <a:rPr lang="en-US" sz="4400" b="1" i="0" u="none" strike="noStrike" cap="none">
                <a:solidFill>
                  <a:srgbClr val="012281"/>
                </a:solidFill>
                <a:latin typeface="Calibri"/>
                <a:ea typeface="Calibri"/>
                <a:cs typeface="Calibri"/>
                <a:sym typeface="Calibri"/>
              </a:rPr>
              <a:t>#</a:t>
            </a:r>
            <a:r>
              <a:rPr lang="en-US"/>
              <a:t>8</a:t>
            </a:r>
            <a:r>
              <a:rPr lang="en-US" sz="4400" b="1" i="0" u="none" strike="noStrike" cap="none">
                <a:solidFill>
                  <a:srgbClr val="012281"/>
                </a:solidFill>
                <a:latin typeface="Calibri"/>
                <a:ea typeface="Calibri"/>
                <a:cs typeface="Calibri"/>
                <a:sym typeface="Calibri"/>
              </a:rPr>
              <a:t> Differential Diagnosis</a:t>
            </a:r>
          </a:p>
        </p:txBody>
      </p:sp>
      <p:sp>
        <p:nvSpPr>
          <p:cNvPr id="590" name="Shape 590"/>
          <p:cNvSpPr txBox="1">
            <a:spLocks noGrp="1"/>
          </p:cNvSpPr>
          <p:nvPr>
            <p:ph type="body" idx="1"/>
          </p:nvPr>
        </p:nvSpPr>
        <p:spPr>
          <a:xfrm>
            <a:off x="381375" y="1623950"/>
            <a:ext cx="8229600" cy="4526100"/>
          </a:xfrm>
          <a:prstGeom prst="rect">
            <a:avLst/>
          </a:prstGeom>
          <a:noFill/>
          <a:ln>
            <a:noFill/>
          </a:ln>
        </p:spPr>
        <p:txBody>
          <a:bodyPr lIns="91425" tIns="45700" rIns="91425" bIns="45700" anchor="t" anchorCtr="0">
            <a:noAutofit/>
          </a:bodyPr>
          <a:lstStyle/>
          <a:p>
            <a:pPr lvl="0" rtl="0">
              <a:spcBef>
                <a:spcPts val="0"/>
              </a:spcBef>
              <a:buClr>
                <a:schemeClr val="dk1"/>
              </a:buClr>
              <a:buSzPct val="100000"/>
              <a:buFont typeface="Arial"/>
              <a:buChar char="•"/>
            </a:pPr>
            <a:r>
              <a:rPr lang="en-US"/>
              <a:t>Acute Myeloid Leukemia (AML)</a:t>
            </a:r>
          </a:p>
          <a:p>
            <a:pPr marL="342900" marR="0" lvl="0" indent="-342900" algn="l" rtl="0">
              <a:spcBef>
                <a:spcPts val="640"/>
              </a:spcBef>
              <a:buClr>
                <a:schemeClr val="dk1"/>
              </a:buClr>
              <a:buSzPct val="100000"/>
              <a:buFont typeface="Arial"/>
              <a:buChar char="•"/>
            </a:pPr>
            <a:r>
              <a:rPr lang="en-US"/>
              <a:t>Hodgkin’s disease</a:t>
            </a:r>
          </a:p>
          <a:p>
            <a:pPr lvl="0" rtl="0">
              <a:spcBef>
                <a:spcPts val="0"/>
              </a:spcBef>
              <a:buClr>
                <a:schemeClr val="dk1"/>
              </a:buClr>
              <a:buSzPct val="100000"/>
              <a:buFont typeface="Arial"/>
              <a:buChar char="•"/>
            </a:pPr>
            <a:r>
              <a:rPr lang="en-US"/>
              <a:t>Metastatic cancer to bone and lung</a:t>
            </a:r>
          </a:p>
        </p:txBody>
      </p:sp>
      <p:sp>
        <p:nvSpPr>
          <p:cNvPr id="591" name="Shape 591"/>
          <p:cNvSpPr txBox="1">
            <a:spLocks noGrp="1"/>
          </p:cNvSpPr>
          <p:nvPr>
            <p:ph type="dt" idx="10"/>
          </p:nvPr>
        </p:nvSpPr>
        <p:spPr>
          <a:xfrm>
            <a:off x="457200" y="6356350"/>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3/20/2017</a:t>
            </a:r>
          </a:p>
        </p:txBody>
      </p:sp>
      <p:sp>
        <p:nvSpPr>
          <p:cNvPr id="592" name="Shape 592"/>
          <p:cNvSpPr txBox="1">
            <a:spLocks noGrp="1"/>
          </p:cNvSpPr>
          <p:nvPr>
            <p:ph type="sldNum" idx="12"/>
          </p:nvPr>
        </p:nvSpPr>
        <p:spPr>
          <a:xfrm>
            <a:off x="3505200" y="6356350"/>
            <a:ext cx="2133600" cy="3651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000000"/>
                </a:solidFill>
                <a:latin typeface="Calibri"/>
                <a:ea typeface="Calibri"/>
                <a:cs typeface="Calibri"/>
                <a:sym typeface="Calibri"/>
              </a:rPr>
              <a:t>61</a:t>
            </a:fld>
            <a:endParaRPr lang="en-US" sz="1200">
              <a:solidFill>
                <a:srgbClr val="000000"/>
              </a:solidFill>
              <a:latin typeface="Calibri"/>
              <a:ea typeface="Calibri"/>
              <a:cs typeface="Calibri"/>
              <a:sym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Shape 59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12281"/>
              </a:buClr>
              <a:buSzPct val="25000"/>
              <a:buFont typeface="Calibri"/>
              <a:buNone/>
            </a:pPr>
            <a:r>
              <a:rPr lang="en-US" sz="4400" b="1" i="0" u="none" strike="noStrike" cap="none">
                <a:solidFill>
                  <a:srgbClr val="012281"/>
                </a:solidFill>
                <a:latin typeface="Calibri"/>
                <a:ea typeface="Calibri"/>
                <a:cs typeface="Calibri"/>
                <a:sym typeface="Calibri"/>
              </a:rPr>
              <a:t>#</a:t>
            </a:r>
            <a:r>
              <a:rPr lang="en-US"/>
              <a:t>8</a:t>
            </a:r>
            <a:r>
              <a:rPr lang="en-US" sz="4400" b="1" i="0" u="none" strike="noStrike" cap="none">
                <a:solidFill>
                  <a:srgbClr val="012281"/>
                </a:solidFill>
                <a:latin typeface="Calibri"/>
                <a:ea typeface="Calibri"/>
                <a:cs typeface="Calibri"/>
                <a:sym typeface="Calibri"/>
              </a:rPr>
              <a:t> Diagnosis</a:t>
            </a:r>
          </a:p>
        </p:txBody>
      </p:sp>
      <p:sp>
        <p:nvSpPr>
          <p:cNvPr id="598" name="Shape 598"/>
          <p:cNvSpPr txBox="1">
            <a:spLocks noGrp="1"/>
          </p:cNvSpPr>
          <p:nvPr>
            <p:ph type="body" idx="1"/>
          </p:nvPr>
        </p:nvSpPr>
        <p:spPr>
          <a:xfrm>
            <a:off x="381375" y="1623950"/>
            <a:ext cx="8229600" cy="4526100"/>
          </a:xfrm>
          <a:prstGeom prst="rect">
            <a:avLst/>
          </a:prstGeom>
          <a:noFill/>
          <a:ln>
            <a:noFill/>
          </a:ln>
        </p:spPr>
        <p:txBody>
          <a:bodyPr lIns="91425" tIns="45700" rIns="91425" bIns="45700" anchor="t" anchorCtr="0">
            <a:noAutofit/>
          </a:bodyPr>
          <a:lstStyle/>
          <a:p>
            <a:pPr marL="342900" marR="0" lvl="0" indent="-342900" algn="l" rtl="0">
              <a:spcBef>
                <a:spcPts val="640"/>
              </a:spcBef>
              <a:buClr>
                <a:schemeClr val="dk1"/>
              </a:buClr>
              <a:buSzPct val="100000"/>
              <a:buFont typeface="Arial"/>
              <a:buChar char="•"/>
            </a:pPr>
            <a:r>
              <a:rPr lang="en-US" b="1"/>
              <a:t>Metastatic cancer to bone and lung</a:t>
            </a:r>
          </a:p>
          <a:p>
            <a:pPr marL="342900" marR="0" lvl="0" indent="-342900" algn="l" rtl="0">
              <a:spcBef>
                <a:spcPts val="640"/>
              </a:spcBef>
              <a:buClr>
                <a:schemeClr val="dk1"/>
              </a:buClr>
              <a:buSzPct val="100000"/>
              <a:buFont typeface="Arial"/>
              <a:buChar char="•"/>
            </a:pPr>
            <a:r>
              <a:rPr lang="en-US"/>
              <a:t>Metastasis occurs when cancer cells from the primary tumor relocate to another location through the blood or lymph system and develop secondary malignant growths.</a:t>
            </a:r>
          </a:p>
          <a:p>
            <a:pPr marL="342900" marR="0" lvl="0" indent="-342900" algn="l" rtl="0">
              <a:spcBef>
                <a:spcPts val="640"/>
              </a:spcBef>
              <a:buClr>
                <a:schemeClr val="dk1"/>
              </a:buClr>
              <a:buSzPct val="100000"/>
              <a:buFont typeface="Arial"/>
              <a:buChar char="•"/>
            </a:pPr>
            <a:r>
              <a:rPr lang="en-US"/>
              <a:t>The bone is a common site for metastasis. Cancers such as prostate, breast, and lung are most likely to spread to the bone.</a:t>
            </a:r>
          </a:p>
        </p:txBody>
      </p:sp>
      <p:sp>
        <p:nvSpPr>
          <p:cNvPr id="599" name="Shape 599"/>
          <p:cNvSpPr txBox="1">
            <a:spLocks noGrp="1"/>
          </p:cNvSpPr>
          <p:nvPr>
            <p:ph type="dt" idx="10"/>
          </p:nvPr>
        </p:nvSpPr>
        <p:spPr>
          <a:xfrm>
            <a:off x="457200" y="6356350"/>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3/20/2017</a:t>
            </a:r>
          </a:p>
        </p:txBody>
      </p:sp>
      <p:sp>
        <p:nvSpPr>
          <p:cNvPr id="600" name="Shape 600"/>
          <p:cNvSpPr txBox="1">
            <a:spLocks noGrp="1"/>
          </p:cNvSpPr>
          <p:nvPr>
            <p:ph type="sldNum" idx="12"/>
          </p:nvPr>
        </p:nvSpPr>
        <p:spPr>
          <a:xfrm>
            <a:off x="3505200" y="6356350"/>
            <a:ext cx="2133600" cy="3651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000000"/>
                </a:solidFill>
                <a:latin typeface="Calibri"/>
                <a:ea typeface="Calibri"/>
                <a:cs typeface="Calibri"/>
                <a:sym typeface="Calibri"/>
              </a:rPr>
              <a:t>62</a:t>
            </a:fld>
            <a:endParaRPr lang="en-US" sz="1200">
              <a:solidFill>
                <a:srgbClr val="000000"/>
              </a:solidFill>
              <a:latin typeface="Calibri"/>
              <a:ea typeface="Calibri"/>
              <a:cs typeface="Calibri"/>
              <a:sym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Shape 606"/>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None/>
            </a:pPr>
            <a:r>
              <a:rPr lang="en-US"/>
              <a:t>Slide #9</a:t>
            </a:r>
          </a:p>
        </p:txBody>
      </p:sp>
      <p:sp>
        <p:nvSpPr>
          <p:cNvPr id="607" name="Shape 607"/>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lvl="0" rtl="0">
              <a:spcBef>
                <a:spcPts val="0"/>
              </a:spcBef>
              <a:buNone/>
            </a:pPr>
            <a:r>
              <a:rPr lang="en-US"/>
              <a:t>A 57 year old man presents to the EC with symptoms of lightheadedness, diaphoresis and tightness in his jaw and upper neck. Chest CT PE protocol is performed and result are negative for PE however a spiculated nodule is identified. An endoscopy and BAL is performed. The patient denies any smoking history.</a:t>
            </a:r>
          </a:p>
        </p:txBody>
      </p:sp>
      <p:sp>
        <p:nvSpPr>
          <p:cNvPr id="608" name="Shape 608"/>
          <p:cNvSpPr txBox="1">
            <a:spLocks noGrp="1"/>
          </p:cNvSpPr>
          <p:nvPr>
            <p:ph type="sldNum" idx="12"/>
          </p:nvPr>
        </p:nvSpPr>
        <p:spPr>
          <a:xfrm>
            <a:off x="3505200" y="6356350"/>
            <a:ext cx="2133600" cy="365100"/>
          </a:xfrm>
          <a:prstGeom prst="rect">
            <a:avLst/>
          </a:prstGeom>
        </p:spPr>
        <p:txBody>
          <a:bodyPr lIns="91425" tIns="45700" rIns="91425" bIns="45700" anchor="ctr" anchorCtr="0">
            <a:noAutofit/>
          </a:bodyPr>
          <a:lstStyle/>
          <a:p>
            <a:pPr lvl="0" rtl="0">
              <a:spcBef>
                <a:spcPts val="0"/>
              </a:spcBef>
              <a:buNone/>
            </a:pPr>
            <a:fld id="{00000000-1234-1234-1234-123412341234}" type="slidenum">
              <a:rPr lang="en-US"/>
              <a:t>63</a:t>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Shape 61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12281"/>
              </a:buClr>
              <a:buSzPct val="25000"/>
              <a:buFont typeface="Calibri"/>
              <a:buNone/>
            </a:pPr>
            <a:r>
              <a:rPr lang="en-US" sz="4400" b="1" i="0" u="none" strike="noStrike" cap="none">
                <a:solidFill>
                  <a:srgbClr val="012281"/>
                </a:solidFill>
                <a:latin typeface="Calibri"/>
                <a:ea typeface="Calibri"/>
                <a:cs typeface="Calibri"/>
                <a:sym typeface="Calibri"/>
              </a:rPr>
              <a:t>#</a:t>
            </a:r>
            <a:r>
              <a:rPr lang="en-US"/>
              <a:t>9</a:t>
            </a:r>
            <a:r>
              <a:rPr lang="en-US" sz="4400" b="1" i="0" u="none" strike="noStrike" cap="none">
                <a:solidFill>
                  <a:srgbClr val="012281"/>
                </a:solidFill>
                <a:latin typeface="Calibri"/>
                <a:ea typeface="Calibri"/>
                <a:cs typeface="Calibri"/>
                <a:sym typeface="Calibri"/>
              </a:rPr>
              <a:t> Macroscopic Appearance</a:t>
            </a:r>
          </a:p>
        </p:txBody>
      </p:sp>
      <p:sp>
        <p:nvSpPr>
          <p:cNvPr id="614" name="Shape 614"/>
          <p:cNvSpPr txBox="1">
            <a:spLocks noGrp="1"/>
          </p:cNvSpPr>
          <p:nvPr>
            <p:ph type="dt" idx="10"/>
          </p:nvPr>
        </p:nvSpPr>
        <p:spPr>
          <a:xfrm>
            <a:off x="457200" y="6356350"/>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3/20/2017</a:t>
            </a:r>
          </a:p>
        </p:txBody>
      </p:sp>
      <p:sp>
        <p:nvSpPr>
          <p:cNvPr id="615" name="Shape 615"/>
          <p:cNvSpPr txBox="1">
            <a:spLocks noGrp="1"/>
          </p:cNvSpPr>
          <p:nvPr>
            <p:ph type="sldNum" idx="12"/>
          </p:nvPr>
        </p:nvSpPr>
        <p:spPr>
          <a:xfrm>
            <a:off x="3505200" y="6356350"/>
            <a:ext cx="2133600" cy="365100"/>
          </a:xfrm>
          <a:prstGeom prst="rect">
            <a:avLst/>
          </a:prstGeom>
          <a:noFill/>
          <a:ln>
            <a:noFill/>
          </a:ln>
        </p:spPr>
        <p:txBody>
          <a:bodyPr lIns="91425" tIns="45700" rIns="91425" bIns="45700" anchor="ctr" anchorCtr="0">
            <a:noAutofit/>
          </a:bodyPr>
          <a:lstStyle/>
          <a:p>
            <a:pPr lvl="0" rtl="0">
              <a:spcBef>
                <a:spcPts val="0"/>
              </a:spcBef>
              <a:buNone/>
            </a:pPr>
            <a:fld id="{00000000-1234-1234-1234-123412341234}" type="slidenum">
              <a:rPr lang="en-US"/>
              <a:t>64</a:t>
            </a:fld>
            <a:endParaRPr lang="en-US"/>
          </a:p>
        </p:txBody>
      </p:sp>
      <p:graphicFrame>
        <p:nvGraphicFramePr>
          <p:cNvPr id="616" name="Shape 616"/>
          <p:cNvGraphicFramePr/>
          <p:nvPr/>
        </p:nvGraphicFramePr>
        <p:xfrm>
          <a:off x="4382814" y="2212082"/>
          <a:ext cx="3000000" cy="3000000"/>
        </p:xfrm>
        <a:graphic>
          <a:graphicData uri="http://schemas.openxmlformats.org/drawingml/2006/table">
            <a:tbl>
              <a:tblPr firstRow="1" bandRow="1">
                <a:noFill/>
                <a:tableStyleId>{C088C122-C329-4756-A875-3D0EFE38505E}</a:tableStyleId>
              </a:tblPr>
              <a:tblGrid>
                <a:gridCol w="2333300">
                  <a:extLst>
                    <a:ext uri="{9D8B030D-6E8A-4147-A177-3AD203B41FA5}">
                      <a16:colId xmlns:a16="http://schemas.microsoft.com/office/drawing/2014/main" xmlns="" val="20000"/>
                    </a:ext>
                  </a:extLst>
                </a:gridCol>
                <a:gridCol w="1841950">
                  <a:extLst>
                    <a:ext uri="{9D8B030D-6E8A-4147-A177-3AD203B41FA5}">
                      <a16:colId xmlns:a16="http://schemas.microsoft.com/office/drawing/2014/main" xmlns="" val="20001"/>
                    </a:ext>
                  </a:extLst>
                </a:gridCol>
              </a:tblGrid>
              <a:tr h="370850">
                <a:tc>
                  <a:txBody>
                    <a:bodyPr/>
                    <a:lstStyle/>
                    <a:p>
                      <a:pPr marL="0" marR="0" lvl="0" indent="0" algn="l" rtl="0">
                        <a:spcBef>
                          <a:spcPts val="0"/>
                        </a:spcBef>
                        <a:buSzPct val="25000"/>
                        <a:buNone/>
                      </a:pPr>
                      <a:r>
                        <a:rPr lang="en-US" sz="1800" u="none" strike="noStrike" cap="none"/>
                        <a:t>Parameter</a:t>
                      </a:r>
                    </a:p>
                  </a:txBody>
                  <a:tcPr marL="91450" marR="91450" marT="45725" marB="45725"/>
                </a:tc>
                <a:tc>
                  <a:txBody>
                    <a:bodyPr/>
                    <a:lstStyle/>
                    <a:p>
                      <a:pPr marL="0" marR="0" lvl="0" indent="0" algn="l" rtl="0">
                        <a:spcBef>
                          <a:spcPts val="0"/>
                        </a:spcBef>
                        <a:buSzPct val="25000"/>
                        <a:buNone/>
                      </a:pPr>
                      <a:r>
                        <a:rPr lang="en-US" sz="1800"/>
                        <a:t>Result</a:t>
                      </a:r>
                    </a:p>
                  </a:txBody>
                  <a:tcPr marL="91450" marR="91450" marT="45725" marB="45725"/>
                </a:tc>
                <a:extLst>
                  <a:ext uri="{0D108BD9-81ED-4DB2-BD59-A6C34878D82A}">
                    <a16:rowId xmlns:a16="http://schemas.microsoft.com/office/drawing/2014/main" xmlns="" val="10000"/>
                  </a:ext>
                </a:extLst>
              </a:tr>
              <a:tr h="370850">
                <a:tc>
                  <a:txBody>
                    <a:bodyPr/>
                    <a:lstStyle/>
                    <a:p>
                      <a:pPr marL="0" marR="0" lvl="0" indent="0" algn="l" rtl="0">
                        <a:spcBef>
                          <a:spcPts val="0"/>
                        </a:spcBef>
                        <a:buNone/>
                      </a:pPr>
                      <a:r>
                        <a:rPr lang="en-US" sz="1800"/>
                        <a:t>Source</a:t>
                      </a:r>
                    </a:p>
                  </a:txBody>
                  <a:tcPr marL="91450" marR="91450" marT="45725" marB="45725"/>
                </a:tc>
                <a:tc>
                  <a:txBody>
                    <a:bodyPr/>
                    <a:lstStyle/>
                    <a:p>
                      <a:pPr lvl="0" rtl="0">
                        <a:spcBef>
                          <a:spcPts val="0"/>
                        </a:spcBef>
                        <a:buNone/>
                      </a:pPr>
                      <a:r>
                        <a:rPr lang="en-US" sz="1800"/>
                        <a:t>BAL</a:t>
                      </a:r>
                    </a:p>
                  </a:txBody>
                  <a:tcPr marL="91450" marR="91450" marT="45725" marB="45725"/>
                </a:tc>
                <a:extLst>
                  <a:ext uri="{0D108BD9-81ED-4DB2-BD59-A6C34878D82A}">
                    <a16:rowId xmlns:a16="http://schemas.microsoft.com/office/drawing/2014/main" xmlns="" val="10001"/>
                  </a:ext>
                </a:extLst>
              </a:tr>
              <a:tr h="370850">
                <a:tc>
                  <a:txBody>
                    <a:bodyPr/>
                    <a:lstStyle/>
                    <a:p>
                      <a:pPr marL="0" marR="0" lvl="0" indent="0" algn="l" rtl="0">
                        <a:spcBef>
                          <a:spcPts val="0"/>
                        </a:spcBef>
                        <a:buSzPct val="25000"/>
                        <a:buNone/>
                      </a:pPr>
                      <a:r>
                        <a:rPr lang="en-US" sz="1800"/>
                        <a:t>Color</a:t>
                      </a:r>
                    </a:p>
                  </a:txBody>
                  <a:tcPr marL="91450" marR="91450" marT="45725" marB="45725"/>
                </a:tc>
                <a:tc>
                  <a:txBody>
                    <a:bodyPr/>
                    <a:lstStyle/>
                    <a:p>
                      <a:pPr lvl="0" rtl="0">
                        <a:spcBef>
                          <a:spcPts val="0"/>
                        </a:spcBef>
                        <a:buNone/>
                      </a:pPr>
                      <a:r>
                        <a:rPr lang="en-US" sz="1800"/>
                        <a:t>Colorless</a:t>
                      </a:r>
                    </a:p>
                  </a:txBody>
                  <a:tcPr marL="91450" marR="91450" marT="45725" marB="45725"/>
                </a:tc>
                <a:extLst>
                  <a:ext uri="{0D108BD9-81ED-4DB2-BD59-A6C34878D82A}">
                    <a16:rowId xmlns:a16="http://schemas.microsoft.com/office/drawing/2014/main" xmlns="" val="10002"/>
                  </a:ext>
                </a:extLst>
              </a:tr>
              <a:tr h="370850">
                <a:tc>
                  <a:txBody>
                    <a:bodyPr/>
                    <a:lstStyle/>
                    <a:p>
                      <a:pPr marL="0" marR="0" lvl="0" indent="0" algn="l" rtl="0">
                        <a:spcBef>
                          <a:spcPts val="0"/>
                        </a:spcBef>
                        <a:buSzPct val="25000"/>
                        <a:buNone/>
                      </a:pPr>
                      <a:r>
                        <a:rPr lang="en-US" sz="1800"/>
                        <a:t>Clarity</a:t>
                      </a:r>
                    </a:p>
                  </a:txBody>
                  <a:tcPr marL="91450" marR="91450" marT="45725" marB="45725"/>
                </a:tc>
                <a:tc>
                  <a:txBody>
                    <a:bodyPr/>
                    <a:lstStyle/>
                    <a:p>
                      <a:pPr lvl="0" rtl="0">
                        <a:spcBef>
                          <a:spcPts val="0"/>
                        </a:spcBef>
                        <a:buNone/>
                      </a:pPr>
                      <a:r>
                        <a:rPr lang="en-US" sz="1800"/>
                        <a:t>Hazy</a:t>
                      </a:r>
                    </a:p>
                  </a:txBody>
                  <a:tcPr marL="91450" marR="91450" marT="45725" marB="45725"/>
                </a:tc>
                <a:extLst>
                  <a:ext uri="{0D108BD9-81ED-4DB2-BD59-A6C34878D82A}">
                    <a16:rowId xmlns:a16="http://schemas.microsoft.com/office/drawing/2014/main" xmlns="" val="10003"/>
                  </a:ext>
                </a:extLst>
              </a:tr>
            </a:tbl>
          </a:graphicData>
        </a:graphic>
      </p:graphicFrame>
      <p:pic>
        <p:nvPicPr>
          <p:cNvPr id="617" name="Shape 617"/>
          <p:cNvPicPr preferRelativeResize="0"/>
          <p:nvPr/>
        </p:nvPicPr>
        <p:blipFill rotWithShape="1">
          <a:blip r:embed="rId3">
            <a:alphaModFix/>
          </a:blip>
          <a:srcRect r="32226" b="6716"/>
          <a:stretch/>
        </p:blipFill>
        <p:spPr>
          <a:xfrm>
            <a:off x="878650" y="1417650"/>
            <a:ext cx="2460199" cy="4519399"/>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Shape 62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12281"/>
              </a:buClr>
              <a:buSzPct val="25000"/>
              <a:buFont typeface="Calibri"/>
              <a:buNone/>
            </a:pPr>
            <a:r>
              <a:rPr lang="en-US" sz="4400" b="1" i="0" u="none" strike="noStrike" cap="none">
                <a:solidFill>
                  <a:srgbClr val="012281"/>
                </a:solidFill>
                <a:latin typeface="Calibri"/>
                <a:ea typeface="Calibri"/>
                <a:cs typeface="Calibri"/>
                <a:sym typeface="Calibri"/>
              </a:rPr>
              <a:t>#</a:t>
            </a:r>
            <a:r>
              <a:rPr lang="en-US"/>
              <a:t>9</a:t>
            </a:r>
            <a:r>
              <a:rPr lang="en-US" sz="4400" b="1" i="0" u="none" strike="noStrike" cap="none">
                <a:solidFill>
                  <a:srgbClr val="012281"/>
                </a:solidFill>
                <a:latin typeface="Calibri"/>
                <a:ea typeface="Calibri"/>
                <a:cs typeface="Calibri"/>
                <a:sym typeface="Calibri"/>
              </a:rPr>
              <a:t> XE-5000 Results</a:t>
            </a:r>
          </a:p>
        </p:txBody>
      </p:sp>
      <p:graphicFrame>
        <p:nvGraphicFramePr>
          <p:cNvPr id="623" name="Shape 623"/>
          <p:cNvGraphicFramePr/>
          <p:nvPr/>
        </p:nvGraphicFramePr>
        <p:xfrm>
          <a:off x="2278339" y="2381874"/>
          <a:ext cx="3000000" cy="3000000"/>
        </p:xfrm>
        <a:graphic>
          <a:graphicData uri="http://schemas.openxmlformats.org/drawingml/2006/table">
            <a:tbl>
              <a:tblPr firstRow="1" bandRow="1">
                <a:noFill/>
                <a:tableStyleId>{C088C122-C329-4756-A875-3D0EFE38505E}</a:tableStyleId>
              </a:tblPr>
              <a:tblGrid>
                <a:gridCol w="1466050">
                  <a:extLst>
                    <a:ext uri="{9D8B030D-6E8A-4147-A177-3AD203B41FA5}">
                      <a16:colId xmlns:a16="http://schemas.microsoft.com/office/drawing/2014/main" xmlns="" val="20000"/>
                    </a:ext>
                  </a:extLst>
                </a:gridCol>
                <a:gridCol w="1154800">
                  <a:extLst>
                    <a:ext uri="{9D8B030D-6E8A-4147-A177-3AD203B41FA5}">
                      <a16:colId xmlns:a16="http://schemas.microsoft.com/office/drawing/2014/main" xmlns="" val="20001"/>
                    </a:ext>
                  </a:extLst>
                </a:gridCol>
                <a:gridCol w="1777275">
                  <a:extLst>
                    <a:ext uri="{9D8B030D-6E8A-4147-A177-3AD203B41FA5}">
                      <a16:colId xmlns:a16="http://schemas.microsoft.com/office/drawing/2014/main" xmlns="" val="20002"/>
                    </a:ext>
                  </a:extLst>
                </a:gridCol>
              </a:tblGrid>
              <a:tr h="385400">
                <a:tc>
                  <a:txBody>
                    <a:bodyPr/>
                    <a:lstStyle/>
                    <a:p>
                      <a:pPr marL="0" marR="0" lvl="0" indent="0" algn="l" rtl="0">
                        <a:spcBef>
                          <a:spcPts val="0"/>
                        </a:spcBef>
                        <a:buSzPct val="25000"/>
                        <a:buNone/>
                      </a:pPr>
                      <a:r>
                        <a:rPr lang="en-US" sz="1800"/>
                        <a:t>Parameter</a:t>
                      </a:r>
                    </a:p>
                  </a:txBody>
                  <a:tcPr marL="91450" marR="91450" marT="45725" marB="45725"/>
                </a:tc>
                <a:tc>
                  <a:txBody>
                    <a:bodyPr/>
                    <a:lstStyle/>
                    <a:p>
                      <a:pPr marL="0" marR="0" lvl="0" indent="0" algn="l" rtl="0">
                        <a:spcBef>
                          <a:spcPts val="0"/>
                        </a:spcBef>
                        <a:buSzPct val="25000"/>
                        <a:buNone/>
                      </a:pPr>
                      <a:r>
                        <a:rPr lang="en-US" sz="1800"/>
                        <a:t>Result</a:t>
                      </a:r>
                    </a:p>
                  </a:txBody>
                  <a:tcPr marL="91450" marR="91450" marT="45725" marB="45725"/>
                </a:tc>
                <a:tc>
                  <a:txBody>
                    <a:bodyPr/>
                    <a:lstStyle/>
                    <a:p>
                      <a:pPr marL="0" marR="0" lvl="0" indent="0" algn="l" rtl="0">
                        <a:spcBef>
                          <a:spcPts val="0"/>
                        </a:spcBef>
                        <a:buSzPct val="25000"/>
                        <a:buNone/>
                      </a:pPr>
                      <a:r>
                        <a:rPr lang="en-US" sz="1800"/>
                        <a:t>Reference Range</a:t>
                      </a:r>
                    </a:p>
                  </a:txBody>
                  <a:tcPr marL="91450" marR="91450" marT="45725" marB="45725">
                    <a:lnB w="12700" cap="flat" cmpd="sng">
                      <a:solidFill>
                        <a:schemeClr val="lt1"/>
                      </a:solidFill>
                      <a:prstDash val="solid"/>
                      <a:round/>
                      <a:headEnd type="none" w="med" len="med"/>
                      <a:tailEnd type="none" w="med" len="med"/>
                    </a:lnB>
                  </a:tcPr>
                </a:tc>
                <a:extLst>
                  <a:ext uri="{0D108BD9-81ED-4DB2-BD59-A6C34878D82A}">
                    <a16:rowId xmlns:a16="http://schemas.microsoft.com/office/drawing/2014/main" xmlns="" val="10000"/>
                  </a:ext>
                </a:extLst>
              </a:tr>
              <a:tr h="351600">
                <a:tc>
                  <a:txBody>
                    <a:bodyPr/>
                    <a:lstStyle/>
                    <a:p>
                      <a:pPr marL="0" marR="0" lvl="0" indent="0" algn="l" rtl="0">
                        <a:spcBef>
                          <a:spcPts val="0"/>
                        </a:spcBef>
                        <a:buSzPct val="25000"/>
                        <a:buNone/>
                      </a:pPr>
                      <a:r>
                        <a:rPr lang="en-US" sz="1800"/>
                        <a:t>WBC</a:t>
                      </a:r>
                    </a:p>
                  </a:txBody>
                  <a:tcPr marL="91450" marR="91450" marT="45725" marB="45725"/>
                </a:tc>
                <a:tc>
                  <a:txBody>
                    <a:bodyPr/>
                    <a:lstStyle/>
                    <a:p>
                      <a:pPr marL="0" marR="0" lvl="0" indent="0" algn="l" rtl="0">
                        <a:spcBef>
                          <a:spcPts val="0"/>
                        </a:spcBef>
                        <a:buSzPct val="25000"/>
                        <a:buNone/>
                      </a:pPr>
                      <a:r>
                        <a:rPr lang="en-US" sz="1800"/>
                        <a:t>61</a:t>
                      </a:r>
                    </a:p>
                  </a:txBody>
                  <a:tcPr marL="91450" marR="91450" marT="45725" marB="45725">
                    <a:lnR w="12700" cap="flat" cmpd="sng">
                      <a:solidFill>
                        <a:schemeClr val="lt1"/>
                      </a:solidFill>
                      <a:prstDash val="solid"/>
                      <a:round/>
                      <a:headEnd type="none" w="med" len="med"/>
                      <a:tailEnd type="none" w="med" len="med"/>
                    </a:lnR>
                  </a:tcPr>
                </a:tc>
                <a:tc>
                  <a:txBody>
                    <a:bodyPr/>
                    <a:lstStyle/>
                    <a:p>
                      <a:pPr marL="0" marR="0" lvl="0" indent="0" algn="l" rtl="0">
                        <a:spcBef>
                          <a:spcPts val="0"/>
                        </a:spcBef>
                        <a:buSzPct val="25000"/>
                        <a:buNone/>
                      </a:pPr>
                      <a:r>
                        <a:rPr lang="en-US" sz="1800"/>
                        <a:t>0-5/mcL</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tcPr>
                </a:tc>
                <a:extLst>
                  <a:ext uri="{0D108BD9-81ED-4DB2-BD59-A6C34878D82A}">
                    <a16:rowId xmlns:a16="http://schemas.microsoft.com/office/drawing/2014/main" xmlns="" val="10001"/>
                  </a:ext>
                </a:extLst>
              </a:tr>
              <a:tr h="351600">
                <a:tc>
                  <a:txBody>
                    <a:bodyPr/>
                    <a:lstStyle/>
                    <a:p>
                      <a:pPr marL="0" marR="0" lvl="0" indent="0" algn="l" rtl="0">
                        <a:spcBef>
                          <a:spcPts val="0"/>
                        </a:spcBef>
                        <a:buSzPct val="25000"/>
                        <a:buNone/>
                      </a:pPr>
                      <a:r>
                        <a:rPr lang="en-US" sz="1800"/>
                        <a:t>RBC</a:t>
                      </a:r>
                    </a:p>
                  </a:txBody>
                  <a:tcPr marL="91450" marR="91450" marT="45725" marB="45725"/>
                </a:tc>
                <a:tc>
                  <a:txBody>
                    <a:bodyPr/>
                    <a:lstStyle/>
                    <a:p>
                      <a:pPr marL="0" marR="0" lvl="0" indent="0" algn="l" rtl="0">
                        <a:spcBef>
                          <a:spcPts val="0"/>
                        </a:spcBef>
                        <a:buSzPct val="25000"/>
                        <a:buNone/>
                      </a:pPr>
                      <a:r>
                        <a:rPr lang="en-US" sz="1800"/>
                        <a:t>&lt;2000</a:t>
                      </a:r>
                    </a:p>
                  </a:txBody>
                  <a:tcPr marL="91450" marR="91450" marT="45725" marB="45725">
                    <a:lnR w="12700" cap="flat" cmpd="sng">
                      <a:solidFill>
                        <a:schemeClr val="lt1"/>
                      </a:solidFill>
                      <a:prstDash val="solid"/>
                      <a:round/>
                      <a:headEnd type="none" w="med" len="med"/>
                      <a:tailEnd type="none" w="med" len="med"/>
                    </a:lnR>
                  </a:tcPr>
                </a:tc>
                <a:tc>
                  <a:txBody>
                    <a:bodyPr/>
                    <a:lstStyle/>
                    <a:p>
                      <a:pPr marL="0" marR="0" lvl="0" indent="0" algn="l" rtl="0">
                        <a:spcBef>
                          <a:spcPts val="0"/>
                        </a:spcBef>
                        <a:buSzPct val="25000"/>
                        <a:buNone/>
                      </a:pPr>
                      <a:r>
                        <a:rPr lang="en-US" sz="1800"/>
                        <a:t>Absent/mcL</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624" name="Shape 624"/>
          <p:cNvSpPr txBox="1">
            <a:spLocks noGrp="1"/>
          </p:cNvSpPr>
          <p:nvPr>
            <p:ph type="dt" idx="10"/>
          </p:nvPr>
        </p:nvSpPr>
        <p:spPr>
          <a:xfrm>
            <a:off x="457200" y="6356350"/>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3/20/2017</a:t>
            </a:r>
          </a:p>
        </p:txBody>
      </p:sp>
      <p:sp>
        <p:nvSpPr>
          <p:cNvPr id="625" name="Shape 625"/>
          <p:cNvSpPr txBox="1">
            <a:spLocks noGrp="1"/>
          </p:cNvSpPr>
          <p:nvPr>
            <p:ph type="sldNum" idx="12"/>
          </p:nvPr>
        </p:nvSpPr>
        <p:spPr>
          <a:xfrm>
            <a:off x="3505200" y="6356350"/>
            <a:ext cx="2133600" cy="3651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t>65</a:t>
            </a:fld>
            <a:endParaRPr lang="en-US" sz="1200" b="0" i="0" u="none" strike="noStrike" cap="none">
              <a:solidFill>
                <a:srgbClr val="000000"/>
              </a:solidFill>
              <a:latin typeface="Calibri"/>
              <a:ea typeface="Calibri"/>
              <a:cs typeface="Calibri"/>
              <a:sym typeface="Calibri"/>
            </a:endParaRPr>
          </a:p>
        </p:txBody>
      </p:sp>
      <p:sp>
        <p:nvSpPr>
          <p:cNvPr id="626" name="Shape 626"/>
          <p:cNvSpPr txBox="1"/>
          <p:nvPr/>
        </p:nvSpPr>
        <p:spPr>
          <a:xfrm>
            <a:off x="606972" y="4470082"/>
            <a:ext cx="7125900" cy="646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a:solidFill>
                  <a:schemeClr val="dk1"/>
                </a:solidFill>
                <a:latin typeface="Calibri"/>
                <a:ea typeface="Calibri"/>
                <a:cs typeface="Calibri"/>
                <a:sym typeface="Calibri"/>
              </a:rPr>
              <a:t>Should a differential be performed on this Specimen?</a:t>
            </a:r>
          </a:p>
          <a:p>
            <a:pPr marL="0" marR="0" lvl="0" indent="0" algn="l" rtl="0">
              <a:spcBef>
                <a:spcPts val="0"/>
              </a:spcBef>
              <a:buNone/>
            </a:pPr>
            <a:endParaRPr sz="1800">
              <a:solidFill>
                <a:schemeClr val="dk1"/>
              </a:solidFill>
              <a:latin typeface="Calibri"/>
              <a:ea typeface="Calibri"/>
              <a:cs typeface="Calibri"/>
              <a:sym typeface="Calibri"/>
            </a:endParaRPr>
          </a:p>
        </p:txBody>
      </p:sp>
      <p:sp>
        <p:nvSpPr>
          <p:cNvPr id="627" name="Shape 627"/>
          <p:cNvSpPr txBox="1"/>
          <p:nvPr/>
        </p:nvSpPr>
        <p:spPr>
          <a:xfrm>
            <a:off x="2490450" y="5116275"/>
            <a:ext cx="4163100" cy="369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000">
                <a:latin typeface="Calibri"/>
                <a:ea typeface="Calibri"/>
                <a:cs typeface="Calibri"/>
                <a:sym typeface="Calibri"/>
              </a:rPr>
              <a:t>Yes, perform differential</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Shape 63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12281"/>
              </a:buClr>
              <a:buSzPct val="25000"/>
              <a:buFont typeface="Calibri"/>
              <a:buNone/>
            </a:pPr>
            <a:r>
              <a:rPr lang="en-US" sz="4400" b="1" i="0" u="none" strike="noStrike" cap="none">
                <a:solidFill>
                  <a:srgbClr val="012281"/>
                </a:solidFill>
                <a:latin typeface="Calibri"/>
                <a:ea typeface="Calibri"/>
                <a:cs typeface="Calibri"/>
                <a:sym typeface="Calibri"/>
              </a:rPr>
              <a:t>#9 </a:t>
            </a:r>
            <a:r>
              <a:rPr lang="en-US"/>
              <a:t>Differential Results</a:t>
            </a:r>
          </a:p>
        </p:txBody>
      </p:sp>
      <p:sp>
        <p:nvSpPr>
          <p:cNvPr id="633" name="Shape 633"/>
          <p:cNvSpPr txBox="1">
            <a:spLocks noGrp="1"/>
          </p:cNvSpPr>
          <p:nvPr>
            <p:ph type="dt" idx="10"/>
          </p:nvPr>
        </p:nvSpPr>
        <p:spPr>
          <a:xfrm>
            <a:off x="457200" y="6356350"/>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3/20/2017</a:t>
            </a:r>
          </a:p>
        </p:txBody>
      </p:sp>
      <p:sp>
        <p:nvSpPr>
          <p:cNvPr id="634" name="Shape 634"/>
          <p:cNvSpPr txBox="1">
            <a:spLocks noGrp="1"/>
          </p:cNvSpPr>
          <p:nvPr>
            <p:ph type="sldNum" idx="12"/>
          </p:nvPr>
        </p:nvSpPr>
        <p:spPr>
          <a:xfrm>
            <a:off x="3505200" y="6356350"/>
            <a:ext cx="2133600" cy="3651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000000"/>
                </a:solidFill>
                <a:latin typeface="Calibri"/>
                <a:ea typeface="Calibri"/>
                <a:cs typeface="Calibri"/>
                <a:sym typeface="Calibri"/>
              </a:rPr>
              <a:t>66</a:t>
            </a:fld>
            <a:endParaRPr lang="en-US" sz="1200">
              <a:solidFill>
                <a:srgbClr val="000000"/>
              </a:solidFill>
              <a:latin typeface="Calibri"/>
              <a:ea typeface="Calibri"/>
              <a:cs typeface="Calibri"/>
              <a:sym typeface="Calibri"/>
            </a:endParaRPr>
          </a:p>
        </p:txBody>
      </p:sp>
      <p:graphicFrame>
        <p:nvGraphicFramePr>
          <p:cNvPr id="635" name="Shape 635"/>
          <p:cNvGraphicFramePr/>
          <p:nvPr/>
        </p:nvGraphicFramePr>
        <p:xfrm>
          <a:off x="1661114" y="1883149"/>
          <a:ext cx="3000000" cy="3000000"/>
        </p:xfrm>
        <a:graphic>
          <a:graphicData uri="http://schemas.openxmlformats.org/drawingml/2006/table">
            <a:tbl>
              <a:tblPr firstRow="1" bandRow="1">
                <a:noFill/>
                <a:tableStyleId>{C088C122-C329-4756-A875-3D0EFE38505E}</a:tableStyleId>
              </a:tblPr>
              <a:tblGrid>
                <a:gridCol w="2602575">
                  <a:extLst>
                    <a:ext uri="{9D8B030D-6E8A-4147-A177-3AD203B41FA5}">
                      <a16:colId xmlns:a16="http://schemas.microsoft.com/office/drawing/2014/main" xmlns="" val="20000"/>
                    </a:ext>
                  </a:extLst>
                </a:gridCol>
                <a:gridCol w="1416725">
                  <a:extLst>
                    <a:ext uri="{9D8B030D-6E8A-4147-A177-3AD203B41FA5}">
                      <a16:colId xmlns:a16="http://schemas.microsoft.com/office/drawing/2014/main" xmlns="" val="20001"/>
                    </a:ext>
                  </a:extLst>
                </a:gridCol>
                <a:gridCol w="1571400">
                  <a:extLst>
                    <a:ext uri="{9D8B030D-6E8A-4147-A177-3AD203B41FA5}">
                      <a16:colId xmlns:a16="http://schemas.microsoft.com/office/drawing/2014/main" xmlns="" val="20002"/>
                    </a:ext>
                  </a:extLst>
                </a:gridCol>
              </a:tblGrid>
              <a:tr h="385400">
                <a:tc>
                  <a:txBody>
                    <a:bodyPr/>
                    <a:lstStyle/>
                    <a:p>
                      <a:pPr marL="0" marR="0" lvl="0" indent="0" algn="l" rtl="0">
                        <a:spcBef>
                          <a:spcPts val="0"/>
                        </a:spcBef>
                        <a:buSzPct val="25000"/>
                        <a:buNone/>
                      </a:pPr>
                      <a:r>
                        <a:rPr lang="en-US" sz="1800"/>
                        <a:t>Parameter</a:t>
                      </a:r>
                    </a:p>
                  </a:txBody>
                  <a:tcPr marL="91450" marR="91450" marT="45725" marB="45725"/>
                </a:tc>
                <a:tc>
                  <a:txBody>
                    <a:bodyPr/>
                    <a:lstStyle/>
                    <a:p>
                      <a:pPr marL="0" marR="0" lvl="0" indent="0" algn="l" rtl="0">
                        <a:spcBef>
                          <a:spcPts val="0"/>
                        </a:spcBef>
                        <a:buSzPct val="25000"/>
                        <a:buNone/>
                      </a:pPr>
                      <a:r>
                        <a:rPr lang="en-US" sz="1800"/>
                        <a:t>Result</a:t>
                      </a:r>
                    </a:p>
                  </a:txBody>
                  <a:tcPr marL="91450" marR="91450" marT="45725" marB="45725"/>
                </a:tc>
                <a:tc>
                  <a:txBody>
                    <a:bodyPr/>
                    <a:lstStyle/>
                    <a:p>
                      <a:pPr marL="0" marR="0" lvl="0" indent="0" algn="l" rtl="0">
                        <a:spcBef>
                          <a:spcPts val="0"/>
                        </a:spcBef>
                        <a:buSzPct val="25000"/>
                        <a:buNone/>
                      </a:pPr>
                      <a:r>
                        <a:rPr lang="en-US" sz="1800"/>
                        <a:t>Reference Range</a:t>
                      </a:r>
                    </a:p>
                  </a:txBody>
                  <a:tcPr marL="91450" marR="91450" marT="45725" marB="45725"/>
                </a:tc>
                <a:extLst>
                  <a:ext uri="{0D108BD9-81ED-4DB2-BD59-A6C34878D82A}">
                    <a16:rowId xmlns:a16="http://schemas.microsoft.com/office/drawing/2014/main" xmlns="" val="10000"/>
                  </a:ext>
                </a:extLst>
              </a:tr>
              <a:tr h="351600">
                <a:tc>
                  <a:txBody>
                    <a:bodyPr/>
                    <a:lstStyle/>
                    <a:p>
                      <a:pPr marL="0" marR="0" lvl="0" indent="0" algn="l" rtl="0">
                        <a:spcBef>
                          <a:spcPts val="0"/>
                        </a:spcBef>
                        <a:buSzPct val="25000"/>
                        <a:buNone/>
                      </a:pPr>
                      <a:r>
                        <a:rPr lang="en-US" sz="1800"/>
                        <a:t>Neutrophils</a:t>
                      </a:r>
                    </a:p>
                  </a:txBody>
                  <a:tcPr marL="91450" marR="91450" marT="45725" marB="45725"/>
                </a:tc>
                <a:tc>
                  <a:txBody>
                    <a:bodyPr/>
                    <a:lstStyle/>
                    <a:p>
                      <a:pPr marL="0" marR="0" lvl="0" indent="0" algn="l" rtl="0">
                        <a:spcBef>
                          <a:spcPts val="0"/>
                        </a:spcBef>
                        <a:buSzPct val="25000"/>
                        <a:buNone/>
                      </a:pPr>
                      <a:r>
                        <a:rPr lang="en-US" sz="1800"/>
                        <a:t>53</a:t>
                      </a:r>
                    </a:p>
                  </a:txBody>
                  <a:tcPr marL="91450" marR="91450" marT="45725" marB="45725"/>
                </a:tc>
                <a:tc>
                  <a:txBody>
                    <a:bodyPr/>
                    <a:lstStyle/>
                    <a:p>
                      <a:pPr marL="0" marR="0" lvl="0" indent="0" algn="l" rtl="0">
                        <a:spcBef>
                          <a:spcPts val="0"/>
                        </a:spcBef>
                        <a:buSzPct val="25000"/>
                        <a:buNone/>
                      </a:pPr>
                      <a:r>
                        <a:rPr lang="en-US" sz="1800"/>
                        <a:t>%</a:t>
                      </a:r>
                    </a:p>
                  </a:txBody>
                  <a:tcPr marL="91450" marR="91450" marT="45725" marB="45725"/>
                </a:tc>
                <a:extLst>
                  <a:ext uri="{0D108BD9-81ED-4DB2-BD59-A6C34878D82A}">
                    <a16:rowId xmlns:a16="http://schemas.microsoft.com/office/drawing/2014/main" xmlns="" val="10001"/>
                  </a:ext>
                </a:extLst>
              </a:tr>
              <a:tr h="351600">
                <a:tc>
                  <a:txBody>
                    <a:bodyPr/>
                    <a:lstStyle/>
                    <a:p>
                      <a:pPr marL="0" marR="0" lvl="0" indent="0" algn="l" rtl="0">
                        <a:spcBef>
                          <a:spcPts val="0"/>
                        </a:spcBef>
                        <a:buSzPct val="25000"/>
                        <a:buNone/>
                      </a:pPr>
                      <a:r>
                        <a:rPr lang="en-US" sz="1800"/>
                        <a:t>Lymphocytes</a:t>
                      </a:r>
                    </a:p>
                  </a:txBody>
                  <a:tcPr marL="91450" marR="91450" marT="45725" marB="45725"/>
                </a:tc>
                <a:tc>
                  <a:txBody>
                    <a:bodyPr/>
                    <a:lstStyle/>
                    <a:p>
                      <a:pPr marL="0" marR="0" lvl="0" indent="0" algn="l" rtl="0">
                        <a:spcBef>
                          <a:spcPts val="0"/>
                        </a:spcBef>
                        <a:buSzPct val="25000"/>
                        <a:buNone/>
                      </a:pPr>
                      <a:r>
                        <a:rPr lang="en-US" sz="1800"/>
                        <a:t>4</a:t>
                      </a:r>
                    </a:p>
                  </a:txBody>
                  <a:tcPr marL="91450" marR="91450" marT="45725" marB="45725"/>
                </a:tc>
                <a:tc>
                  <a:txBody>
                    <a:bodyPr/>
                    <a:lstStyle/>
                    <a:p>
                      <a:pPr marL="0" marR="0" lvl="0" indent="0" algn="l" rtl="0">
                        <a:spcBef>
                          <a:spcPts val="0"/>
                        </a:spcBef>
                        <a:buSzPct val="25000"/>
                        <a:buNone/>
                      </a:pPr>
                      <a:r>
                        <a:rPr lang="en-US" sz="1800"/>
                        <a:t>%</a:t>
                      </a:r>
                    </a:p>
                  </a:txBody>
                  <a:tcPr marL="91450" marR="91450" marT="45725" marB="45725"/>
                </a:tc>
                <a:extLst>
                  <a:ext uri="{0D108BD9-81ED-4DB2-BD59-A6C34878D82A}">
                    <a16:rowId xmlns:a16="http://schemas.microsoft.com/office/drawing/2014/main" xmlns="" val="10002"/>
                  </a:ext>
                </a:extLst>
              </a:tr>
              <a:tr h="351600">
                <a:tc>
                  <a:txBody>
                    <a:bodyPr/>
                    <a:lstStyle/>
                    <a:p>
                      <a:pPr marL="0" marR="0" lvl="0" indent="0" algn="l" rtl="0">
                        <a:spcBef>
                          <a:spcPts val="0"/>
                        </a:spcBef>
                        <a:buNone/>
                      </a:pPr>
                      <a:r>
                        <a:rPr lang="en-US" sz="1800"/>
                        <a:t>Monocytes</a:t>
                      </a:r>
                    </a:p>
                  </a:txBody>
                  <a:tcPr marL="91450" marR="91450" marT="45725" marB="45725"/>
                </a:tc>
                <a:tc>
                  <a:txBody>
                    <a:bodyPr/>
                    <a:lstStyle/>
                    <a:p>
                      <a:pPr marL="0" marR="0" lvl="0" indent="0" algn="l" rtl="0">
                        <a:spcBef>
                          <a:spcPts val="0"/>
                        </a:spcBef>
                        <a:buNone/>
                      </a:pPr>
                      <a:r>
                        <a:rPr lang="en-US" sz="1800"/>
                        <a:t>2</a:t>
                      </a:r>
                    </a:p>
                  </a:txBody>
                  <a:tcPr marL="91450" marR="91450" marT="45725" marB="45725"/>
                </a:tc>
                <a:tc>
                  <a:txBody>
                    <a:bodyPr/>
                    <a:lstStyle/>
                    <a:p>
                      <a:pPr marL="0" marR="0" lvl="0" indent="0" algn="l" rtl="0">
                        <a:spcBef>
                          <a:spcPts val="0"/>
                        </a:spcBef>
                        <a:buNone/>
                      </a:pPr>
                      <a:r>
                        <a:rPr lang="en-US" sz="1800"/>
                        <a:t>%</a:t>
                      </a:r>
                    </a:p>
                  </a:txBody>
                  <a:tcPr marL="91450" marR="91450" marT="45725" marB="45725"/>
                </a:tc>
                <a:extLst>
                  <a:ext uri="{0D108BD9-81ED-4DB2-BD59-A6C34878D82A}">
                    <a16:rowId xmlns:a16="http://schemas.microsoft.com/office/drawing/2014/main" xmlns="" val="10003"/>
                  </a:ext>
                </a:extLst>
              </a:tr>
              <a:tr h="351600">
                <a:tc>
                  <a:txBody>
                    <a:bodyPr/>
                    <a:lstStyle/>
                    <a:p>
                      <a:pPr marL="0" marR="0" lvl="0" indent="0" algn="l" rtl="0">
                        <a:spcBef>
                          <a:spcPts val="0"/>
                        </a:spcBef>
                        <a:buNone/>
                      </a:pPr>
                      <a:r>
                        <a:rPr lang="en-US" sz="1800"/>
                        <a:t>Macrophage</a:t>
                      </a:r>
                    </a:p>
                  </a:txBody>
                  <a:tcPr marL="91450" marR="91450" marT="45725" marB="45725"/>
                </a:tc>
                <a:tc>
                  <a:txBody>
                    <a:bodyPr/>
                    <a:lstStyle/>
                    <a:p>
                      <a:pPr marL="0" marR="0" lvl="0" indent="0" algn="l" rtl="0">
                        <a:spcBef>
                          <a:spcPts val="0"/>
                        </a:spcBef>
                        <a:buNone/>
                      </a:pPr>
                      <a:r>
                        <a:rPr lang="en-US" sz="1800"/>
                        <a:t>6</a:t>
                      </a:r>
                    </a:p>
                  </a:txBody>
                  <a:tcPr marL="91450" marR="91450" marT="45725" marB="45725"/>
                </a:tc>
                <a:tc>
                  <a:txBody>
                    <a:bodyPr/>
                    <a:lstStyle/>
                    <a:p>
                      <a:pPr marL="0" marR="0" lvl="0" indent="0" algn="l" rtl="0">
                        <a:spcBef>
                          <a:spcPts val="0"/>
                        </a:spcBef>
                        <a:buNone/>
                      </a:pPr>
                      <a:r>
                        <a:rPr lang="en-US" sz="1800"/>
                        <a:t>%</a:t>
                      </a:r>
                    </a:p>
                  </a:txBody>
                  <a:tcPr marL="91450" marR="91450" marT="45725" marB="45725"/>
                </a:tc>
                <a:extLst>
                  <a:ext uri="{0D108BD9-81ED-4DB2-BD59-A6C34878D82A}">
                    <a16:rowId xmlns:a16="http://schemas.microsoft.com/office/drawing/2014/main" xmlns="" val="10004"/>
                  </a:ext>
                </a:extLst>
              </a:tr>
              <a:tr h="351600">
                <a:tc>
                  <a:txBody>
                    <a:bodyPr/>
                    <a:lstStyle/>
                    <a:p>
                      <a:pPr marL="0" marR="0" lvl="0" indent="0" algn="l" rtl="0">
                        <a:spcBef>
                          <a:spcPts val="0"/>
                        </a:spcBef>
                        <a:buNone/>
                      </a:pPr>
                      <a:r>
                        <a:rPr lang="en-US" sz="1800"/>
                        <a:t>Eosinophils</a:t>
                      </a:r>
                    </a:p>
                  </a:txBody>
                  <a:tcPr marL="91450" marR="91450" marT="45725" marB="45725"/>
                </a:tc>
                <a:tc>
                  <a:txBody>
                    <a:bodyPr/>
                    <a:lstStyle/>
                    <a:p>
                      <a:pPr marL="0" marR="0" lvl="0" indent="0" algn="l" rtl="0">
                        <a:spcBef>
                          <a:spcPts val="0"/>
                        </a:spcBef>
                        <a:buNone/>
                      </a:pPr>
                      <a:r>
                        <a:rPr lang="en-US" sz="1800"/>
                        <a:t>1</a:t>
                      </a:r>
                    </a:p>
                  </a:txBody>
                  <a:tcPr marL="91450" marR="91450" marT="45725" marB="45725"/>
                </a:tc>
                <a:tc>
                  <a:txBody>
                    <a:bodyPr/>
                    <a:lstStyle/>
                    <a:p>
                      <a:pPr marL="0" marR="0" lvl="0" indent="0" algn="l" rtl="0">
                        <a:spcBef>
                          <a:spcPts val="0"/>
                        </a:spcBef>
                        <a:buNone/>
                      </a:pPr>
                      <a:r>
                        <a:rPr lang="en-US" sz="1800"/>
                        <a:t>%</a:t>
                      </a:r>
                    </a:p>
                  </a:txBody>
                  <a:tcPr marL="91450" marR="91450" marT="45725" marB="45725"/>
                </a:tc>
                <a:extLst>
                  <a:ext uri="{0D108BD9-81ED-4DB2-BD59-A6C34878D82A}">
                    <a16:rowId xmlns:a16="http://schemas.microsoft.com/office/drawing/2014/main" xmlns="" val="10005"/>
                  </a:ext>
                </a:extLst>
              </a:tr>
              <a:tr h="351600">
                <a:tc>
                  <a:txBody>
                    <a:bodyPr/>
                    <a:lstStyle/>
                    <a:p>
                      <a:pPr marL="0" marR="0" lvl="0" indent="0" algn="l" rtl="0">
                        <a:spcBef>
                          <a:spcPts val="0"/>
                        </a:spcBef>
                        <a:buNone/>
                      </a:pPr>
                      <a:r>
                        <a:rPr lang="en-US" sz="1800"/>
                        <a:t>Non-Hematologic Cells</a:t>
                      </a:r>
                    </a:p>
                  </a:txBody>
                  <a:tcPr marL="91450" marR="91450" marT="45725" marB="45725"/>
                </a:tc>
                <a:tc>
                  <a:txBody>
                    <a:bodyPr/>
                    <a:lstStyle/>
                    <a:p>
                      <a:pPr marL="0" marR="0" lvl="0" indent="0" algn="l" rtl="0">
                        <a:spcBef>
                          <a:spcPts val="0"/>
                        </a:spcBef>
                        <a:buNone/>
                      </a:pPr>
                      <a:r>
                        <a:rPr lang="en-US" sz="1800"/>
                        <a:t>34</a:t>
                      </a:r>
                    </a:p>
                  </a:txBody>
                  <a:tcPr marL="91450" marR="91450" marT="45725" marB="45725"/>
                </a:tc>
                <a:tc>
                  <a:txBody>
                    <a:bodyPr/>
                    <a:lstStyle/>
                    <a:p>
                      <a:pPr marL="0" marR="0" lvl="0" indent="0" algn="l" rtl="0">
                        <a:spcBef>
                          <a:spcPts val="0"/>
                        </a:spcBef>
                        <a:buNone/>
                      </a:pPr>
                      <a:r>
                        <a:rPr lang="en-US" sz="1800"/>
                        <a:t>%</a:t>
                      </a:r>
                    </a:p>
                  </a:txBody>
                  <a:tcPr marL="91450" marR="91450" marT="45725" marB="45725"/>
                </a:tc>
                <a:extLst>
                  <a:ext uri="{0D108BD9-81ED-4DB2-BD59-A6C34878D82A}">
                    <a16:rowId xmlns:a16="http://schemas.microsoft.com/office/drawing/2014/main" xmlns="" val="10006"/>
                  </a:ext>
                </a:extLst>
              </a:tr>
            </a:tbl>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Shape 64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12281"/>
              </a:buClr>
              <a:buSzPct val="25000"/>
              <a:buFont typeface="Calibri"/>
              <a:buNone/>
            </a:pPr>
            <a:r>
              <a:rPr lang="en-US" sz="4400" b="1" i="0" u="none" strike="noStrike" cap="none">
                <a:solidFill>
                  <a:srgbClr val="012281"/>
                </a:solidFill>
                <a:latin typeface="Calibri"/>
                <a:ea typeface="Calibri"/>
                <a:cs typeface="Calibri"/>
                <a:sym typeface="Calibri"/>
              </a:rPr>
              <a:t>#</a:t>
            </a:r>
            <a:r>
              <a:rPr lang="en-US"/>
              <a:t>9</a:t>
            </a:r>
            <a:r>
              <a:rPr lang="en-US" sz="4400" b="1" i="0" u="none" strike="noStrike" cap="none">
                <a:solidFill>
                  <a:srgbClr val="012281"/>
                </a:solidFill>
                <a:latin typeface="Calibri"/>
                <a:ea typeface="Calibri"/>
                <a:cs typeface="Calibri"/>
                <a:sym typeface="Calibri"/>
              </a:rPr>
              <a:t> Morphologic Findings</a:t>
            </a:r>
          </a:p>
        </p:txBody>
      </p:sp>
      <p:sp>
        <p:nvSpPr>
          <p:cNvPr id="641" name="Shape 641"/>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342900" algn="l" rtl="0">
              <a:spcBef>
                <a:spcPts val="640"/>
              </a:spcBef>
              <a:buClr>
                <a:schemeClr val="dk1"/>
              </a:buClr>
              <a:buSzPct val="100000"/>
              <a:buFont typeface="Arial"/>
              <a:buChar char="•"/>
            </a:pPr>
            <a:r>
              <a:rPr lang="en-US"/>
              <a:t>Non-hematologic cells</a:t>
            </a:r>
          </a:p>
        </p:txBody>
      </p:sp>
      <p:sp>
        <p:nvSpPr>
          <p:cNvPr id="642" name="Shape 642"/>
          <p:cNvSpPr txBox="1">
            <a:spLocks noGrp="1"/>
          </p:cNvSpPr>
          <p:nvPr>
            <p:ph type="dt" idx="10"/>
          </p:nvPr>
        </p:nvSpPr>
        <p:spPr>
          <a:xfrm>
            <a:off x="457200" y="6356350"/>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3/20/2017</a:t>
            </a:r>
          </a:p>
        </p:txBody>
      </p:sp>
      <p:sp>
        <p:nvSpPr>
          <p:cNvPr id="643" name="Shape 643"/>
          <p:cNvSpPr txBox="1">
            <a:spLocks noGrp="1"/>
          </p:cNvSpPr>
          <p:nvPr>
            <p:ph type="sldNum" idx="12"/>
          </p:nvPr>
        </p:nvSpPr>
        <p:spPr>
          <a:xfrm>
            <a:off x="3505200" y="6356350"/>
            <a:ext cx="2133600" cy="3651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000000"/>
                </a:solidFill>
                <a:latin typeface="Calibri"/>
                <a:ea typeface="Calibri"/>
                <a:cs typeface="Calibri"/>
                <a:sym typeface="Calibri"/>
              </a:rPr>
              <a:t>67</a:t>
            </a:fld>
            <a:endParaRPr lang="en-US" sz="1200">
              <a:solidFill>
                <a:srgbClr val="000000"/>
              </a:solidFill>
              <a:latin typeface="Calibri"/>
              <a:ea typeface="Calibri"/>
              <a:cs typeface="Calibri"/>
              <a:sym typeface="Calibri"/>
            </a:endParaRPr>
          </a:p>
        </p:txBody>
      </p:sp>
      <p:pic>
        <p:nvPicPr>
          <p:cNvPr id="644" name="Shape 644" descr="Image_423.jpg"/>
          <p:cNvPicPr preferRelativeResize="0"/>
          <p:nvPr/>
        </p:nvPicPr>
        <p:blipFill rotWithShape="1">
          <a:blip r:embed="rId3">
            <a:alphaModFix/>
          </a:blip>
          <a:srcRect l="17600" t="16585" r="20598" b="19130"/>
          <a:stretch/>
        </p:blipFill>
        <p:spPr>
          <a:xfrm>
            <a:off x="304800" y="2468525"/>
            <a:ext cx="4388873" cy="3424125"/>
          </a:xfrm>
          <a:prstGeom prst="rect">
            <a:avLst/>
          </a:prstGeom>
          <a:noFill/>
          <a:ln>
            <a:noFill/>
          </a:ln>
        </p:spPr>
      </p:pic>
      <p:pic>
        <p:nvPicPr>
          <p:cNvPr id="645" name="Shape 645" descr="Image_426.jpg"/>
          <p:cNvPicPr preferRelativeResize="0"/>
          <p:nvPr/>
        </p:nvPicPr>
        <p:blipFill rotWithShape="1">
          <a:blip r:embed="rId4">
            <a:alphaModFix/>
          </a:blip>
          <a:srcRect l="28329" t="14535" r="13330" b="17092"/>
          <a:stretch/>
        </p:blipFill>
        <p:spPr>
          <a:xfrm>
            <a:off x="4905175" y="2468525"/>
            <a:ext cx="3895724" cy="3424125"/>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Shape 65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12281"/>
              </a:buClr>
              <a:buSzPct val="25000"/>
              <a:buFont typeface="Calibri"/>
              <a:buNone/>
            </a:pPr>
            <a:r>
              <a:rPr lang="en-US" sz="4400" b="1" i="0" u="none" strike="noStrike" cap="none">
                <a:solidFill>
                  <a:srgbClr val="012281"/>
                </a:solidFill>
                <a:latin typeface="Calibri"/>
                <a:ea typeface="Calibri"/>
                <a:cs typeface="Calibri"/>
                <a:sym typeface="Calibri"/>
              </a:rPr>
              <a:t>#</a:t>
            </a:r>
            <a:r>
              <a:rPr lang="en-US"/>
              <a:t>9 Morphological Findings (cont.)</a:t>
            </a:r>
          </a:p>
        </p:txBody>
      </p:sp>
      <p:sp>
        <p:nvSpPr>
          <p:cNvPr id="651" name="Shape 651"/>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342900" algn="l" rtl="0">
              <a:spcBef>
                <a:spcPts val="640"/>
              </a:spcBef>
              <a:buClr>
                <a:schemeClr val="dk1"/>
              </a:buClr>
              <a:buSzPct val="100000"/>
              <a:buFont typeface="Arial"/>
              <a:buChar char="•"/>
            </a:pPr>
            <a:r>
              <a:rPr lang="en-US"/>
              <a:t>Bronchial lining cells are non-hematologic cells commonly observed in BAL samples.</a:t>
            </a:r>
          </a:p>
          <a:p>
            <a:pPr marL="342900" marR="0" lvl="0" indent="-342900" algn="l" rtl="0">
              <a:spcBef>
                <a:spcPts val="640"/>
              </a:spcBef>
              <a:buClr>
                <a:schemeClr val="dk1"/>
              </a:buClr>
              <a:buSzPct val="100000"/>
              <a:buFont typeface="Arial"/>
              <a:buChar char="•"/>
            </a:pPr>
            <a:r>
              <a:rPr lang="en-US"/>
              <a:t>Non-hematologic cells may appear in sheets and clumps on cytospin preparations.</a:t>
            </a:r>
          </a:p>
          <a:p>
            <a:pPr marL="342900" marR="0" lvl="0" indent="-342900" algn="l" rtl="0">
              <a:spcBef>
                <a:spcPts val="640"/>
              </a:spcBef>
              <a:buClr>
                <a:schemeClr val="dk1"/>
              </a:buClr>
              <a:buSzPct val="100000"/>
              <a:buFont typeface="Arial"/>
              <a:buChar char="•"/>
            </a:pPr>
            <a:r>
              <a:rPr lang="en-US"/>
              <a:t>These cells appear as rectangular smears with cilia present along one end with a smudged nucleus at the base of the elongated cytoplasm shape.</a:t>
            </a:r>
          </a:p>
        </p:txBody>
      </p:sp>
      <p:sp>
        <p:nvSpPr>
          <p:cNvPr id="652" name="Shape 652"/>
          <p:cNvSpPr txBox="1">
            <a:spLocks noGrp="1"/>
          </p:cNvSpPr>
          <p:nvPr>
            <p:ph type="dt" idx="10"/>
          </p:nvPr>
        </p:nvSpPr>
        <p:spPr>
          <a:xfrm>
            <a:off x="457200" y="6356350"/>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3/20/2017</a:t>
            </a:r>
          </a:p>
        </p:txBody>
      </p:sp>
      <p:sp>
        <p:nvSpPr>
          <p:cNvPr id="653" name="Shape 653"/>
          <p:cNvSpPr txBox="1">
            <a:spLocks noGrp="1"/>
          </p:cNvSpPr>
          <p:nvPr>
            <p:ph type="sldNum" idx="12"/>
          </p:nvPr>
        </p:nvSpPr>
        <p:spPr>
          <a:xfrm>
            <a:off x="3505200" y="6356350"/>
            <a:ext cx="2133600" cy="3651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000000"/>
                </a:solidFill>
                <a:latin typeface="Calibri"/>
                <a:ea typeface="Calibri"/>
                <a:cs typeface="Calibri"/>
                <a:sym typeface="Calibri"/>
              </a:rPr>
              <a:t>68</a:t>
            </a:fld>
            <a:endParaRPr lang="en-US" sz="1200">
              <a:solidFill>
                <a:srgbClr val="000000"/>
              </a:solidFill>
              <a:latin typeface="Calibri"/>
              <a:ea typeface="Calibri"/>
              <a:cs typeface="Calibri"/>
              <a:sym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Shape 65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12281"/>
              </a:buClr>
              <a:buSzPct val="25000"/>
              <a:buFont typeface="Calibri"/>
              <a:buNone/>
            </a:pPr>
            <a:r>
              <a:rPr lang="en-US" sz="4400" b="1" i="0" u="none" strike="noStrike" cap="none">
                <a:solidFill>
                  <a:srgbClr val="012281"/>
                </a:solidFill>
                <a:latin typeface="Calibri"/>
                <a:ea typeface="Calibri"/>
                <a:cs typeface="Calibri"/>
                <a:sym typeface="Calibri"/>
              </a:rPr>
              <a:t>#</a:t>
            </a:r>
            <a:r>
              <a:rPr lang="en-US"/>
              <a:t>9</a:t>
            </a:r>
            <a:r>
              <a:rPr lang="en-US" sz="4400" b="1" i="0" u="none" strike="noStrike" cap="none">
                <a:solidFill>
                  <a:srgbClr val="012281"/>
                </a:solidFill>
                <a:latin typeface="Calibri"/>
                <a:ea typeface="Calibri"/>
                <a:cs typeface="Calibri"/>
                <a:sym typeface="Calibri"/>
              </a:rPr>
              <a:t> Differential Diagnosis</a:t>
            </a:r>
          </a:p>
        </p:txBody>
      </p:sp>
      <p:sp>
        <p:nvSpPr>
          <p:cNvPr id="659" name="Shape 659"/>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342900" algn="l" rtl="0">
              <a:spcBef>
                <a:spcPts val="640"/>
              </a:spcBef>
              <a:buClr>
                <a:schemeClr val="dk1"/>
              </a:buClr>
              <a:buSzPct val="100000"/>
              <a:buFont typeface="Arial"/>
              <a:buChar char="•"/>
            </a:pPr>
            <a:r>
              <a:rPr lang="en-US"/>
              <a:t>Benign lung mass</a:t>
            </a:r>
          </a:p>
          <a:p>
            <a:pPr marL="342900" marR="0" lvl="0" indent="-342900" algn="l" rtl="0">
              <a:spcBef>
                <a:spcPts val="640"/>
              </a:spcBef>
              <a:buClr>
                <a:schemeClr val="dk1"/>
              </a:buClr>
              <a:buSzPct val="100000"/>
              <a:buFont typeface="Arial"/>
              <a:buChar char="•"/>
            </a:pPr>
            <a:r>
              <a:rPr lang="en-US"/>
              <a:t>Pneumonia</a:t>
            </a:r>
          </a:p>
          <a:p>
            <a:pPr marL="342900" marR="0" lvl="0" indent="-342900" algn="l" rtl="0">
              <a:spcBef>
                <a:spcPts val="640"/>
              </a:spcBef>
              <a:buClr>
                <a:schemeClr val="dk1"/>
              </a:buClr>
              <a:buSzPct val="100000"/>
              <a:buFont typeface="Arial"/>
              <a:buChar char="•"/>
            </a:pPr>
            <a:r>
              <a:rPr lang="en-US"/>
              <a:t>Pulmonary edema due to CHF</a:t>
            </a:r>
          </a:p>
        </p:txBody>
      </p:sp>
      <p:sp>
        <p:nvSpPr>
          <p:cNvPr id="660" name="Shape 660"/>
          <p:cNvSpPr txBox="1">
            <a:spLocks noGrp="1"/>
          </p:cNvSpPr>
          <p:nvPr>
            <p:ph type="dt" idx="10"/>
          </p:nvPr>
        </p:nvSpPr>
        <p:spPr>
          <a:xfrm>
            <a:off x="457200" y="6356350"/>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3/20/2017</a:t>
            </a:r>
          </a:p>
        </p:txBody>
      </p:sp>
      <p:sp>
        <p:nvSpPr>
          <p:cNvPr id="661" name="Shape 661"/>
          <p:cNvSpPr txBox="1">
            <a:spLocks noGrp="1"/>
          </p:cNvSpPr>
          <p:nvPr>
            <p:ph type="sldNum" idx="12"/>
          </p:nvPr>
        </p:nvSpPr>
        <p:spPr>
          <a:xfrm>
            <a:off x="3505200" y="6356350"/>
            <a:ext cx="2133600" cy="3651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000000"/>
                </a:solidFill>
                <a:latin typeface="Calibri"/>
                <a:ea typeface="Calibri"/>
                <a:cs typeface="Calibri"/>
                <a:sym typeface="Calibri"/>
              </a:rPr>
              <a:t>69</a:t>
            </a:fld>
            <a:endParaRPr lang="en-US" sz="1200">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241075" y="274650"/>
            <a:ext cx="87135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12281"/>
              </a:buClr>
              <a:buSzPct val="25000"/>
              <a:buFont typeface="Calibri"/>
              <a:buNone/>
            </a:pPr>
            <a:r>
              <a:rPr lang="en-US" sz="4400" b="1" i="0" u="none" strike="noStrike" cap="none">
                <a:solidFill>
                  <a:srgbClr val="012281"/>
                </a:solidFill>
                <a:latin typeface="Calibri"/>
                <a:ea typeface="Calibri"/>
                <a:cs typeface="Calibri"/>
                <a:sym typeface="Calibri"/>
              </a:rPr>
              <a:t>#1 Morphologic Findings (conti</a:t>
            </a:r>
            <a:r>
              <a:rPr lang="en-US"/>
              <a:t>nued)</a:t>
            </a:r>
          </a:p>
        </p:txBody>
      </p:sp>
      <p:sp>
        <p:nvSpPr>
          <p:cNvPr id="117" name="Shape 117"/>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a:t>Predominance of macrophages</a:t>
            </a:r>
          </a:p>
          <a:p>
            <a:pPr marL="0" marR="0" lvl="0" indent="0" algn="l" rtl="0">
              <a:spcBef>
                <a:spcPts val="640"/>
              </a:spcBef>
              <a:buNone/>
            </a:pPr>
            <a:endParaRPr sz="3200" b="0" i="0" u="none" strike="noStrike" cap="none">
              <a:solidFill>
                <a:schemeClr val="dk1"/>
              </a:solidFill>
              <a:latin typeface="Calibri"/>
              <a:ea typeface="Calibri"/>
              <a:cs typeface="Calibri"/>
              <a:sym typeface="Calibri"/>
            </a:endParaRPr>
          </a:p>
        </p:txBody>
      </p:sp>
      <p:sp>
        <p:nvSpPr>
          <p:cNvPr id="118" name="Shape 118"/>
          <p:cNvSpPr txBox="1">
            <a:spLocks noGrp="1"/>
          </p:cNvSpPr>
          <p:nvPr>
            <p:ph type="dt" idx="10"/>
          </p:nvPr>
        </p:nvSpPr>
        <p:spPr>
          <a:xfrm>
            <a:off x="457200" y="6356350"/>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3/20/2017</a:t>
            </a:r>
          </a:p>
        </p:txBody>
      </p:sp>
      <p:sp>
        <p:nvSpPr>
          <p:cNvPr id="119" name="Shape 119"/>
          <p:cNvSpPr txBox="1">
            <a:spLocks noGrp="1"/>
          </p:cNvSpPr>
          <p:nvPr>
            <p:ph type="sldNum" idx="12"/>
          </p:nvPr>
        </p:nvSpPr>
        <p:spPr>
          <a:xfrm>
            <a:off x="3505200" y="6356350"/>
            <a:ext cx="2133600" cy="3651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000000"/>
                </a:solidFill>
                <a:latin typeface="Calibri"/>
                <a:ea typeface="Calibri"/>
                <a:cs typeface="Calibri"/>
                <a:sym typeface="Calibri"/>
              </a:rPr>
              <a:t>7</a:t>
            </a:fld>
            <a:endParaRPr lang="en-US" sz="1200">
              <a:solidFill>
                <a:srgbClr val="000000"/>
              </a:solidFill>
              <a:latin typeface="Calibri"/>
              <a:ea typeface="Calibri"/>
              <a:cs typeface="Calibri"/>
              <a:sym typeface="Calibri"/>
            </a:endParaRPr>
          </a:p>
        </p:txBody>
      </p:sp>
      <p:pic>
        <p:nvPicPr>
          <p:cNvPr id="120" name="Shape 120"/>
          <p:cNvPicPr preferRelativeResize="0"/>
          <p:nvPr/>
        </p:nvPicPr>
        <p:blipFill>
          <a:blip r:embed="rId3">
            <a:alphaModFix/>
          </a:blip>
          <a:stretch>
            <a:fillRect/>
          </a:stretch>
        </p:blipFill>
        <p:spPr>
          <a:xfrm>
            <a:off x="1610637" y="2188524"/>
            <a:ext cx="5922725" cy="3858524"/>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Shape 66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12281"/>
              </a:buClr>
              <a:buSzPct val="25000"/>
              <a:buFont typeface="Calibri"/>
              <a:buNone/>
            </a:pPr>
            <a:r>
              <a:rPr lang="en-US" sz="4400" b="1" i="0" u="none" strike="noStrike" cap="none">
                <a:solidFill>
                  <a:srgbClr val="012281"/>
                </a:solidFill>
                <a:latin typeface="Calibri"/>
                <a:ea typeface="Calibri"/>
                <a:cs typeface="Calibri"/>
                <a:sym typeface="Calibri"/>
              </a:rPr>
              <a:t>#</a:t>
            </a:r>
            <a:r>
              <a:rPr lang="en-US"/>
              <a:t>9</a:t>
            </a:r>
            <a:r>
              <a:rPr lang="en-US" sz="4400" b="1" i="0" u="none" strike="noStrike" cap="none">
                <a:solidFill>
                  <a:srgbClr val="012281"/>
                </a:solidFill>
                <a:latin typeface="Calibri"/>
                <a:ea typeface="Calibri"/>
                <a:cs typeface="Calibri"/>
                <a:sym typeface="Calibri"/>
              </a:rPr>
              <a:t> Diagnosis</a:t>
            </a:r>
          </a:p>
        </p:txBody>
      </p:sp>
      <p:sp>
        <p:nvSpPr>
          <p:cNvPr id="667" name="Shape 667"/>
          <p:cNvSpPr txBox="1">
            <a:spLocks noGrp="1"/>
          </p:cNvSpPr>
          <p:nvPr>
            <p:ph type="body" idx="1"/>
          </p:nvPr>
        </p:nvSpPr>
        <p:spPr>
          <a:xfrm>
            <a:off x="457200" y="1417650"/>
            <a:ext cx="8229600" cy="4526100"/>
          </a:xfrm>
          <a:prstGeom prst="rect">
            <a:avLst/>
          </a:prstGeom>
          <a:noFill/>
          <a:ln>
            <a:noFill/>
          </a:ln>
        </p:spPr>
        <p:txBody>
          <a:bodyPr lIns="91425" tIns="45700" rIns="91425" bIns="45700" anchor="t" anchorCtr="0">
            <a:noAutofit/>
          </a:bodyPr>
          <a:lstStyle/>
          <a:p>
            <a:pPr marL="342900" marR="0" lvl="0" indent="-323850" algn="l" rtl="0">
              <a:spcBef>
                <a:spcPts val="640"/>
              </a:spcBef>
              <a:buClr>
                <a:schemeClr val="dk1"/>
              </a:buClr>
              <a:buSzPct val="100000"/>
              <a:buFont typeface="Arial"/>
              <a:buChar char="•"/>
            </a:pPr>
            <a:r>
              <a:rPr lang="en-US" sz="2900"/>
              <a:t>A </a:t>
            </a:r>
            <a:r>
              <a:rPr lang="en-US" sz="2900" b="1"/>
              <a:t>benign lung mass </a:t>
            </a:r>
            <a:r>
              <a:rPr lang="en-US" sz="2900"/>
              <a:t>is classified based on histologic findings.</a:t>
            </a:r>
          </a:p>
          <a:p>
            <a:pPr marL="342900" marR="0" lvl="0" indent="-323850" algn="l" rtl="0">
              <a:spcBef>
                <a:spcPts val="640"/>
              </a:spcBef>
              <a:buClr>
                <a:schemeClr val="dk1"/>
              </a:buClr>
              <a:buSzPct val="100000"/>
              <a:buFont typeface="Arial"/>
              <a:buChar char="•"/>
            </a:pPr>
            <a:r>
              <a:rPr lang="en-US" sz="2900"/>
              <a:t>Solitary pulmonary nodules have several causes, however the major distinction must be made is between neoplastic or inflammatory lesions.</a:t>
            </a:r>
          </a:p>
          <a:p>
            <a:pPr marL="342900" marR="0" lvl="0" indent="-323850" algn="l" rtl="0">
              <a:spcBef>
                <a:spcPts val="640"/>
              </a:spcBef>
              <a:buClr>
                <a:schemeClr val="dk1"/>
              </a:buClr>
              <a:buSzPct val="100000"/>
              <a:buFont typeface="Arial"/>
              <a:buChar char="•"/>
            </a:pPr>
            <a:r>
              <a:rPr lang="en-US" sz="2900"/>
              <a:t>A biopsy of a lung nodule should be performed bronchoscopically or via CT-guided transthoracic needle aspiration (TTNA) to determine whether it is malignant.</a:t>
            </a:r>
          </a:p>
        </p:txBody>
      </p:sp>
      <p:sp>
        <p:nvSpPr>
          <p:cNvPr id="668" name="Shape 668"/>
          <p:cNvSpPr txBox="1">
            <a:spLocks noGrp="1"/>
          </p:cNvSpPr>
          <p:nvPr>
            <p:ph type="dt" idx="10"/>
          </p:nvPr>
        </p:nvSpPr>
        <p:spPr>
          <a:xfrm>
            <a:off x="457200" y="6356350"/>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3/20/2017</a:t>
            </a:r>
          </a:p>
        </p:txBody>
      </p:sp>
      <p:sp>
        <p:nvSpPr>
          <p:cNvPr id="669" name="Shape 669"/>
          <p:cNvSpPr txBox="1">
            <a:spLocks noGrp="1"/>
          </p:cNvSpPr>
          <p:nvPr>
            <p:ph type="sldNum" idx="12"/>
          </p:nvPr>
        </p:nvSpPr>
        <p:spPr>
          <a:xfrm>
            <a:off x="3505200" y="6356350"/>
            <a:ext cx="2133600" cy="3651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000000"/>
                </a:solidFill>
                <a:latin typeface="Calibri"/>
                <a:ea typeface="Calibri"/>
                <a:cs typeface="Calibri"/>
                <a:sym typeface="Calibri"/>
              </a:rPr>
              <a:t>70</a:t>
            </a:fld>
            <a:endParaRPr lang="en-US" sz="1200">
              <a:solidFill>
                <a:srgbClr val="000000"/>
              </a:solidFill>
              <a:latin typeface="Calibri"/>
              <a:ea typeface="Calibri"/>
              <a:cs typeface="Calibri"/>
              <a:sym typeface="Calibri"/>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Shape 675"/>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None/>
            </a:pPr>
            <a:r>
              <a:rPr lang="en-US"/>
              <a:t>Slide #10</a:t>
            </a:r>
          </a:p>
        </p:txBody>
      </p:sp>
      <p:sp>
        <p:nvSpPr>
          <p:cNvPr id="676" name="Shape 676"/>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lvl="0" rtl="0">
              <a:spcBef>
                <a:spcPts val="0"/>
              </a:spcBef>
              <a:buNone/>
            </a:pPr>
            <a:r>
              <a:rPr lang="en-US"/>
              <a:t>A 55 year old man with a history of degenerative joint disease presents to his primary care physician with complaints of left knee pain. Patient says the pain has been constant for four day and began after spending the afternoon doing yard work. </a:t>
            </a:r>
          </a:p>
        </p:txBody>
      </p:sp>
      <p:sp>
        <p:nvSpPr>
          <p:cNvPr id="677" name="Shape 677"/>
          <p:cNvSpPr txBox="1">
            <a:spLocks noGrp="1"/>
          </p:cNvSpPr>
          <p:nvPr>
            <p:ph type="sldNum" idx="12"/>
          </p:nvPr>
        </p:nvSpPr>
        <p:spPr>
          <a:xfrm>
            <a:off x="3505200" y="6356350"/>
            <a:ext cx="2133600" cy="365100"/>
          </a:xfrm>
          <a:prstGeom prst="rect">
            <a:avLst/>
          </a:prstGeom>
        </p:spPr>
        <p:txBody>
          <a:bodyPr lIns="91425" tIns="45700" rIns="91425" bIns="45700" anchor="ctr" anchorCtr="0">
            <a:noAutofit/>
          </a:bodyPr>
          <a:lstStyle/>
          <a:p>
            <a:pPr lvl="0" rtl="0">
              <a:spcBef>
                <a:spcPts val="0"/>
              </a:spcBef>
              <a:buNone/>
            </a:pPr>
            <a:fld id="{00000000-1234-1234-1234-123412341234}" type="slidenum">
              <a:rPr lang="en-US"/>
              <a:t>71</a:t>
            </a:fld>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Shape 68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12281"/>
              </a:buClr>
              <a:buSzPct val="25000"/>
              <a:buFont typeface="Calibri"/>
              <a:buNone/>
            </a:pPr>
            <a:r>
              <a:rPr lang="en-US" sz="4400" b="1" i="0" u="none" strike="noStrike" cap="none">
                <a:solidFill>
                  <a:srgbClr val="012281"/>
                </a:solidFill>
                <a:latin typeface="Calibri"/>
                <a:ea typeface="Calibri"/>
                <a:cs typeface="Calibri"/>
                <a:sym typeface="Calibri"/>
              </a:rPr>
              <a:t>#</a:t>
            </a:r>
            <a:r>
              <a:rPr lang="en-US"/>
              <a:t>10</a:t>
            </a:r>
            <a:r>
              <a:rPr lang="en-US" sz="4400" b="1" i="0" u="none" strike="noStrike" cap="none">
                <a:solidFill>
                  <a:srgbClr val="012281"/>
                </a:solidFill>
                <a:latin typeface="Calibri"/>
                <a:ea typeface="Calibri"/>
                <a:cs typeface="Calibri"/>
                <a:sym typeface="Calibri"/>
              </a:rPr>
              <a:t> Macroscopic Appearance</a:t>
            </a:r>
          </a:p>
        </p:txBody>
      </p:sp>
      <p:sp>
        <p:nvSpPr>
          <p:cNvPr id="683" name="Shape 683"/>
          <p:cNvSpPr txBox="1">
            <a:spLocks noGrp="1"/>
          </p:cNvSpPr>
          <p:nvPr>
            <p:ph type="dt" idx="10"/>
          </p:nvPr>
        </p:nvSpPr>
        <p:spPr>
          <a:xfrm>
            <a:off x="457200" y="6356350"/>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3/20/2017</a:t>
            </a:r>
          </a:p>
        </p:txBody>
      </p:sp>
      <p:sp>
        <p:nvSpPr>
          <p:cNvPr id="684" name="Shape 684"/>
          <p:cNvSpPr txBox="1">
            <a:spLocks noGrp="1"/>
          </p:cNvSpPr>
          <p:nvPr>
            <p:ph type="sldNum" idx="12"/>
          </p:nvPr>
        </p:nvSpPr>
        <p:spPr>
          <a:xfrm>
            <a:off x="3505200" y="6356350"/>
            <a:ext cx="2133600" cy="365100"/>
          </a:xfrm>
          <a:prstGeom prst="rect">
            <a:avLst/>
          </a:prstGeom>
          <a:noFill/>
          <a:ln>
            <a:noFill/>
          </a:ln>
        </p:spPr>
        <p:txBody>
          <a:bodyPr lIns="91425" tIns="45700" rIns="91425" bIns="45700" anchor="ctr" anchorCtr="0">
            <a:noAutofit/>
          </a:bodyPr>
          <a:lstStyle/>
          <a:p>
            <a:pPr lvl="0" rtl="0">
              <a:spcBef>
                <a:spcPts val="0"/>
              </a:spcBef>
              <a:buNone/>
            </a:pPr>
            <a:fld id="{00000000-1234-1234-1234-123412341234}" type="slidenum">
              <a:rPr lang="en-US"/>
              <a:t>72</a:t>
            </a:fld>
            <a:endParaRPr lang="en-US"/>
          </a:p>
        </p:txBody>
      </p:sp>
      <p:graphicFrame>
        <p:nvGraphicFramePr>
          <p:cNvPr id="685" name="Shape 685"/>
          <p:cNvGraphicFramePr/>
          <p:nvPr/>
        </p:nvGraphicFramePr>
        <p:xfrm>
          <a:off x="4382814" y="2212082"/>
          <a:ext cx="3000000" cy="3000000"/>
        </p:xfrm>
        <a:graphic>
          <a:graphicData uri="http://schemas.openxmlformats.org/drawingml/2006/table">
            <a:tbl>
              <a:tblPr firstRow="1" bandRow="1">
                <a:noFill/>
                <a:tableStyleId>{C088C122-C329-4756-A875-3D0EFE38505E}</a:tableStyleId>
              </a:tblPr>
              <a:tblGrid>
                <a:gridCol w="2333300">
                  <a:extLst>
                    <a:ext uri="{9D8B030D-6E8A-4147-A177-3AD203B41FA5}">
                      <a16:colId xmlns:a16="http://schemas.microsoft.com/office/drawing/2014/main" xmlns="" val="20000"/>
                    </a:ext>
                  </a:extLst>
                </a:gridCol>
                <a:gridCol w="1841950">
                  <a:extLst>
                    <a:ext uri="{9D8B030D-6E8A-4147-A177-3AD203B41FA5}">
                      <a16:colId xmlns:a16="http://schemas.microsoft.com/office/drawing/2014/main" xmlns="" val="20001"/>
                    </a:ext>
                  </a:extLst>
                </a:gridCol>
              </a:tblGrid>
              <a:tr h="370850">
                <a:tc>
                  <a:txBody>
                    <a:bodyPr/>
                    <a:lstStyle/>
                    <a:p>
                      <a:pPr marL="0" marR="0" lvl="0" indent="0" algn="l" rtl="0">
                        <a:spcBef>
                          <a:spcPts val="0"/>
                        </a:spcBef>
                        <a:buSzPct val="25000"/>
                        <a:buNone/>
                      </a:pPr>
                      <a:r>
                        <a:rPr lang="en-US" sz="1800" u="none" strike="noStrike" cap="none"/>
                        <a:t>Parameter</a:t>
                      </a:r>
                    </a:p>
                  </a:txBody>
                  <a:tcPr marL="91450" marR="91450" marT="45725" marB="45725"/>
                </a:tc>
                <a:tc>
                  <a:txBody>
                    <a:bodyPr/>
                    <a:lstStyle/>
                    <a:p>
                      <a:pPr marL="0" marR="0" lvl="0" indent="0" algn="l" rtl="0">
                        <a:spcBef>
                          <a:spcPts val="0"/>
                        </a:spcBef>
                        <a:buSzPct val="25000"/>
                        <a:buNone/>
                      </a:pPr>
                      <a:r>
                        <a:rPr lang="en-US" sz="1800"/>
                        <a:t>Result</a:t>
                      </a:r>
                    </a:p>
                  </a:txBody>
                  <a:tcPr marL="91450" marR="91450" marT="45725" marB="45725"/>
                </a:tc>
                <a:extLst>
                  <a:ext uri="{0D108BD9-81ED-4DB2-BD59-A6C34878D82A}">
                    <a16:rowId xmlns:a16="http://schemas.microsoft.com/office/drawing/2014/main" xmlns="" val="10000"/>
                  </a:ext>
                </a:extLst>
              </a:tr>
              <a:tr h="370850">
                <a:tc>
                  <a:txBody>
                    <a:bodyPr/>
                    <a:lstStyle/>
                    <a:p>
                      <a:pPr marL="0" marR="0" lvl="0" indent="0" algn="l" rtl="0">
                        <a:spcBef>
                          <a:spcPts val="0"/>
                        </a:spcBef>
                        <a:buNone/>
                      </a:pPr>
                      <a:r>
                        <a:rPr lang="en-US" sz="1800"/>
                        <a:t>Source</a:t>
                      </a:r>
                    </a:p>
                  </a:txBody>
                  <a:tcPr marL="91450" marR="91450" marT="45725" marB="45725"/>
                </a:tc>
                <a:tc>
                  <a:txBody>
                    <a:bodyPr/>
                    <a:lstStyle/>
                    <a:p>
                      <a:pPr lvl="0" rtl="0">
                        <a:spcBef>
                          <a:spcPts val="0"/>
                        </a:spcBef>
                        <a:buNone/>
                      </a:pPr>
                      <a:r>
                        <a:rPr lang="en-US" sz="1800"/>
                        <a:t>Synovial</a:t>
                      </a:r>
                    </a:p>
                  </a:txBody>
                  <a:tcPr marL="91450" marR="91450" marT="45725" marB="45725"/>
                </a:tc>
                <a:extLst>
                  <a:ext uri="{0D108BD9-81ED-4DB2-BD59-A6C34878D82A}">
                    <a16:rowId xmlns:a16="http://schemas.microsoft.com/office/drawing/2014/main" xmlns="" val="10001"/>
                  </a:ext>
                </a:extLst>
              </a:tr>
              <a:tr h="370850">
                <a:tc>
                  <a:txBody>
                    <a:bodyPr/>
                    <a:lstStyle/>
                    <a:p>
                      <a:pPr marL="0" marR="0" lvl="0" indent="0" algn="l" rtl="0">
                        <a:spcBef>
                          <a:spcPts val="0"/>
                        </a:spcBef>
                        <a:buNone/>
                      </a:pPr>
                      <a:r>
                        <a:rPr lang="en-US" sz="1800"/>
                        <a:t>Body Site</a:t>
                      </a:r>
                    </a:p>
                  </a:txBody>
                  <a:tcPr marL="91450" marR="91450" marT="45725" marB="45725"/>
                </a:tc>
                <a:tc>
                  <a:txBody>
                    <a:bodyPr/>
                    <a:lstStyle/>
                    <a:p>
                      <a:pPr lvl="0" rtl="0">
                        <a:spcBef>
                          <a:spcPts val="0"/>
                        </a:spcBef>
                        <a:buNone/>
                      </a:pPr>
                      <a:r>
                        <a:rPr lang="en-US" sz="1800"/>
                        <a:t>Left Knee</a:t>
                      </a:r>
                    </a:p>
                  </a:txBody>
                  <a:tcPr marL="91450" marR="91450" marT="45725" marB="45725"/>
                </a:tc>
                <a:extLst>
                  <a:ext uri="{0D108BD9-81ED-4DB2-BD59-A6C34878D82A}">
                    <a16:rowId xmlns:a16="http://schemas.microsoft.com/office/drawing/2014/main" xmlns="" val="10002"/>
                  </a:ext>
                </a:extLst>
              </a:tr>
              <a:tr h="370850">
                <a:tc>
                  <a:txBody>
                    <a:bodyPr/>
                    <a:lstStyle/>
                    <a:p>
                      <a:pPr marL="0" marR="0" lvl="0" indent="0" algn="l" rtl="0">
                        <a:spcBef>
                          <a:spcPts val="0"/>
                        </a:spcBef>
                        <a:buSzPct val="25000"/>
                        <a:buNone/>
                      </a:pPr>
                      <a:r>
                        <a:rPr lang="en-US" sz="1800"/>
                        <a:t>Color</a:t>
                      </a:r>
                    </a:p>
                  </a:txBody>
                  <a:tcPr marL="91450" marR="91450" marT="45725" marB="45725"/>
                </a:tc>
                <a:tc>
                  <a:txBody>
                    <a:bodyPr/>
                    <a:lstStyle/>
                    <a:p>
                      <a:pPr lvl="0" rtl="0">
                        <a:spcBef>
                          <a:spcPts val="0"/>
                        </a:spcBef>
                        <a:buNone/>
                      </a:pPr>
                      <a:r>
                        <a:rPr lang="en-US" sz="1800"/>
                        <a:t>Yellow</a:t>
                      </a:r>
                    </a:p>
                  </a:txBody>
                  <a:tcPr marL="91450" marR="91450" marT="45725" marB="45725"/>
                </a:tc>
                <a:extLst>
                  <a:ext uri="{0D108BD9-81ED-4DB2-BD59-A6C34878D82A}">
                    <a16:rowId xmlns:a16="http://schemas.microsoft.com/office/drawing/2014/main" xmlns="" val="10003"/>
                  </a:ext>
                </a:extLst>
              </a:tr>
              <a:tr h="370850">
                <a:tc>
                  <a:txBody>
                    <a:bodyPr/>
                    <a:lstStyle/>
                    <a:p>
                      <a:pPr marL="0" marR="0" lvl="0" indent="0" algn="l" rtl="0">
                        <a:spcBef>
                          <a:spcPts val="0"/>
                        </a:spcBef>
                        <a:buSzPct val="25000"/>
                        <a:buNone/>
                      </a:pPr>
                      <a:r>
                        <a:rPr lang="en-US" sz="1800"/>
                        <a:t>Clarity</a:t>
                      </a:r>
                    </a:p>
                  </a:txBody>
                  <a:tcPr marL="91450" marR="91450" marT="45725" marB="45725"/>
                </a:tc>
                <a:tc>
                  <a:txBody>
                    <a:bodyPr/>
                    <a:lstStyle/>
                    <a:p>
                      <a:pPr lvl="0" rtl="0">
                        <a:spcBef>
                          <a:spcPts val="0"/>
                        </a:spcBef>
                        <a:buNone/>
                      </a:pPr>
                      <a:r>
                        <a:rPr lang="en-US" sz="1800"/>
                        <a:t>Hazy</a:t>
                      </a:r>
                    </a:p>
                  </a:txBody>
                  <a:tcPr marL="91450" marR="91450" marT="45725" marB="45725"/>
                </a:tc>
                <a:extLst>
                  <a:ext uri="{0D108BD9-81ED-4DB2-BD59-A6C34878D82A}">
                    <a16:rowId xmlns:a16="http://schemas.microsoft.com/office/drawing/2014/main" xmlns="" val="10004"/>
                  </a:ext>
                </a:extLst>
              </a:tr>
            </a:tbl>
          </a:graphicData>
        </a:graphic>
      </p:graphicFrame>
      <p:pic>
        <p:nvPicPr>
          <p:cNvPr id="686" name="Shape 686" descr="IMG_0977.JPG"/>
          <p:cNvPicPr preferRelativeResize="0"/>
          <p:nvPr/>
        </p:nvPicPr>
        <p:blipFill rotWithShape="1">
          <a:blip r:embed="rId3">
            <a:alphaModFix/>
          </a:blip>
          <a:srcRect l="23823" t="13830" r="16439" b="13605"/>
          <a:stretch/>
        </p:blipFill>
        <p:spPr>
          <a:xfrm>
            <a:off x="1162398" y="1417642"/>
            <a:ext cx="2133597" cy="4373507"/>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Shape 69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12281"/>
              </a:buClr>
              <a:buSzPct val="25000"/>
              <a:buFont typeface="Calibri"/>
              <a:buNone/>
            </a:pPr>
            <a:r>
              <a:rPr lang="en-US" sz="4400" b="1" i="0" u="none" strike="noStrike" cap="none">
                <a:solidFill>
                  <a:srgbClr val="012281"/>
                </a:solidFill>
                <a:latin typeface="Calibri"/>
                <a:ea typeface="Calibri"/>
                <a:cs typeface="Calibri"/>
                <a:sym typeface="Calibri"/>
              </a:rPr>
              <a:t>#</a:t>
            </a:r>
            <a:r>
              <a:rPr lang="en-US"/>
              <a:t>10</a:t>
            </a:r>
            <a:r>
              <a:rPr lang="en-US" sz="4400" b="1" i="0" u="none" strike="noStrike" cap="none">
                <a:solidFill>
                  <a:srgbClr val="012281"/>
                </a:solidFill>
                <a:latin typeface="Calibri"/>
                <a:ea typeface="Calibri"/>
                <a:cs typeface="Calibri"/>
                <a:sym typeface="Calibri"/>
              </a:rPr>
              <a:t> XE-5000 Results</a:t>
            </a:r>
          </a:p>
        </p:txBody>
      </p:sp>
      <p:graphicFrame>
        <p:nvGraphicFramePr>
          <p:cNvPr id="692" name="Shape 692"/>
          <p:cNvGraphicFramePr/>
          <p:nvPr/>
        </p:nvGraphicFramePr>
        <p:xfrm>
          <a:off x="2278339" y="2381874"/>
          <a:ext cx="3000000" cy="3000000"/>
        </p:xfrm>
        <a:graphic>
          <a:graphicData uri="http://schemas.openxmlformats.org/drawingml/2006/table">
            <a:tbl>
              <a:tblPr firstRow="1" bandRow="1">
                <a:noFill/>
                <a:tableStyleId>{C088C122-C329-4756-A875-3D0EFE38505E}</a:tableStyleId>
              </a:tblPr>
              <a:tblGrid>
                <a:gridCol w="1466050">
                  <a:extLst>
                    <a:ext uri="{9D8B030D-6E8A-4147-A177-3AD203B41FA5}">
                      <a16:colId xmlns:a16="http://schemas.microsoft.com/office/drawing/2014/main" xmlns="" val="20000"/>
                    </a:ext>
                  </a:extLst>
                </a:gridCol>
                <a:gridCol w="1154800">
                  <a:extLst>
                    <a:ext uri="{9D8B030D-6E8A-4147-A177-3AD203B41FA5}">
                      <a16:colId xmlns:a16="http://schemas.microsoft.com/office/drawing/2014/main" xmlns="" val="20001"/>
                    </a:ext>
                  </a:extLst>
                </a:gridCol>
                <a:gridCol w="1777275">
                  <a:extLst>
                    <a:ext uri="{9D8B030D-6E8A-4147-A177-3AD203B41FA5}">
                      <a16:colId xmlns:a16="http://schemas.microsoft.com/office/drawing/2014/main" xmlns="" val="20002"/>
                    </a:ext>
                  </a:extLst>
                </a:gridCol>
              </a:tblGrid>
              <a:tr h="385400">
                <a:tc>
                  <a:txBody>
                    <a:bodyPr/>
                    <a:lstStyle/>
                    <a:p>
                      <a:pPr marL="0" marR="0" lvl="0" indent="0" algn="l" rtl="0">
                        <a:spcBef>
                          <a:spcPts val="0"/>
                        </a:spcBef>
                        <a:buSzPct val="25000"/>
                        <a:buNone/>
                      </a:pPr>
                      <a:r>
                        <a:rPr lang="en-US" sz="1800"/>
                        <a:t>Parameter</a:t>
                      </a:r>
                    </a:p>
                  </a:txBody>
                  <a:tcPr marL="91450" marR="91450" marT="45725" marB="45725"/>
                </a:tc>
                <a:tc>
                  <a:txBody>
                    <a:bodyPr/>
                    <a:lstStyle/>
                    <a:p>
                      <a:pPr marL="0" marR="0" lvl="0" indent="0" algn="l" rtl="0">
                        <a:spcBef>
                          <a:spcPts val="0"/>
                        </a:spcBef>
                        <a:buSzPct val="25000"/>
                        <a:buNone/>
                      </a:pPr>
                      <a:r>
                        <a:rPr lang="en-US" sz="1800"/>
                        <a:t>Result</a:t>
                      </a:r>
                    </a:p>
                  </a:txBody>
                  <a:tcPr marL="91450" marR="91450" marT="45725" marB="45725"/>
                </a:tc>
                <a:tc>
                  <a:txBody>
                    <a:bodyPr/>
                    <a:lstStyle/>
                    <a:p>
                      <a:pPr marL="0" marR="0" lvl="0" indent="0" algn="l" rtl="0">
                        <a:spcBef>
                          <a:spcPts val="0"/>
                        </a:spcBef>
                        <a:buSzPct val="25000"/>
                        <a:buNone/>
                      </a:pPr>
                      <a:r>
                        <a:rPr lang="en-US" sz="1800"/>
                        <a:t>Reference Range</a:t>
                      </a:r>
                    </a:p>
                  </a:txBody>
                  <a:tcPr marL="91450" marR="91450" marT="45725" marB="45725">
                    <a:lnB w="12700" cap="flat" cmpd="sng">
                      <a:solidFill>
                        <a:schemeClr val="lt1"/>
                      </a:solidFill>
                      <a:prstDash val="solid"/>
                      <a:round/>
                      <a:headEnd type="none" w="med" len="med"/>
                      <a:tailEnd type="none" w="med" len="med"/>
                    </a:lnB>
                  </a:tcPr>
                </a:tc>
                <a:extLst>
                  <a:ext uri="{0D108BD9-81ED-4DB2-BD59-A6C34878D82A}">
                    <a16:rowId xmlns:a16="http://schemas.microsoft.com/office/drawing/2014/main" xmlns="" val="10000"/>
                  </a:ext>
                </a:extLst>
              </a:tr>
              <a:tr h="351600">
                <a:tc>
                  <a:txBody>
                    <a:bodyPr/>
                    <a:lstStyle/>
                    <a:p>
                      <a:pPr marL="0" marR="0" lvl="0" indent="0" algn="l" rtl="0">
                        <a:spcBef>
                          <a:spcPts val="0"/>
                        </a:spcBef>
                        <a:buSzPct val="25000"/>
                        <a:buNone/>
                      </a:pPr>
                      <a:r>
                        <a:rPr lang="en-US" sz="1800"/>
                        <a:t>WBC</a:t>
                      </a:r>
                    </a:p>
                  </a:txBody>
                  <a:tcPr marL="91450" marR="91450" marT="45725" marB="45725"/>
                </a:tc>
                <a:tc>
                  <a:txBody>
                    <a:bodyPr/>
                    <a:lstStyle/>
                    <a:p>
                      <a:pPr marL="0" marR="0" lvl="0" indent="0" algn="l" rtl="0">
                        <a:spcBef>
                          <a:spcPts val="0"/>
                        </a:spcBef>
                        <a:buSzPct val="25000"/>
                        <a:buNone/>
                      </a:pPr>
                      <a:r>
                        <a:rPr lang="en-US" sz="1800"/>
                        <a:t>669</a:t>
                      </a:r>
                    </a:p>
                  </a:txBody>
                  <a:tcPr marL="91450" marR="91450" marT="45725" marB="45725">
                    <a:lnR w="12700" cap="flat" cmpd="sng">
                      <a:solidFill>
                        <a:schemeClr val="lt1"/>
                      </a:solidFill>
                      <a:prstDash val="solid"/>
                      <a:round/>
                      <a:headEnd type="none" w="med" len="med"/>
                      <a:tailEnd type="none" w="med" len="med"/>
                    </a:lnR>
                  </a:tcPr>
                </a:tc>
                <a:tc>
                  <a:txBody>
                    <a:bodyPr/>
                    <a:lstStyle/>
                    <a:p>
                      <a:pPr marL="0" marR="0" lvl="0" indent="0" algn="l" rtl="0">
                        <a:spcBef>
                          <a:spcPts val="0"/>
                        </a:spcBef>
                        <a:buSzPct val="25000"/>
                        <a:buNone/>
                      </a:pPr>
                      <a:r>
                        <a:rPr lang="en-US" sz="1800"/>
                        <a:t>0-5/mcL</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tcPr>
                </a:tc>
                <a:extLst>
                  <a:ext uri="{0D108BD9-81ED-4DB2-BD59-A6C34878D82A}">
                    <a16:rowId xmlns:a16="http://schemas.microsoft.com/office/drawing/2014/main" xmlns="" val="10001"/>
                  </a:ext>
                </a:extLst>
              </a:tr>
              <a:tr h="351600">
                <a:tc>
                  <a:txBody>
                    <a:bodyPr/>
                    <a:lstStyle/>
                    <a:p>
                      <a:pPr marL="0" marR="0" lvl="0" indent="0" algn="l" rtl="0">
                        <a:spcBef>
                          <a:spcPts val="0"/>
                        </a:spcBef>
                        <a:buSzPct val="25000"/>
                        <a:buNone/>
                      </a:pPr>
                      <a:r>
                        <a:rPr lang="en-US" sz="1800"/>
                        <a:t>RBC</a:t>
                      </a:r>
                    </a:p>
                  </a:txBody>
                  <a:tcPr marL="91450" marR="91450" marT="45725" marB="45725"/>
                </a:tc>
                <a:tc>
                  <a:txBody>
                    <a:bodyPr/>
                    <a:lstStyle/>
                    <a:p>
                      <a:pPr marL="0" marR="0" lvl="0" indent="0" algn="l" rtl="0">
                        <a:spcBef>
                          <a:spcPts val="0"/>
                        </a:spcBef>
                        <a:buSzPct val="25000"/>
                        <a:buNone/>
                      </a:pPr>
                      <a:r>
                        <a:rPr lang="en-US" sz="1800"/>
                        <a:t>2000</a:t>
                      </a:r>
                    </a:p>
                  </a:txBody>
                  <a:tcPr marL="91450" marR="91450" marT="45725" marB="45725">
                    <a:lnR w="12700" cap="flat" cmpd="sng">
                      <a:solidFill>
                        <a:schemeClr val="lt1"/>
                      </a:solidFill>
                      <a:prstDash val="solid"/>
                      <a:round/>
                      <a:headEnd type="none" w="med" len="med"/>
                      <a:tailEnd type="none" w="med" len="med"/>
                    </a:lnR>
                  </a:tcPr>
                </a:tc>
                <a:tc>
                  <a:txBody>
                    <a:bodyPr/>
                    <a:lstStyle/>
                    <a:p>
                      <a:pPr marL="0" marR="0" lvl="0" indent="0" algn="l" rtl="0">
                        <a:spcBef>
                          <a:spcPts val="0"/>
                        </a:spcBef>
                        <a:buSzPct val="25000"/>
                        <a:buNone/>
                      </a:pPr>
                      <a:r>
                        <a:rPr lang="en-US" sz="1800"/>
                        <a:t>Absent/mcL</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693" name="Shape 693"/>
          <p:cNvSpPr txBox="1">
            <a:spLocks noGrp="1"/>
          </p:cNvSpPr>
          <p:nvPr>
            <p:ph type="dt" idx="10"/>
          </p:nvPr>
        </p:nvSpPr>
        <p:spPr>
          <a:xfrm>
            <a:off x="457200" y="6356350"/>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3/20/2017</a:t>
            </a:r>
          </a:p>
        </p:txBody>
      </p:sp>
      <p:sp>
        <p:nvSpPr>
          <p:cNvPr id="694" name="Shape 694"/>
          <p:cNvSpPr txBox="1">
            <a:spLocks noGrp="1"/>
          </p:cNvSpPr>
          <p:nvPr>
            <p:ph type="sldNum" idx="12"/>
          </p:nvPr>
        </p:nvSpPr>
        <p:spPr>
          <a:xfrm>
            <a:off x="3505200" y="6356350"/>
            <a:ext cx="2133600" cy="3651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t>73</a:t>
            </a:fld>
            <a:endParaRPr lang="en-US" sz="1200" b="0" i="0" u="none" strike="noStrike" cap="none">
              <a:solidFill>
                <a:srgbClr val="000000"/>
              </a:solidFill>
              <a:latin typeface="Calibri"/>
              <a:ea typeface="Calibri"/>
              <a:cs typeface="Calibri"/>
              <a:sym typeface="Calibri"/>
            </a:endParaRPr>
          </a:p>
        </p:txBody>
      </p:sp>
      <p:sp>
        <p:nvSpPr>
          <p:cNvPr id="695" name="Shape 695"/>
          <p:cNvSpPr txBox="1"/>
          <p:nvPr/>
        </p:nvSpPr>
        <p:spPr>
          <a:xfrm>
            <a:off x="606972" y="4470082"/>
            <a:ext cx="7125900" cy="646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a:solidFill>
                  <a:schemeClr val="dk1"/>
                </a:solidFill>
                <a:latin typeface="Calibri"/>
                <a:ea typeface="Calibri"/>
                <a:cs typeface="Calibri"/>
                <a:sym typeface="Calibri"/>
              </a:rPr>
              <a:t>Should a differential be performed on this Specimen?</a:t>
            </a:r>
          </a:p>
          <a:p>
            <a:pPr marL="0" marR="0" lvl="0" indent="0" algn="l" rtl="0">
              <a:spcBef>
                <a:spcPts val="0"/>
              </a:spcBef>
              <a:buNone/>
            </a:pPr>
            <a:endParaRPr sz="1800">
              <a:solidFill>
                <a:schemeClr val="dk1"/>
              </a:solidFill>
              <a:latin typeface="Calibri"/>
              <a:ea typeface="Calibri"/>
              <a:cs typeface="Calibri"/>
              <a:sym typeface="Calibri"/>
            </a:endParaRPr>
          </a:p>
        </p:txBody>
      </p:sp>
      <p:sp>
        <p:nvSpPr>
          <p:cNvPr id="696" name="Shape 696"/>
          <p:cNvSpPr txBox="1"/>
          <p:nvPr/>
        </p:nvSpPr>
        <p:spPr>
          <a:xfrm>
            <a:off x="2459400" y="5116275"/>
            <a:ext cx="4225200" cy="369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000">
                <a:latin typeface="Calibri"/>
                <a:ea typeface="Calibri"/>
                <a:cs typeface="Calibri"/>
                <a:sym typeface="Calibri"/>
              </a:rPr>
              <a:t>Yes, perform differential</a:t>
            </a:r>
            <a:r>
              <a:rPr lang="en-US" sz="1800">
                <a:solidFill>
                  <a:srgbClr val="FF0000"/>
                </a:solidFill>
                <a:latin typeface="Calibri"/>
                <a:ea typeface="Calibri"/>
                <a:cs typeface="Calibri"/>
                <a:sym typeface="Calibri"/>
              </a:rPr>
              <a:t>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Shape 70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12281"/>
              </a:buClr>
              <a:buSzPct val="25000"/>
              <a:buFont typeface="Calibri"/>
              <a:buNone/>
            </a:pPr>
            <a:r>
              <a:rPr lang="en-US" sz="4400" b="1" i="0" u="none" strike="noStrike" cap="none">
                <a:solidFill>
                  <a:srgbClr val="012281"/>
                </a:solidFill>
                <a:latin typeface="Calibri"/>
                <a:ea typeface="Calibri"/>
                <a:cs typeface="Calibri"/>
                <a:sym typeface="Calibri"/>
              </a:rPr>
              <a:t>#10 </a:t>
            </a:r>
            <a:r>
              <a:rPr lang="en-US"/>
              <a:t>Differential Results</a:t>
            </a:r>
          </a:p>
        </p:txBody>
      </p:sp>
      <p:sp>
        <p:nvSpPr>
          <p:cNvPr id="702" name="Shape 702"/>
          <p:cNvSpPr txBox="1">
            <a:spLocks noGrp="1"/>
          </p:cNvSpPr>
          <p:nvPr>
            <p:ph type="dt" idx="10"/>
          </p:nvPr>
        </p:nvSpPr>
        <p:spPr>
          <a:xfrm>
            <a:off x="457200" y="6356350"/>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3/20/2017</a:t>
            </a:r>
          </a:p>
        </p:txBody>
      </p:sp>
      <p:sp>
        <p:nvSpPr>
          <p:cNvPr id="703" name="Shape 703"/>
          <p:cNvSpPr txBox="1">
            <a:spLocks noGrp="1"/>
          </p:cNvSpPr>
          <p:nvPr>
            <p:ph type="sldNum" idx="12"/>
          </p:nvPr>
        </p:nvSpPr>
        <p:spPr>
          <a:xfrm>
            <a:off x="3505200" y="6356350"/>
            <a:ext cx="2133600" cy="3651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000000"/>
                </a:solidFill>
                <a:latin typeface="Calibri"/>
                <a:ea typeface="Calibri"/>
                <a:cs typeface="Calibri"/>
                <a:sym typeface="Calibri"/>
              </a:rPr>
              <a:t>74</a:t>
            </a:fld>
            <a:endParaRPr lang="en-US" sz="1200">
              <a:solidFill>
                <a:srgbClr val="000000"/>
              </a:solidFill>
              <a:latin typeface="Calibri"/>
              <a:ea typeface="Calibri"/>
              <a:cs typeface="Calibri"/>
              <a:sym typeface="Calibri"/>
            </a:endParaRPr>
          </a:p>
        </p:txBody>
      </p:sp>
      <p:graphicFrame>
        <p:nvGraphicFramePr>
          <p:cNvPr id="704" name="Shape 704"/>
          <p:cNvGraphicFramePr/>
          <p:nvPr/>
        </p:nvGraphicFramePr>
        <p:xfrm>
          <a:off x="1852239" y="2229474"/>
          <a:ext cx="3000000" cy="3000000"/>
        </p:xfrm>
        <a:graphic>
          <a:graphicData uri="http://schemas.openxmlformats.org/drawingml/2006/table">
            <a:tbl>
              <a:tblPr firstRow="1" bandRow="1">
                <a:noFill/>
                <a:tableStyleId>{C088C122-C329-4756-A875-3D0EFE38505E}</a:tableStyleId>
              </a:tblPr>
              <a:tblGrid>
                <a:gridCol w="2615350">
                  <a:extLst>
                    <a:ext uri="{9D8B030D-6E8A-4147-A177-3AD203B41FA5}">
                      <a16:colId xmlns:a16="http://schemas.microsoft.com/office/drawing/2014/main" xmlns="" val="20000"/>
                    </a:ext>
                  </a:extLst>
                </a:gridCol>
                <a:gridCol w="1190400">
                  <a:extLst>
                    <a:ext uri="{9D8B030D-6E8A-4147-A177-3AD203B41FA5}">
                      <a16:colId xmlns:a16="http://schemas.microsoft.com/office/drawing/2014/main" xmlns="" val="20001"/>
                    </a:ext>
                  </a:extLst>
                </a:gridCol>
                <a:gridCol w="1399475">
                  <a:extLst>
                    <a:ext uri="{9D8B030D-6E8A-4147-A177-3AD203B41FA5}">
                      <a16:colId xmlns:a16="http://schemas.microsoft.com/office/drawing/2014/main" xmlns="" val="20002"/>
                    </a:ext>
                  </a:extLst>
                </a:gridCol>
              </a:tblGrid>
              <a:tr h="385400">
                <a:tc>
                  <a:txBody>
                    <a:bodyPr/>
                    <a:lstStyle/>
                    <a:p>
                      <a:pPr marL="0" marR="0" lvl="0" indent="0" algn="l" rtl="0">
                        <a:spcBef>
                          <a:spcPts val="0"/>
                        </a:spcBef>
                        <a:buSzPct val="25000"/>
                        <a:buNone/>
                      </a:pPr>
                      <a:r>
                        <a:rPr lang="en-US" sz="1800"/>
                        <a:t>Parameter</a:t>
                      </a:r>
                    </a:p>
                  </a:txBody>
                  <a:tcPr marL="91450" marR="91450" marT="45725" marB="45725"/>
                </a:tc>
                <a:tc>
                  <a:txBody>
                    <a:bodyPr/>
                    <a:lstStyle/>
                    <a:p>
                      <a:pPr marL="0" marR="0" lvl="0" indent="0" algn="l" rtl="0">
                        <a:spcBef>
                          <a:spcPts val="0"/>
                        </a:spcBef>
                        <a:buSzPct val="25000"/>
                        <a:buNone/>
                      </a:pPr>
                      <a:r>
                        <a:rPr lang="en-US" sz="1800"/>
                        <a:t>Result</a:t>
                      </a:r>
                    </a:p>
                  </a:txBody>
                  <a:tcPr marL="91450" marR="91450" marT="45725" marB="45725"/>
                </a:tc>
                <a:tc>
                  <a:txBody>
                    <a:bodyPr/>
                    <a:lstStyle/>
                    <a:p>
                      <a:pPr marL="0" marR="0" lvl="0" indent="0" algn="l" rtl="0">
                        <a:spcBef>
                          <a:spcPts val="0"/>
                        </a:spcBef>
                        <a:buSzPct val="25000"/>
                        <a:buNone/>
                      </a:pPr>
                      <a:r>
                        <a:rPr lang="en-US" sz="1800"/>
                        <a:t>Reference Range</a:t>
                      </a:r>
                    </a:p>
                  </a:txBody>
                  <a:tcPr marL="91450" marR="91450" marT="45725" marB="45725"/>
                </a:tc>
                <a:extLst>
                  <a:ext uri="{0D108BD9-81ED-4DB2-BD59-A6C34878D82A}">
                    <a16:rowId xmlns:a16="http://schemas.microsoft.com/office/drawing/2014/main" xmlns="" val="10000"/>
                  </a:ext>
                </a:extLst>
              </a:tr>
              <a:tr h="351600">
                <a:tc>
                  <a:txBody>
                    <a:bodyPr/>
                    <a:lstStyle/>
                    <a:p>
                      <a:pPr marL="0" marR="0" lvl="0" indent="0" algn="l" rtl="0">
                        <a:spcBef>
                          <a:spcPts val="0"/>
                        </a:spcBef>
                        <a:buSzPct val="25000"/>
                        <a:buNone/>
                      </a:pPr>
                      <a:r>
                        <a:rPr lang="en-US" sz="1800"/>
                        <a:t>Neutrophils</a:t>
                      </a:r>
                    </a:p>
                  </a:txBody>
                  <a:tcPr marL="91450" marR="91450" marT="45725" marB="45725"/>
                </a:tc>
                <a:tc>
                  <a:txBody>
                    <a:bodyPr/>
                    <a:lstStyle/>
                    <a:p>
                      <a:pPr marL="0" marR="0" lvl="0" indent="0" algn="l" rtl="0">
                        <a:spcBef>
                          <a:spcPts val="0"/>
                        </a:spcBef>
                        <a:buSzPct val="25000"/>
                        <a:buNone/>
                      </a:pPr>
                      <a:r>
                        <a:rPr lang="en-US" sz="1800"/>
                        <a:t>6</a:t>
                      </a:r>
                    </a:p>
                  </a:txBody>
                  <a:tcPr marL="91450" marR="91450" marT="45725" marB="45725"/>
                </a:tc>
                <a:tc>
                  <a:txBody>
                    <a:bodyPr/>
                    <a:lstStyle/>
                    <a:p>
                      <a:pPr marL="0" marR="0" lvl="0" indent="0" algn="l" rtl="0">
                        <a:spcBef>
                          <a:spcPts val="0"/>
                        </a:spcBef>
                        <a:buSzPct val="25000"/>
                        <a:buNone/>
                      </a:pPr>
                      <a:r>
                        <a:rPr lang="en-US" sz="1800"/>
                        <a:t>%</a:t>
                      </a:r>
                    </a:p>
                  </a:txBody>
                  <a:tcPr marL="91450" marR="91450" marT="45725" marB="45725"/>
                </a:tc>
                <a:extLst>
                  <a:ext uri="{0D108BD9-81ED-4DB2-BD59-A6C34878D82A}">
                    <a16:rowId xmlns:a16="http://schemas.microsoft.com/office/drawing/2014/main" xmlns="" val="10001"/>
                  </a:ext>
                </a:extLst>
              </a:tr>
              <a:tr h="351600">
                <a:tc>
                  <a:txBody>
                    <a:bodyPr/>
                    <a:lstStyle/>
                    <a:p>
                      <a:pPr marL="0" marR="0" lvl="0" indent="0" algn="l" rtl="0">
                        <a:spcBef>
                          <a:spcPts val="0"/>
                        </a:spcBef>
                        <a:buSzPct val="25000"/>
                        <a:buNone/>
                      </a:pPr>
                      <a:r>
                        <a:rPr lang="en-US" sz="1800"/>
                        <a:t>Lymphocytes</a:t>
                      </a:r>
                    </a:p>
                  </a:txBody>
                  <a:tcPr marL="91450" marR="91450" marT="45725" marB="45725"/>
                </a:tc>
                <a:tc>
                  <a:txBody>
                    <a:bodyPr/>
                    <a:lstStyle/>
                    <a:p>
                      <a:pPr marL="0" marR="0" lvl="0" indent="0" algn="l" rtl="0">
                        <a:spcBef>
                          <a:spcPts val="0"/>
                        </a:spcBef>
                        <a:buSzPct val="25000"/>
                        <a:buNone/>
                      </a:pPr>
                      <a:r>
                        <a:rPr lang="en-US" sz="1800"/>
                        <a:t>10</a:t>
                      </a:r>
                    </a:p>
                  </a:txBody>
                  <a:tcPr marL="91450" marR="91450" marT="45725" marB="45725"/>
                </a:tc>
                <a:tc>
                  <a:txBody>
                    <a:bodyPr/>
                    <a:lstStyle/>
                    <a:p>
                      <a:pPr marL="0" marR="0" lvl="0" indent="0" algn="l" rtl="0">
                        <a:spcBef>
                          <a:spcPts val="0"/>
                        </a:spcBef>
                        <a:buSzPct val="25000"/>
                        <a:buNone/>
                      </a:pPr>
                      <a:r>
                        <a:rPr lang="en-US" sz="1800"/>
                        <a:t>%</a:t>
                      </a:r>
                    </a:p>
                  </a:txBody>
                  <a:tcPr marL="91450" marR="91450" marT="45725" marB="45725"/>
                </a:tc>
                <a:extLst>
                  <a:ext uri="{0D108BD9-81ED-4DB2-BD59-A6C34878D82A}">
                    <a16:rowId xmlns:a16="http://schemas.microsoft.com/office/drawing/2014/main" xmlns="" val="10002"/>
                  </a:ext>
                </a:extLst>
              </a:tr>
              <a:tr h="351600">
                <a:tc>
                  <a:txBody>
                    <a:bodyPr/>
                    <a:lstStyle/>
                    <a:p>
                      <a:pPr marL="0" marR="0" lvl="0" indent="0" algn="l" rtl="0">
                        <a:spcBef>
                          <a:spcPts val="0"/>
                        </a:spcBef>
                        <a:buNone/>
                      </a:pPr>
                      <a:r>
                        <a:rPr lang="en-US" sz="1800"/>
                        <a:t>Monocytes</a:t>
                      </a:r>
                    </a:p>
                  </a:txBody>
                  <a:tcPr marL="91450" marR="91450" marT="45725" marB="45725"/>
                </a:tc>
                <a:tc>
                  <a:txBody>
                    <a:bodyPr/>
                    <a:lstStyle/>
                    <a:p>
                      <a:pPr marL="0" marR="0" lvl="0" indent="0" algn="l" rtl="0">
                        <a:spcBef>
                          <a:spcPts val="0"/>
                        </a:spcBef>
                        <a:buNone/>
                      </a:pPr>
                      <a:r>
                        <a:rPr lang="en-US" sz="1800"/>
                        <a:t>9</a:t>
                      </a:r>
                    </a:p>
                  </a:txBody>
                  <a:tcPr marL="91450" marR="91450" marT="45725" marB="45725"/>
                </a:tc>
                <a:tc>
                  <a:txBody>
                    <a:bodyPr/>
                    <a:lstStyle/>
                    <a:p>
                      <a:pPr marL="0" marR="0" lvl="0" indent="0" algn="l" rtl="0">
                        <a:spcBef>
                          <a:spcPts val="0"/>
                        </a:spcBef>
                        <a:buNone/>
                      </a:pPr>
                      <a:r>
                        <a:rPr lang="en-US" sz="1800"/>
                        <a:t>%</a:t>
                      </a:r>
                    </a:p>
                  </a:txBody>
                  <a:tcPr marL="91450" marR="91450" marT="45725" marB="45725"/>
                </a:tc>
                <a:extLst>
                  <a:ext uri="{0D108BD9-81ED-4DB2-BD59-A6C34878D82A}">
                    <a16:rowId xmlns:a16="http://schemas.microsoft.com/office/drawing/2014/main" xmlns="" val="10003"/>
                  </a:ext>
                </a:extLst>
              </a:tr>
              <a:tr h="351600">
                <a:tc>
                  <a:txBody>
                    <a:bodyPr/>
                    <a:lstStyle/>
                    <a:p>
                      <a:pPr marL="0" marR="0" lvl="0" indent="0" algn="l" rtl="0">
                        <a:spcBef>
                          <a:spcPts val="0"/>
                        </a:spcBef>
                        <a:buNone/>
                      </a:pPr>
                      <a:r>
                        <a:rPr lang="en-US" sz="1800"/>
                        <a:t>Macrophage</a:t>
                      </a:r>
                    </a:p>
                  </a:txBody>
                  <a:tcPr marL="91450" marR="91450" marT="45725" marB="45725"/>
                </a:tc>
                <a:tc>
                  <a:txBody>
                    <a:bodyPr/>
                    <a:lstStyle/>
                    <a:p>
                      <a:pPr marL="0" marR="0" lvl="0" indent="0" algn="l" rtl="0">
                        <a:spcBef>
                          <a:spcPts val="0"/>
                        </a:spcBef>
                        <a:buNone/>
                      </a:pPr>
                      <a:r>
                        <a:rPr lang="en-US" sz="1800"/>
                        <a:t>9</a:t>
                      </a:r>
                    </a:p>
                  </a:txBody>
                  <a:tcPr marL="91450" marR="91450" marT="45725" marB="45725"/>
                </a:tc>
                <a:tc>
                  <a:txBody>
                    <a:bodyPr/>
                    <a:lstStyle/>
                    <a:p>
                      <a:pPr marL="0" marR="0" lvl="0" indent="0" algn="l" rtl="0">
                        <a:spcBef>
                          <a:spcPts val="0"/>
                        </a:spcBef>
                        <a:buNone/>
                      </a:pPr>
                      <a:r>
                        <a:rPr lang="en-US" sz="1800"/>
                        <a:t>%</a:t>
                      </a:r>
                    </a:p>
                  </a:txBody>
                  <a:tcPr marL="91450" marR="91450" marT="45725" marB="45725"/>
                </a:tc>
                <a:extLst>
                  <a:ext uri="{0D108BD9-81ED-4DB2-BD59-A6C34878D82A}">
                    <a16:rowId xmlns:a16="http://schemas.microsoft.com/office/drawing/2014/main" xmlns="" val="10004"/>
                  </a:ext>
                </a:extLst>
              </a:tr>
              <a:tr h="351600">
                <a:tc>
                  <a:txBody>
                    <a:bodyPr/>
                    <a:lstStyle/>
                    <a:p>
                      <a:pPr marL="0" marR="0" lvl="0" indent="0" algn="l" rtl="0">
                        <a:spcBef>
                          <a:spcPts val="0"/>
                        </a:spcBef>
                        <a:buNone/>
                      </a:pPr>
                      <a:r>
                        <a:rPr lang="en-US" sz="1800"/>
                        <a:t>Non-Hematologic cells</a:t>
                      </a:r>
                    </a:p>
                  </a:txBody>
                  <a:tcPr marL="91450" marR="91450" marT="45725" marB="45725"/>
                </a:tc>
                <a:tc>
                  <a:txBody>
                    <a:bodyPr/>
                    <a:lstStyle/>
                    <a:p>
                      <a:pPr marL="0" marR="0" lvl="0" indent="0" algn="l" rtl="0">
                        <a:spcBef>
                          <a:spcPts val="0"/>
                        </a:spcBef>
                        <a:buNone/>
                      </a:pPr>
                      <a:r>
                        <a:rPr lang="en-US" sz="1800"/>
                        <a:t>66</a:t>
                      </a:r>
                    </a:p>
                  </a:txBody>
                  <a:tcPr marL="91450" marR="91450" marT="45725" marB="45725"/>
                </a:tc>
                <a:tc>
                  <a:txBody>
                    <a:bodyPr/>
                    <a:lstStyle/>
                    <a:p>
                      <a:pPr marL="0" marR="0" lvl="0" indent="0" algn="l" rtl="0">
                        <a:spcBef>
                          <a:spcPts val="0"/>
                        </a:spcBef>
                        <a:buNone/>
                      </a:pPr>
                      <a:r>
                        <a:rPr lang="en-US" sz="1800"/>
                        <a:t>%</a:t>
                      </a:r>
                    </a:p>
                  </a:txBody>
                  <a:tcPr marL="91450" marR="91450" marT="45725" marB="45725"/>
                </a:tc>
                <a:extLst>
                  <a:ext uri="{0D108BD9-81ED-4DB2-BD59-A6C34878D82A}">
                    <a16:rowId xmlns:a16="http://schemas.microsoft.com/office/drawing/2014/main" xmlns="" val="10005"/>
                  </a:ext>
                </a:extLst>
              </a:tr>
            </a:tbl>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Shape 70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12281"/>
              </a:buClr>
              <a:buSzPct val="25000"/>
              <a:buFont typeface="Calibri"/>
              <a:buNone/>
            </a:pPr>
            <a:r>
              <a:rPr lang="en-US" sz="4400" b="1" i="0" u="none" strike="noStrike" cap="none">
                <a:solidFill>
                  <a:srgbClr val="012281"/>
                </a:solidFill>
                <a:latin typeface="Calibri"/>
                <a:ea typeface="Calibri"/>
                <a:cs typeface="Calibri"/>
                <a:sym typeface="Calibri"/>
              </a:rPr>
              <a:t>#</a:t>
            </a:r>
            <a:r>
              <a:rPr lang="en-US"/>
              <a:t>10</a:t>
            </a:r>
            <a:r>
              <a:rPr lang="en-US" sz="4400" b="1" i="0" u="none" strike="noStrike" cap="none">
                <a:solidFill>
                  <a:srgbClr val="012281"/>
                </a:solidFill>
                <a:latin typeface="Calibri"/>
                <a:ea typeface="Calibri"/>
                <a:cs typeface="Calibri"/>
                <a:sym typeface="Calibri"/>
              </a:rPr>
              <a:t> Morphologic Findings</a:t>
            </a:r>
          </a:p>
        </p:txBody>
      </p:sp>
      <p:sp>
        <p:nvSpPr>
          <p:cNvPr id="710" name="Shape 710"/>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342900" algn="l" rtl="0">
              <a:spcBef>
                <a:spcPts val="640"/>
              </a:spcBef>
              <a:buClr>
                <a:schemeClr val="dk1"/>
              </a:buClr>
              <a:buSzPct val="100000"/>
              <a:buFont typeface="Arial"/>
              <a:buChar char="•"/>
            </a:pPr>
            <a:r>
              <a:rPr lang="en-US"/>
              <a:t>Synovial lining cells</a:t>
            </a:r>
          </a:p>
        </p:txBody>
      </p:sp>
      <p:sp>
        <p:nvSpPr>
          <p:cNvPr id="711" name="Shape 711"/>
          <p:cNvSpPr txBox="1">
            <a:spLocks noGrp="1"/>
          </p:cNvSpPr>
          <p:nvPr>
            <p:ph type="dt" idx="10"/>
          </p:nvPr>
        </p:nvSpPr>
        <p:spPr>
          <a:xfrm>
            <a:off x="457200" y="6356350"/>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3/20/2017</a:t>
            </a:r>
          </a:p>
        </p:txBody>
      </p:sp>
      <p:sp>
        <p:nvSpPr>
          <p:cNvPr id="712" name="Shape 712"/>
          <p:cNvSpPr txBox="1">
            <a:spLocks noGrp="1"/>
          </p:cNvSpPr>
          <p:nvPr>
            <p:ph type="sldNum" idx="12"/>
          </p:nvPr>
        </p:nvSpPr>
        <p:spPr>
          <a:xfrm>
            <a:off x="3505200" y="6356350"/>
            <a:ext cx="2133600" cy="3651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000000"/>
                </a:solidFill>
                <a:latin typeface="Calibri"/>
                <a:ea typeface="Calibri"/>
                <a:cs typeface="Calibri"/>
                <a:sym typeface="Calibri"/>
              </a:rPr>
              <a:t>75</a:t>
            </a:fld>
            <a:endParaRPr lang="en-US" sz="1200">
              <a:solidFill>
                <a:srgbClr val="000000"/>
              </a:solidFill>
              <a:latin typeface="Calibri"/>
              <a:ea typeface="Calibri"/>
              <a:cs typeface="Calibri"/>
              <a:sym typeface="Calibri"/>
            </a:endParaRPr>
          </a:p>
        </p:txBody>
      </p:sp>
      <p:pic>
        <p:nvPicPr>
          <p:cNvPr id="713" name="Shape 713"/>
          <p:cNvPicPr preferRelativeResize="0"/>
          <p:nvPr/>
        </p:nvPicPr>
        <p:blipFill>
          <a:blip r:embed="rId3">
            <a:alphaModFix/>
          </a:blip>
          <a:stretch>
            <a:fillRect/>
          </a:stretch>
        </p:blipFill>
        <p:spPr>
          <a:xfrm>
            <a:off x="2125650" y="2437699"/>
            <a:ext cx="4575524" cy="3417775"/>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Shape 718"/>
          <p:cNvSpPr txBox="1">
            <a:spLocks noGrp="1"/>
          </p:cNvSpPr>
          <p:nvPr>
            <p:ph type="title"/>
          </p:nvPr>
        </p:nvSpPr>
        <p:spPr>
          <a:xfrm>
            <a:off x="457200" y="229550"/>
            <a:ext cx="8751300" cy="1143000"/>
          </a:xfrm>
          <a:prstGeom prst="rect">
            <a:avLst/>
          </a:prstGeom>
          <a:noFill/>
          <a:ln>
            <a:noFill/>
          </a:ln>
        </p:spPr>
        <p:txBody>
          <a:bodyPr lIns="91425" tIns="45700" rIns="91425" bIns="45700" anchor="ctr" anchorCtr="0">
            <a:noAutofit/>
          </a:bodyPr>
          <a:lstStyle/>
          <a:p>
            <a:pPr lvl="0" rtl="0">
              <a:spcBef>
                <a:spcPts val="0"/>
              </a:spcBef>
              <a:buClr>
                <a:srgbClr val="012281"/>
              </a:buClr>
              <a:buSzPct val="25000"/>
              <a:buFont typeface="Calibri"/>
              <a:buNone/>
            </a:pPr>
            <a:r>
              <a:rPr lang="en-US"/>
              <a:t>#10 Morphological Findings (cont.)</a:t>
            </a:r>
          </a:p>
        </p:txBody>
      </p:sp>
      <p:sp>
        <p:nvSpPr>
          <p:cNvPr id="719" name="Shape 719"/>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342900" algn="l" rtl="0">
              <a:spcBef>
                <a:spcPts val="640"/>
              </a:spcBef>
              <a:buClr>
                <a:schemeClr val="dk1"/>
              </a:buClr>
              <a:buSzPct val="100000"/>
              <a:buFont typeface="Arial"/>
              <a:buChar char="•"/>
            </a:pPr>
            <a:r>
              <a:rPr lang="en-US" dirty="0" err="1"/>
              <a:t>Pseudogout</a:t>
            </a:r>
            <a:r>
              <a:rPr lang="en-US" dirty="0"/>
              <a:t> </a:t>
            </a:r>
            <a:r>
              <a:rPr lang="en-US" dirty="0" smtClean="0"/>
              <a:t>sticking to synovial </a:t>
            </a:r>
            <a:r>
              <a:rPr lang="en-US" smtClean="0"/>
              <a:t>lining cells</a:t>
            </a:r>
            <a:endParaRPr lang="en-US" dirty="0"/>
          </a:p>
        </p:txBody>
      </p:sp>
      <p:sp>
        <p:nvSpPr>
          <p:cNvPr id="720" name="Shape 720"/>
          <p:cNvSpPr txBox="1">
            <a:spLocks noGrp="1"/>
          </p:cNvSpPr>
          <p:nvPr>
            <p:ph type="dt" idx="10"/>
          </p:nvPr>
        </p:nvSpPr>
        <p:spPr>
          <a:xfrm>
            <a:off x="457200" y="6356350"/>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3/20/2017</a:t>
            </a:r>
          </a:p>
        </p:txBody>
      </p:sp>
      <p:sp>
        <p:nvSpPr>
          <p:cNvPr id="721" name="Shape 721"/>
          <p:cNvSpPr txBox="1">
            <a:spLocks noGrp="1"/>
          </p:cNvSpPr>
          <p:nvPr>
            <p:ph type="sldNum" idx="12"/>
          </p:nvPr>
        </p:nvSpPr>
        <p:spPr>
          <a:xfrm>
            <a:off x="3505200" y="6356350"/>
            <a:ext cx="2133600" cy="3651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000000"/>
                </a:solidFill>
                <a:latin typeface="Calibri"/>
                <a:ea typeface="Calibri"/>
                <a:cs typeface="Calibri"/>
                <a:sym typeface="Calibri"/>
              </a:rPr>
              <a:t>76</a:t>
            </a:fld>
            <a:endParaRPr lang="en-US" sz="1200">
              <a:solidFill>
                <a:srgbClr val="000000"/>
              </a:solidFill>
              <a:latin typeface="Calibri"/>
              <a:ea typeface="Calibri"/>
              <a:cs typeface="Calibri"/>
              <a:sym typeface="Calibri"/>
            </a:endParaRPr>
          </a:p>
        </p:txBody>
      </p:sp>
      <p:pic>
        <p:nvPicPr>
          <p:cNvPr id="722" name="Shape 722"/>
          <p:cNvPicPr preferRelativeResize="0"/>
          <p:nvPr/>
        </p:nvPicPr>
        <p:blipFill>
          <a:blip r:embed="rId3">
            <a:alphaModFix/>
          </a:blip>
          <a:stretch>
            <a:fillRect/>
          </a:stretch>
        </p:blipFill>
        <p:spPr>
          <a:xfrm>
            <a:off x="184925" y="2546000"/>
            <a:ext cx="4435399" cy="3301300"/>
          </a:xfrm>
          <a:prstGeom prst="rect">
            <a:avLst/>
          </a:prstGeom>
          <a:noFill/>
          <a:ln>
            <a:noFill/>
          </a:ln>
        </p:spPr>
      </p:pic>
      <p:pic>
        <p:nvPicPr>
          <p:cNvPr id="723" name="Shape 723"/>
          <p:cNvPicPr preferRelativeResize="0"/>
          <p:nvPr/>
        </p:nvPicPr>
        <p:blipFill>
          <a:blip r:embed="rId4">
            <a:alphaModFix/>
          </a:blip>
          <a:stretch>
            <a:fillRect/>
          </a:stretch>
        </p:blipFill>
        <p:spPr>
          <a:xfrm>
            <a:off x="4620325" y="2621849"/>
            <a:ext cx="4196425" cy="3149599"/>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Shape 72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12281"/>
              </a:buClr>
              <a:buSzPct val="25000"/>
              <a:buFont typeface="Calibri"/>
              <a:buNone/>
            </a:pPr>
            <a:r>
              <a:rPr lang="en-US" sz="4400" b="1" i="0" u="none" strike="noStrike" cap="none">
                <a:solidFill>
                  <a:srgbClr val="012281"/>
                </a:solidFill>
                <a:latin typeface="Calibri"/>
                <a:ea typeface="Calibri"/>
                <a:cs typeface="Calibri"/>
                <a:sym typeface="Calibri"/>
              </a:rPr>
              <a:t>#</a:t>
            </a:r>
            <a:r>
              <a:rPr lang="en-US"/>
              <a:t>10</a:t>
            </a:r>
            <a:r>
              <a:rPr lang="en-US" sz="4400" b="1" i="0" u="none" strike="noStrike" cap="none">
                <a:solidFill>
                  <a:srgbClr val="012281"/>
                </a:solidFill>
                <a:latin typeface="Calibri"/>
                <a:ea typeface="Calibri"/>
                <a:cs typeface="Calibri"/>
                <a:sym typeface="Calibri"/>
              </a:rPr>
              <a:t> Differential Diagnosis</a:t>
            </a:r>
          </a:p>
        </p:txBody>
      </p:sp>
      <p:sp>
        <p:nvSpPr>
          <p:cNvPr id="729" name="Shape 729"/>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342900" algn="l" rtl="0">
              <a:spcBef>
                <a:spcPts val="640"/>
              </a:spcBef>
              <a:buClr>
                <a:schemeClr val="dk1"/>
              </a:buClr>
              <a:buSzPct val="100000"/>
              <a:buFont typeface="Arial"/>
              <a:buChar char="•"/>
            </a:pPr>
            <a:r>
              <a:rPr lang="en-US"/>
              <a:t>Pseudogout</a:t>
            </a:r>
          </a:p>
          <a:p>
            <a:pPr marL="342900" marR="0" lvl="0" indent="-342900" algn="l" rtl="0">
              <a:spcBef>
                <a:spcPts val="640"/>
              </a:spcBef>
              <a:buClr>
                <a:schemeClr val="dk1"/>
              </a:buClr>
              <a:buSzPct val="100000"/>
              <a:buFont typeface="Arial"/>
              <a:buChar char="•"/>
            </a:pPr>
            <a:r>
              <a:rPr lang="en-US"/>
              <a:t>Joint infection</a:t>
            </a:r>
          </a:p>
          <a:p>
            <a:pPr marL="342900" marR="0" lvl="0" indent="-342900" algn="l" rtl="0">
              <a:spcBef>
                <a:spcPts val="640"/>
              </a:spcBef>
              <a:buClr>
                <a:schemeClr val="dk1"/>
              </a:buClr>
              <a:buSzPct val="100000"/>
              <a:buFont typeface="Arial"/>
              <a:buChar char="•"/>
            </a:pPr>
            <a:r>
              <a:rPr lang="en-US"/>
              <a:t>Internal bleed into the joint</a:t>
            </a:r>
          </a:p>
        </p:txBody>
      </p:sp>
      <p:sp>
        <p:nvSpPr>
          <p:cNvPr id="730" name="Shape 730"/>
          <p:cNvSpPr txBox="1">
            <a:spLocks noGrp="1"/>
          </p:cNvSpPr>
          <p:nvPr>
            <p:ph type="dt" idx="10"/>
          </p:nvPr>
        </p:nvSpPr>
        <p:spPr>
          <a:xfrm>
            <a:off x="457200" y="6356350"/>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3/20/2017</a:t>
            </a:r>
          </a:p>
        </p:txBody>
      </p:sp>
      <p:sp>
        <p:nvSpPr>
          <p:cNvPr id="731" name="Shape 731"/>
          <p:cNvSpPr txBox="1">
            <a:spLocks noGrp="1"/>
          </p:cNvSpPr>
          <p:nvPr>
            <p:ph type="sldNum" idx="12"/>
          </p:nvPr>
        </p:nvSpPr>
        <p:spPr>
          <a:xfrm>
            <a:off x="3505200" y="6356350"/>
            <a:ext cx="2133600" cy="3651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000000"/>
                </a:solidFill>
                <a:latin typeface="Calibri"/>
                <a:ea typeface="Calibri"/>
                <a:cs typeface="Calibri"/>
                <a:sym typeface="Calibri"/>
              </a:rPr>
              <a:t>77</a:t>
            </a:fld>
            <a:endParaRPr lang="en-US" sz="1200">
              <a:solidFill>
                <a:srgbClr val="000000"/>
              </a:solidFill>
              <a:latin typeface="Calibri"/>
              <a:ea typeface="Calibri"/>
              <a:cs typeface="Calibri"/>
              <a:sym typeface="Calibri"/>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Shape 73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12281"/>
              </a:buClr>
              <a:buSzPct val="25000"/>
              <a:buFont typeface="Calibri"/>
              <a:buNone/>
            </a:pPr>
            <a:r>
              <a:rPr lang="en-US" sz="4400" b="1" i="0" u="none" strike="noStrike" cap="none">
                <a:solidFill>
                  <a:srgbClr val="012281"/>
                </a:solidFill>
                <a:latin typeface="Calibri"/>
                <a:ea typeface="Calibri"/>
                <a:cs typeface="Calibri"/>
                <a:sym typeface="Calibri"/>
              </a:rPr>
              <a:t>#</a:t>
            </a:r>
            <a:r>
              <a:rPr lang="en-US"/>
              <a:t>10</a:t>
            </a:r>
            <a:r>
              <a:rPr lang="en-US" sz="4400" b="1" i="0" u="none" strike="noStrike" cap="none">
                <a:solidFill>
                  <a:srgbClr val="012281"/>
                </a:solidFill>
                <a:latin typeface="Calibri"/>
                <a:ea typeface="Calibri"/>
                <a:cs typeface="Calibri"/>
                <a:sym typeface="Calibri"/>
              </a:rPr>
              <a:t> Diagnosis</a:t>
            </a:r>
          </a:p>
        </p:txBody>
      </p:sp>
      <p:sp>
        <p:nvSpPr>
          <p:cNvPr id="737" name="Shape 737"/>
          <p:cNvSpPr txBox="1">
            <a:spLocks noGrp="1"/>
          </p:cNvSpPr>
          <p:nvPr>
            <p:ph type="body" idx="1"/>
          </p:nvPr>
        </p:nvSpPr>
        <p:spPr>
          <a:xfrm>
            <a:off x="256650" y="1308800"/>
            <a:ext cx="8630700" cy="4526100"/>
          </a:xfrm>
          <a:prstGeom prst="rect">
            <a:avLst/>
          </a:prstGeom>
          <a:noFill/>
          <a:ln>
            <a:noFill/>
          </a:ln>
        </p:spPr>
        <p:txBody>
          <a:bodyPr lIns="91425" tIns="45700" rIns="91425" bIns="45700" anchor="t" anchorCtr="0">
            <a:noAutofit/>
          </a:bodyPr>
          <a:lstStyle/>
          <a:p>
            <a:pPr marL="342900" marR="0" lvl="0" indent="-342900" algn="l" rtl="0">
              <a:spcBef>
                <a:spcPts val="640"/>
              </a:spcBef>
              <a:buClr>
                <a:schemeClr val="dk1"/>
              </a:buClr>
              <a:buSzPct val="100000"/>
              <a:buFont typeface="Arial"/>
              <a:buChar char="•"/>
            </a:pPr>
            <a:r>
              <a:rPr lang="en-US" b="1"/>
              <a:t>Pseudogout</a:t>
            </a:r>
            <a:r>
              <a:rPr lang="en-US"/>
              <a:t> is a form of arthritis that causes pain, stiffness, tenderness, redness, warmth, and swelling in some joints. </a:t>
            </a:r>
          </a:p>
          <a:p>
            <a:pPr marL="342900" marR="0" lvl="0" indent="-342900" algn="l" rtl="0">
              <a:spcBef>
                <a:spcPts val="640"/>
              </a:spcBef>
              <a:buClr>
                <a:schemeClr val="dk1"/>
              </a:buClr>
              <a:buSzPct val="100000"/>
              <a:buFont typeface="Arial"/>
              <a:buChar char="•"/>
            </a:pPr>
            <a:r>
              <a:rPr lang="en-US"/>
              <a:t>Pseudogout is caused by calcium pyrophosphate crystals whereas gout is caused by monosodium urate crystals.</a:t>
            </a:r>
          </a:p>
          <a:p>
            <a:pPr marL="342900" marR="0" lvl="0" indent="-342900" algn="l" rtl="0">
              <a:spcBef>
                <a:spcPts val="640"/>
              </a:spcBef>
              <a:buClr>
                <a:schemeClr val="dk1"/>
              </a:buClr>
              <a:buSzPct val="100000"/>
              <a:buFont typeface="Arial"/>
              <a:buChar char="•"/>
            </a:pPr>
            <a:r>
              <a:rPr lang="en-US"/>
              <a:t>Medication is a short-term treatment and lifestyle changes (diet, exercise etc.) are long-term treatments for gout and pseudogout.</a:t>
            </a:r>
          </a:p>
        </p:txBody>
      </p:sp>
      <p:sp>
        <p:nvSpPr>
          <p:cNvPr id="738" name="Shape 738"/>
          <p:cNvSpPr txBox="1">
            <a:spLocks noGrp="1"/>
          </p:cNvSpPr>
          <p:nvPr>
            <p:ph type="dt" idx="10"/>
          </p:nvPr>
        </p:nvSpPr>
        <p:spPr>
          <a:xfrm>
            <a:off x="457200" y="6356350"/>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3/20/2017</a:t>
            </a:r>
          </a:p>
        </p:txBody>
      </p:sp>
      <p:sp>
        <p:nvSpPr>
          <p:cNvPr id="739" name="Shape 739"/>
          <p:cNvSpPr txBox="1">
            <a:spLocks noGrp="1"/>
          </p:cNvSpPr>
          <p:nvPr>
            <p:ph type="sldNum" idx="12"/>
          </p:nvPr>
        </p:nvSpPr>
        <p:spPr>
          <a:xfrm>
            <a:off x="3505200" y="6356350"/>
            <a:ext cx="2133600" cy="3651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000000"/>
                </a:solidFill>
                <a:latin typeface="Calibri"/>
                <a:ea typeface="Calibri"/>
                <a:cs typeface="Calibri"/>
                <a:sym typeface="Calibri"/>
              </a:rPr>
              <a:t>78</a:t>
            </a:fld>
            <a:endParaRPr lang="en-US" sz="1200">
              <a:solidFill>
                <a:srgbClr val="000000"/>
              </a:solidFill>
              <a:latin typeface="Calibri"/>
              <a:ea typeface="Calibri"/>
              <a:cs typeface="Calibri"/>
              <a:sym typeface="Calibri"/>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Shape 74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12281"/>
              </a:buClr>
              <a:buSzPct val="25000"/>
              <a:buFont typeface="Calibri"/>
              <a:buNone/>
            </a:pPr>
            <a:r>
              <a:rPr lang="en-US" sz="4400" b="1" i="0" u="none" strike="noStrike" cap="none">
                <a:solidFill>
                  <a:srgbClr val="012281"/>
                </a:solidFill>
                <a:latin typeface="Calibri"/>
                <a:ea typeface="Calibri"/>
                <a:cs typeface="Calibri"/>
                <a:sym typeface="Calibri"/>
              </a:rPr>
              <a:t>#</a:t>
            </a:r>
            <a:r>
              <a:rPr lang="en-US"/>
              <a:t>10</a:t>
            </a:r>
            <a:r>
              <a:rPr lang="en-US" sz="4400" b="1" i="0" u="none" strike="noStrike" cap="none">
                <a:solidFill>
                  <a:srgbClr val="012281"/>
                </a:solidFill>
                <a:latin typeface="Calibri"/>
                <a:ea typeface="Calibri"/>
                <a:cs typeface="Calibri"/>
                <a:sym typeface="Calibri"/>
              </a:rPr>
              <a:t> </a:t>
            </a:r>
            <a:r>
              <a:rPr lang="en-US"/>
              <a:t>Further Testing</a:t>
            </a:r>
          </a:p>
        </p:txBody>
      </p:sp>
      <p:sp>
        <p:nvSpPr>
          <p:cNvPr id="745" name="Shape 745"/>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342900" algn="l" rtl="0">
              <a:spcBef>
                <a:spcPts val="640"/>
              </a:spcBef>
              <a:buClr>
                <a:schemeClr val="dk1"/>
              </a:buClr>
              <a:buSzPct val="100000"/>
              <a:buFont typeface="Arial"/>
              <a:buChar char="•"/>
            </a:pPr>
            <a:r>
              <a:rPr lang="en-US"/>
              <a:t>Crystal analysis</a:t>
            </a:r>
          </a:p>
          <a:p>
            <a:pPr marL="914400" marR="0" lvl="0" indent="0" algn="l" rtl="0">
              <a:spcBef>
                <a:spcPts val="640"/>
              </a:spcBef>
              <a:buNone/>
            </a:pPr>
            <a:r>
              <a:rPr lang="en-US" sz="3000"/>
              <a:t>- Check to make sure crystal analysis is ordered. If not, make comment to encourage doctor to order.</a:t>
            </a:r>
          </a:p>
          <a:p>
            <a:pPr marL="342900" marR="0" lvl="0" indent="-342900" algn="l" rtl="0">
              <a:spcBef>
                <a:spcPts val="640"/>
              </a:spcBef>
              <a:buClr>
                <a:schemeClr val="dk1"/>
              </a:buClr>
              <a:buSzPct val="100000"/>
              <a:buFont typeface="Arial"/>
              <a:buChar char="•"/>
            </a:pPr>
            <a:r>
              <a:rPr lang="en-US"/>
              <a:t>Blood studies of triglycerides, glucose and high-density lipoprotein levels</a:t>
            </a:r>
          </a:p>
        </p:txBody>
      </p:sp>
      <p:sp>
        <p:nvSpPr>
          <p:cNvPr id="746" name="Shape 746"/>
          <p:cNvSpPr txBox="1">
            <a:spLocks noGrp="1"/>
          </p:cNvSpPr>
          <p:nvPr>
            <p:ph type="dt" idx="10"/>
          </p:nvPr>
        </p:nvSpPr>
        <p:spPr>
          <a:xfrm>
            <a:off x="457200" y="6356350"/>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3/20/2017</a:t>
            </a:r>
          </a:p>
        </p:txBody>
      </p:sp>
      <p:sp>
        <p:nvSpPr>
          <p:cNvPr id="747" name="Shape 747"/>
          <p:cNvSpPr txBox="1">
            <a:spLocks noGrp="1"/>
          </p:cNvSpPr>
          <p:nvPr>
            <p:ph type="sldNum" idx="12"/>
          </p:nvPr>
        </p:nvSpPr>
        <p:spPr>
          <a:xfrm>
            <a:off x="3505200" y="6356350"/>
            <a:ext cx="2133600" cy="3651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000000"/>
                </a:solidFill>
                <a:latin typeface="Calibri"/>
                <a:ea typeface="Calibri"/>
                <a:cs typeface="Calibri"/>
                <a:sym typeface="Calibri"/>
              </a:rPr>
              <a:t>79</a:t>
            </a:fld>
            <a:endParaRPr lang="en-US" sz="1200">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12281"/>
              </a:buClr>
              <a:buSzPct val="25000"/>
              <a:buFont typeface="Calibri"/>
              <a:buNone/>
            </a:pPr>
            <a:r>
              <a:rPr lang="en-US" sz="4400" b="1" i="0" u="none" strike="noStrike" cap="none">
                <a:solidFill>
                  <a:srgbClr val="012281"/>
                </a:solidFill>
                <a:latin typeface="Calibri"/>
                <a:ea typeface="Calibri"/>
                <a:cs typeface="Calibri"/>
                <a:sym typeface="Calibri"/>
              </a:rPr>
              <a:t>#1 Differential Diagnosis</a:t>
            </a:r>
          </a:p>
        </p:txBody>
      </p:sp>
      <p:sp>
        <p:nvSpPr>
          <p:cNvPr id="126" name="Shape 126"/>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lnSpc>
                <a:spcPct val="125000"/>
              </a:lnSpc>
              <a:spcBef>
                <a:spcPts val="0"/>
              </a:spcBef>
              <a:spcAft>
                <a:spcPts val="0"/>
              </a:spcAft>
              <a:buClr>
                <a:schemeClr val="dk1"/>
              </a:buClr>
              <a:buSzPct val="100000"/>
              <a:buFont typeface="Arial"/>
              <a:buChar char="•"/>
            </a:pPr>
            <a:r>
              <a:rPr lang="en-US"/>
              <a:t>Benign adenoma</a:t>
            </a:r>
          </a:p>
          <a:p>
            <a:pPr marL="342900" marR="0" lvl="0" indent="-342900" algn="l" rtl="0">
              <a:lnSpc>
                <a:spcPct val="125000"/>
              </a:lnSpc>
              <a:spcBef>
                <a:spcPts val="640"/>
              </a:spcBef>
              <a:buClr>
                <a:schemeClr val="dk1"/>
              </a:buClr>
              <a:buSzPct val="100000"/>
              <a:buFont typeface="Arial"/>
              <a:buChar char="•"/>
            </a:pPr>
            <a:r>
              <a:rPr lang="en-US"/>
              <a:t>Bacterial pneumonia</a:t>
            </a:r>
          </a:p>
          <a:p>
            <a:pPr marL="342900" marR="0" lvl="0" indent="-342900" algn="l" rtl="0">
              <a:lnSpc>
                <a:spcPct val="125000"/>
              </a:lnSpc>
              <a:spcBef>
                <a:spcPts val="640"/>
              </a:spcBef>
              <a:buClr>
                <a:schemeClr val="dk1"/>
              </a:buClr>
              <a:buSzPct val="100000"/>
              <a:buFont typeface="Arial"/>
              <a:buChar char="•"/>
            </a:pPr>
            <a:r>
              <a:rPr lang="en-US"/>
              <a:t>Drug-induced pulmonary edema</a:t>
            </a:r>
          </a:p>
        </p:txBody>
      </p:sp>
      <p:sp>
        <p:nvSpPr>
          <p:cNvPr id="127" name="Shape 127"/>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3/20/2017</a:t>
            </a:r>
          </a:p>
        </p:txBody>
      </p:sp>
      <p:sp>
        <p:nvSpPr>
          <p:cNvPr id="128" name="Shape 128"/>
          <p:cNvSpPr txBox="1">
            <a:spLocks noGrp="1"/>
          </p:cNvSpPr>
          <p:nvPr>
            <p:ph type="sldNum" idx="12"/>
          </p:nvPr>
        </p:nvSpPr>
        <p:spPr>
          <a:xfrm>
            <a:off x="3505200" y="6356350"/>
            <a:ext cx="2133599"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000000"/>
                </a:solidFill>
                <a:latin typeface="Calibri"/>
                <a:ea typeface="Calibri"/>
                <a:cs typeface="Calibri"/>
                <a:sym typeface="Calibri"/>
              </a:rPr>
              <a:t>8</a:t>
            </a:fld>
            <a:endParaRPr lang="en-US" sz="1200">
              <a:solidFill>
                <a:srgbClr val="000000"/>
              </a:solidFill>
              <a:latin typeface="Calibri"/>
              <a:ea typeface="Calibri"/>
              <a:cs typeface="Calibri"/>
              <a:sym typeface="Calibri"/>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Shape 753"/>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None/>
            </a:pPr>
            <a:r>
              <a:rPr lang="en-US"/>
              <a:t>Slide #11</a:t>
            </a:r>
          </a:p>
        </p:txBody>
      </p:sp>
      <p:sp>
        <p:nvSpPr>
          <p:cNvPr id="754" name="Shape 754"/>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lvl="0" rtl="0">
              <a:spcBef>
                <a:spcPts val="0"/>
              </a:spcBef>
              <a:buNone/>
            </a:pPr>
            <a:r>
              <a:rPr lang="en-US"/>
              <a:t>A 43 year old woman enters EC with complaints of nausea and vomiting. Patient recently underwent surgery on her left ankle. The nausea has been ongoing for 3 days and she is unable to hold down food or fluids. The patient is concerned because she is a kidney transplant patient and has been unable to keep down her medications.</a:t>
            </a:r>
          </a:p>
        </p:txBody>
      </p:sp>
      <p:sp>
        <p:nvSpPr>
          <p:cNvPr id="755" name="Shape 755"/>
          <p:cNvSpPr txBox="1">
            <a:spLocks noGrp="1"/>
          </p:cNvSpPr>
          <p:nvPr>
            <p:ph type="sldNum" idx="12"/>
          </p:nvPr>
        </p:nvSpPr>
        <p:spPr>
          <a:xfrm>
            <a:off x="3505200" y="6356350"/>
            <a:ext cx="2133600" cy="365100"/>
          </a:xfrm>
          <a:prstGeom prst="rect">
            <a:avLst/>
          </a:prstGeom>
        </p:spPr>
        <p:txBody>
          <a:bodyPr lIns="91425" tIns="45700" rIns="91425" bIns="45700" anchor="ctr" anchorCtr="0">
            <a:noAutofit/>
          </a:bodyPr>
          <a:lstStyle/>
          <a:p>
            <a:pPr lvl="0" rtl="0">
              <a:spcBef>
                <a:spcPts val="0"/>
              </a:spcBef>
              <a:buNone/>
            </a:pPr>
            <a:fld id="{00000000-1234-1234-1234-123412341234}" type="slidenum">
              <a:rPr lang="en-US"/>
              <a:t>80</a:t>
            </a:fld>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Shape 76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12281"/>
              </a:buClr>
              <a:buSzPct val="25000"/>
              <a:buFont typeface="Calibri"/>
              <a:buNone/>
            </a:pPr>
            <a:r>
              <a:rPr lang="en-US" sz="4400" b="1" i="0" u="none" strike="noStrike" cap="none">
                <a:solidFill>
                  <a:srgbClr val="012281"/>
                </a:solidFill>
                <a:latin typeface="Calibri"/>
                <a:ea typeface="Calibri"/>
                <a:cs typeface="Calibri"/>
                <a:sym typeface="Calibri"/>
              </a:rPr>
              <a:t>#</a:t>
            </a:r>
            <a:r>
              <a:rPr lang="en-US"/>
              <a:t>11</a:t>
            </a:r>
            <a:r>
              <a:rPr lang="en-US" sz="4400" b="1" i="0" u="none" strike="noStrike" cap="none">
                <a:solidFill>
                  <a:srgbClr val="012281"/>
                </a:solidFill>
                <a:latin typeface="Calibri"/>
                <a:ea typeface="Calibri"/>
                <a:cs typeface="Calibri"/>
                <a:sym typeface="Calibri"/>
              </a:rPr>
              <a:t> Macroscopic Appearance</a:t>
            </a:r>
          </a:p>
        </p:txBody>
      </p:sp>
      <p:sp>
        <p:nvSpPr>
          <p:cNvPr id="761" name="Shape 761"/>
          <p:cNvSpPr txBox="1">
            <a:spLocks noGrp="1"/>
          </p:cNvSpPr>
          <p:nvPr>
            <p:ph type="dt" idx="10"/>
          </p:nvPr>
        </p:nvSpPr>
        <p:spPr>
          <a:xfrm>
            <a:off x="457200" y="6356350"/>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3/20/2017</a:t>
            </a:r>
          </a:p>
        </p:txBody>
      </p:sp>
      <p:sp>
        <p:nvSpPr>
          <p:cNvPr id="762" name="Shape 762"/>
          <p:cNvSpPr txBox="1">
            <a:spLocks noGrp="1"/>
          </p:cNvSpPr>
          <p:nvPr>
            <p:ph type="sldNum" idx="12"/>
          </p:nvPr>
        </p:nvSpPr>
        <p:spPr>
          <a:xfrm>
            <a:off x="3505200" y="6356350"/>
            <a:ext cx="2133600" cy="365100"/>
          </a:xfrm>
          <a:prstGeom prst="rect">
            <a:avLst/>
          </a:prstGeom>
          <a:noFill/>
          <a:ln>
            <a:noFill/>
          </a:ln>
        </p:spPr>
        <p:txBody>
          <a:bodyPr lIns="91425" tIns="45700" rIns="91425" bIns="45700" anchor="ctr" anchorCtr="0">
            <a:noAutofit/>
          </a:bodyPr>
          <a:lstStyle/>
          <a:p>
            <a:pPr lvl="0" rtl="0">
              <a:spcBef>
                <a:spcPts val="0"/>
              </a:spcBef>
              <a:buNone/>
            </a:pPr>
            <a:fld id="{00000000-1234-1234-1234-123412341234}" type="slidenum">
              <a:rPr lang="en-US"/>
              <a:t>81</a:t>
            </a:fld>
            <a:endParaRPr lang="en-US"/>
          </a:p>
        </p:txBody>
      </p:sp>
      <p:graphicFrame>
        <p:nvGraphicFramePr>
          <p:cNvPr id="763" name="Shape 763"/>
          <p:cNvGraphicFramePr/>
          <p:nvPr/>
        </p:nvGraphicFramePr>
        <p:xfrm>
          <a:off x="4382814" y="2212082"/>
          <a:ext cx="3000000" cy="3000000"/>
        </p:xfrm>
        <a:graphic>
          <a:graphicData uri="http://schemas.openxmlformats.org/drawingml/2006/table">
            <a:tbl>
              <a:tblPr firstRow="1" bandRow="1">
                <a:noFill/>
                <a:tableStyleId>{C088C122-C329-4756-A875-3D0EFE38505E}</a:tableStyleId>
              </a:tblPr>
              <a:tblGrid>
                <a:gridCol w="2333300">
                  <a:extLst>
                    <a:ext uri="{9D8B030D-6E8A-4147-A177-3AD203B41FA5}">
                      <a16:colId xmlns:a16="http://schemas.microsoft.com/office/drawing/2014/main" xmlns="" val="20000"/>
                    </a:ext>
                  </a:extLst>
                </a:gridCol>
                <a:gridCol w="1841950">
                  <a:extLst>
                    <a:ext uri="{9D8B030D-6E8A-4147-A177-3AD203B41FA5}">
                      <a16:colId xmlns:a16="http://schemas.microsoft.com/office/drawing/2014/main" xmlns="" val="20001"/>
                    </a:ext>
                  </a:extLst>
                </a:gridCol>
              </a:tblGrid>
              <a:tr h="370850">
                <a:tc>
                  <a:txBody>
                    <a:bodyPr/>
                    <a:lstStyle/>
                    <a:p>
                      <a:pPr marL="0" marR="0" lvl="0" indent="0" algn="l" rtl="0">
                        <a:spcBef>
                          <a:spcPts val="0"/>
                        </a:spcBef>
                        <a:buSzPct val="25000"/>
                        <a:buNone/>
                      </a:pPr>
                      <a:r>
                        <a:rPr lang="en-US" sz="1800" u="none" strike="noStrike" cap="none"/>
                        <a:t>Parameter</a:t>
                      </a:r>
                    </a:p>
                  </a:txBody>
                  <a:tcPr marL="91450" marR="91450" marT="45725" marB="45725"/>
                </a:tc>
                <a:tc>
                  <a:txBody>
                    <a:bodyPr/>
                    <a:lstStyle/>
                    <a:p>
                      <a:pPr marL="0" marR="0" lvl="0" indent="0" algn="l" rtl="0">
                        <a:spcBef>
                          <a:spcPts val="0"/>
                        </a:spcBef>
                        <a:buSzPct val="25000"/>
                        <a:buNone/>
                      </a:pPr>
                      <a:r>
                        <a:rPr lang="en-US" sz="1800"/>
                        <a:t>Result</a:t>
                      </a:r>
                    </a:p>
                  </a:txBody>
                  <a:tcPr marL="91450" marR="91450" marT="45725" marB="45725"/>
                </a:tc>
                <a:extLst>
                  <a:ext uri="{0D108BD9-81ED-4DB2-BD59-A6C34878D82A}">
                    <a16:rowId xmlns:a16="http://schemas.microsoft.com/office/drawing/2014/main" xmlns="" val="10000"/>
                  </a:ext>
                </a:extLst>
              </a:tr>
              <a:tr h="370850">
                <a:tc>
                  <a:txBody>
                    <a:bodyPr/>
                    <a:lstStyle/>
                    <a:p>
                      <a:pPr marL="0" marR="0" lvl="0" indent="0" algn="l" rtl="0">
                        <a:spcBef>
                          <a:spcPts val="0"/>
                        </a:spcBef>
                        <a:buNone/>
                      </a:pPr>
                      <a:r>
                        <a:rPr lang="en-US" sz="1800"/>
                        <a:t>Source</a:t>
                      </a:r>
                    </a:p>
                  </a:txBody>
                  <a:tcPr marL="91450" marR="91450" marT="45725" marB="45725"/>
                </a:tc>
                <a:tc>
                  <a:txBody>
                    <a:bodyPr/>
                    <a:lstStyle/>
                    <a:p>
                      <a:pPr lvl="0" rtl="0">
                        <a:spcBef>
                          <a:spcPts val="0"/>
                        </a:spcBef>
                        <a:buNone/>
                      </a:pPr>
                      <a:r>
                        <a:rPr lang="en-US" sz="1800"/>
                        <a:t>CSF</a:t>
                      </a:r>
                    </a:p>
                  </a:txBody>
                  <a:tcPr marL="91450" marR="91450" marT="45725" marB="45725"/>
                </a:tc>
                <a:extLst>
                  <a:ext uri="{0D108BD9-81ED-4DB2-BD59-A6C34878D82A}">
                    <a16:rowId xmlns:a16="http://schemas.microsoft.com/office/drawing/2014/main" xmlns="" val="10001"/>
                  </a:ext>
                </a:extLst>
              </a:tr>
              <a:tr h="370850">
                <a:tc>
                  <a:txBody>
                    <a:bodyPr/>
                    <a:lstStyle/>
                    <a:p>
                      <a:pPr marL="0" marR="0" lvl="0" indent="0" algn="l" rtl="0">
                        <a:spcBef>
                          <a:spcPts val="0"/>
                        </a:spcBef>
                        <a:buSzPct val="25000"/>
                        <a:buNone/>
                      </a:pPr>
                      <a:r>
                        <a:rPr lang="en-US" sz="1800"/>
                        <a:t>Color</a:t>
                      </a:r>
                    </a:p>
                  </a:txBody>
                  <a:tcPr marL="91450" marR="91450" marT="45725" marB="45725"/>
                </a:tc>
                <a:tc>
                  <a:txBody>
                    <a:bodyPr/>
                    <a:lstStyle/>
                    <a:p>
                      <a:pPr lvl="0" rtl="0">
                        <a:spcBef>
                          <a:spcPts val="0"/>
                        </a:spcBef>
                        <a:buNone/>
                      </a:pPr>
                      <a:r>
                        <a:rPr lang="en-US" sz="1800"/>
                        <a:t>Colorless</a:t>
                      </a:r>
                    </a:p>
                  </a:txBody>
                  <a:tcPr marL="91450" marR="91450" marT="45725" marB="45725"/>
                </a:tc>
                <a:extLst>
                  <a:ext uri="{0D108BD9-81ED-4DB2-BD59-A6C34878D82A}">
                    <a16:rowId xmlns:a16="http://schemas.microsoft.com/office/drawing/2014/main" xmlns="" val="10002"/>
                  </a:ext>
                </a:extLst>
              </a:tr>
              <a:tr h="370850">
                <a:tc>
                  <a:txBody>
                    <a:bodyPr/>
                    <a:lstStyle/>
                    <a:p>
                      <a:pPr marL="0" marR="0" lvl="0" indent="0" algn="l" rtl="0">
                        <a:spcBef>
                          <a:spcPts val="0"/>
                        </a:spcBef>
                        <a:buSzPct val="25000"/>
                        <a:buNone/>
                      </a:pPr>
                      <a:r>
                        <a:rPr lang="en-US" sz="1800"/>
                        <a:t>Clarity</a:t>
                      </a:r>
                    </a:p>
                  </a:txBody>
                  <a:tcPr marL="91450" marR="91450" marT="45725" marB="45725"/>
                </a:tc>
                <a:tc>
                  <a:txBody>
                    <a:bodyPr/>
                    <a:lstStyle/>
                    <a:p>
                      <a:pPr lvl="0" rtl="0">
                        <a:spcBef>
                          <a:spcPts val="0"/>
                        </a:spcBef>
                        <a:buNone/>
                      </a:pPr>
                      <a:r>
                        <a:rPr lang="en-US" sz="1800"/>
                        <a:t>Clear</a:t>
                      </a:r>
                    </a:p>
                  </a:txBody>
                  <a:tcPr marL="91450" marR="91450" marT="45725" marB="45725"/>
                </a:tc>
                <a:extLst>
                  <a:ext uri="{0D108BD9-81ED-4DB2-BD59-A6C34878D82A}">
                    <a16:rowId xmlns:a16="http://schemas.microsoft.com/office/drawing/2014/main" xmlns="" val="10003"/>
                  </a:ext>
                </a:extLst>
              </a:tr>
              <a:tr h="370850">
                <a:tc>
                  <a:txBody>
                    <a:bodyPr/>
                    <a:lstStyle/>
                    <a:p>
                      <a:pPr marL="0" marR="0" lvl="0" indent="0" algn="l" rtl="0">
                        <a:spcBef>
                          <a:spcPts val="0"/>
                        </a:spcBef>
                        <a:buSzPct val="25000"/>
                        <a:buNone/>
                      </a:pPr>
                      <a:r>
                        <a:rPr lang="en-US" sz="1800"/>
                        <a:t>Tube #</a:t>
                      </a:r>
                    </a:p>
                  </a:txBody>
                  <a:tcPr marL="91450" marR="91450" marT="45725" marB="45725"/>
                </a:tc>
                <a:tc>
                  <a:txBody>
                    <a:bodyPr/>
                    <a:lstStyle/>
                    <a:p>
                      <a:pPr lvl="0" rtl="0">
                        <a:spcBef>
                          <a:spcPts val="0"/>
                        </a:spcBef>
                        <a:buNone/>
                      </a:pPr>
                      <a:r>
                        <a:rPr lang="en-US" sz="1800"/>
                        <a:t>3</a:t>
                      </a:r>
                    </a:p>
                  </a:txBody>
                  <a:tcPr marL="91450" marR="91450" marT="45725" marB="45725"/>
                </a:tc>
                <a:extLst>
                  <a:ext uri="{0D108BD9-81ED-4DB2-BD59-A6C34878D82A}">
                    <a16:rowId xmlns:a16="http://schemas.microsoft.com/office/drawing/2014/main" xmlns="" val="10004"/>
                  </a:ext>
                </a:extLst>
              </a:tr>
            </a:tbl>
          </a:graphicData>
        </a:graphic>
      </p:graphicFrame>
      <p:pic>
        <p:nvPicPr>
          <p:cNvPr id="764" name="Shape 764"/>
          <p:cNvPicPr preferRelativeResize="0"/>
          <p:nvPr/>
        </p:nvPicPr>
        <p:blipFill rotWithShape="1">
          <a:blip r:embed="rId3">
            <a:alphaModFix/>
          </a:blip>
          <a:srcRect l="29591" r="15436" b="7706"/>
          <a:stretch/>
        </p:blipFill>
        <p:spPr>
          <a:xfrm>
            <a:off x="1272075" y="1417638"/>
            <a:ext cx="2030974" cy="4551311"/>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Shape 76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12281"/>
              </a:buClr>
              <a:buSzPct val="25000"/>
              <a:buFont typeface="Calibri"/>
              <a:buNone/>
            </a:pPr>
            <a:r>
              <a:rPr lang="en-US" sz="4400" b="1" i="0" u="none" strike="noStrike" cap="none">
                <a:solidFill>
                  <a:srgbClr val="012281"/>
                </a:solidFill>
                <a:latin typeface="Calibri"/>
                <a:ea typeface="Calibri"/>
                <a:cs typeface="Calibri"/>
                <a:sym typeface="Calibri"/>
              </a:rPr>
              <a:t>#</a:t>
            </a:r>
            <a:r>
              <a:rPr lang="en-US"/>
              <a:t>11</a:t>
            </a:r>
            <a:r>
              <a:rPr lang="en-US" sz="4400" b="1" i="0" u="none" strike="noStrike" cap="none">
                <a:solidFill>
                  <a:srgbClr val="012281"/>
                </a:solidFill>
                <a:latin typeface="Calibri"/>
                <a:ea typeface="Calibri"/>
                <a:cs typeface="Calibri"/>
                <a:sym typeface="Calibri"/>
              </a:rPr>
              <a:t> Hemocytometer Count</a:t>
            </a:r>
          </a:p>
        </p:txBody>
      </p:sp>
      <p:sp>
        <p:nvSpPr>
          <p:cNvPr id="770" name="Shape 770"/>
          <p:cNvSpPr txBox="1">
            <a:spLocks noGrp="1"/>
          </p:cNvSpPr>
          <p:nvPr>
            <p:ph type="dt" idx="10"/>
          </p:nvPr>
        </p:nvSpPr>
        <p:spPr>
          <a:xfrm>
            <a:off x="457200" y="6356350"/>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3/20/2017</a:t>
            </a:r>
          </a:p>
        </p:txBody>
      </p:sp>
      <p:sp>
        <p:nvSpPr>
          <p:cNvPr id="771" name="Shape 771"/>
          <p:cNvSpPr txBox="1">
            <a:spLocks noGrp="1"/>
          </p:cNvSpPr>
          <p:nvPr>
            <p:ph type="sldNum" idx="12"/>
          </p:nvPr>
        </p:nvSpPr>
        <p:spPr>
          <a:xfrm>
            <a:off x="3505200" y="6356350"/>
            <a:ext cx="2133600" cy="3651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000000"/>
                </a:solidFill>
                <a:latin typeface="Calibri"/>
                <a:ea typeface="Calibri"/>
                <a:cs typeface="Calibri"/>
                <a:sym typeface="Calibri"/>
              </a:rPr>
              <a:t>82</a:t>
            </a:fld>
            <a:endParaRPr lang="en-US" sz="1200">
              <a:solidFill>
                <a:srgbClr val="000000"/>
              </a:solidFill>
              <a:latin typeface="Calibri"/>
              <a:ea typeface="Calibri"/>
              <a:cs typeface="Calibri"/>
              <a:sym typeface="Calibri"/>
            </a:endParaRPr>
          </a:p>
        </p:txBody>
      </p:sp>
      <p:sp>
        <p:nvSpPr>
          <p:cNvPr id="772" name="Shape 772"/>
          <p:cNvSpPr txBox="1"/>
          <p:nvPr/>
        </p:nvSpPr>
        <p:spPr>
          <a:xfrm>
            <a:off x="606972" y="4470082"/>
            <a:ext cx="7125900" cy="646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Should a differential or scan be performed on this Specimen?</a:t>
            </a:r>
          </a:p>
          <a:p>
            <a:pPr marL="0" marR="0" lvl="0" indent="0" algn="l" rtl="0">
              <a:spcBef>
                <a:spcPts val="0"/>
              </a:spcBef>
              <a:buNone/>
            </a:pPr>
            <a:endParaRPr sz="1800">
              <a:solidFill>
                <a:schemeClr val="dk1"/>
              </a:solidFill>
              <a:latin typeface="Calibri"/>
              <a:ea typeface="Calibri"/>
              <a:cs typeface="Calibri"/>
              <a:sym typeface="Calibri"/>
            </a:endParaRPr>
          </a:p>
        </p:txBody>
      </p:sp>
      <p:sp>
        <p:nvSpPr>
          <p:cNvPr id="773" name="Shape 773"/>
          <p:cNvSpPr txBox="1"/>
          <p:nvPr/>
        </p:nvSpPr>
        <p:spPr>
          <a:xfrm>
            <a:off x="2464199" y="5116275"/>
            <a:ext cx="4215600" cy="9234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000">
                <a:latin typeface="Calibri"/>
                <a:ea typeface="Calibri"/>
                <a:cs typeface="Calibri"/>
                <a:sym typeface="Calibri"/>
              </a:rPr>
              <a:t>Yes, perform differential</a:t>
            </a:r>
          </a:p>
        </p:txBody>
      </p:sp>
      <p:graphicFrame>
        <p:nvGraphicFramePr>
          <p:cNvPr id="774" name="Shape 774"/>
          <p:cNvGraphicFramePr/>
          <p:nvPr/>
        </p:nvGraphicFramePr>
        <p:xfrm>
          <a:off x="2278339" y="2381874"/>
          <a:ext cx="3000000" cy="3000000"/>
        </p:xfrm>
        <a:graphic>
          <a:graphicData uri="http://schemas.openxmlformats.org/drawingml/2006/table">
            <a:tbl>
              <a:tblPr firstRow="1" bandRow="1">
                <a:noFill/>
                <a:tableStyleId>{C088C122-C329-4756-A875-3D0EFE38505E}</a:tableStyleId>
              </a:tblPr>
              <a:tblGrid>
                <a:gridCol w="1466050">
                  <a:extLst>
                    <a:ext uri="{9D8B030D-6E8A-4147-A177-3AD203B41FA5}">
                      <a16:colId xmlns:a16="http://schemas.microsoft.com/office/drawing/2014/main" xmlns="" val="20000"/>
                    </a:ext>
                  </a:extLst>
                </a:gridCol>
                <a:gridCol w="1154800">
                  <a:extLst>
                    <a:ext uri="{9D8B030D-6E8A-4147-A177-3AD203B41FA5}">
                      <a16:colId xmlns:a16="http://schemas.microsoft.com/office/drawing/2014/main" xmlns="" val="20001"/>
                    </a:ext>
                  </a:extLst>
                </a:gridCol>
                <a:gridCol w="1777275">
                  <a:extLst>
                    <a:ext uri="{9D8B030D-6E8A-4147-A177-3AD203B41FA5}">
                      <a16:colId xmlns:a16="http://schemas.microsoft.com/office/drawing/2014/main" xmlns="" val="20002"/>
                    </a:ext>
                  </a:extLst>
                </a:gridCol>
              </a:tblGrid>
              <a:tr h="385400">
                <a:tc>
                  <a:txBody>
                    <a:bodyPr/>
                    <a:lstStyle/>
                    <a:p>
                      <a:pPr marL="0" marR="0" lvl="0" indent="0" algn="l" rtl="0">
                        <a:spcBef>
                          <a:spcPts val="0"/>
                        </a:spcBef>
                        <a:buSzPct val="25000"/>
                        <a:buNone/>
                      </a:pPr>
                      <a:r>
                        <a:rPr lang="en-US" sz="1800"/>
                        <a:t>Parameter</a:t>
                      </a:r>
                    </a:p>
                  </a:txBody>
                  <a:tcPr marL="91450" marR="91450" marT="45725" marB="45725"/>
                </a:tc>
                <a:tc>
                  <a:txBody>
                    <a:bodyPr/>
                    <a:lstStyle/>
                    <a:p>
                      <a:pPr marL="0" marR="0" lvl="0" indent="0" algn="l" rtl="0">
                        <a:spcBef>
                          <a:spcPts val="0"/>
                        </a:spcBef>
                        <a:buSzPct val="25000"/>
                        <a:buNone/>
                      </a:pPr>
                      <a:r>
                        <a:rPr lang="en-US" sz="1800"/>
                        <a:t>Result</a:t>
                      </a:r>
                    </a:p>
                  </a:txBody>
                  <a:tcPr marL="91450" marR="91450" marT="45725" marB="45725"/>
                </a:tc>
                <a:tc>
                  <a:txBody>
                    <a:bodyPr/>
                    <a:lstStyle/>
                    <a:p>
                      <a:pPr marL="0" marR="0" lvl="0" indent="0" algn="l" rtl="0">
                        <a:spcBef>
                          <a:spcPts val="0"/>
                        </a:spcBef>
                        <a:buSzPct val="25000"/>
                        <a:buNone/>
                      </a:pPr>
                      <a:r>
                        <a:rPr lang="en-US" sz="1800"/>
                        <a:t>Reference Range</a:t>
                      </a:r>
                    </a:p>
                  </a:txBody>
                  <a:tcPr marL="91450" marR="91450" marT="45725" marB="45725">
                    <a:lnB w="12700" cap="flat" cmpd="sng">
                      <a:solidFill>
                        <a:schemeClr val="lt1"/>
                      </a:solidFill>
                      <a:prstDash val="solid"/>
                      <a:round/>
                      <a:headEnd type="none" w="med" len="med"/>
                      <a:tailEnd type="none" w="med" len="med"/>
                    </a:lnB>
                  </a:tcPr>
                </a:tc>
                <a:extLst>
                  <a:ext uri="{0D108BD9-81ED-4DB2-BD59-A6C34878D82A}">
                    <a16:rowId xmlns:a16="http://schemas.microsoft.com/office/drawing/2014/main" xmlns="" val="10000"/>
                  </a:ext>
                </a:extLst>
              </a:tr>
              <a:tr h="351600">
                <a:tc>
                  <a:txBody>
                    <a:bodyPr/>
                    <a:lstStyle/>
                    <a:p>
                      <a:pPr marL="0" marR="0" lvl="0" indent="0" algn="l" rtl="0">
                        <a:spcBef>
                          <a:spcPts val="0"/>
                        </a:spcBef>
                        <a:buSzPct val="25000"/>
                        <a:buNone/>
                      </a:pPr>
                      <a:r>
                        <a:rPr lang="en-US" sz="1800"/>
                        <a:t>WBC</a:t>
                      </a:r>
                    </a:p>
                  </a:txBody>
                  <a:tcPr marL="91450" marR="91450" marT="45725" marB="45725"/>
                </a:tc>
                <a:tc>
                  <a:txBody>
                    <a:bodyPr/>
                    <a:lstStyle/>
                    <a:p>
                      <a:pPr marL="0" marR="0" lvl="0" indent="0" algn="l" rtl="0">
                        <a:spcBef>
                          <a:spcPts val="0"/>
                        </a:spcBef>
                        <a:buSzPct val="25000"/>
                        <a:buNone/>
                      </a:pPr>
                      <a:r>
                        <a:rPr lang="en-US" sz="1800"/>
                        <a:t>73</a:t>
                      </a:r>
                    </a:p>
                  </a:txBody>
                  <a:tcPr marL="91450" marR="91450" marT="45725" marB="45725">
                    <a:lnR w="12700" cap="flat" cmpd="sng">
                      <a:solidFill>
                        <a:schemeClr val="lt1"/>
                      </a:solidFill>
                      <a:prstDash val="solid"/>
                      <a:round/>
                      <a:headEnd type="none" w="med" len="med"/>
                      <a:tailEnd type="none" w="med" len="med"/>
                    </a:lnR>
                  </a:tcPr>
                </a:tc>
                <a:tc>
                  <a:txBody>
                    <a:bodyPr/>
                    <a:lstStyle/>
                    <a:p>
                      <a:pPr marL="0" marR="0" lvl="0" indent="0" algn="l" rtl="0">
                        <a:spcBef>
                          <a:spcPts val="0"/>
                        </a:spcBef>
                        <a:buSzPct val="25000"/>
                        <a:buNone/>
                      </a:pPr>
                      <a:r>
                        <a:rPr lang="en-US" sz="1800"/>
                        <a:t>0-5/mcL</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tcPr>
                </a:tc>
                <a:extLst>
                  <a:ext uri="{0D108BD9-81ED-4DB2-BD59-A6C34878D82A}">
                    <a16:rowId xmlns:a16="http://schemas.microsoft.com/office/drawing/2014/main" xmlns="" val="10001"/>
                  </a:ext>
                </a:extLst>
              </a:tr>
              <a:tr h="351600">
                <a:tc>
                  <a:txBody>
                    <a:bodyPr/>
                    <a:lstStyle/>
                    <a:p>
                      <a:pPr marL="0" marR="0" lvl="0" indent="0" algn="l" rtl="0">
                        <a:spcBef>
                          <a:spcPts val="0"/>
                        </a:spcBef>
                        <a:buSzPct val="25000"/>
                        <a:buNone/>
                      </a:pPr>
                      <a:r>
                        <a:rPr lang="en-US" sz="1800"/>
                        <a:t>RBC</a:t>
                      </a:r>
                    </a:p>
                  </a:txBody>
                  <a:tcPr marL="91450" marR="91450" marT="45725" marB="45725"/>
                </a:tc>
                <a:tc>
                  <a:txBody>
                    <a:bodyPr/>
                    <a:lstStyle/>
                    <a:p>
                      <a:pPr marL="0" marR="0" lvl="0" indent="0" algn="l" rtl="0">
                        <a:spcBef>
                          <a:spcPts val="0"/>
                        </a:spcBef>
                        <a:buSzPct val="25000"/>
                        <a:buNone/>
                      </a:pPr>
                      <a:r>
                        <a:rPr lang="en-US" sz="1800"/>
                        <a:t>1</a:t>
                      </a:r>
                    </a:p>
                  </a:txBody>
                  <a:tcPr marL="91450" marR="91450" marT="45725" marB="45725">
                    <a:lnR w="12700" cap="flat" cmpd="sng">
                      <a:solidFill>
                        <a:schemeClr val="lt1"/>
                      </a:solidFill>
                      <a:prstDash val="solid"/>
                      <a:round/>
                      <a:headEnd type="none" w="med" len="med"/>
                      <a:tailEnd type="none" w="med" len="med"/>
                    </a:lnR>
                  </a:tcPr>
                </a:tc>
                <a:tc>
                  <a:txBody>
                    <a:bodyPr/>
                    <a:lstStyle/>
                    <a:p>
                      <a:pPr marL="0" marR="0" lvl="0" indent="0" algn="l" rtl="0">
                        <a:spcBef>
                          <a:spcPts val="0"/>
                        </a:spcBef>
                        <a:buSzPct val="25000"/>
                        <a:buNone/>
                      </a:pPr>
                      <a:r>
                        <a:rPr lang="en-US" sz="1800"/>
                        <a:t>Absent/mcL</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Shape 77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12281"/>
              </a:buClr>
              <a:buSzPct val="25000"/>
              <a:buFont typeface="Calibri"/>
              <a:buNone/>
            </a:pPr>
            <a:r>
              <a:rPr lang="en-US" sz="4400" b="1" i="0" u="none" strike="noStrike" cap="none">
                <a:solidFill>
                  <a:srgbClr val="012281"/>
                </a:solidFill>
                <a:latin typeface="Calibri"/>
                <a:ea typeface="Calibri"/>
                <a:cs typeface="Calibri"/>
                <a:sym typeface="Calibri"/>
              </a:rPr>
              <a:t>#11 </a:t>
            </a:r>
            <a:r>
              <a:rPr lang="en-US"/>
              <a:t>Differential Results</a:t>
            </a:r>
          </a:p>
        </p:txBody>
      </p:sp>
      <p:sp>
        <p:nvSpPr>
          <p:cNvPr id="780" name="Shape 780"/>
          <p:cNvSpPr txBox="1">
            <a:spLocks noGrp="1"/>
          </p:cNvSpPr>
          <p:nvPr>
            <p:ph type="dt" idx="10"/>
          </p:nvPr>
        </p:nvSpPr>
        <p:spPr>
          <a:xfrm>
            <a:off x="457200" y="6356350"/>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3/20/2017</a:t>
            </a:r>
          </a:p>
        </p:txBody>
      </p:sp>
      <p:sp>
        <p:nvSpPr>
          <p:cNvPr id="781" name="Shape 781"/>
          <p:cNvSpPr txBox="1">
            <a:spLocks noGrp="1"/>
          </p:cNvSpPr>
          <p:nvPr>
            <p:ph type="sldNum" idx="12"/>
          </p:nvPr>
        </p:nvSpPr>
        <p:spPr>
          <a:xfrm>
            <a:off x="3505200" y="6356350"/>
            <a:ext cx="2133600" cy="3651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000000"/>
                </a:solidFill>
                <a:latin typeface="Calibri"/>
                <a:ea typeface="Calibri"/>
                <a:cs typeface="Calibri"/>
                <a:sym typeface="Calibri"/>
              </a:rPr>
              <a:t>83</a:t>
            </a:fld>
            <a:endParaRPr lang="en-US" sz="1200">
              <a:solidFill>
                <a:srgbClr val="000000"/>
              </a:solidFill>
              <a:latin typeface="Calibri"/>
              <a:ea typeface="Calibri"/>
              <a:cs typeface="Calibri"/>
              <a:sym typeface="Calibri"/>
            </a:endParaRPr>
          </a:p>
        </p:txBody>
      </p:sp>
      <p:graphicFrame>
        <p:nvGraphicFramePr>
          <p:cNvPr id="782" name="Shape 782"/>
          <p:cNvGraphicFramePr/>
          <p:nvPr/>
        </p:nvGraphicFramePr>
        <p:xfrm>
          <a:off x="2278339" y="2381874"/>
          <a:ext cx="3000000" cy="3000000"/>
        </p:xfrm>
        <a:graphic>
          <a:graphicData uri="http://schemas.openxmlformats.org/drawingml/2006/table">
            <a:tbl>
              <a:tblPr firstRow="1" bandRow="1">
                <a:noFill/>
                <a:tableStyleId>{C088C122-C329-4756-A875-3D0EFE38505E}</a:tableStyleId>
              </a:tblPr>
              <a:tblGrid>
                <a:gridCol w="1466050">
                  <a:extLst>
                    <a:ext uri="{9D8B030D-6E8A-4147-A177-3AD203B41FA5}">
                      <a16:colId xmlns:a16="http://schemas.microsoft.com/office/drawing/2014/main" xmlns="" val="20000"/>
                    </a:ext>
                  </a:extLst>
                </a:gridCol>
                <a:gridCol w="1154800">
                  <a:extLst>
                    <a:ext uri="{9D8B030D-6E8A-4147-A177-3AD203B41FA5}">
                      <a16:colId xmlns:a16="http://schemas.microsoft.com/office/drawing/2014/main" xmlns="" val="20001"/>
                    </a:ext>
                  </a:extLst>
                </a:gridCol>
                <a:gridCol w="1777275">
                  <a:extLst>
                    <a:ext uri="{9D8B030D-6E8A-4147-A177-3AD203B41FA5}">
                      <a16:colId xmlns:a16="http://schemas.microsoft.com/office/drawing/2014/main" xmlns="" val="20002"/>
                    </a:ext>
                  </a:extLst>
                </a:gridCol>
              </a:tblGrid>
              <a:tr h="385400">
                <a:tc>
                  <a:txBody>
                    <a:bodyPr/>
                    <a:lstStyle/>
                    <a:p>
                      <a:pPr marL="0" marR="0" lvl="0" indent="0" algn="l" rtl="0">
                        <a:spcBef>
                          <a:spcPts val="0"/>
                        </a:spcBef>
                        <a:buSzPct val="25000"/>
                        <a:buNone/>
                      </a:pPr>
                      <a:r>
                        <a:rPr lang="en-US" sz="1800"/>
                        <a:t>Parameter</a:t>
                      </a:r>
                    </a:p>
                  </a:txBody>
                  <a:tcPr marL="91450" marR="91450" marT="45725" marB="45725"/>
                </a:tc>
                <a:tc>
                  <a:txBody>
                    <a:bodyPr/>
                    <a:lstStyle/>
                    <a:p>
                      <a:pPr marL="0" marR="0" lvl="0" indent="0" algn="l" rtl="0">
                        <a:spcBef>
                          <a:spcPts val="0"/>
                        </a:spcBef>
                        <a:buSzPct val="25000"/>
                        <a:buNone/>
                      </a:pPr>
                      <a:r>
                        <a:rPr lang="en-US" sz="1800"/>
                        <a:t>Result</a:t>
                      </a:r>
                    </a:p>
                  </a:txBody>
                  <a:tcPr marL="91450" marR="91450" marT="45725" marB="45725"/>
                </a:tc>
                <a:tc>
                  <a:txBody>
                    <a:bodyPr/>
                    <a:lstStyle/>
                    <a:p>
                      <a:pPr marL="0" marR="0" lvl="0" indent="0" algn="l" rtl="0">
                        <a:spcBef>
                          <a:spcPts val="0"/>
                        </a:spcBef>
                        <a:buSzPct val="25000"/>
                        <a:buNone/>
                      </a:pPr>
                      <a:r>
                        <a:rPr lang="en-US" sz="1800"/>
                        <a:t>Reference Range</a:t>
                      </a:r>
                    </a:p>
                  </a:txBody>
                  <a:tcPr marL="91450" marR="91450" marT="45725" marB="45725"/>
                </a:tc>
                <a:extLst>
                  <a:ext uri="{0D108BD9-81ED-4DB2-BD59-A6C34878D82A}">
                    <a16:rowId xmlns:a16="http://schemas.microsoft.com/office/drawing/2014/main" xmlns="" val="10000"/>
                  </a:ext>
                </a:extLst>
              </a:tr>
              <a:tr h="351600">
                <a:tc>
                  <a:txBody>
                    <a:bodyPr/>
                    <a:lstStyle/>
                    <a:p>
                      <a:pPr marL="0" marR="0" lvl="0" indent="0" algn="l" rtl="0">
                        <a:spcBef>
                          <a:spcPts val="0"/>
                        </a:spcBef>
                        <a:buSzPct val="25000"/>
                        <a:buNone/>
                      </a:pPr>
                      <a:r>
                        <a:rPr lang="en-US" sz="1800"/>
                        <a:t>Neutrophils</a:t>
                      </a:r>
                    </a:p>
                  </a:txBody>
                  <a:tcPr marL="91450" marR="91450" marT="45725" marB="45725"/>
                </a:tc>
                <a:tc>
                  <a:txBody>
                    <a:bodyPr/>
                    <a:lstStyle/>
                    <a:p>
                      <a:pPr marL="0" marR="0" lvl="0" indent="0" algn="l" rtl="0">
                        <a:spcBef>
                          <a:spcPts val="0"/>
                        </a:spcBef>
                        <a:buSzPct val="25000"/>
                        <a:buNone/>
                      </a:pPr>
                      <a:r>
                        <a:rPr lang="en-US" sz="1800"/>
                        <a:t>30</a:t>
                      </a:r>
                    </a:p>
                  </a:txBody>
                  <a:tcPr marL="91450" marR="91450" marT="45725" marB="45725"/>
                </a:tc>
                <a:tc>
                  <a:txBody>
                    <a:bodyPr/>
                    <a:lstStyle/>
                    <a:p>
                      <a:pPr marL="0" marR="0" lvl="0" indent="0" algn="l" rtl="0">
                        <a:spcBef>
                          <a:spcPts val="0"/>
                        </a:spcBef>
                        <a:buSzPct val="25000"/>
                        <a:buNone/>
                      </a:pPr>
                      <a:r>
                        <a:rPr lang="en-US" sz="1800"/>
                        <a:t>%</a:t>
                      </a:r>
                    </a:p>
                  </a:txBody>
                  <a:tcPr marL="91450" marR="91450" marT="45725" marB="45725"/>
                </a:tc>
                <a:extLst>
                  <a:ext uri="{0D108BD9-81ED-4DB2-BD59-A6C34878D82A}">
                    <a16:rowId xmlns:a16="http://schemas.microsoft.com/office/drawing/2014/main" xmlns="" val="10001"/>
                  </a:ext>
                </a:extLst>
              </a:tr>
              <a:tr h="351600">
                <a:tc>
                  <a:txBody>
                    <a:bodyPr/>
                    <a:lstStyle/>
                    <a:p>
                      <a:pPr marL="0" marR="0" lvl="0" indent="0" algn="l" rtl="0">
                        <a:spcBef>
                          <a:spcPts val="0"/>
                        </a:spcBef>
                        <a:buSzPct val="25000"/>
                        <a:buNone/>
                      </a:pPr>
                      <a:r>
                        <a:rPr lang="en-US" sz="1800"/>
                        <a:t>Lymphocytes</a:t>
                      </a:r>
                    </a:p>
                  </a:txBody>
                  <a:tcPr marL="91450" marR="91450" marT="45725" marB="45725"/>
                </a:tc>
                <a:tc>
                  <a:txBody>
                    <a:bodyPr/>
                    <a:lstStyle/>
                    <a:p>
                      <a:pPr marL="0" marR="0" lvl="0" indent="0" algn="l" rtl="0">
                        <a:spcBef>
                          <a:spcPts val="0"/>
                        </a:spcBef>
                        <a:buSzPct val="25000"/>
                        <a:buNone/>
                      </a:pPr>
                      <a:r>
                        <a:rPr lang="en-US" sz="1800"/>
                        <a:t>48</a:t>
                      </a:r>
                    </a:p>
                  </a:txBody>
                  <a:tcPr marL="91450" marR="91450" marT="45725" marB="45725"/>
                </a:tc>
                <a:tc>
                  <a:txBody>
                    <a:bodyPr/>
                    <a:lstStyle/>
                    <a:p>
                      <a:pPr marL="0" marR="0" lvl="0" indent="0" algn="l" rtl="0">
                        <a:spcBef>
                          <a:spcPts val="0"/>
                        </a:spcBef>
                        <a:buSzPct val="25000"/>
                        <a:buNone/>
                      </a:pPr>
                      <a:r>
                        <a:rPr lang="en-US" sz="1800"/>
                        <a:t>%</a:t>
                      </a:r>
                    </a:p>
                  </a:txBody>
                  <a:tcPr marL="91450" marR="91450" marT="45725" marB="45725"/>
                </a:tc>
                <a:extLst>
                  <a:ext uri="{0D108BD9-81ED-4DB2-BD59-A6C34878D82A}">
                    <a16:rowId xmlns:a16="http://schemas.microsoft.com/office/drawing/2014/main" xmlns="" val="10002"/>
                  </a:ext>
                </a:extLst>
              </a:tr>
              <a:tr h="351600">
                <a:tc>
                  <a:txBody>
                    <a:bodyPr/>
                    <a:lstStyle/>
                    <a:p>
                      <a:pPr marL="0" marR="0" lvl="0" indent="0" algn="l" rtl="0">
                        <a:spcBef>
                          <a:spcPts val="0"/>
                        </a:spcBef>
                        <a:buNone/>
                      </a:pPr>
                      <a:r>
                        <a:rPr lang="en-US" sz="1800"/>
                        <a:t>Monocytes</a:t>
                      </a:r>
                    </a:p>
                  </a:txBody>
                  <a:tcPr marL="91450" marR="91450" marT="45725" marB="45725"/>
                </a:tc>
                <a:tc>
                  <a:txBody>
                    <a:bodyPr/>
                    <a:lstStyle/>
                    <a:p>
                      <a:pPr marL="0" marR="0" lvl="0" indent="0" algn="l" rtl="0">
                        <a:spcBef>
                          <a:spcPts val="0"/>
                        </a:spcBef>
                        <a:buNone/>
                      </a:pPr>
                      <a:r>
                        <a:rPr lang="en-US" sz="1800"/>
                        <a:t>19</a:t>
                      </a:r>
                    </a:p>
                  </a:txBody>
                  <a:tcPr marL="91450" marR="91450" marT="45725" marB="45725"/>
                </a:tc>
                <a:tc>
                  <a:txBody>
                    <a:bodyPr/>
                    <a:lstStyle/>
                    <a:p>
                      <a:pPr marL="0" marR="0" lvl="0" indent="0" algn="l" rtl="0">
                        <a:spcBef>
                          <a:spcPts val="0"/>
                        </a:spcBef>
                        <a:buNone/>
                      </a:pPr>
                      <a:r>
                        <a:rPr lang="en-US" sz="1800"/>
                        <a:t>%</a:t>
                      </a:r>
                    </a:p>
                  </a:txBody>
                  <a:tcPr marL="91450" marR="91450" marT="45725" marB="45725"/>
                </a:tc>
                <a:extLst>
                  <a:ext uri="{0D108BD9-81ED-4DB2-BD59-A6C34878D82A}">
                    <a16:rowId xmlns:a16="http://schemas.microsoft.com/office/drawing/2014/main" xmlns="" val="10003"/>
                  </a:ext>
                </a:extLst>
              </a:tr>
              <a:tr h="351600">
                <a:tc>
                  <a:txBody>
                    <a:bodyPr/>
                    <a:lstStyle/>
                    <a:p>
                      <a:pPr marL="0" marR="0" lvl="0" indent="0" algn="l" rtl="0">
                        <a:spcBef>
                          <a:spcPts val="0"/>
                        </a:spcBef>
                        <a:buNone/>
                      </a:pPr>
                      <a:r>
                        <a:rPr lang="en-US" sz="1800"/>
                        <a:t>Macrophage</a:t>
                      </a:r>
                    </a:p>
                  </a:txBody>
                  <a:tcPr marL="91450" marR="91450" marT="45725" marB="45725"/>
                </a:tc>
                <a:tc>
                  <a:txBody>
                    <a:bodyPr/>
                    <a:lstStyle/>
                    <a:p>
                      <a:pPr marL="0" marR="0" lvl="0" indent="0" algn="l" rtl="0">
                        <a:spcBef>
                          <a:spcPts val="0"/>
                        </a:spcBef>
                        <a:buNone/>
                      </a:pPr>
                      <a:r>
                        <a:rPr lang="en-US" sz="1800"/>
                        <a:t>3</a:t>
                      </a:r>
                    </a:p>
                  </a:txBody>
                  <a:tcPr marL="91450" marR="91450" marT="45725" marB="45725"/>
                </a:tc>
                <a:tc>
                  <a:txBody>
                    <a:bodyPr/>
                    <a:lstStyle/>
                    <a:p>
                      <a:pPr marL="0" marR="0" lvl="0" indent="0" algn="l" rtl="0">
                        <a:spcBef>
                          <a:spcPts val="0"/>
                        </a:spcBef>
                        <a:buNone/>
                      </a:pPr>
                      <a:r>
                        <a:rPr lang="en-US" sz="1800"/>
                        <a:t>%</a:t>
                      </a:r>
                    </a:p>
                  </a:txBody>
                  <a:tcPr marL="91450" marR="91450" marT="45725" marB="45725"/>
                </a:tc>
                <a:extLst>
                  <a:ext uri="{0D108BD9-81ED-4DB2-BD59-A6C34878D82A}">
                    <a16:rowId xmlns:a16="http://schemas.microsoft.com/office/drawing/2014/main" xmlns="" val="10004"/>
                  </a:ext>
                </a:extLst>
              </a:tr>
            </a:tbl>
          </a:graphicData>
        </a:graphic>
      </p:graphicFrame>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787" name="Shape 78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12281"/>
              </a:buClr>
              <a:buSzPct val="25000"/>
              <a:buFont typeface="Calibri"/>
              <a:buNone/>
            </a:pPr>
            <a:r>
              <a:rPr lang="en-US" sz="4400" b="1" i="0" u="none" strike="noStrike" cap="none">
                <a:solidFill>
                  <a:srgbClr val="012281"/>
                </a:solidFill>
                <a:latin typeface="Calibri"/>
                <a:ea typeface="Calibri"/>
                <a:cs typeface="Calibri"/>
                <a:sym typeface="Calibri"/>
              </a:rPr>
              <a:t>#</a:t>
            </a:r>
            <a:r>
              <a:rPr lang="en-US"/>
              <a:t>11</a:t>
            </a:r>
            <a:r>
              <a:rPr lang="en-US" sz="4400" b="1" i="0" u="none" strike="noStrike" cap="none">
                <a:solidFill>
                  <a:srgbClr val="012281"/>
                </a:solidFill>
                <a:latin typeface="Calibri"/>
                <a:ea typeface="Calibri"/>
                <a:cs typeface="Calibri"/>
                <a:sym typeface="Calibri"/>
              </a:rPr>
              <a:t> Morphologic Findings</a:t>
            </a:r>
          </a:p>
        </p:txBody>
      </p:sp>
      <p:sp>
        <p:nvSpPr>
          <p:cNvPr id="788" name="Shape 788"/>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a:t>Budding Yeast</a:t>
            </a:r>
          </a:p>
        </p:txBody>
      </p:sp>
      <p:sp>
        <p:nvSpPr>
          <p:cNvPr id="789" name="Shape 789"/>
          <p:cNvSpPr txBox="1">
            <a:spLocks noGrp="1"/>
          </p:cNvSpPr>
          <p:nvPr>
            <p:ph type="dt" idx="10"/>
          </p:nvPr>
        </p:nvSpPr>
        <p:spPr>
          <a:xfrm>
            <a:off x="457200" y="6356350"/>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3/20/2017</a:t>
            </a:r>
          </a:p>
        </p:txBody>
      </p:sp>
      <p:sp>
        <p:nvSpPr>
          <p:cNvPr id="790" name="Shape 790"/>
          <p:cNvSpPr txBox="1">
            <a:spLocks noGrp="1"/>
          </p:cNvSpPr>
          <p:nvPr>
            <p:ph type="sldNum" idx="12"/>
          </p:nvPr>
        </p:nvSpPr>
        <p:spPr>
          <a:xfrm>
            <a:off x="3505200" y="6356350"/>
            <a:ext cx="2133600" cy="3651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000000"/>
                </a:solidFill>
                <a:latin typeface="Calibri"/>
                <a:ea typeface="Calibri"/>
                <a:cs typeface="Calibri"/>
                <a:sym typeface="Calibri"/>
              </a:rPr>
              <a:t>84</a:t>
            </a:fld>
            <a:endParaRPr lang="en-US" sz="1200">
              <a:solidFill>
                <a:srgbClr val="000000"/>
              </a:solidFill>
              <a:latin typeface="Calibri"/>
              <a:ea typeface="Calibri"/>
              <a:cs typeface="Calibri"/>
              <a:sym typeface="Calibri"/>
            </a:endParaRPr>
          </a:p>
        </p:txBody>
      </p:sp>
      <p:pic>
        <p:nvPicPr>
          <p:cNvPr id="791" name="Shape 791" descr="Image_444.jpg"/>
          <p:cNvPicPr preferRelativeResize="0"/>
          <p:nvPr/>
        </p:nvPicPr>
        <p:blipFill rotWithShape="1">
          <a:blip r:embed="rId3">
            <a:alphaModFix/>
          </a:blip>
          <a:srcRect l="31184" t="15054" r="21558" b="33671"/>
          <a:stretch/>
        </p:blipFill>
        <p:spPr>
          <a:xfrm>
            <a:off x="304800" y="2309325"/>
            <a:ext cx="4321225" cy="3516475"/>
          </a:xfrm>
          <a:prstGeom prst="rect">
            <a:avLst/>
          </a:prstGeom>
          <a:noFill/>
          <a:ln>
            <a:noFill/>
          </a:ln>
        </p:spPr>
      </p:pic>
      <p:pic>
        <p:nvPicPr>
          <p:cNvPr id="792" name="Shape 792" descr="Image_440.jpg"/>
          <p:cNvPicPr preferRelativeResize="0"/>
          <p:nvPr/>
        </p:nvPicPr>
        <p:blipFill rotWithShape="1">
          <a:blip r:embed="rId4">
            <a:alphaModFix/>
          </a:blip>
          <a:srcRect l="35203" t="36733" r="28061" b="20662"/>
          <a:stretch/>
        </p:blipFill>
        <p:spPr>
          <a:xfrm>
            <a:off x="4713500" y="2309324"/>
            <a:ext cx="4278099" cy="3721048"/>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sp>
        <p:nvSpPr>
          <p:cNvPr id="797" name="Shape 79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12281"/>
              </a:buClr>
              <a:buSzPct val="25000"/>
              <a:buFont typeface="Calibri"/>
              <a:buNone/>
            </a:pPr>
            <a:r>
              <a:rPr lang="en-US" sz="4400" b="1" i="0" u="none" strike="noStrike" cap="none">
                <a:solidFill>
                  <a:srgbClr val="012281"/>
                </a:solidFill>
                <a:latin typeface="Calibri"/>
                <a:ea typeface="Calibri"/>
                <a:cs typeface="Calibri"/>
                <a:sym typeface="Calibri"/>
              </a:rPr>
              <a:t>#</a:t>
            </a:r>
            <a:r>
              <a:rPr lang="en-US"/>
              <a:t>11</a:t>
            </a:r>
            <a:r>
              <a:rPr lang="en-US" sz="4400" b="1" i="0" u="none" strike="noStrike" cap="none">
                <a:solidFill>
                  <a:srgbClr val="012281"/>
                </a:solidFill>
                <a:latin typeface="Calibri"/>
                <a:ea typeface="Calibri"/>
                <a:cs typeface="Calibri"/>
                <a:sym typeface="Calibri"/>
              </a:rPr>
              <a:t> Differ</a:t>
            </a:r>
            <a:r>
              <a:rPr lang="en-US"/>
              <a:t>ential Di</a:t>
            </a:r>
            <a:r>
              <a:rPr lang="en-US" sz="4400" b="1" i="0" u="none" strike="noStrike" cap="none">
                <a:solidFill>
                  <a:srgbClr val="012281"/>
                </a:solidFill>
                <a:latin typeface="Calibri"/>
                <a:ea typeface="Calibri"/>
                <a:cs typeface="Calibri"/>
                <a:sym typeface="Calibri"/>
              </a:rPr>
              <a:t>agnosis</a:t>
            </a:r>
          </a:p>
        </p:txBody>
      </p:sp>
      <p:sp>
        <p:nvSpPr>
          <p:cNvPr id="798" name="Shape 798"/>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342900" algn="l" rtl="0">
              <a:spcBef>
                <a:spcPts val="640"/>
              </a:spcBef>
              <a:buClr>
                <a:schemeClr val="dk1"/>
              </a:buClr>
              <a:buSzPct val="100000"/>
              <a:buFont typeface="Arial"/>
              <a:buChar char="•"/>
            </a:pPr>
            <a:r>
              <a:rPr lang="en-US" i="1"/>
              <a:t>Cryptococcus spp. </a:t>
            </a:r>
            <a:r>
              <a:rPr lang="en-US"/>
              <a:t>complicated transplantation</a:t>
            </a:r>
          </a:p>
          <a:p>
            <a:pPr marL="342900" marR="0" lvl="0" indent="-342900" algn="l" rtl="0">
              <a:spcBef>
                <a:spcPts val="640"/>
              </a:spcBef>
              <a:buClr>
                <a:schemeClr val="dk1"/>
              </a:buClr>
              <a:buSzPct val="100000"/>
              <a:buFont typeface="Arial"/>
              <a:buChar char="•"/>
            </a:pPr>
            <a:r>
              <a:rPr lang="en-US"/>
              <a:t>Fungal meningitis</a:t>
            </a:r>
          </a:p>
          <a:p>
            <a:pPr marL="342900" marR="0" lvl="0" indent="-342900" algn="l" rtl="0">
              <a:spcBef>
                <a:spcPts val="640"/>
              </a:spcBef>
              <a:buClr>
                <a:schemeClr val="dk1"/>
              </a:buClr>
              <a:buSzPct val="100000"/>
              <a:buFont typeface="Arial"/>
              <a:buChar char="•"/>
            </a:pPr>
            <a:r>
              <a:rPr lang="en-US"/>
              <a:t>Viral meningitis</a:t>
            </a:r>
          </a:p>
        </p:txBody>
      </p:sp>
      <p:sp>
        <p:nvSpPr>
          <p:cNvPr id="799" name="Shape 799"/>
          <p:cNvSpPr txBox="1">
            <a:spLocks noGrp="1"/>
          </p:cNvSpPr>
          <p:nvPr>
            <p:ph type="dt" idx="10"/>
          </p:nvPr>
        </p:nvSpPr>
        <p:spPr>
          <a:xfrm>
            <a:off x="457200" y="6356350"/>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3/20/2017</a:t>
            </a:r>
          </a:p>
        </p:txBody>
      </p:sp>
      <p:sp>
        <p:nvSpPr>
          <p:cNvPr id="800" name="Shape 800"/>
          <p:cNvSpPr txBox="1">
            <a:spLocks noGrp="1"/>
          </p:cNvSpPr>
          <p:nvPr>
            <p:ph type="sldNum" idx="12"/>
          </p:nvPr>
        </p:nvSpPr>
        <p:spPr>
          <a:xfrm>
            <a:off x="3505200" y="6356350"/>
            <a:ext cx="2133600" cy="3651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000000"/>
                </a:solidFill>
                <a:latin typeface="Calibri"/>
                <a:ea typeface="Calibri"/>
                <a:cs typeface="Calibri"/>
                <a:sym typeface="Calibri"/>
              </a:rPr>
              <a:t>85</a:t>
            </a:fld>
            <a:endParaRPr lang="en-US" sz="1200">
              <a:solidFill>
                <a:srgbClr val="000000"/>
              </a:solidFill>
              <a:latin typeface="Calibri"/>
              <a:ea typeface="Calibri"/>
              <a:cs typeface="Calibri"/>
              <a:sym typeface="Calibri"/>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Shape 80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12281"/>
              </a:buClr>
              <a:buSzPct val="25000"/>
              <a:buFont typeface="Calibri"/>
              <a:buNone/>
            </a:pPr>
            <a:r>
              <a:rPr lang="en-US" sz="4400" b="1" i="0" u="none" strike="noStrike" cap="none">
                <a:solidFill>
                  <a:srgbClr val="012281"/>
                </a:solidFill>
                <a:latin typeface="Calibri"/>
                <a:ea typeface="Calibri"/>
                <a:cs typeface="Calibri"/>
                <a:sym typeface="Calibri"/>
              </a:rPr>
              <a:t>#</a:t>
            </a:r>
            <a:r>
              <a:rPr lang="en-US"/>
              <a:t>11</a:t>
            </a:r>
            <a:r>
              <a:rPr lang="en-US" sz="4400" b="1" i="0" u="none" strike="noStrike" cap="none">
                <a:solidFill>
                  <a:srgbClr val="012281"/>
                </a:solidFill>
                <a:latin typeface="Calibri"/>
                <a:ea typeface="Calibri"/>
                <a:cs typeface="Calibri"/>
                <a:sym typeface="Calibri"/>
              </a:rPr>
              <a:t> Diagnosis</a:t>
            </a:r>
          </a:p>
        </p:txBody>
      </p:sp>
      <p:sp>
        <p:nvSpPr>
          <p:cNvPr id="806" name="Shape 806"/>
          <p:cNvSpPr txBox="1">
            <a:spLocks noGrp="1"/>
          </p:cNvSpPr>
          <p:nvPr>
            <p:ph type="body" idx="1"/>
          </p:nvPr>
        </p:nvSpPr>
        <p:spPr>
          <a:xfrm>
            <a:off x="457200" y="1417650"/>
            <a:ext cx="8229600" cy="4526100"/>
          </a:xfrm>
          <a:prstGeom prst="rect">
            <a:avLst/>
          </a:prstGeom>
          <a:noFill/>
          <a:ln>
            <a:noFill/>
          </a:ln>
        </p:spPr>
        <p:txBody>
          <a:bodyPr lIns="91425" tIns="45700" rIns="91425" bIns="45700" anchor="t" anchorCtr="0">
            <a:noAutofit/>
          </a:bodyPr>
          <a:lstStyle/>
          <a:p>
            <a:pPr marL="342900" marR="0" lvl="0" indent="-323850" algn="l" rtl="0">
              <a:spcBef>
                <a:spcPts val="640"/>
              </a:spcBef>
              <a:buClr>
                <a:schemeClr val="dk1"/>
              </a:buClr>
              <a:buSzPct val="100000"/>
              <a:buFont typeface="Arial"/>
              <a:buChar char="•"/>
            </a:pPr>
            <a:r>
              <a:rPr lang="en-US" sz="2900" b="1" i="1"/>
              <a:t>Cryptococcus spp.</a:t>
            </a:r>
            <a:r>
              <a:rPr lang="en-US" sz="2900" b="1"/>
              <a:t> complicated transplantation</a:t>
            </a:r>
            <a:r>
              <a:rPr lang="en-US" sz="2900"/>
              <a:t> due to immunosuppressant medication.</a:t>
            </a:r>
          </a:p>
          <a:p>
            <a:pPr marL="342900" marR="0" lvl="0" indent="-323850" algn="l" rtl="0">
              <a:spcBef>
                <a:spcPts val="640"/>
              </a:spcBef>
              <a:buClr>
                <a:schemeClr val="dk1"/>
              </a:buClr>
              <a:buSzPct val="100000"/>
              <a:buFont typeface="Arial"/>
              <a:buChar char="•"/>
            </a:pPr>
            <a:r>
              <a:rPr lang="en-US" sz="2900"/>
              <a:t>Immunosuppressants are used to prevent graft-versus-host disease in patient who have received a transplant, however they lower the recipients protective immunity.</a:t>
            </a:r>
          </a:p>
          <a:p>
            <a:pPr marL="342900" marR="0" lvl="0" indent="-323850" algn="l" rtl="0">
              <a:spcBef>
                <a:spcPts val="640"/>
              </a:spcBef>
              <a:buClr>
                <a:schemeClr val="dk1"/>
              </a:buClr>
              <a:buSzPct val="100000"/>
              <a:buFont typeface="Arial"/>
              <a:buChar char="•"/>
            </a:pPr>
            <a:r>
              <a:rPr lang="en-US" sz="2900"/>
              <a:t>Although</a:t>
            </a:r>
            <a:r>
              <a:rPr lang="en-US" sz="2900" i="1"/>
              <a:t> Cryptococcus spp. </a:t>
            </a:r>
            <a:r>
              <a:rPr lang="en-US" sz="2900"/>
              <a:t>infections in organ transplant recipients are not common, invasive fungal infections have been reported in 5% to 59% of organ transplant recipients.</a:t>
            </a:r>
          </a:p>
          <a:p>
            <a:pPr marL="0" marR="0" lvl="0" indent="0" algn="l" rtl="0">
              <a:spcBef>
                <a:spcPts val="640"/>
              </a:spcBef>
              <a:buNone/>
            </a:pPr>
            <a:endParaRPr/>
          </a:p>
        </p:txBody>
      </p:sp>
      <p:sp>
        <p:nvSpPr>
          <p:cNvPr id="807" name="Shape 807"/>
          <p:cNvSpPr txBox="1">
            <a:spLocks noGrp="1"/>
          </p:cNvSpPr>
          <p:nvPr>
            <p:ph type="dt" idx="10"/>
          </p:nvPr>
        </p:nvSpPr>
        <p:spPr>
          <a:xfrm>
            <a:off x="457200" y="6356350"/>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3/20/2017</a:t>
            </a:r>
          </a:p>
        </p:txBody>
      </p:sp>
      <p:sp>
        <p:nvSpPr>
          <p:cNvPr id="808" name="Shape 808"/>
          <p:cNvSpPr txBox="1">
            <a:spLocks noGrp="1"/>
          </p:cNvSpPr>
          <p:nvPr>
            <p:ph type="sldNum" idx="12"/>
          </p:nvPr>
        </p:nvSpPr>
        <p:spPr>
          <a:xfrm>
            <a:off x="3505200" y="6356350"/>
            <a:ext cx="2133600" cy="3651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000000"/>
                </a:solidFill>
                <a:latin typeface="Calibri"/>
                <a:ea typeface="Calibri"/>
                <a:cs typeface="Calibri"/>
                <a:sym typeface="Calibri"/>
              </a:rPr>
              <a:t>86</a:t>
            </a:fld>
            <a:endParaRPr lang="en-US" sz="1200">
              <a:solidFill>
                <a:srgbClr val="000000"/>
              </a:solidFill>
              <a:latin typeface="Calibri"/>
              <a:ea typeface="Calibri"/>
              <a:cs typeface="Calibri"/>
              <a:sym typeface="Calibri"/>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sp>
        <p:nvSpPr>
          <p:cNvPr id="813" name="Shape 81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12281"/>
              </a:buClr>
              <a:buSzPct val="25000"/>
              <a:buFont typeface="Calibri"/>
              <a:buNone/>
            </a:pPr>
            <a:r>
              <a:rPr lang="en-US" sz="4400" b="1" i="0" u="none" strike="noStrike" cap="none">
                <a:solidFill>
                  <a:srgbClr val="012281"/>
                </a:solidFill>
                <a:latin typeface="Calibri"/>
                <a:ea typeface="Calibri"/>
                <a:cs typeface="Calibri"/>
                <a:sym typeface="Calibri"/>
              </a:rPr>
              <a:t>#</a:t>
            </a:r>
            <a:r>
              <a:rPr lang="en-US"/>
              <a:t>11</a:t>
            </a:r>
            <a:r>
              <a:rPr lang="en-US" sz="4400" b="1" i="0" u="none" strike="noStrike" cap="none">
                <a:solidFill>
                  <a:srgbClr val="012281"/>
                </a:solidFill>
                <a:latin typeface="Calibri"/>
                <a:ea typeface="Calibri"/>
                <a:cs typeface="Calibri"/>
                <a:sym typeface="Calibri"/>
              </a:rPr>
              <a:t> </a:t>
            </a:r>
            <a:r>
              <a:rPr lang="en-US"/>
              <a:t>Further Testing</a:t>
            </a:r>
          </a:p>
        </p:txBody>
      </p:sp>
      <p:sp>
        <p:nvSpPr>
          <p:cNvPr id="814" name="Shape 814"/>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342900" algn="l" rtl="0">
              <a:spcBef>
                <a:spcPts val="640"/>
              </a:spcBef>
              <a:buClr>
                <a:schemeClr val="dk1"/>
              </a:buClr>
              <a:buSzPct val="100000"/>
              <a:buFont typeface="Arial"/>
              <a:buChar char="•"/>
            </a:pPr>
            <a:r>
              <a:rPr lang="en-US" i="1"/>
              <a:t>Cryptococcus spp.</a:t>
            </a:r>
            <a:r>
              <a:rPr lang="en-US"/>
              <a:t> Antigen Testing</a:t>
            </a:r>
          </a:p>
          <a:p>
            <a:pPr marL="342900" marR="0" lvl="0" indent="-342900" algn="l" rtl="0">
              <a:spcBef>
                <a:spcPts val="640"/>
              </a:spcBef>
              <a:buClr>
                <a:schemeClr val="dk1"/>
              </a:buClr>
              <a:buSzPct val="100000"/>
              <a:buFont typeface="Arial"/>
              <a:buChar char="•"/>
            </a:pPr>
            <a:r>
              <a:rPr lang="en-US"/>
              <a:t>Gram Staining</a:t>
            </a:r>
          </a:p>
          <a:p>
            <a:pPr marL="342900" marR="0" lvl="0" indent="-342900" algn="l" rtl="0">
              <a:spcBef>
                <a:spcPts val="640"/>
              </a:spcBef>
              <a:buClr>
                <a:schemeClr val="dk1"/>
              </a:buClr>
              <a:buSzPct val="100000"/>
              <a:buFont typeface="Arial"/>
              <a:buChar char="•"/>
            </a:pPr>
            <a:r>
              <a:rPr lang="en-US"/>
              <a:t>Culture</a:t>
            </a:r>
          </a:p>
          <a:p>
            <a:pPr marL="0" marR="0" lvl="0" indent="0" algn="l" rtl="0">
              <a:spcBef>
                <a:spcPts val="640"/>
              </a:spcBef>
              <a:buNone/>
            </a:pPr>
            <a:endParaRPr/>
          </a:p>
        </p:txBody>
      </p:sp>
      <p:sp>
        <p:nvSpPr>
          <p:cNvPr id="815" name="Shape 815"/>
          <p:cNvSpPr txBox="1">
            <a:spLocks noGrp="1"/>
          </p:cNvSpPr>
          <p:nvPr>
            <p:ph type="dt" idx="10"/>
          </p:nvPr>
        </p:nvSpPr>
        <p:spPr>
          <a:xfrm>
            <a:off x="457200" y="6356350"/>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3/20/2017</a:t>
            </a:r>
          </a:p>
        </p:txBody>
      </p:sp>
      <p:sp>
        <p:nvSpPr>
          <p:cNvPr id="816" name="Shape 816"/>
          <p:cNvSpPr txBox="1">
            <a:spLocks noGrp="1"/>
          </p:cNvSpPr>
          <p:nvPr>
            <p:ph type="sldNum" idx="12"/>
          </p:nvPr>
        </p:nvSpPr>
        <p:spPr>
          <a:xfrm>
            <a:off x="3505200" y="6356350"/>
            <a:ext cx="2133600" cy="3651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000000"/>
                </a:solidFill>
                <a:latin typeface="Calibri"/>
                <a:ea typeface="Calibri"/>
                <a:cs typeface="Calibri"/>
                <a:sym typeface="Calibri"/>
              </a:rPr>
              <a:t>87</a:t>
            </a:fld>
            <a:endParaRPr lang="en-US" sz="1200">
              <a:solidFill>
                <a:srgbClr val="000000"/>
              </a:solidFill>
              <a:latin typeface="Calibri"/>
              <a:ea typeface="Calibri"/>
              <a:cs typeface="Calibri"/>
              <a:sym typeface="Calibri"/>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sp>
        <p:nvSpPr>
          <p:cNvPr id="822" name="Shape 822"/>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None/>
            </a:pPr>
            <a:r>
              <a:rPr lang="en-US"/>
              <a:t>Slide #12</a:t>
            </a:r>
          </a:p>
        </p:txBody>
      </p:sp>
      <p:sp>
        <p:nvSpPr>
          <p:cNvPr id="823" name="Shape 823"/>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lvl="0" rtl="0">
              <a:spcBef>
                <a:spcPts val="0"/>
              </a:spcBef>
              <a:buNone/>
            </a:pPr>
            <a:r>
              <a:rPr lang="en-US"/>
              <a:t>A 49 year old man enters the EC complaining of left lower back and hip pain. The patient reports that this is the third day with sharp and severe pain. He has been using a wheelchair to get around. He also is experiencing chills as well as nausea and vomiting.</a:t>
            </a:r>
          </a:p>
        </p:txBody>
      </p:sp>
      <p:sp>
        <p:nvSpPr>
          <p:cNvPr id="824" name="Shape 824"/>
          <p:cNvSpPr txBox="1">
            <a:spLocks noGrp="1"/>
          </p:cNvSpPr>
          <p:nvPr>
            <p:ph type="sldNum" idx="12"/>
          </p:nvPr>
        </p:nvSpPr>
        <p:spPr>
          <a:xfrm>
            <a:off x="3505200" y="6356350"/>
            <a:ext cx="2133600" cy="365100"/>
          </a:xfrm>
          <a:prstGeom prst="rect">
            <a:avLst/>
          </a:prstGeom>
        </p:spPr>
        <p:txBody>
          <a:bodyPr lIns="91425" tIns="45700" rIns="91425" bIns="45700" anchor="ctr" anchorCtr="0">
            <a:noAutofit/>
          </a:bodyPr>
          <a:lstStyle/>
          <a:p>
            <a:pPr lvl="0" rtl="0">
              <a:spcBef>
                <a:spcPts val="0"/>
              </a:spcBef>
              <a:buNone/>
            </a:pPr>
            <a:fld id="{00000000-1234-1234-1234-123412341234}" type="slidenum">
              <a:rPr lang="en-US"/>
              <a:t>88</a:t>
            </a:fld>
            <a:endParaRPr 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829" name="Shape 82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12281"/>
              </a:buClr>
              <a:buSzPct val="25000"/>
              <a:buFont typeface="Calibri"/>
              <a:buNone/>
            </a:pPr>
            <a:r>
              <a:rPr lang="en-US" sz="4400" b="1" i="0" u="none" strike="noStrike" cap="none">
                <a:solidFill>
                  <a:srgbClr val="012281"/>
                </a:solidFill>
                <a:latin typeface="Calibri"/>
                <a:ea typeface="Calibri"/>
                <a:cs typeface="Calibri"/>
                <a:sym typeface="Calibri"/>
              </a:rPr>
              <a:t>#</a:t>
            </a:r>
            <a:r>
              <a:rPr lang="en-US"/>
              <a:t>12</a:t>
            </a:r>
            <a:r>
              <a:rPr lang="en-US" sz="4400" b="1" i="0" u="none" strike="noStrike" cap="none">
                <a:solidFill>
                  <a:srgbClr val="012281"/>
                </a:solidFill>
                <a:latin typeface="Calibri"/>
                <a:ea typeface="Calibri"/>
                <a:cs typeface="Calibri"/>
                <a:sym typeface="Calibri"/>
              </a:rPr>
              <a:t> Macroscopic Appearance</a:t>
            </a:r>
          </a:p>
        </p:txBody>
      </p:sp>
      <p:sp>
        <p:nvSpPr>
          <p:cNvPr id="830" name="Shape 830"/>
          <p:cNvSpPr txBox="1">
            <a:spLocks noGrp="1"/>
          </p:cNvSpPr>
          <p:nvPr>
            <p:ph type="dt" idx="10"/>
          </p:nvPr>
        </p:nvSpPr>
        <p:spPr>
          <a:xfrm>
            <a:off x="457200" y="6356350"/>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3/20/2017</a:t>
            </a:r>
          </a:p>
        </p:txBody>
      </p:sp>
      <p:sp>
        <p:nvSpPr>
          <p:cNvPr id="831" name="Shape 831"/>
          <p:cNvSpPr txBox="1">
            <a:spLocks noGrp="1"/>
          </p:cNvSpPr>
          <p:nvPr>
            <p:ph type="sldNum" idx="12"/>
          </p:nvPr>
        </p:nvSpPr>
        <p:spPr>
          <a:xfrm>
            <a:off x="3505200" y="6356350"/>
            <a:ext cx="2133600" cy="365100"/>
          </a:xfrm>
          <a:prstGeom prst="rect">
            <a:avLst/>
          </a:prstGeom>
          <a:noFill/>
          <a:ln>
            <a:noFill/>
          </a:ln>
        </p:spPr>
        <p:txBody>
          <a:bodyPr lIns="91425" tIns="45700" rIns="91425" bIns="45700" anchor="ctr" anchorCtr="0">
            <a:noAutofit/>
          </a:bodyPr>
          <a:lstStyle/>
          <a:p>
            <a:pPr lvl="0" rtl="0">
              <a:spcBef>
                <a:spcPts val="0"/>
              </a:spcBef>
              <a:buNone/>
            </a:pPr>
            <a:fld id="{00000000-1234-1234-1234-123412341234}" type="slidenum">
              <a:rPr lang="en-US"/>
              <a:t>89</a:t>
            </a:fld>
            <a:endParaRPr lang="en-US"/>
          </a:p>
        </p:txBody>
      </p:sp>
      <p:graphicFrame>
        <p:nvGraphicFramePr>
          <p:cNvPr id="832" name="Shape 832"/>
          <p:cNvGraphicFramePr/>
          <p:nvPr/>
        </p:nvGraphicFramePr>
        <p:xfrm>
          <a:off x="4382814" y="2212082"/>
          <a:ext cx="3000000" cy="3000000"/>
        </p:xfrm>
        <a:graphic>
          <a:graphicData uri="http://schemas.openxmlformats.org/drawingml/2006/table">
            <a:tbl>
              <a:tblPr firstRow="1" bandRow="1">
                <a:noFill/>
                <a:tableStyleId>{C088C122-C329-4756-A875-3D0EFE38505E}</a:tableStyleId>
              </a:tblPr>
              <a:tblGrid>
                <a:gridCol w="2333300">
                  <a:extLst>
                    <a:ext uri="{9D8B030D-6E8A-4147-A177-3AD203B41FA5}">
                      <a16:colId xmlns:a16="http://schemas.microsoft.com/office/drawing/2014/main" xmlns="" val="20000"/>
                    </a:ext>
                  </a:extLst>
                </a:gridCol>
                <a:gridCol w="1841950">
                  <a:extLst>
                    <a:ext uri="{9D8B030D-6E8A-4147-A177-3AD203B41FA5}">
                      <a16:colId xmlns:a16="http://schemas.microsoft.com/office/drawing/2014/main" xmlns="" val="20001"/>
                    </a:ext>
                  </a:extLst>
                </a:gridCol>
              </a:tblGrid>
              <a:tr h="370850">
                <a:tc>
                  <a:txBody>
                    <a:bodyPr/>
                    <a:lstStyle/>
                    <a:p>
                      <a:pPr marL="0" marR="0" lvl="0" indent="0" algn="l" rtl="0">
                        <a:spcBef>
                          <a:spcPts val="0"/>
                        </a:spcBef>
                        <a:buSzPct val="25000"/>
                        <a:buNone/>
                      </a:pPr>
                      <a:r>
                        <a:rPr lang="en-US" sz="1800" u="none" strike="noStrike" cap="none"/>
                        <a:t>Parameter</a:t>
                      </a:r>
                    </a:p>
                  </a:txBody>
                  <a:tcPr marL="91450" marR="91450" marT="45725" marB="45725"/>
                </a:tc>
                <a:tc>
                  <a:txBody>
                    <a:bodyPr/>
                    <a:lstStyle/>
                    <a:p>
                      <a:pPr marL="0" marR="0" lvl="0" indent="0" algn="l" rtl="0">
                        <a:spcBef>
                          <a:spcPts val="0"/>
                        </a:spcBef>
                        <a:buSzPct val="25000"/>
                        <a:buNone/>
                      </a:pPr>
                      <a:r>
                        <a:rPr lang="en-US" sz="1800"/>
                        <a:t>Result</a:t>
                      </a:r>
                    </a:p>
                  </a:txBody>
                  <a:tcPr marL="91450" marR="91450" marT="45725" marB="45725"/>
                </a:tc>
                <a:extLst>
                  <a:ext uri="{0D108BD9-81ED-4DB2-BD59-A6C34878D82A}">
                    <a16:rowId xmlns:a16="http://schemas.microsoft.com/office/drawing/2014/main" xmlns="" val="10000"/>
                  </a:ext>
                </a:extLst>
              </a:tr>
              <a:tr h="370850">
                <a:tc>
                  <a:txBody>
                    <a:bodyPr/>
                    <a:lstStyle/>
                    <a:p>
                      <a:pPr marL="0" marR="0" lvl="0" indent="0" algn="l" rtl="0">
                        <a:spcBef>
                          <a:spcPts val="0"/>
                        </a:spcBef>
                        <a:buNone/>
                      </a:pPr>
                      <a:r>
                        <a:rPr lang="en-US" sz="1800"/>
                        <a:t>Source</a:t>
                      </a:r>
                    </a:p>
                  </a:txBody>
                  <a:tcPr marL="91450" marR="91450" marT="45725" marB="45725"/>
                </a:tc>
                <a:tc>
                  <a:txBody>
                    <a:bodyPr/>
                    <a:lstStyle/>
                    <a:p>
                      <a:pPr lvl="0" rtl="0">
                        <a:spcBef>
                          <a:spcPts val="0"/>
                        </a:spcBef>
                        <a:buNone/>
                      </a:pPr>
                      <a:r>
                        <a:rPr lang="en-US" sz="1800"/>
                        <a:t>CSF</a:t>
                      </a:r>
                    </a:p>
                  </a:txBody>
                  <a:tcPr marL="91450" marR="91450" marT="45725" marB="45725"/>
                </a:tc>
                <a:extLst>
                  <a:ext uri="{0D108BD9-81ED-4DB2-BD59-A6C34878D82A}">
                    <a16:rowId xmlns:a16="http://schemas.microsoft.com/office/drawing/2014/main" xmlns="" val="10001"/>
                  </a:ext>
                </a:extLst>
              </a:tr>
              <a:tr h="370850">
                <a:tc>
                  <a:txBody>
                    <a:bodyPr/>
                    <a:lstStyle/>
                    <a:p>
                      <a:pPr marL="0" marR="0" lvl="0" indent="0" algn="l" rtl="0">
                        <a:spcBef>
                          <a:spcPts val="0"/>
                        </a:spcBef>
                        <a:buSzPct val="25000"/>
                        <a:buNone/>
                      </a:pPr>
                      <a:r>
                        <a:rPr lang="en-US" sz="1800"/>
                        <a:t>Color</a:t>
                      </a:r>
                    </a:p>
                  </a:txBody>
                  <a:tcPr marL="91450" marR="91450" marT="45725" marB="45725"/>
                </a:tc>
                <a:tc>
                  <a:txBody>
                    <a:bodyPr/>
                    <a:lstStyle/>
                    <a:p>
                      <a:pPr lvl="0" rtl="0">
                        <a:spcBef>
                          <a:spcPts val="0"/>
                        </a:spcBef>
                        <a:buNone/>
                      </a:pPr>
                      <a:r>
                        <a:rPr lang="en-US" sz="1800"/>
                        <a:t>Colorless</a:t>
                      </a:r>
                    </a:p>
                  </a:txBody>
                  <a:tcPr marL="91450" marR="91450" marT="45725" marB="45725"/>
                </a:tc>
                <a:extLst>
                  <a:ext uri="{0D108BD9-81ED-4DB2-BD59-A6C34878D82A}">
                    <a16:rowId xmlns:a16="http://schemas.microsoft.com/office/drawing/2014/main" xmlns="" val="10002"/>
                  </a:ext>
                </a:extLst>
              </a:tr>
              <a:tr h="370850">
                <a:tc>
                  <a:txBody>
                    <a:bodyPr/>
                    <a:lstStyle/>
                    <a:p>
                      <a:pPr marL="0" marR="0" lvl="0" indent="0" algn="l" rtl="0">
                        <a:spcBef>
                          <a:spcPts val="0"/>
                        </a:spcBef>
                        <a:buSzPct val="25000"/>
                        <a:buNone/>
                      </a:pPr>
                      <a:r>
                        <a:rPr lang="en-US" sz="1800"/>
                        <a:t>Clarity</a:t>
                      </a:r>
                    </a:p>
                  </a:txBody>
                  <a:tcPr marL="91450" marR="91450" marT="45725" marB="45725"/>
                </a:tc>
                <a:tc>
                  <a:txBody>
                    <a:bodyPr/>
                    <a:lstStyle/>
                    <a:p>
                      <a:pPr lvl="0" rtl="0">
                        <a:spcBef>
                          <a:spcPts val="0"/>
                        </a:spcBef>
                        <a:buNone/>
                      </a:pPr>
                      <a:r>
                        <a:rPr lang="en-US" sz="1800"/>
                        <a:t>Hazy</a:t>
                      </a:r>
                    </a:p>
                  </a:txBody>
                  <a:tcPr marL="91450" marR="91450" marT="45725" marB="45725"/>
                </a:tc>
                <a:extLst>
                  <a:ext uri="{0D108BD9-81ED-4DB2-BD59-A6C34878D82A}">
                    <a16:rowId xmlns:a16="http://schemas.microsoft.com/office/drawing/2014/main" xmlns="" val="10003"/>
                  </a:ext>
                </a:extLst>
              </a:tr>
              <a:tr h="370850">
                <a:tc>
                  <a:txBody>
                    <a:bodyPr/>
                    <a:lstStyle/>
                    <a:p>
                      <a:pPr marL="0" marR="0" lvl="0" indent="0" algn="l" rtl="0">
                        <a:spcBef>
                          <a:spcPts val="0"/>
                        </a:spcBef>
                        <a:buSzPct val="25000"/>
                        <a:buNone/>
                      </a:pPr>
                      <a:r>
                        <a:rPr lang="en-US" sz="1800"/>
                        <a:t>Tube #</a:t>
                      </a:r>
                    </a:p>
                  </a:txBody>
                  <a:tcPr marL="91450" marR="91450" marT="45725" marB="45725"/>
                </a:tc>
                <a:tc>
                  <a:txBody>
                    <a:bodyPr/>
                    <a:lstStyle/>
                    <a:p>
                      <a:pPr lvl="0" rtl="0">
                        <a:spcBef>
                          <a:spcPts val="0"/>
                        </a:spcBef>
                        <a:buNone/>
                      </a:pPr>
                      <a:r>
                        <a:rPr lang="en-US" sz="1800"/>
                        <a:t>1</a:t>
                      </a:r>
                    </a:p>
                  </a:txBody>
                  <a:tcPr marL="91450" marR="91450" marT="45725" marB="45725"/>
                </a:tc>
                <a:extLst>
                  <a:ext uri="{0D108BD9-81ED-4DB2-BD59-A6C34878D82A}">
                    <a16:rowId xmlns:a16="http://schemas.microsoft.com/office/drawing/2014/main" xmlns="" val="10004"/>
                  </a:ext>
                </a:extLst>
              </a:tr>
            </a:tbl>
          </a:graphicData>
        </a:graphic>
      </p:graphicFrame>
      <p:pic>
        <p:nvPicPr>
          <p:cNvPr id="833" name="Shape 833"/>
          <p:cNvPicPr preferRelativeResize="0"/>
          <p:nvPr/>
        </p:nvPicPr>
        <p:blipFill>
          <a:blip r:embed="rId3">
            <a:alphaModFix/>
          </a:blip>
          <a:stretch>
            <a:fillRect/>
          </a:stretch>
        </p:blipFill>
        <p:spPr>
          <a:xfrm>
            <a:off x="921625" y="1417648"/>
            <a:ext cx="2438399" cy="435956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12281"/>
              </a:buClr>
              <a:buSzPct val="25000"/>
              <a:buFont typeface="Calibri"/>
              <a:buNone/>
            </a:pPr>
            <a:r>
              <a:rPr lang="en-US" sz="4400" b="1" i="0" u="none" strike="noStrike" cap="none">
                <a:solidFill>
                  <a:srgbClr val="012281"/>
                </a:solidFill>
                <a:latin typeface="Calibri"/>
                <a:ea typeface="Calibri"/>
                <a:cs typeface="Calibri"/>
                <a:sym typeface="Calibri"/>
              </a:rPr>
              <a:t>#1 Diagnosis</a:t>
            </a:r>
          </a:p>
        </p:txBody>
      </p:sp>
      <p:sp>
        <p:nvSpPr>
          <p:cNvPr id="134" name="Shape 134"/>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lvl="0" rtl="0">
              <a:lnSpc>
                <a:spcPct val="125000"/>
              </a:lnSpc>
              <a:spcBef>
                <a:spcPts val="0"/>
              </a:spcBef>
              <a:buClr>
                <a:schemeClr val="dk1"/>
              </a:buClr>
              <a:buSzPct val="100000"/>
              <a:buFont typeface="Arial"/>
              <a:buChar char="•"/>
            </a:pPr>
            <a:r>
              <a:rPr lang="en-US" b="1"/>
              <a:t>Benign adenoma with reactive mesothelial cells</a:t>
            </a:r>
          </a:p>
          <a:p>
            <a:pPr lvl="0" rtl="0">
              <a:spcBef>
                <a:spcPts val="0"/>
              </a:spcBef>
              <a:buClr>
                <a:schemeClr val="dk1"/>
              </a:buClr>
              <a:buSzPct val="100000"/>
              <a:buFont typeface="Arial"/>
              <a:buChar char="•"/>
            </a:pPr>
            <a:r>
              <a:rPr lang="en-US"/>
              <a:t>Benign reactive mesothelial cells shed easily and may have features that mimic malignancy</a:t>
            </a:r>
          </a:p>
          <a:p>
            <a:pPr marL="342900" marR="0" lvl="0" indent="-342900" algn="l" rtl="0">
              <a:spcBef>
                <a:spcPts val="640"/>
              </a:spcBef>
              <a:buClr>
                <a:schemeClr val="dk1"/>
              </a:buClr>
              <a:buSzPct val="100000"/>
              <a:buFont typeface="Arial"/>
              <a:buChar char="•"/>
            </a:pPr>
            <a:r>
              <a:rPr lang="en-US"/>
              <a:t>Reactive mesothelial cells shed as individual cells, in clusters or sheets, with adjacent cells separated from one another by spaces referred to as “windows”</a:t>
            </a:r>
          </a:p>
        </p:txBody>
      </p:sp>
      <p:sp>
        <p:nvSpPr>
          <p:cNvPr id="135" name="Shape 135"/>
          <p:cNvSpPr txBox="1">
            <a:spLocks noGrp="1"/>
          </p:cNvSpPr>
          <p:nvPr>
            <p:ph type="dt" idx="10"/>
          </p:nvPr>
        </p:nvSpPr>
        <p:spPr>
          <a:xfrm>
            <a:off x="457200" y="6356350"/>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3/20/2017</a:t>
            </a:r>
          </a:p>
        </p:txBody>
      </p:sp>
      <p:sp>
        <p:nvSpPr>
          <p:cNvPr id="136" name="Shape 136"/>
          <p:cNvSpPr txBox="1">
            <a:spLocks noGrp="1"/>
          </p:cNvSpPr>
          <p:nvPr>
            <p:ph type="sldNum" idx="12"/>
          </p:nvPr>
        </p:nvSpPr>
        <p:spPr>
          <a:xfrm>
            <a:off x="3505200" y="6356350"/>
            <a:ext cx="2133600" cy="3651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000000"/>
                </a:solidFill>
                <a:latin typeface="Calibri"/>
                <a:ea typeface="Calibri"/>
                <a:cs typeface="Calibri"/>
                <a:sym typeface="Calibri"/>
              </a:rPr>
              <a:t>9</a:t>
            </a:fld>
            <a:endParaRPr lang="en-US" sz="1200">
              <a:solidFill>
                <a:srgbClr val="000000"/>
              </a:solidFill>
              <a:latin typeface="Calibri"/>
              <a:ea typeface="Calibri"/>
              <a:cs typeface="Calibri"/>
              <a:sym typeface="Calibri"/>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838" name="Shape 83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12281"/>
              </a:buClr>
              <a:buSzPct val="25000"/>
              <a:buFont typeface="Calibri"/>
              <a:buNone/>
            </a:pPr>
            <a:r>
              <a:rPr lang="en-US" sz="4400" b="1" i="0" u="none" strike="noStrike" cap="none">
                <a:solidFill>
                  <a:srgbClr val="012281"/>
                </a:solidFill>
                <a:latin typeface="Calibri"/>
                <a:ea typeface="Calibri"/>
                <a:cs typeface="Calibri"/>
                <a:sym typeface="Calibri"/>
              </a:rPr>
              <a:t>#</a:t>
            </a:r>
            <a:r>
              <a:rPr lang="en-US"/>
              <a:t>12</a:t>
            </a:r>
            <a:r>
              <a:rPr lang="en-US" sz="4400" b="1" i="0" u="none" strike="noStrike" cap="none">
                <a:solidFill>
                  <a:srgbClr val="012281"/>
                </a:solidFill>
                <a:latin typeface="Calibri"/>
                <a:ea typeface="Calibri"/>
                <a:cs typeface="Calibri"/>
                <a:sym typeface="Calibri"/>
              </a:rPr>
              <a:t> Hemocytometer Count</a:t>
            </a:r>
          </a:p>
        </p:txBody>
      </p:sp>
      <p:sp>
        <p:nvSpPr>
          <p:cNvPr id="839" name="Shape 839"/>
          <p:cNvSpPr txBox="1">
            <a:spLocks noGrp="1"/>
          </p:cNvSpPr>
          <p:nvPr>
            <p:ph type="dt" idx="10"/>
          </p:nvPr>
        </p:nvSpPr>
        <p:spPr>
          <a:xfrm>
            <a:off x="457200" y="6356350"/>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3/20/2017</a:t>
            </a:r>
          </a:p>
        </p:txBody>
      </p:sp>
      <p:sp>
        <p:nvSpPr>
          <p:cNvPr id="840" name="Shape 840"/>
          <p:cNvSpPr txBox="1">
            <a:spLocks noGrp="1"/>
          </p:cNvSpPr>
          <p:nvPr>
            <p:ph type="sldNum" idx="12"/>
          </p:nvPr>
        </p:nvSpPr>
        <p:spPr>
          <a:xfrm>
            <a:off x="3505200" y="6356350"/>
            <a:ext cx="2133600" cy="3651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000000"/>
                </a:solidFill>
                <a:latin typeface="Calibri"/>
                <a:ea typeface="Calibri"/>
                <a:cs typeface="Calibri"/>
                <a:sym typeface="Calibri"/>
              </a:rPr>
              <a:t>90</a:t>
            </a:fld>
            <a:endParaRPr lang="en-US" sz="1200">
              <a:solidFill>
                <a:srgbClr val="000000"/>
              </a:solidFill>
              <a:latin typeface="Calibri"/>
              <a:ea typeface="Calibri"/>
              <a:cs typeface="Calibri"/>
              <a:sym typeface="Calibri"/>
            </a:endParaRPr>
          </a:p>
        </p:txBody>
      </p:sp>
      <p:sp>
        <p:nvSpPr>
          <p:cNvPr id="841" name="Shape 841"/>
          <p:cNvSpPr txBox="1"/>
          <p:nvPr/>
        </p:nvSpPr>
        <p:spPr>
          <a:xfrm>
            <a:off x="606972" y="4470082"/>
            <a:ext cx="7125900" cy="646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Should a differential or scan be performed on this Specimen?</a:t>
            </a:r>
          </a:p>
          <a:p>
            <a:pPr marL="0" marR="0" lvl="0" indent="0" algn="l" rtl="0">
              <a:spcBef>
                <a:spcPts val="0"/>
              </a:spcBef>
              <a:buNone/>
            </a:pPr>
            <a:endParaRPr sz="1800">
              <a:solidFill>
                <a:schemeClr val="dk1"/>
              </a:solidFill>
              <a:latin typeface="Calibri"/>
              <a:ea typeface="Calibri"/>
              <a:cs typeface="Calibri"/>
              <a:sym typeface="Calibri"/>
            </a:endParaRPr>
          </a:p>
        </p:txBody>
      </p:sp>
      <p:sp>
        <p:nvSpPr>
          <p:cNvPr id="842" name="Shape 842"/>
          <p:cNvSpPr txBox="1"/>
          <p:nvPr/>
        </p:nvSpPr>
        <p:spPr>
          <a:xfrm>
            <a:off x="2300848" y="5116275"/>
            <a:ext cx="4542300" cy="9234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000">
                <a:latin typeface="Calibri"/>
                <a:ea typeface="Calibri"/>
                <a:cs typeface="Calibri"/>
                <a:sym typeface="Calibri"/>
              </a:rPr>
              <a:t>Yes, perform differential</a:t>
            </a:r>
          </a:p>
        </p:txBody>
      </p:sp>
      <p:graphicFrame>
        <p:nvGraphicFramePr>
          <p:cNvPr id="843" name="Shape 843"/>
          <p:cNvGraphicFramePr/>
          <p:nvPr/>
        </p:nvGraphicFramePr>
        <p:xfrm>
          <a:off x="2278339" y="2381874"/>
          <a:ext cx="3000000" cy="3000000"/>
        </p:xfrm>
        <a:graphic>
          <a:graphicData uri="http://schemas.openxmlformats.org/drawingml/2006/table">
            <a:tbl>
              <a:tblPr firstRow="1" bandRow="1">
                <a:noFill/>
                <a:tableStyleId>{C088C122-C329-4756-A875-3D0EFE38505E}</a:tableStyleId>
              </a:tblPr>
              <a:tblGrid>
                <a:gridCol w="1466050">
                  <a:extLst>
                    <a:ext uri="{9D8B030D-6E8A-4147-A177-3AD203B41FA5}">
                      <a16:colId xmlns:a16="http://schemas.microsoft.com/office/drawing/2014/main" xmlns="" val="20000"/>
                    </a:ext>
                  </a:extLst>
                </a:gridCol>
                <a:gridCol w="1154800">
                  <a:extLst>
                    <a:ext uri="{9D8B030D-6E8A-4147-A177-3AD203B41FA5}">
                      <a16:colId xmlns:a16="http://schemas.microsoft.com/office/drawing/2014/main" xmlns="" val="20001"/>
                    </a:ext>
                  </a:extLst>
                </a:gridCol>
                <a:gridCol w="1777275">
                  <a:extLst>
                    <a:ext uri="{9D8B030D-6E8A-4147-A177-3AD203B41FA5}">
                      <a16:colId xmlns:a16="http://schemas.microsoft.com/office/drawing/2014/main" xmlns="" val="20002"/>
                    </a:ext>
                  </a:extLst>
                </a:gridCol>
              </a:tblGrid>
              <a:tr h="385400">
                <a:tc>
                  <a:txBody>
                    <a:bodyPr/>
                    <a:lstStyle/>
                    <a:p>
                      <a:pPr marL="0" marR="0" lvl="0" indent="0" algn="l" rtl="0">
                        <a:spcBef>
                          <a:spcPts val="0"/>
                        </a:spcBef>
                        <a:buSzPct val="25000"/>
                        <a:buNone/>
                      </a:pPr>
                      <a:r>
                        <a:rPr lang="en-US" sz="1800"/>
                        <a:t>Parameter</a:t>
                      </a:r>
                    </a:p>
                  </a:txBody>
                  <a:tcPr marL="91450" marR="91450" marT="45725" marB="45725"/>
                </a:tc>
                <a:tc>
                  <a:txBody>
                    <a:bodyPr/>
                    <a:lstStyle/>
                    <a:p>
                      <a:pPr marL="0" marR="0" lvl="0" indent="0" algn="l" rtl="0">
                        <a:spcBef>
                          <a:spcPts val="0"/>
                        </a:spcBef>
                        <a:buSzPct val="25000"/>
                        <a:buNone/>
                      </a:pPr>
                      <a:r>
                        <a:rPr lang="en-US" sz="1800"/>
                        <a:t>Result</a:t>
                      </a:r>
                    </a:p>
                  </a:txBody>
                  <a:tcPr marL="91450" marR="91450" marT="45725" marB="45725"/>
                </a:tc>
                <a:tc>
                  <a:txBody>
                    <a:bodyPr/>
                    <a:lstStyle/>
                    <a:p>
                      <a:pPr marL="0" marR="0" lvl="0" indent="0" algn="l" rtl="0">
                        <a:spcBef>
                          <a:spcPts val="0"/>
                        </a:spcBef>
                        <a:buSzPct val="25000"/>
                        <a:buNone/>
                      </a:pPr>
                      <a:r>
                        <a:rPr lang="en-US" sz="1800"/>
                        <a:t>Reference Range</a:t>
                      </a:r>
                    </a:p>
                  </a:txBody>
                  <a:tcPr marL="91450" marR="91450" marT="45725" marB="45725">
                    <a:lnB w="12700" cap="flat" cmpd="sng">
                      <a:solidFill>
                        <a:schemeClr val="lt1"/>
                      </a:solidFill>
                      <a:prstDash val="solid"/>
                      <a:round/>
                      <a:headEnd type="none" w="med" len="med"/>
                      <a:tailEnd type="none" w="med" len="med"/>
                    </a:lnB>
                  </a:tcPr>
                </a:tc>
                <a:extLst>
                  <a:ext uri="{0D108BD9-81ED-4DB2-BD59-A6C34878D82A}">
                    <a16:rowId xmlns:a16="http://schemas.microsoft.com/office/drawing/2014/main" xmlns="" val="10000"/>
                  </a:ext>
                </a:extLst>
              </a:tr>
              <a:tr h="351600">
                <a:tc>
                  <a:txBody>
                    <a:bodyPr/>
                    <a:lstStyle/>
                    <a:p>
                      <a:pPr marL="0" marR="0" lvl="0" indent="0" algn="l" rtl="0">
                        <a:spcBef>
                          <a:spcPts val="0"/>
                        </a:spcBef>
                        <a:buSzPct val="25000"/>
                        <a:buNone/>
                      </a:pPr>
                      <a:r>
                        <a:rPr lang="en-US" sz="1800"/>
                        <a:t>WBC</a:t>
                      </a:r>
                    </a:p>
                  </a:txBody>
                  <a:tcPr marL="91450" marR="91450" marT="45725" marB="45725"/>
                </a:tc>
                <a:tc>
                  <a:txBody>
                    <a:bodyPr/>
                    <a:lstStyle/>
                    <a:p>
                      <a:pPr marL="0" marR="0" lvl="0" indent="0" algn="l" rtl="0">
                        <a:spcBef>
                          <a:spcPts val="0"/>
                        </a:spcBef>
                        <a:buSzPct val="25000"/>
                        <a:buNone/>
                      </a:pPr>
                      <a:r>
                        <a:rPr lang="en-US" sz="1800"/>
                        <a:t>1175</a:t>
                      </a:r>
                    </a:p>
                  </a:txBody>
                  <a:tcPr marL="91450" marR="91450" marT="45725" marB="45725">
                    <a:lnR w="12700" cap="flat" cmpd="sng">
                      <a:solidFill>
                        <a:schemeClr val="lt1"/>
                      </a:solidFill>
                      <a:prstDash val="solid"/>
                      <a:round/>
                      <a:headEnd type="none" w="med" len="med"/>
                      <a:tailEnd type="none" w="med" len="med"/>
                    </a:lnR>
                  </a:tcPr>
                </a:tc>
                <a:tc>
                  <a:txBody>
                    <a:bodyPr/>
                    <a:lstStyle/>
                    <a:p>
                      <a:pPr marL="0" marR="0" lvl="0" indent="0" algn="l" rtl="0">
                        <a:spcBef>
                          <a:spcPts val="0"/>
                        </a:spcBef>
                        <a:buSzPct val="25000"/>
                        <a:buNone/>
                      </a:pPr>
                      <a:r>
                        <a:rPr lang="en-US" sz="1800"/>
                        <a:t>0-5/mcL</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tcPr>
                </a:tc>
                <a:extLst>
                  <a:ext uri="{0D108BD9-81ED-4DB2-BD59-A6C34878D82A}">
                    <a16:rowId xmlns:a16="http://schemas.microsoft.com/office/drawing/2014/main" xmlns="" val="10001"/>
                  </a:ext>
                </a:extLst>
              </a:tr>
              <a:tr h="351600">
                <a:tc>
                  <a:txBody>
                    <a:bodyPr/>
                    <a:lstStyle/>
                    <a:p>
                      <a:pPr marL="0" marR="0" lvl="0" indent="0" algn="l" rtl="0">
                        <a:spcBef>
                          <a:spcPts val="0"/>
                        </a:spcBef>
                        <a:buSzPct val="25000"/>
                        <a:buNone/>
                      </a:pPr>
                      <a:r>
                        <a:rPr lang="en-US" sz="1800"/>
                        <a:t>RBC</a:t>
                      </a:r>
                    </a:p>
                  </a:txBody>
                  <a:tcPr marL="91450" marR="91450" marT="45725" marB="45725"/>
                </a:tc>
                <a:tc>
                  <a:txBody>
                    <a:bodyPr/>
                    <a:lstStyle/>
                    <a:p>
                      <a:pPr marL="0" marR="0" lvl="0" indent="0" algn="l" rtl="0">
                        <a:spcBef>
                          <a:spcPts val="0"/>
                        </a:spcBef>
                        <a:buSzPct val="25000"/>
                        <a:buNone/>
                      </a:pPr>
                      <a:r>
                        <a:rPr lang="en-US" sz="1800"/>
                        <a:t>100</a:t>
                      </a:r>
                    </a:p>
                  </a:txBody>
                  <a:tcPr marL="91450" marR="91450" marT="45725" marB="45725">
                    <a:lnR w="12700" cap="flat" cmpd="sng">
                      <a:solidFill>
                        <a:schemeClr val="lt1"/>
                      </a:solidFill>
                      <a:prstDash val="solid"/>
                      <a:round/>
                      <a:headEnd type="none" w="med" len="med"/>
                      <a:tailEnd type="none" w="med" len="med"/>
                    </a:lnR>
                  </a:tcPr>
                </a:tc>
                <a:tc>
                  <a:txBody>
                    <a:bodyPr/>
                    <a:lstStyle/>
                    <a:p>
                      <a:pPr marL="0" marR="0" lvl="0" indent="0" algn="l" rtl="0">
                        <a:spcBef>
                          <a:spcPts val="0"/>
                        </a:spcBef>
                        <a:buSzPct val="25000"/>
                        <a:buNone/>
                      </a:pPr>
                      <a:r>
                        <a:rPr lang="en-US" sz="1800"/>
                        <a:t>Absent/mcL</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sp>
        <p:nvSpPr>
          <p:cNvPr id="848" name="Shape 84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12281"/>
              </a:buClr>
              <a:buSzPct val="25000"/>
              <a:buFont typeface="Calibri"/>
              <a:buNone/>
            </a:pPr>
            <a:r>
              <a:rPr lang="en-US" sz="4400" b="1" i="0" u="none" strike="noStrike" cap="none">
                <a:solidFill>
                  <a:srgbClr val="012281"/>
                </a:solidFill>
                <a:latin typeface="Calibri"/>
                <a:ea typeface="Calibri"/>
                <a:cs typeface="Calibri"/>
                <a:sym typeface="Calibri"/>
              </a:rPr>
              <a:t>#12 </a:t>
            </a:r>
            <a:r>
              <a:rPr lang="en-US"/>
              <a:t>Differential Results</a:t>
            </a:r>
          </a:p>
        </p:txBody>
      </p:sp>
      <p:sp>
        <p:nvSpPr>
          <p:cNvPr id="849" name="Shape 849"/>
          <p:cNvSpPr txBox="1">
            <a:spLocks noGrp="1"/>
          </p:cNvSpPr>
          <p:nvPr>
            <p:ph type="dt" idx="10"/>
          </p:nvPr>
        </p:nvSpPr>
        <p:spPr>
          <a:xfrm>
            <a:off x="457200" y="6356350"/>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3/20/2017</a:t>
            </a:r>
          </a:p>
        </p:txBody>
      </p:sp>
      <p:sp>
        <p:nvSpPr>
          <p:cNvPr id="850" name="Shape 850"/>
          <p:cNvSpPr txBox="1">
            <a:spLocks noGrp="1"/>
          </p:cNvSpPr>
          <p:nvPr>
            <p:ph type="sldNum" idx="12"/>
          </p:nvPr>
        </p:nvSpPr>
        <p:spPr>
          <a:xfrm>
            <a:off x="3505200" y="6356350"/>
            <a:ext cx="2133600" cy="3651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000000"/>
                </a:solidFill>
                <a:latin typeface="Calibri"/>
                <a:ea typeface="Calibri"/>
                <a:cs typeface="Calibri"/>
                <a:sym typeface="Calibri"/>
              </a:rPr>
              <a:t>91</a:t>
            </a:fld>
            <a:endParaRPr lang="en-US" sz="1200">
              <a:solidFill>
                <a:srgbClr val="000000"/>
              </a:solidFill>
              <a:latin typeface="Calibri"/>
              <a:ea typeface="Calibri"/>
              <a:cs typeface="Calibri"/>
              <a:sym typeface="Calibri"/>
            </a:endParaRPr>
          </a:p>
        </p:txBody>
      </p:sp>
      <p:graphicFrame>
        <p:nvGraphicFramePr>
          <p:cNvPr id="851" name="Shape 851"/>
          <p:cNvGraphicFramePr/>
          <p:nvPr/>
        </p:nvGraphicFramePr>
        <p:xfrm>
          <a:off x="2278339" y="2381874"/>
          <a:ext cx="3000000" cy="3000000"/>
        </p:xfrm>
        <a:graphic>
          <a:graphicData uri="http://schemas.openxmlformats.org/drawingml/2006/table">
            <a:tbl>
              <a:tblPr firstRow="1" bandRow="1">
                <a:noFill/>
                <a:tableStyleId>{C088C122-C329-4756-A875-3D0EFE38505E}</a:tableStyleId>
              </a:tblPr>
              <a:tblGrid>
                <a:gridCol w="1466050">
                  <a:extLst>
                    <a:ext uri="{9D8B030D-6E8A-4147-A177-3AD203B41FA5}">
                      <a16:colId xmlns:a16="http://schemas.microsoft.com/office/drawing/2014/main" xmlns="" val="20000"/>
                    </a:ext>
                  </a:extLst>
                </a:gridCol>
                <a:gridCol w="1154800">
                  <a:extLst>
                    <a:ext uri="{9D8B030D-6E8A-4147-A177-3AD203B41FA5}">
                      <a16:colId xmlns:a16="http://schemas.microsoft.com/office/drawing/2014/main" xmlns="" val="20001"/>
                    </a:ext>
                  </a:extLst>
                </a:gridCol>
                <a:gridCol w="1777275">
                  <a:extLst>
                    <a:ext uri="{9D8B030D-6E8A-4147-A177-3AD203B41FA5}">
                      <a16:colId xmlns:a16="http://schemas.microsoft.com/office/drawing/2014/main" xmlns="" val="20002"/>
                    </a:ext>
                  </a:extLst>
                </a:gridCol>
              </a:tblGrid>
              <a:tr h="385400">
                <a:tc>
                  <a:txBody>
                    <a:bodyPr/>
                    <a:lstStyle/>
                    <a:p>
                      <a:pPr marL="0" marR="0" lvl="0" indent="0" algn="l" rtl="0">
                        <a:spcBef>
                          <a:spcPts val="0"/>
                        </a:spcBef>
                        <a:buSzPct val="25000"/>
                        <a:buNone/>
                      </a:pPr>
                      <a:r>
                        <a:rPr lang="en-US" sz="1800"/>
                        <a:t>Parameter</a:t>
                      </a:r>
                    </a:p>
                  </a:txBody>
                  <a:tcPr marL="91450" marR="91450" marT="45725" marB="45725"/>
                </a:tc>
                <a:tc>
                  <a:txBody>
                    <a:bodyPr/>
                    <a:lstStyle/>
                    <a:p>
                      <a:pPr marL="0" marR="0" lvl="0" indent="0" algn="l" rtl="0">
                        <a:spcBef>
                          <a:spcPts val="0"/>
                        </a:spcBef>
                        <a:buSzPct val="25000"/>
                        <a:buNone/>
                      </a:pPr>
                      <a:r>
                        <a:rPr lang="en-US" sz="1800"/>
                        <a:t>Result</a:t>
                      </a:r>
                    </a:p>
                  </a:txBody>
                  <a:tcPr marL="91450" marR="91450" marT="45725" marB="45725"/>
                </a:tc>
                <a:tc>
                  <a:txBody>
                    <a:bodyPr/>
                    <a:lstStyle/>
                    <a:p>
                      <a:pPr marL="0" marR="0" lvl="0" indent="0" algn="l" rtl="0">
                        <a:spcBef>
                          <a:spcPts val="0"/>
                        </a:spcBef>
                        <a:buSzPct val="25000"/>
                        <a:buNone/>
                      </a:pPr>
                      <a:r>
                        <a:rPr lang="en-US" sz="1800"/>
                        <a:t>Reference Range</a:t>
                      </a:r>
                    </a:p>
                  </a:txBody>
                  <a:tcPr marL="91450" marR="91450" marT="45725" marB="45725"/>
                </a:tc>
                <a:extLst>
                  <a:ext uri="{0D108BD9-81ED-4DB2-BD59-A6C34878D82A}">
                    <a16:rowId xmlns:a16="http://schemas.microsoft.com/office/drawing/2014/main" xmlns="" val="10000"/>
                  </a:ext>
                </a:extLst>
              </a:tr>
              <a:tr h="351600">
                <a:tc>
                  <a:txBody>
                    <a:bodyPr/>
                    <a:lstStyle/>
                    <a:p>
                      <a:pPr marL="0" marR="0" lvl="0" indent="0" algn="l" rtl="0">
                        <a:spcBef>
                          <a:spcPts val="0"/>
                        </a:spcBef>
                        <a:buSzPct val="25000"/>
                        <a:buNone/>
                      </a:pPr>
                      <a:r>
                        <a:rPr lang="en-US" sz="1800"/>
                        <a:t>Other</a:t>
                      </a:r>
                    </a:p>
                  </a:txBody>
                  <a:tcPr marL="91450" marR="91450" marT="45725" marB="45725"/>
                </a:tc>
                <a:tc>
                  <a:txBody>
                    <a:bodyPr/>
                    <a:lstStyle/>
                    <a:p>
                      <a:pPr marL="0" marR="0" lvl="0" indent="0" algn="l" rtl="0">
                        <a:spcBef>
                          <a:spcPts val="0"/>
                        </a:spcBef>
                        <a:buSzPct val="25000"/>
                        <a:buNone/>
                      </a:pPr>
                      <a:r>
                        <a:rPr lang="en-US" sz="1800"/>
                        <a:t>100</a:t>
                      </a:r>
                    </a:p>
                  </a:txBody>
                  <a:tcPr marL="91450" marR="91450" marT="45725" marB="45725"/>
                </a:tc>
                <a:tc>
                  <a:txBody>
                    <a:bodyPr/>
                    <a:lstStyle/>
                    <a:p>
                      <a:pPr marL="0" marR="0" lvl="0" indent="0" algn="l" rtl="0">
                        <a:spcBef>
                          <a:spcPts val="0"/>
                        </a:spcBef>
                        <a:buSzPct val="25000"/>
                        <a:buNone/>
                      </a:pPr>
                      <a:r>
                        <a:rPr lang="en-US" sz="1800"/>
                        <a:t>%</a:t>
                      </a:r>
                    </a:p>
                  </a:txBody>
                  <a:tcPr marL="91450" marR="91450" marT="45725" marB="45725"/>
                </a:tc>
                <a:extLst>
                  <a:ext uri="{0D108BD9-81ED-4DB2-BD59-A6C34878D82A}">
                    <a16:rowId xmlns:a16="http://schemas.microsoft.com/office/drawing/2014/main" xmlns="" val="10001"/>
                  </a:ext>
                </a:extLst>
              </a:tr>
            </a:tbl>
          </a:graphicData>
        </a:graphic>
      </p:graphicFrame>
      <p:sp>
        <p:nvSpPr>
          <p:cNvPr id="852" name="Shape 852"/>
          <p:cNvSpPr txBox="1"/>
          <p:nvPr/>
        </p:nvSpPr>
        <p:spPr>
          <a:xfrm>
            <a:off x="2278399" y="3778900"/>
            <a:ext cx="4590300" cy="1143000"/>
          </a:xfrm>
          <a:prstGeom prst="rect">
            <a:avLst/>
          </a:prstGeom>
          <a:noFill/>
          <a:ln>
            <a:noFill/>
          </a:ln>
        </p:spPr>
        <p:txBody>
          <a:bodyPr lIns="91425" tIns="91425" rIns="91425" bIns="91425" anchor="t" anchorCtr="0">
            <a:noAutofit/>
          </a:bodyPr>
          <a:lstStyle/>
          <a:p>
            <a:pPr lvl="0">
              <a:spcBef>
                <a:spcPts val="0"/>
              </a:spcBef>
              <a:buNone/>
            </a:pPr>
            <a:r>
              <a:rPr lang="en-US" sz="2700" b="1">
                <a:latin typeface="Calibri"/>
                <a:ea typeface="Calibri"/>
                <a:cs typeface="Calibri"/>
                <a:sym typeface="Calibri"/>
              </a:rPr>
              <a:t>Remember</a:t>
            </a:r>
            <a:r>
              <a:rPr lang="en-US" sz="2700">
                <a:latin typeface="Calibri"/>
                <a:ea typeface="Calibri"/>
                <a:cs typeface="Calibri"/>
                <a:sym typeface="Calibri"/>
              </a:rPr>
              <a:t>: Designate others!</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857" name="Shape 85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12281"/>
              </a:buClr>
              <a:buSzPct val="25000"/>
              <a:buFont typeface="Calibri"/>
              <a:buNone/>
            </a:pPr>
            <a:r>
              <a:rPr lang="en-US" sz="4400" b="1" i="0" u="none" strike="noStrike" cap="none">
                <a:solidFill>
                  <a:srgbClr val="012281"/>
                </a:solidFill>
                <a:latin typeface="Calibri"/>
                <a:ea typeface="Calibri"/>
                <a:cs typeface="Calibri"/>
                <a:sym typeface="Calibri"/>
              </a:rPr>
              <a:t>#</a:t>
            </a:r>
            <a:r>
              <a:rPr lang="en-US"/>
              <a:t>12</a:t>
            </a:r>
            <a:r>
              <a:rPr lang="en-US" sz="4400" b="1" i="0" u="none" strike="noStrike" cap="none">
                <a:solidFill>
                  <a:srgbClr val="012281"/>
                </a:solidFill>
                <a:latin typeface="Calibri"/>
                <a:ea typeface="Calibri"/>
                <a:cs typeface="Calibri"/>
                <a:sym typeface="Calibri"/>
              </a:rPr>
              <a:t> Morphologic Findings</a:t>
            </a:r>
          </a:p>
        </p:txBody>
      </p:sp>
      <p:sp>
        <p:nvSpPr>
          <p:cNvPr id="858" name="Shape 858"/>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342900" algn="l" rtl="0">
              <a:spcBef>
                <a:spcPts val="640"/>
              </a:spcBef>
              <a:buClr>
                <a:schemeClr val="dk1"/>
              </a:buClr>
              <a:buSzPct val="100000"/>
              <a:buFont typeface="Arial"/>
              <a:buChar char="•"/>
            </a:pPr>
            <a:r>
              <a:rPr lang="en-US"/>
              <a:t>Atypical lymphocytes</a:t>
            </a:r>
          </a:p>
        </p:txBody>
      </p:sp>
      <p:sp>
        <p:nvSpPr>
          <p:cNvPr id="859" name="Shape 859"/>
          <p:cNvSpPr txBox="1">
            <a:spLocks noGrp="1"/>
          </p:cNvSpPr>
          <p:nvPr>
            <p:ph type="dt" idx="10"/>
          </p:nvPr>
        </p:nvSpPr>
        <p:spPr>
          <a:xfrm>
            <a:off x="457200" y="6356350"/>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3/20/2017</a:t>
            </a:r>
          </a:p>
        </p:txBody>
      </p:sp>
      <p:sp>
        <p:nvSpPr>
          <p:cNvPr id="860" name="Shape 860"/>
          <p:cNvSpPr txBox="1">
            <a:spLocks noGrp="1"/>
          </p:cNvSpPr>
          <p:nvPr>
            <p:ph type="sldNum" idx="12"/>
          </p:nvPr>
        </p:nvSpPr>
        <p:spPr>
          <a:xfrm>
            <a:off x="3505200" y="6356350"/>
            <a:ext cx="2133600" cy="3651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000000"/>
                </a:solidFill>
                <a:latin typeface="Calibri"/>
                <a:ea typeface="Calibri"/>
                <a:cs typeface="Calibri"/>
                <a:sym typeface="Calibri"/>
              </a:rPr>
              <a:t>92</a:t>
            </a:fld>
            <a:endParaRPr lang="en-US" sz="1200">
              <a:solidFill>
                <a:srgbClr val="000000"/>
              </a:solidFill>
              <a:latin typeface="Calibri"/>
              <a:ea typeface="Calibri"/>
              <a:cs typeface="Calibri"/>
              <a:sym typeface="Calibri"/>
            </a:endParaRPr>
          </a:p>
        </p:txBody>
      </p:sp>
      <p:pic>
        <p:nvPicPr>
          <p:cNvPr id="861" name="Shape 861" descr="Image_447.jpg"/>
          <p:cNvPicPr preferRelativeResize="0"/>
          <p:nvPr/>
        </p:nvPicPr>
        <p:blipFill rotWithShape="1">
          <a:blip r:embed="rId3">
            <a:alphaModFix/>
          </a:blip>
          <a:srcRect l="27758" t="31454" r="38212" b="25225"/>
          <a:stretch/>
        </p:blipFill>
        <p:spPr>
          <a:xfrm>
            <a:off x="314899" y="2438887"/>
            <a:ext cx="3726425" cy="3557875"/>
          </a:xfrm>
          <a:prstGeom prst="rect">
            <a:avLst/>
          </a:prstGeom>
          <a:noFill/>
          <a:ln>
            <a:noFill/>
          </a:ln>
        </p:spPr>
      </p:pic>
      <p:pic>
        <p:nvPicPr>
          <p:cNvPr id="862" name="Shape 862" descr="Image_450.jpg"/>
          <p:cNvPicPr preferRelativeResize="0"/>
          <p:nvPr/>
        </p:nvPicPr>
        <p:blipFill rotWithShape="1">
          <a:blip r:embed="rId4">
            <a:alphaModFix/>
          </a:blip>
          <a:srcRect l="21812" t="22147" r="17155" b="13319"/>
          <a:stretch/>
        </p:blipFill>
        <p:spPr>
          <a:xfrm>
            <a:off x="4200625" y="2438900"/>
            <a:ext cx="4486163" cy="3557875"/>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sp>
        <p:nvSpPr>
          <p:cNvPr id="867" name="Shape 86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12281"/>
              </a:buClr>
              <a:buSzPct val="25000"/>
              <a:buFont typeface="Calibri"/>
              <a:buNone/>
            </a:pPr>
            <a:r>
              <a:rPr lang="en-US" sz="4400" b="1" i="0" u="none" strike="noStrike" cap="none">
                <a:solidFill>
                  <a:srgbClr val="012281"/>
                </a:solidFill>
                <a:latin typeface="Calibri"/>
                <a:ea typeface="Calibri"/>
                <a:cs typeface="Calibri"/>
                <a:sym typeface="Calibri"/>
              </a:rPr>
              <a:t>#</a:t>
            </a:r>
            <a:r>
              <a:rPr lang="en-US"/>
              <a:t>12</a:t>
            </a:r>
            <a:r>
              <a:rPr lang="en-US" sz="4400" b="1" i="0" u="none" strike="noStrike" cap="none">
                <a:solidFill>
                  <a:srgbClr val="012281"/>
                </a:solidFill>
                <a:latin typeface="Calibri"/>
                <a:ea typeface="Calibri"/>
                <a:cs typeface="Calibri"/>
                <a:sym typeface="Calibri"/>
              </a:rPr>
              <a:t> Differential Diagnosis</a:t>
            </a:r>
          </a:p>
        </p:txBody>
      </p:sp>
      <p:sp>
        <p:nvSpPr>
          <p:cNvPr id="868" name="Shape 868"/>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342900" algn="l" rtl="0">
              <a:spcBef>
                <a:spcPts val="640"/>
              </a:spcBef>
              <a:buClr>
                <a:schemeClr val="dk1"/>
              </a:buClr>
              <a:buSzPct val="100000"/>
              <a:buFont typeface="Arial"/>
              <a:buChar char="•"/>
            </a:pPr>
            <a:r>
              <a:rPr lang="en-US"/>
              <a:t>Non-Hodgkin Lymphoma</a:t>
            </a:r>
          </a:p>
          <a:p>
            <a:pPr marL="342900" marR="0" lvl="0" indent="-342900" algn="l" rtl="0">
              <a:spcBef>
                <a:spcPts val="640"/>
              </a:spcBef>
              <a:buClr>
                <a:schemeClr val="dk1"/>
              </a:buClr>
              <a:buSzPct val="100000"/>
              <a:buFont typeface="Arial"/>
              <a:buChar char="•"/>
            </a:pPr>
            <a:r>
              <a:rPr lang="en-US"/>
              <a:t>Hodgkin Lymphoma</a:t>
            </a:r>
          </a:p>
          <a:p>
            <a:pPr marL="342900" marR="0" lvl="0" indent="-342900" algn="l" rtl="0">
              <a:spcBef>
                <a:spcPts val="640"/>
              </a:spcBef>
              <a:buClr>
                <a:schemeClr val="dk1"/>
              </a:buClr>
              <a:buSzPct val="100000"/>
              <a:buFont typeface="Arial"/>
              <a:buChar char="•"/>
            </a:pPr>
            <a:r>
              <a:rPr lang="en-US"/>
              <a:t>Spinal cord tumor</a:t>
            </a:r>
          </a:p>
        </p:txBody>
      </p:sp>
      <p:sp>
        <p:nvSpPr>
          <p:cNvPr id="869" name="Shape 869"/>
          <p:cNvSpPr txBox="1">
            <a:spLocks noGrp="1"/>
          </p:cNvSpPr>
          <p:nvPr>
            <p:ph type="dt" idx="10"/>
          </p:nvPr>
        </p:nvSpPr>
        <p:spPr>
          <a:xfrm>
            <a:off x="457200" y="6356350"/>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3/20/2017</a:t>
            </a:r>
          </a:p>
        </p:txBody>
      </p:sp>
      <p:sp>
        <p:nvSpPr>
          <p:cNvPr id="870" name="Shape 870"/>
          <p:cNvSpPr txBox="1">
            <a:spLocks noGrp="1"/>
          </p:cNvSpPr>
          <p:nvPr>
            <p:ph type="sldNum" idx="12"/>
          </p:nvPr>
        </p:nvSpPr>
        <p:spPr>
          <a:xfrm>
            <a:off x="3505200" y="6356350"/>
            <a:ext cx="2133600" cy="3651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000000"/>
                </a:solidFill>
                <a:latin typeface="Calibri"/>
                <a:ea typeface="Calibri"/>
                <a:cs typeface="Calibri"/>
                <a:sym typeface="Calibri"/>
              </a:rPr>
              <a:t>93</a:t>
            </a:fld>
            <a:endParaRPr lang="en-US" sz="1200">
              <a:solidFill>
                <a:srgbClr val="000000"/>
              </a:solidFill>
              <a:latin typeface="Calibri"/>
              <a:ea typeface="Calibri"/>
              <a:cs typeface="Calibri"/>
              <a:sym typeface="Calibri"/>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sp>
        <p:nvSpPr>
          <p:cNvPr id="875" name="Shape 87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12281"/>
              </a:buClr>
              <a:buSzPct val="25000"/>
              <a:buFont typeface="Calibri"/>
              <a:buNone/>
            </a:pPr>
            <a:r>
              <a:rPr lang="en-US" sz="4400" b="1" i="0" u="none" strike="noStrike" cap="none">
                <a:solidFill>
                  <a:srgbClr val="012281"/>
                </a:solidFill>
                <a:latin typeface="Calibri"/>
                <a:ea typeface="Calibri"/>
                <a:cs typeface="Calibri"/>
                <a:sym typeface="Calibri"/>
              </a:rPr>
              <a:t>#</a:t>
            </a:r>
            <a:r>
              <a:rPr lang="en-US"/>
              <a:t>12</a:t>
            </a:r>
            <a:r>
              <a:rPr lang="en-US" sz="4400" b="1" i="0" u="none" strike="noStrike" cap="none">
                <a:solidFill>
                  <a:srgbClr val="012281"/>
                </a:solidFill>
                <a:latin typeface="Calibri"/>
                <a:ea typeface="Calibri"/>
                <a:cs typeface="Calibri"/>
                <a:sym typeface="Calibri"/>
              </a:rPr>
              <a:t> Diagnosis</a:t>
            </a:r>
          </a:p>
        </p:txBody>
      </p:sp>
      <p:sp>
        <p:nvSpPr>
          <p:cNvPr id="876" name="Shape 876"/>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342900" algn="l" rtl="0">
              <a:spcBef>
                <a:spcPts val="640"/>
              </a:spcBef>
              <a:buClr>
                <a:schemeClr val="dk1"/>
              </a:buClr>
              <a:buSzPct val="100000"/>
              <a:buFont typeface="Arial"/>
              <a:buChar char="•"/>
            </a:pPr>
            <a:r>
              <a:rPr lang="en-US" b="1"/>
              <a:t>Non-Hodgkin Lymphoma</a:t>
            </a:r>
            <a:r>
              <a:rPr lang="en-US"/>
              <a:t> cells are characterized by the open chromatin and nucleoli</a:t>
            </a:r>
          </a:p>
          <a:p>
            <a:pPr marL="342900" marR="0" lvl="0" indent="-342900" algn="l" rtl="0">
              <a:spcBef>
                <a:spcPts val="640"/>
              </a:spcBef>
              <a:buClr>
                <a:schemeClr val="dk1"/>
              </a:buClr>
              <a:buSzPct val="100000"/>
              <a:buFont typeface="Arial"/>
              <a:buChar char="•"/>
            </a:pPr>
            <a:r>
              <a:rPr lang="en-US"/>
              <a:t>These cells are often seen in “grape-like” clusters</a:t>
            </a:r>
          </a:p>
        </p:txBody>
      </p:sp>
      <p:sp>
        <p:nvSpPr>
          <p:cNvPr id="877" name="Shape 877"/>
          <p:cNvSpPr txBox="1">
            <a:spLocks noGrp="1"/>
          </p:cNvSpPr>
          <p:nvPr>
            <p:ph type="dt" idx="10"/>
          </p:nvPr>
        </p:nvSpPr>
        <p:spPr>
          <a:xfrm>
            <a:off x="457200" y="6356350"/>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3/20/2017</a:t>
            </a:r>
          </a:p>
        </p:txBody>
      </p:sp>
      <p:sp>
        <p:nvSpPr>
          <p:cNvPr id="878" name="Shape 878"/>
          <p:cNvSpPr txBox="1">
            <a:spLocks noGrp="1"/>
          </p:cNvSpPr>
          <p:nvPr>
            <p:ph type="sldNum" idx="12"/>
          </p:nvPr>
        </p:nvSpPr>
        <p:spPr>
          <a:xfrm>
            <a:off x="3505200" y="6356350"/>
            <a:ext cx="2133600" cy="3651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000000"/>
                </a:solidFill>
                <a:latin typeface="Calibri"/>
                <a:ea typeface="Calibri"/>
                <a:cs typeface="Calibri"/>
                <a:sym typeface="Calibri"/>
              </a:rPr>
              <a:t>94</a:t>
            </a:fld>
            <a:endParaRPr lang="en-US" sz="1200">
              <a:solidFill>
                <a:srgbClr val="000000"/>
              </a:solidFill>
              <a:latin typeface="Calibri"/>
              <a:ea typeface="Calibri"/>
              <a:cs typeface="Calibri"/>
              <a:sym typeface="Calibri"/>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883"/>
        <p:cNvGrpSpPr/>
        <p:nvPr/>
      </p:nvGrpSpPr>
      <p:grpSpPr>
        <a:xfrm>
          <a:off x="0" y="0"/>
          <a:ext cx="0" cy="0"/>
          <a:chOff x="0" y="0"/>
          <a:chExt cx="0" cy="0"/>
        </a:xfrm>
      </p:grpSpPr>
      <p:sp>
        <p:nvSpPr>
          <p:cNvPr id="884" name="Shape 884"/>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a:t>#12 Further Testing</a:t>
            </a:r>
          </a:p>
        </p:txBody>
      </p:sp>
      <p:sp>
        <p:nvSpPr>
          <p:cNvPr id="885" name="Shape 885"/>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marL="457200" lvl="0" indent="-228600" rtl="0">
              <a:spcBef>
                <a:spcPts val="0"/>
              </a:spcBef>
            </a:pPr>
            <a:r>
              <a:rPr lang="en-US"/>
              <a:t>Bone marrow aspiration</a:t>
            </a:r>
          </a:p>
          <a:p>
            <a:pPr marL="457200" lvl="0" indent="-228600" rtl="0">
              <a:spcBef>
                <a:spcPts val="0"/>
              </a:spcBef>
            </a:pPr>
            <a:r>
              <a:rPr lang="en-US"/>
              <a:t>Flow cytometry</a:t>
            </a:r>
          </a:p>
          <a:p>
            <a:pPr marL="457200" lvl="0" indent="-228600">
              <a:spcBef>
                <a:spcPts val="0"/>
              </a:spcBef>
            </a:pPr>
            <a:r>
              <a:rPr lang="en-US"/>
              <a:t>Cytogenetics</a:t>
            </a:r>
          </a:p>
        </p:txBody>
      </p:sp>
      <p:sp>
        <p:nvSpPr>
          <p:cNvPr id="886" name="Shape 886"/>
          <p:cNvSpPr txBox="1">
            <a:spLocks noGrp="1"/>
          </p:cNvSpPr>
          <p:nvPr>
            <p:ph type="sldNum" idx="12"/>
          </p:nvPr>
        </p:nvSpPr>
        <p:spPr>
          <a:xfrm>
            <a:off x="3505200" y="6356350"/>
            <a:ext cx="21336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95</a:t>
            </a:fld>
            <a:endParaRPr lang="en-US"/>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sp>
        <p:nvSpPr>
          <p:cNvPr id="892" name="Shape 892"/>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a:t>References</a:t>
            </a:r>
          </a:p>
        </p:txBody>
      </p:sp>
      <p:sp>
        <p:nvSpPr>
          <p:cNvPr id="893" name="Shape 893"/>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marL="457200" lvl="0" indent="-228600" rtl="0">
              <a:lnSpc>
                <a:spcPct val="120000"/>
              </a:lnSpc>
              <a:spcBef>
                <a:spcPts val="0"/>
              </a:spcBef>
            </a:pPr>
            <a:r>
              <a:rPr lang="en-US"/>
              <a:t>Rodak, B., &amp; Carr, J. (2017). </a:t>
            </a:r>
            <a:r>
              <a:rPr lang="en-US" i="1"/>
              <a:t>Clinical Hematology Atlas</a:t>
            </a:r>
            <a:r>
              <a:rPr lang="en-US"/>
              <a:t> (Fifth ed.). St. Louis, MO: Elsevier.</a:t>
            </a:r>
          </a:p>
          <a:p>
            <a:pPr marL="457200" lvl="0" indent="-228600" rtl="0">
              <a:lnSpc>
                <a:spcPct val="120000"/>
              </a:lnSpc>
              <a:spcBef>
                <a:spcPts val="0"/>
              </a:spcBef>
            </a:pPr>
            <a:r>
              <a:rPr lang="en-US"/>
              <a:t>Rodak, B., Fritsma, G., &amp; Keohane, E. (2011). </a:t>
            </a:r>
            <a:r>
              <a:rPr lang="en-US" i="1"/>
              <a:t>Hematology: Clinical Principles and Applications</a:t>
            </a:r>
            <a:r>
              <a:rPr lang="en-US"/>
              <a:t> (Fourth ed.). St. Louis, MO: Elsevier.</a:t>
            </a:r>
          </a:p>
          <a:p>
            <a:pPr marL="203200" lvl="0" indent="0">
              <a:spcBef>
                <a:spcPts val="0"/>
              </a:spcBef>
              <a:buNone/>
            </a:pPr>
            <a:endParaRPr/>
          </a:p>
        </p:txBody>
      </p:sp>
      <p:sp>
        <p:nvSpPr>
          <p:cNvPr id="894" name="Shape 894"/>
          <p:cNvSpPr txBox="1">
            <a:spLocks noGrp="1"/>
          </p:cNvSpPr>
          <p:nvPr>
            <p:ph type="sldNum" idx="12"/>
          </p:nvPr>
        </p:nvSpPr>
        <p:spPr>
          <a:xfrm>
            <a:off x="3505200" y="6356350"/>
            <a:ext cx="21336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96</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2649</Words>
  <Application>Microsoft Office PowerPoint</Application>
  <PresentationFormat>On-screen Show (4:3)</PresentationFormat>
  <Paragraphs>832</Paragraphs>
  <Slides>96</Slides>
  <Notes>96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96</vt:i4>
      </vt:variant>
    </vt:vector>
  </HeadingPairs>
  <TitlesOfParts>
    <vt:vector size="99" baseType="lpstr">
      <vt:lpstr>Arial</vt:lpstr>
      <vt:lpstr>Calibri</vt:lpstr>
      <vt:lpstr>Office Theme</vt:lpstr>
      <vt:lpstr>Hematology Fluids Case Set  Patients #1-12</vt:lpstr>
      <vt:lpstr>Slide #1</vt:lpstr>
      <vt:lpstr>#1 Macroscopic Appearance</vt:lpstr>
      <vt:lpstr>#1 XE-5000 Results</vt:lpstr>
      <vt:lpstr>#1 Differential Results</vt:lpstr>
      <vt:lpstr>#1 Morphologic Findings</vt:lpstr>
      <vt:lpstr>#1 Morphologic Findings (continued)</vt:lpstr>
      <vt:lpstr>#1 Differential Diagnosis</vt:lpstr>
      <vt:lpstr>#1 Diagnosis</vt:lpstr>
      <vt:lpstr>Slide #2</vt:lpstr>
      <vt:lpstr>#2 Macroscopic Appearance</vt:lpstr>
      <vt:lpstr>#2 XE-5000 Results</vt:lpstr>
      <vt:lpstr>#2 Differential Results</vt:lpstr>
      <vt:lpstr>#2 Morphologic Findings</vt:lpstr>
      <vt:lpstr>#2 Differential Diagnosis</vt:lpstr>
      <vt:lpstr>#2 Diagnosis</vt:lpstr>
      <vt:lpstr>Slide #3</vt:lpstr>
      <vt:lpstr>#3 Macroscopic Appearance</vt:lpstr>
      <vt:lpstr>#3 Hemocytometer Count</vt:lpstr>
      <vt:lpstr>#3 Differential Results</vt:lpstr>
      <vt:lpstr>#3 Morphologic Findings</vt:lpstr>
      <vt:lpstr>#3 Morphologic Findings (continued)</vt:lpstr>
      <vt:lpstr>#3 Morphologic Findings (continued)</vt:lpstr>
      <vt:lpstr>#3 Differential Diagnosis</vt:lpstr>
      <vt:lpstr>#3 Diagnosis </vt:lpstr>
      <vt:lpstr>Slide #4</vt:lpstr>
      <vt:lpstr>#4 Macroscopic Appearance</vt:lpstr>
      <vt:lpstr>#4 XE-5000 Results</vt:lpstr>
      <vt:lpstr>#4 Differential Results</vt:lpstr>
      <vt:lpstr>#4 Morphologic Findings</vt:lpstr>
      <vt:lpstr>#4 Morphologic Findings (continued)</vt:lpstr>
      <vt:lpstr>#4 Differential Diagnosis</vt:lpstr>
      <vt:lpstr>#4 Diagnosis</vt:lpstr>
      <vt:lpstr>#4 Further Testing</vt:lpstr>
      <vt:lpstr>Slide #5</vt:lpstr>
      <vt:lpstr>#5 Macroscopic Appearance</vt:lpstr>
      <vt:lpstr>#5 XE-5000 Results</vt:lpstr>
      <vt:lpstr>#5 Differential Results</vt:lpstr>
      <vt:lpstr>#5 Morphologic Findings</vt:lpstr>
      <vt:lpstr>#5 Differential Diagnosis</vt:lpstr>
      <vt:lpstr>#5 Diagnosis</vt:lpstr>
      <vt:lpstr>Slide #6</vt:lpstr>
      <vt:lpstr>#6 Macroscopic Appearance</vt:lpstr>
      <vt:lpstr>#6 XE-5000 Results</vt:lpstr>
      <vt:lpstr>#6 Differential Results</vt:lpstr>
      <vt:lpstr>#6 Morphologic Findings</vt:lpstr>
      <vt:lpstr>#6 Differential Diagnosis</vt:lpstr>
      <vt:lpstr>#6 Diagnosis</vt:lpstr>
      <vt:lpstr>Slide #7</vt:lpstr>
      <vt:lpstr>#7 Macroscopic Appearance</vt:lpstr>
      <vt:lpstr>#7 Hemocytometer Count</vt:lpstr>
      <vt:lpstr>#7 Differential Results</vt:lpstr>
      <vt:lpstr>#7 Morphologic Findings</vt:lpstr>
      <vt:lpstr>#7 Differential Diagnosis</vt:lpstr>
      <vt:lpstr>#7 Diagnosis</vt:lpstr>
      <vt:lpstr>Slide #8</vt:lpstr>
      <vt:lpstr>#8 Macroscopic Appearance</vt:lpstr>
      <vt:lpstr>#8 XE-5000 Results</vt:lpstr>
      <vt:lpstr>#8 Differential Results</vt:lpstr>
      <vt:lpstr>#8 Morphologic Findings</vt:lpstr>
      <vt:lpstr>#8 Differential Diagnosis</vt:lpstr>
      <vt:lpstr>#8 Diagnosis</vt:lpstr>
      <vt:lpstr>Slide #9</vt:lpstr>
      <vt:lpstr>#9 Macroscopic Appearance</vt:lpstr>
      <vt:lpstr>#9 XE-5000 Results</vt:lpstr>
      <vt:lpstr>#9 Differential Results</vt:lpstr>
      <vt:lpstr>#9 Morphologic Findings</vt:lpstr>
      <vt:lpstr>#9 Morphological Findings (cont.)</vt:lpstr>
      <vt:lpstr>#9 Differential Diagnosis</vt:lpstr>
      <vt:lpstr>#9 Diagnosis</vt:lpstr>
      <vt:lpstr>Slide #10</vt:lpstr>
      <vt:lpstr>#10 Macroscopic Appearance</vt:lpstr>
      <vt:lpstr>#10 XE-5000 Results</vt:lpstr>
      <vt:lpstr>#10 Differential Results</vt:lpstr>
      <vt:lpstr>#10 Morphologic Findings</vt:lpstr>
      <vt:lpstr>#10 Morphological Findings (cont.)</vt:lpstr>
      <vt:lpstr>#10 Differential Diagnosis</vt:lpstr>
      <vt:lpstr>#10 Diagnosis</vt:lpstr>
      <vt:lpstr>#10 Further Testing</vt:lpstr>
      <vt:lpstr>Slide #11</vt:lpstr>
      <vt:lpstr>#11 Macroscopic Appearance</vt:lpstr>
      <vt:lpstr>#11 Hemocytometer Count</vt:lpstr>
      <vt:lpstr>#11 Differential Results</vt:lpstr>
      <vt:lpstr>#11 Morphologic Findings</vt:lpstr>
      <vt:lpstr>#11 Differential Diagnosis</vt:lpstr>
      <vt:lpstr>#11 Diagnosis</vt:lpstr>
      <vt:lpstr>#11 Further Testing</vt:lpstr>
      <vt:lpstr>Slide #12</vt:lpstr>
      <vt:lpstr>#12 Macroscopic Appearance</vt:lpstr>
      <vt:lpstr>#12 Hemocytometer Count</vt:lpstr>
      <vt:lpstr>#12 Differential Results</vt:lpstr>
      <vt:lpstr>#12 Morphologic Findings</vt:lpstr>
      <vt:lpstr>#12 Differential Diagnosis</vt:lpstr>
      <vt:lpstr>#12 Diagnosis</vt:lpstr>
      <vt:lpstr>#12 Further Testing</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Hematology Fluids Case Set  Patients #1-12</dc:title>
  <dc:creator>Sara</dc:creator>
  <cp:lastModifiedBy>Wagner, Sara L</cp:lastModifiedBy>
  <cp:revision>2</cp:revision>
  <dcterms:modified xsi:type="dcterms:W3CDTF">2019-11-12T17:42:34Z</dcterms:modified>
</cp:coreProperties>
</file>