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77" r:id="rId3"/>
    <p:sldId id="276" r:id="rId4"/>
    <p:sldId id="257" r:id="rId5"/>
    <p:sldId id="266" r:id="rId6"/>
    <p:sldId id="267" r:id="rId7"/>
    <p:sldId id="268" r:id="rId8"/>
    <p:sldId id="278" r:id="rId9"/>
    <p:sldId id="269" r:id="rId10"/>
    <p:sldId id="274" r:id="rId11"/>
    <p:sldId id="270" r:id="rId12"/>
    <p:sldId id="273" r:id="rId13"/>
    <p:sldId id="272" r:id="rId14"/>
    <p:sldId id="271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80"/>
    <p:restoredTop sz="86410"/>
  </p:normalViewPr>
  <p:slideViewPr>
    <p:cSldViewPr>
      <p:cViewPr>
        <p:scale>
          <a:sx n="86" d="100"/>
          <a:sy n="86" d="100"/>
        </p:scale>
        <p:origin x="-588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6791D-37B7-490D-89FC-C789A76D4F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9C8B7-A6FA-40BB-A567-EDD2529E3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8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9C8B7-A6FA-40BB-A567-EDD2529E30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63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9C8B7-A6FA-40BB-A567-EDD2529E30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13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9C8B7-A6FA-40BB-A567-EDD2529E30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5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/>
            </a:lvl1pPr>
            <a:lvl2pPr>
              <a:buClr>
                <a:schemeClr val="accent3">
                  <a:lumMod val="60000"/>
                  <a:lumOff val="40000"/>
                </a:schemeClr>
              </a:buClr>
              <a:defRPr/>
            </a:lvl2pPr>
            <a:lvl3pPr>
              <a:buClr>
                <a:schemeClr val="accent3">
                  <a:lumMod val="60000"/>
                  <a:lumOff val="40000"/>
                </a:schemeClr>
              </a:buClr>
              <a:defRPr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58B066-8C64-4972-A20A-D2163031A112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382419-6104-40FB-87CB-BADE8047EDD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MLS Program</a:t>
            </a:r>
            <a:br>
              <a:rPr lang="en-US" dirty="0" smtClean="0"/>
            </a:br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33406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ctr"/>
            <a:r>
              <a:rPr lang="en-US" sz="4000" dirty="0" smtClean="0"/>
              <a:t>Orientation Review </a:t>
            </a:r>
            <a:endParaRPr lang="en-US" sz="2200" dirty="0"/>
          </a:p>
          <a:p>
            <a:pPr algn="ctr"/>
            <a:r>
              <a:rPr lang="en-US" sz="2800" dirty="0" smtClean="0"/>
              <a:t>Updated:  June 2020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89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#6 - Performance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Work </a:t>
            </a:r>
            <a:r>
              <a:rPr lang="en-US" dirty="0">
                <a:solidFill>
                  <a:srgbClr val="0070C0"/>
                </a:solidFill>
              </a:rPr>
              <a:t>independently when assigned to do so (e.g., </a:t>
            </a:r>
            <a:r>
              <a:rPr lang="en-US" dirty="0" smtClean="0">
                <a:solidFill>
                  <a:srgbClr val="0070C0"/>
                </a:solidFill>
              </a:rPr>
              <a:t>unknowns and exams).</a:t>
            </a:r>
          </a:p>
          <a:p>
            <a:endParaRPr lang="en-US" dirty="0" smtClean="0"/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Study for all exams, including the pre-clinical review tests.</a:t>
            </a:r>
          </a:p>
          <a:p>
            <a:pPr lvl="1"/>
            <a:r>
              <a:rPr lang="en-US" dirty="0" smtClean="0"/>
              <a:t>Read exam questions slow and twice - “R.D.Q.”  (Read the Darn </a:t>
            </a:r>
            <a:r>
              <a:rPr lang="en-US" dirty="0"/>
              <a:t>Question) </a:t>
            </a:r>
            <a:endParaRPr lang="en-US" dirty="0" smtClean="0"/>
          </a:p>
          <a:p>
            <a:pPr lvl="1"/>
            <a:r>
              <a:rPr lang="en-US" dirty="0" smtClean="0"/>
              <a:t>Ask the instructor</a:t>
            </a:r>
            <a:r>
              <a:rPr lang="en-US" dirty="0"/>
              <a:t>, not </a:t>
            </a:r>
            <a:r>
              <a:rPr lang="en-US" dirty="0" smtClean="0"/>
              <a:t>a classmate</a:t>
            </a:r>
            <a:r>
              <a:rPr lang="en-US" dirty="0"/>
              <a:t>, to clarify any unclear exam </a:t>
            </a:r>
            <a:r>
              <a:rPr lang="en-US" dirty="0" smtClean="0"/>
              <a:t>questions or course objectives.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#7 – Flexibility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Be </a:t>
            </a:r>
            <a:r>
              <a:rPr lang="en-US" dirty="0">
                <a:solidFill>
                  <a:srgbClr val="0070C0"/>
                </a:solidFill>
              </a:rPr>
              <a:t>flexible with schedule </a:t>
            </a:r>
            <a:r>
              <a:rPr lang="en-US" dirty="0" smtClean="0">
                <a:solidFill>
                  <a:srgbClr val="0070C0"/>
                </a:solidFill>
              </a:rPr>
              <a:t>changes including: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Program or Seminar schedule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Daily course rotation schedule</a:t>
            </a:r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You will be treated as an </a:t>
            </a:r>
            <a:r>
              <a:rPr lang="en-US" dirty="0"/>
              <a:t>adult learner who is self-directed and accepts responsibility for their own learning. </a:t>
            </a:r>
            <a:endParaRPr lang="en-US" dirty="0" smtClean="0"/>
          </a:p>
          <a:p>
            <a:pPr lvl="1"/>
            <a:r>
              <a:rPr lang="en-US" dirty="0"/>
              <a:t>The clinical instructors role is to coach and facilitate your learning by designing experiences that will enable you to acquire new practical knowledge and skills as well as professional awareness.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#8 - Attendance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Call </a:t>
            </a:r>
            <a:r>
              <a:rPr lang="en-US" dirty="0">
                <a:solidFill>
                  <a:srgbClr val="0070C0"/>
                </a:solidFill>
              </a:rPr>
              <a:t>instructor </a:t>
            </a:r>
            <a:r>
              <a:rPr lang="en-US" dirty="0" smtClean="0">
                <a:solidFill>
                  <a:srgbClr val="0070C0"/>
                </a:solidFill>
              </a:rPr>
              <a:t>if </a:t>
            </a:r>
            <a:r>
              <a:rPr lang="en-US" dirty="0">
                <a:solidFill>
                  <a:srgbClr val="0070C0"/>
                </a:solidFill>
              </a:rPr>
              <a:t>you will be late or absent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Inform Program Director of absence via phone or e-mail.</a:t>
            </a:r>
          </a:p>
          <a:p>
            <a:endParaRPr lang="en-US" dirty="0" smtClean="0"/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Budget your 6.5 month schedule wisely.</a:t>
            </a:r>
          </a:p>
          <a:p>
            <a:pPr lvl="1"/>
            <a:r>
              <a:rPr lang="en-US" dirty="0" smtClean="0"/>
              <a:t>Ensure tardiness and/or absences don’t get you into potential corrective action including probation or dismissal action.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#9 – Time Management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Organize </a:t>
            </a:r>
            <a:r>
              <a:rPr lang="en-US" dirty="0">
                <a:solidFill>
                  <a:srgbClr val="0070C0"/>
                </a:solidFill>
              </a:rPr>
              <a:t>your </a:t>
            </a:r>
            <a:r>
              <a:rPr lang="en-US" dirty="0" smtClean="0">
                <a:solidFill>
                  <a:srgbClr val="0070C0"/>
                </a:solidFill>
              </a:rPr>
              <a:t>time around program and course schedules.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Maintain a personal </a:t>
            </a:r>
            <a:r>
              <a:rPr lang="en-US" dirty="0" smtClean="0">
                <a:solidFill>
                  <a:srgbClr val="0070C0"/>
                </a:solidFill>
              </a:rPr>
              <a:t>calendar – hardcopy or electronic.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 enough sleep. 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Note:  Napping in hospital public lobby areas is prohibited.  (Ditto for breaks and lunch.)</a:t>
            </a:r>
          </a:p>
          <a:p>
            <a:pPr lvl="1"/>
            <a:endParaRPr lang="en-US" dirty="0"/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Plan your </a:t>
            </a:r>
            <a:r>
              <a:rPr lang="en-US" dirty="0"/>
              <a:t>time wisely.</a:t>
            </a:r>
          </a:p>
          <a:p>
            <a:pPr lvl="1"/>
            <a:r>
              <a:rPr lang="en-US" dirty="0" smtClean="0"/>
              <a:t>Schedule expected </a:t>
            </a:r>
            <a:r>
              <a:rPr lang="en-US" dirty="0"/>
              <a:t>program assignment deadlines into your personal calendar.</a:t>
            </a:r>
          </a:p>
          <a:p>
            <a:pPr lvl="1"/>
            <a:r>
              <a:rPr lang="en-US" dirty="0"/>
              <a:t>Complete </a:t>
            </a:r>
            <a:r>
              <a:rPr lang="en-US" dirty="0" smtClean="0"/>
              <a:t>course and special topic assignments </a:t>
            </a:r>
            <a:r>
              <a:rPr lang="en-US" dirty="0"/>
              <a:t>by due date</a:t>
            </a:r>
            <a:r>
              <a:rPr lang="en-US" dirty="0" smtClean="0"/>
              <a:t>.</a:t>
            </a:r>
            <a:r>
              <a:rPr lang="en-US" b="1" dirty="0"/>
              <a:t> 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#10 - Professionalism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Beaumont Mission: 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Compassionate</a:t>
            </a:r>
            <a:r>
              <a:rPr lang="en-US" dirty="0">
                <a:solidFill>
                  <a:srgbClr val="0070C0"/>
                </a:solidFill>
              </a:rPr>
              <a:t>, extraordinary care every </a:t>
            </a:r>
            <a:r>
              <a:rPr lang="en-US" dirty="0" smtClean="0">
                <a:solidFill>
                  <a:srgbClr val="0070C0"/>
                </a:solidFill>
              </a:rPr>
              <a:t>day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Beaumont Values: </a:t>
            </a:r>
            <a:endParaRPr lang="en-US" dirty="0">
              <a:solidFill>
                <a:srgbClr val="0070C0"/>
              </a:solidFill>
            </a:endParaRP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Compassion, Respect, Integrity, Teamwork, Excellence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mission and  values </a:t>
            </a:r>
            <a:r>
              <a:rPr lang="en-US" dirty="0">
                <a:solidFill>
                  <a:srgbClr val="0070C0"/>
                </a:solidFill>
              </a:rPr>
              <a:t>guide our behavior and actions in everything we do for patients, families, colleagues and communities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Act professionally. </a:t>
            </a:r>
          </a:p>
          <a:p>
            <a:pPr lvl="1"/>
            <a:r>
              <a:rPr lang="en-US" dirty="0" smtClean="0"/>
              <a:t>Never stop learning.</a:t>
            </a:r>
          </a:p>
          <a:p>
            <a:pPr lvl="1"/>
            <a:r>
              <a:rPr lang="en-US" dirty="0" smtClean="0"/>
              <a:t>Relax and have fun where appropriate.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485466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Tips for Success from Graduates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5438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sz="2100" dirty="0">
                <a:solidFill>
                  <a:schemeClr val="tx1"/>
                </a:solidFill>
              </a:rPr>
              <a:t>Come to the first week prepared with all supplies </a:t>
            </a:r>
          </a:p>
          <a:p>
            <a:r>
              <a:rPr lang="en-US" sz="2100" dirty="0">
                <a:solidFill>
                  <a:schemeClr val="tx1"/>
                </a:solidFill>
              </a:rPr>
              <a:t>Study for each rotation pretest</a:t>
            </a:r>
          </a:p>
          <a:p>
            <a:r>
              <a:rPr lang="en-US" sz="2100" dirty="0">
                <a:solidFill>
                  <a:schemeClr val="tx1"/>
                </a:solidFill>
              </a:rPr>
              <a:t>Use a planner to keep track of schedule, bench days and exams</a:t>
            </a:r>
          </a:p>
          <a:p>
            <a:r>
              <a:rPr lang="en-US" sz="2100" dirty="0">
                <a:solidFill>
                  <a:schemeClr val="tx1"/>
                </a:solidFill>
              </a:rPr>
              <a:t>Read required SOP(s) before starting a bench</a:t>
            </a:r>
          </a:p>
          <a:p>
            <a:r>
              <a:rPr lang="en-US" sz="2100" dirty="0">
                <a:solidFill>
                  <a:schemeClr val="tx1"/>
                </a:solidFill>
              </a:rPr>
              <a:t>Come prepared daily with smiling faces</a:t>
            </a:r>
          </a:p>
          <a:p>
            <a:r>
              <a:rPr lang="en-US" sz="2100" dirty="0" smtClean="0">
                <a:solidFill>
                  <a:schemeClr val="tx1"/>
                </a:solidFill>
              </a:rPr>
              <a:t>Hematology </a:t>
            </a:r>
            <a:r>
              <a:rPr lang="en-US" sz="2100" dirty="0">
                <a:solidFill>
                  <a:schemeClr val="tx1"/>
                </a:solidFill>
              </a:rPr>
              <a:t>&amp; </a:t>
            </a:r>
            <a:r>
              <a:rPr lang="en-US" sz="2100" dirty="0" smtClean="0">
                <a:solidFill>
                  <a:schemeClr val="tx1"/>
                </a:solidFill>
              </a:rPr>
              <a:t>Chemistry:  </a:t>
            </a:r>
            <a:r>
              <a:rPr lang="en-US" sz="2100" dirty="0">
                <a:solidFill>
                  <a:schemeClr val="tx1"/>
                </a:solidFill>
              </a:rPr>
              <a:t>Make sure to bring your bench checklist with you everyday </a:t>
            </a:r>
          </a:p>
          <a:p>
            <a:r>
              <a:rPr lang="en-US" sz="2100" dirty="0">
                <a:solidFill>
                  <a:schemeClr val="tx1"/>
                </a:solidFill>
              </a:rPr>
              <a:t>Be sure to complete all course objectives prior to the end of the rotation.   Complete small sections at a time for best results. </a:t>
            </a:r>
          </a:p>
          <a:p>
            <a:r>
              <a:rPr lang="en-US" sz="2100" dirty="0">
                <a:solidFill>
                  <a:schemeClr val="tx1"/>
                </a:solidFill>
              </a:rPr>
              <a:t>Prepare for each exam accordingly:  Review all PPT’s and/or lecture notes specifically for that exam</a:t>
            </a:r>
          </a:p>
          <a:p>
            <a:r>
              <a:rPr lang="en-US" sz="2100" dirty="0">
                <a:solidFill>
                  <a:schemeClr val="tx1"/>
                </a:solidFill>
              </a:rPr>
              <a:t>Choose a case study and PI project early and work on them throughout the six months</a:t>
            </a:r>
          </a:p>
          <a:p>
            <a:r>
              <a:rPr lang="en-US" sz="2100" dirty="0">
                <a:solidFill>
                  <a:schemeClr val="tx1"/>
                </a:solidFill>
              </a:rPr>
              <a:t>Do any required homework or reading nightly for next days rotation</a:t>
            </a:r>
          </a:p>
          <a:p>
            <a:r>
              <a:rPr lang="en-US" sz="2100" dirty="0">
                <a:solidFill>
                  <a:schemeClr val="tx1"/>
                </a:solidFill>
              </a:rPr>
              <a:t>Be engaged when out on the bench with the techs</a:t>
            </a:r>
          </a:p>
          <a:p>
            <a:r>
              <a:rPr lang="en-US" sz="2100" dirty="0">
                <a:solidFill>
                  <a:schemeClr val="tx1"/>
                </a:solidFill>
              </a:rPr>
              <a:t>Study for exams nightly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Upon completion of this presentation, the MLS student will be expected to: </a:t>
            </a:r>
          </a:p>
          <a:p>
            <a:r>
              <a:rPr lang="en-US" dirty="0" smtClean="0"/>
              <a:t>State the general </a:t>
            </a:r>
            <a:r>
              <a:rPr lang="en-US" b="1" dirty="0" smtClean="0">
                <a:solidFill>
                  <a:srgbClr val="0070C0"/>
                </a:solidFill>
              </a:rPr>
              <a:t>MLS Program </a:t>
            </a:r>
            <a:r>
              <a:rPr lang="en-US" dirty="0" smtClean="0"/>
              <a:t>expectations for incoming students as presented during Orientation and in the MLS Student Handbook (page 11).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Describe the additional perspective from the </a:t>
            </a:r>
            <a:r>
              <a:rPr lang="en-US" b="1" dirty="0" smtClean="0"/>
              <a:t>Program Director </a:t>
            </a:r>
            <a:r>
              <a:rPr lang="en-US" dirty="0" smtClean="0"/>
              <a:t>for each of these expectations.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4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381" y="2438400"/>
            <a:ext cx="4018995" cy="268208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52400"/>
            <a:ext cx="8890000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20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#1 – Health &amp; Safety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Promote a safe and positive learning environment. 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Follow </a:t>
            </a:r>
            <a:r>
              <a:rPr lang="en-US" dirty="0">
                <a:solidFill>
                  <a:srgbClr val="0070C0"/>
                </a:solidFill>
              </a:rPr>
              <a:t>all safety rules (e.g., gloves, eye protection, lab coat, hand washing, proper disposal of infected items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Take care of your health.  Eat health; get plenty of rest; make time for mindful reflection. </a:t>
            </a:r>
          </a:p>
          <a:p>
            <a:pPr lvl="1"/>
            <a:r>
              <a:rPr lang="en-US" dirty="0" smtClean="0"/>
              <a:t>Display </a:t>
            </a:r>
            <a:r>
              <a:rPr lang="en-US" dirty="0"/>
              <a:t>a positive attitude and respect for faculty, fellow students and staff.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# 2 – Patient &amp; Team Privacy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Respect patient privacy and consider all patient information as confidential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Remove PHI from any EPIC </a:t>
            </a:r>
            <a:r>
              <a:rPr lang="en-US" dirty="0" err="1" smtClean="0"/>
              <a:t>oneChart</a:t>
            </a:r>
            <a:r>
              <a:rPr lang="en-US" dirty="0" smtClean="0"/>
              <a:t>  screen printouts for use in assignments and case study.</a:t>
            </a:r>
          </a:p>
          <a:p>
            <a:pPr lvl="1"/>
            <a:r>
              <a:rPr lang="en-US" dirty="0" smtClean="0"/>
              <a:t>When discussing test scores with fellow classmates, respect the privacy of those who wish to keep their information private.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/>
          <a:lstStyle/>
          <a:p>
            <a:r>
              <a:rPr lang="en-US" dirty="0" smtClean="0"/>
              <a:t>#3 – Engagement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Plan arrival time to begin workstation assignments at scheduled starting time.</a:t>
            </a:r>
          </a:p>
          <a:p>
            <a:pPr lvl="1"/>
            <a:endParaRPr lang="en-US" dirty="0"/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Review the Lab procedure (SOP) before live bench rotation.</a:t>
            </a:r>
          </a:p>
          <a:p>
            <a:pPr lvl="1"/>
            <a:r>
              <a:rPr lang="en-US" dirty="0" smtClean="0"/>
              <a:t>Ask the teaching technologist what you can do to help. </a:t>
            </a:r>
          </a:p>
          <a:p>
            <a:pPr lvl="2"/>
            <a:r>
              <a:rPr lang="en-US" dirty="0" smtClean="0"/>
              <a:t>They are technical </a:t>
            </a:r>
            <a:r>
              <a:rPr lang="en-US" dirty="0"/>
              <a:t>experts to whom you </a:t>
            </a:r>
            <a:r>
              <a:rPr lang="en-US" dirty="0" smtClean="0"/>
              <a:t>should  </a:t>
            </a:r>
            <a:r>
              <a:rPr lang="en-US" dirty="0"/>
              <a:t>you ask questions about the instrumentation or technical procedure. </a:t>
            </a:r>
            <a:endParaRPr lang="en-US" dirty="0" smtClean="0"/>
          </a:p>
          <a:p>
            <a:pPr lvl="1"/>
            <a:r>
              <a:rPr lang="en-US" dirty="0" smtClean="0"/>
              <a:t>Ask instructors questions about lecture instruction as well as clarification about rotation schedules, assignments and exams.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19912"/>
          </a:xfrm>
        </p:spPr>
        <p:txBody>
          <a:bodyPr/>
          <a:lstStyle/>
          <a:p>
            <a:r>
              <a:rPr lang="en-US" dirty="0" smtClean="0"/>
              <a:t>#4 – Adult Learner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Take </a:t>
            </a:r>
            <a:r>
              <a:rPr lang="en-US" b="1" dirty="0">
                <a:solidFill>
                  <a:srgbClr val="0070C0"/>
                </a:solidFill>
              </a:rPr>
              <a:t>responsibility for your learning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Prepare ahead - </a:t>
            </a:r>
            <a:r>
              <a:rPr lang="en-US" u="sng" dirty="0">
                <a:solidFill>
                  <a:srgbClr val="0070C0"/>
                </a:solidFill>
              </a:rPr>
              <a:t>review</a:t>
            </a:r>
            <a:r>
              <a:rPr lang="en-US" dirty="0">
                <a:solidFill>
                  <a:srgbClr val="0070C0"/>
                </a:solidFill>
              </a:rPr>
              <a:t> objectives and </a:t>
            </a:r>
            <a:r>
              <a:rPr lang="en-US" u="sng" dirty="0">
                <a:solidFill>
                  <a:srgbClr val="0070C0"/>
                </a:solidFill>
              </a:rPr>
              <a:t>read</a:t>
            </a:r>
            <a:r>
              <a:rPr lang="en-US" dirty="0">
                <a:solidFill>
                  <a:srgbClr val="0070C0"/>
                </a:solidFill>
              </a:rPr>
              <a:t> department standard operating procedures (SOP’s) </a:t>
            </a:r>
            <a:r>
              <a:rPr lang="en-US" u="sng" dirty="0">
                <a:solidFill>
                  <a:srgbClr val="0070C0"/>
                </a:solidFill>
              </a:rPr>
              <a:t>before </a:t>
            </a:r>
            <a:r>
              <a:rPr lang="en-US" dirty="0">
                <a:solidFill>
                  <a:srgbClr val="0070C0"/>
                </a:solidFill>
              </a:rPr>
              <a:t>rotating on assigned workstation.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Actively participate with fellow </a:t>
            </a:r>
            <a:r>
              <a:rPr lang="en-US" dirty="0">
                <a:solidFill>
                  <a:srgbClr val="0070C0"/>
                </a:solidFill>
              </a:rPr>
              <a:t>students in your group.  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Actively participate on </a:t>
            </a:r>
            <a:r>
              <a:rPr lang="en-US" dirty="0" smtClean="0">
                <a:solidFill>
                  <a:srgbClr val="0070C0"/>
                </a:solidFill>
              </a:rPr>
              <a:t>live bench stations.</a:t>
            </a:r>
          </a:p>
          <a:p>
            <a:pPr lvl="3"/>
            <a:r>
              <a:rPr lang="en-US" dirty="0" smtClean="0">
                <a:solidFill>
                  <a:srgbClr val="0070C0"/>
                </a:solidFill>
              </a:rPr>
              <a:t>Respect </a:t>
            </a:r>
            <a:r>
              <a:rPr lang="en-US" dirty="0">
                <a:solidFill>
                  <a:srgbClr val="0070C0"/>
                </a:solidFill>
              </a:rPr>
              <a:t>the experience of teaching techs and the purpose for each assignment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3"/>
            <a:r>
              <a:rPr lang="en-US" dirty="0" smtClean="0">
                <a:solidFill>
                  <a:srgbClr val="0070C0"/>
                </a:solidFill>
              </a:rPr>
              <a:t>Ask how you might help.</a:t>
            </a:r>
            <a:endParaRPr lang="en-US" dirty="0">
              <a:solidFill>
                <a:srgbClr val="0070C0"/>
              </a:solidFill>
            </a:endParaRP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Don’t press instructor for </a:t>
            </a:r>
            <a:r>
              <a:rPr lang="en-US" dirty="0">
                <a:solidFill>
                  <a:srgbClr val="0070C0"/>
                </a:solidFill>
              </a:rPr>
              <a:t>exam content.</a:t>
            </a:r>
          </a:p>
          <a:p>
            <a:pPr lvl="2"/>
            <a:r>
              <a:rPr lang="en-US" u="sng" dirty="0">
                <a:solidFill>
                  <a:srgbClr val="0070C0"/>
                </a:solidFill>
              </a:rPr>
              <a:t>Read</a:t>
            </a:r>
            <a:r>
              <a:rPr lang="en-US" dirty="0">
                <a:solidFill>
                  <a:srgbClr val="0070C0"/>
                </a:solidFill>
              </a:rPr>
              <a:t> suggested textbooks and utilize available learning resources.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19912"/>
          </a:xfrm>
        </p:spPr>
        <p:txBody>
          <a:bodyPr/>
          <a:lstStyle/>
          <a:p>
            <a:r>
              <a:rPr lang="en-US" dirty="0" smtClean="0"/>
              <a:t>#4 – Adult Learner – cont.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Program Director</a:t>
            </a:r>
          </a:p>
          <a:p>
            <a:pPr lvl="1"/>
            <a:r>
              <a:rPr lang="en-US" b="1" dirty="0" smtClean="0"/>
              <a:t>Take responsibility for your learning.</a:t>
            </a:r>
          </a:p>
          <a:p>
            <a:pPr lvl="2"/>
            <a:r>
              <a:rPr lang="en-US" dirty="0" smtClean="0"/>
              <a:t>Complete the learning objectives for each course.</a:t>
            </a:r>
          </a:p>
          <a:p>
            <a:pPr lvl="2"/>
            <a:r>
              <a:rPr lang="en-US" dirty="0" smtClean="0"/>
              <a:t>Study well for exams.</a:t>
            </a:r>
          </a:p>
          <a:p>
            <a:pPr lvl="2"/>
            <a:r>
              <a:rPr lang="en-US" dirty="0" smtClean="0"/>
              <a:t>Check </a:t>
            </a:r>
            <a:r>
              <a:rPr lang="en-US" dirty="0"/>
              <a:t>the Student Handbook and FAQ’s </a:t>
            </a:r>
            <a:r>
              <a:rPr lang="en-US" dirty="0" smtClean="0"/>
              <a:t>first before </a:t>
            </a:r>
            <a:r>
              <a:rPr lang="en-US" dirty="0"/>
              <a:t>asking </a:t>
            </a:r>
            <a:r>
              <a:rPr lang="en-US" dirty="0" smtClean="0"/>
              <a:t>questions </a:t>
            </a:r>
            <a:r>
              <a:rPr lang="en-US" dirty="0"/>
              <a:t>about topics already discussed during Orientation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Read directions for Special Topic assignments carefully before beginning the activity.  </a:t>
            </a:r>
            <a:r>
              <a:rPr lang="en-US" sz="2000" dirty="0" smtClean="0"/>
              <a:t>Check </a:t>
            </a:r>
            <a:r>
              <a:rPr lang="en-US" sz="2000" dirty="0"/>
              <a:t>Student Resource Manual and SharePoint folders first before asking questions.</a:t>
            </a:r>
          </a:p>
          <a:p>
            <a:pPr lvl="1"/>
            <a:r>
              <a:rPr lang="en-US" b="1" dirty="0" smtClean="0"/>
              <a:t>Have an open mind and be fully engaged in the learning process.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#5 - Communication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MLS Program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Take </a:t>
            </a:r>
            <a:r>
              <a:rPr lang="en-US" dirty="0">
                <a:solidFill>
                  <a:srgbClr val="0070C0"/>
                </a:solidFill>
              </a:rPr>
              <a:t>turns in group discussions with clinical instructor; don’t compete or dominate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Listen to graduates, but use your own judgement.</a:t>
            </a:r>
          </a:p>
          <a:p>
            <a:pPr lvl="1"/>
            <a:r>
              <a:rPr lang="en-US" dirty="0"/>
              <a:t>Reach out to instructor, program director or medical advisor with any </a:t>
            </a:r>
            <a:r>
              <a:rPr lang="en-US" dirty="0" smtClean="0"/>
              <a:t>concerns or program policy questions. </a:t>
            </a:r>
          </a:p>
          <a:p>
            <a:pPr lvl="1"/>
            <a:r>
              <a:rPr lang="en-US" dirty="0"/>
              <a:t>Respond to program director </a:t>
            </a:r>
            <a:r>
              <a:rPr lang="en-US" dirty="0" smtClean="0"/>
              <a:t>questions/requests promptly.</a:t>
            </a:r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371</TotalTime>
  <Words>975</Words>
  <Application>Microsoft Office PowerPoint</Application>
  <PresentationFormat>On-screen Show (4:3)</PresentationFormat>
  <Paragraphs>122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MLS Program Expectations</vt:lpstr>
      <vt:lpstr>Objectives</vt:lpstr>
      <vt:lpstr>Students</vt:lpstr>
      <vt:lpstr>#1 – Health &amp; Safety</vt:lpstr>
      <vt:lpstr># 2 – Patient &amp; Team Privacy</vt:lpstr>
      <vt:lpstr>#3 – Engagement</vt:lpstr>
      <vt:lpstr>#4 – Adult Learner</vt:lpstr>
      <vt:lpstr>#4 – Adult Learner – cont. </vt:lpstr>
      <vt:lpstr>#5 - Communication</vt:lpstr>
      <vt:lpstr>#6 - Performance</vt:lpstr>
      <vt:lpstr>#7 – Flexibility</vt:lpstr>
      <vt:lpstr>#8 - Attendance</vt:lpstr>
      <vt:lpstr>#9 – Time Management</vt:lpstr>
      <vt:lpstr>#10 - Professionalism</vt:lpstr>
      <vt:lpstr>Tips for Success from Graduates</vt:lpstr>
    </vt:vector>
  </TitlesOfParts>
  <Company>Beaumont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Ramirez</dc:creator>
  <cp:lastModifiedBy>Nancy Ramirez</cp:lastModifiedBy>
  <cp:revision>35</cp:revision>
  <dcterms:created xsi:type="dcterms:W3CDTF">2016-06-22T23:57:43Z</dcterms:created>
  <dcterms:modified xsi:type="dcterms:W3CDTF">2020-06-22T02:12:46Z</dcterms:modified>
</cp:coreProperties>
</file>