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notesMasterIdLst>
    <p:notesMasterId r:id="rId41"/>
  </p:notesMasterIdLst>
  <p:handoutMasterIdLst>
    <p:handoutMasterId r:id="rId42"/>
  </p:handoutMasterIdLst>
  <p:sldIdLst>
    <p:sldId id="318" r:id="rId5"/>
    <p:sldId id="319" r:id="rId6"/>
    <p:sldId id="377" r:id="rId7"/>
    <p:sldId id="328" r:id="rId8"/>
    <p:sldId id="362" r:id="rId9"/>
    <p:sldId id="364" r:id="rId10"/>
    <p:sldId id="365" r:id="rId11"/>
    <p:sldId id="367" r:id="rId12"/>
    <p:sldId id="374" r:id="rId13"/>
    <p:sldId id="375" r:id="rId14"/>
    <p:sldId id="373" r:id="rId15"/>
    <p:sldId id="378" r:id="rId16"/>
    <p:sldId id="271" r:id="rId17"/>
    <p:sldId id="370" r:id="rId18"/>
    <p:sldId id="269" r:id="rId19"/>
    <p:sldId id="270" r:id="rId20"/>
    <p:sldId id="379" r:id="rId21"/>
    <p:sldId id="334" r:id="rId22"/>
    <p:sldId id="369" r:id="rId23"/>
    <p:sldId id="280" r:id="rId24"/>
    <p:sldId id="357" r:id="rId25"/>
    <p:sldId id="358" r:id="rId26"/>
    <p:sldId id="359" r:id="rId27"/>
    <p:sldId id="284" r:id="rId28"/>
    <p:sldId id="343" r:id="rId29"/>
    <p:sldId id="344" r:id="rId30"/>
    <p:sldId id="285" r:id="rId31"/>
    <p:sldId id="286" r:id="rId32"/>
    <p:sldId id="380" r:id="rId33"/>
    <p:sldId id="381" r:id="rId34"/>
    <p:sldId id="339" r:id="rId35"/>
    <p:sldId id="336" r:id="rId36"/>
    <p:sldId id="337" r:id="rId37"/>
    <p:sldId id="356" r:id="rId38"/>
    <p:sldId id="382" r:id="rId39"/>
    <p:sldId id="376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00"/>
    <a:srgbClr val="000000"/>
    <a:srgbClr val="FF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/>
    <p:restoredTop sz="86410"/>
  </p:normalViewPr>
  <p:slideViewPr>
    <p:cSldViewPr>
      <p:cViewPr>
        <p:scale>
          <a:sx n="80" d="100"/>
          <a:sy n="80" d="100"/>
        </p:scale>
        <p:origin x="-7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E0EED-9F5F-401B-9BFD-DE16E468BA2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FA63E1-0142-4D9B-805C-5AB1281201E3}">
      <dgm:prSet phldrT="[Text]" custT="1"/>
      <dgm:spPr/>
      <dgm:t>
        <a:bodyPr/>
        <a:lstStyle/>
        <a:p>
          <a:endParaRPr lang="en-US" sz="1400" b="1" dirty="0">
            <a:solidFill>
              <a:schemeClr val="tx1"/>
            </a:solidFill>
          </a:endParaRPr>
        </a:p>
        <a:p>
          <a:r>
            <a:rPr lang="en-US" sz="1400" b="1" dirty="0">
              <a:solidFill>
                <a:schemeClr val="tx1"/>
              </a:solidFill>
            </a:rPr>
            <a:t>Corporate Beaumont Health</a:t>
          </a:r>
        </a:p>
      </dgm:t>
    </dgm:pt>
    <dgm:pt modelId="{D22F58B4-EAB0-4F1B-A757-FE9AB85928DE}" type="parTrans" cxnId="{7A63F79D-DB49-4000-8B8B-11928BA9E953}">
      <dgm:prSet/>
      <dgm:spPr/>
      <dgm:t>
        <a:bodyPr/>
        <a:lstStyle/>
        <a:p>
          <a:endParaRPr lang="en-US"/>
        </a:p>
      </dgm:t>
    </dgm:pt>
    <dgm:pt modelId="{A984AA5C-FD17-4BFD-80AC-05604CDA38C9}" type="sibTrans" cxnId="{7A63F79D-DB49-4000-8B8B-11928BA9E953}">
      <dgm:prSet/>
      <dgm:spPr/>
      <dgm:t>
        <a:bodyPr/>
        <a:lstStyle/>
        <a:p>
          <a:endParaRPr lang="en-US"/>
        </a:p>
      </dgm:t>
    </dgm:pt>
    <dgm:pt modelId="{0EA9A933-4198-4990-9498-67A5952C684E}">
      <dgm:prSet phldrT="[Text]" custT="1"/>
      <dgm:spPr/>
      <dgm:t>
        <a:bodyPr/>
        <a:lstStyle/>
        <a:p>
          <a:r>
            <a:rPr lang="en-US" sz="1400" dirty="0"/>
            <a:t>Corporate Hospital Presidents / Administrators</a:t>
          </a:r>
        </a:p>
      </dgm:t>
    </dgm:pt>
    <dgm:pt modelId="{40BD0779-D988-49C0-9D5F-30592F7FBAC3}" type="parTrans" cxnId="{0C6DBB1E-5C12-4532-BA36-CBC97819731D}">
      <dgm:prSet/>
      <dgm:spPr/>
      <dgm:t>
        <a:bodyPr/>
        <a:lstStyle/>
        <a:p>
          <a:endParaRPr lang="en-US"/>
        </a:p>
      </dgm:t>
    </dgm:pt>
    <dgm:pt modelId="{76839532-496A-4343-BBEB-17FA191CAE0F}" type="sibTrans" cxnId="{0C6DBB1E-5C12-4532-BA36-CBC97819731D}">
      <dgm:prSet/>
      <dgm:spPr/>
      <dgm:t>
        <a:bodyPr/>
        <a:lstStyle/>
        <a:p>
          <a:endParaRPr lang="en-US"/>
        </a:p>
      </dgm:t>
    </dgm:pt>
    <dgm:pt modelId="{CAC00582-D06A-4ACB-84E9-47C8386A0880}">
      <dgm:prSet phldrT="[Text]" custT="1"/>
      <dgm:spPr/>
      <dgm:t>
        <a:bodyPr/>
        <a:lstStyle/>
        <a:p>
          <a:r>
            <a:rPr lang="en-US" sz="1400" b="1" dirty="0">
              <a:solidFill>
                <a:schemeClr val="tx1"/>
              </a:solidFill>
            </a:rPr>
            <a:t>Beaumont Laboratory</a:t>
          </a:r>
        </a:p>
      </dgm:t>
    </dgm:pt>
    <dgm:pt modelId="{D5E61974-EE85-4BA4-817B-59B134C39C4A}" type="parTrans" cxnId="{45151C9B-478B-4AE0-9D12-B37CF2A20710}">
      <dgm:prSet/>
      <dgm:spPr/>
      <dgm:t>
        <a:bodyPr/>
        <a:lstStyle/>
        <a:p>
          <a:endParaRPr lang="en-US"/>
        </a:p>
      </dgm:t>
    </dgm:pt>
    <dgm:pt modelId="{1F245FD3-A806-4D3A-BCEB-DC2395F4A47B}" type="sibTrans" cxnId="{45151C9B-478B-4AE0-9D12-B37CF2A20710}">
      <dgm:prSet/>
      <dgm:spPr/>
      <dgm:t>
        <a:bodyPr/>
        <a:lstStyle/>
        <a:p>
          <a:endParaRPr lang="en-US"/>
        </a:p>
      </dgm:t>
    </dgm:pt>
    <dgm:pt modelId="{615B2292-4DE4-415B-898C-6FC68C3E2F40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1400" dirty="0"/>
        </a:p>
      </dgm:t>
    </dgm:pt>
    <dgm:pt modelId="{328A4092-714B-4875-B1A1-4D1033A9D290}" type="parTrans" cxnId="{8D50D052-6B85-440A-B3F4-1F5365E28B6A}">
      <dgm:prSet/>
      <dgm:spPr/>
      <dgm:t>
        <a:bodyPr/>
        <a:lstStyle/>
        <a:p>
          <a:endParaRPr lang="en-US"/>
        </a:p>
      </dgm:t>
    </dgm:pt>
    <dgm:pt modelId="{07089795-9E94-4F2F-B2D5-E39F06BAFADB}" type="sibTrans" cxnId="{8D50D052-6B85-440A-B3F4-1F5365E28B6A}">
      <dgm:prSet/>
      <dgm:spPr/>
      <dgm:t>
        <a:bodyPr/>
        <a:lstStyle/>
        <a:p>
          <a:endParaRPr lang="en-US"/>
        </a:p>
      </dgm:t>
    </dgm:pt>
    <dgm:pt modelId="{533E0A0A-3F87-4C35-B453-FC35D405CA1B}">
      <dgm:prSet phldrT="[Text]" custT="1"/>
      <dgm:spPr/>
      <dgm:t>
        <a:bodyPr/>
        <a:lstStyle/>
        <a:p>
          <a:r>
            <a:rPr lang="en-US" sz="1400" dirty="0"/>
            <a:t>Campus Laboratory Section Managers</a:t>
          </a:r>
        </a:p>
      </dgm:t>
    </dgm:pt>
    <dgm:pt modelId="{17AA3F07-E8F6-4B4C-AC9F-E8324F92D508}" type="parTrans" cxnId="{25D89D09-5B7F-40AB-8055-6BF6D96C0CD9}">
      <dgm:prSet/>
      <dgm:spPr/>
      <dgm:t>
        <a:bodyPr/>
        <a:lstStyle/>
        <a:p>
          <a:endParaRPr lang="en-US"/>
        </a:p>
      </dgm:t>
    </dgm:pt>
    <dgm:pt modelId="{1355F220-A2A2-45C3-9FD5-C90A4DC9D50D}" type="sibTrans" cxnId="{25D89D09-5B7F-40AB-8055-6BF6D96C0CD9}">
      <dgm:prSet/>
      <dgm:spPr/>
      <dgm:t>
        <a:bodyPr/>
        <a:lstStyle/>
        <a:p>
          <a:endParaRPr lang="en-US"/>
        </a:p>
      </dgm:t>
    </dgm:pt>
    <dgm:pt modelId="{7B77EB4F-47AB-4BCF-8C91-E1497CC02F97}">
      <dgm:prSet phldrT="[Text]" custT="1"/>
      <dgm:spPr/>
      <dgm:t>
        <a:bodyPr/>
        <a:lstStyle/>
        <a:p>
          <a:r>
            <a:rPr lang="en-US" sz="1400" dirty="0"/>
            <a:t>Bench Technologists / Non-technical Staff</a:t>
          </a:r>
        </a:p>
      </dgm:t>
    </dgm:pt>
    <dgm:pt modelId="{77FDC011-9434-4721-AFE6-895E11843065}" type="parTrans" cxnId="{151F197B-E6DE-419A-B070-09E0717A0A5D}">
      <dgm:prSet/>
      <dgm:spPr/>
      <dgm:t>
        <a:bodyPr/>
        <a:lstStyle/>
        <a:p>
          <a:endParaRPr lang="en-US"/>
        </a:p>
      </dgm:t>
    </dgm:pt>
    <dgm:pt modelId="{C7629CA3-BC54-4373-9B38-CCE7DEF3D672}" type="sibTrans" cxnId="{151F197B-E6DE-419A-B070-09E0717A0A5D}">
      <dgm:prSet/>
      <dgm:spPr/>
      <dgm:t>
        <a:bodyPr/>
        <a:lstStyle/>
        <a:p>
          <a:endParaRPr lang="en-US"/>
        </a:p>
      </dgm:t>
    </dgm:pt>
    <dgm:pt modelId="{D4313CFC-989D-4192-A314-8454C7EE1BB2}">
      <dgm:prSet phldrT="[Text]"/>
      <dgm:spPr/>
      <dgm:t>
        <a:bodyPr/>
        <a:lstStyle/>
        <a:p>
          <a:endParaRPr lang="en-US" sz="1100" dirty="0"/>
        </a:p>
      </dgm:t>
    </dgm:pt>
    <dgm:pt modelId="{DF2237B4-2624-4582-89DA-516F62D69A44}" type="parTrans" cxnId="{1732C802-6D9D-4506-8D31-94E4AF65EF96}">
      <dgm:prSet/>
      <dgm:spPr/>
      <dgm:t>
        <a:bodyPr/>
        <a:lstStyle/>
        <a:p>
          <a:endParaRPr lang="en-US"/>
        </a:p>
      </dgm:t>
    </dgm:pt>
    <dgm:pt modelId="{90EF693C-ABF5-478F-BF61-7FDAC7FD10E8}" type="sibTrans" cxnId="{1732C802-6D9D-4506-8D31-94E4AF65EF96}">
      <dgm:prSet/>
      <dgm:spPr/>
      <dgm:t>
        <a:bodyPr/>
        <a:lstStyle/>
        <a:p>
          <a:endParaRPr lang="en-US"/>
        </a:p>
      </dgm:t>
    </dgm:pt>
    <dgm:pt modelId="{6673EA3B-FBF0-4FC0-87C4-B7F7174734A7}">
      <dgm:prSet phldrT="[Text]" custT="1"/>
      <dgm:spPr/>
      <dgm:t>
        <a:bodyPr/>
        <a:lstStyle/>
        <a:p>
          <a:r>
            <a:rPr lang="en-US" sz="1400" dirty="0"/>
            <a:t>Corporate Compliance</a:t>
          </a:r>
        </a:p>
      </dgm:t>
    </dgm:pt>
    <dgm:pt modelId="{3400FC4F-03B2-416A-8FEA-FBE43C4AB41E}" type="parTrans" cxnId="{91F07F0E-482B-4807-8CE2-2B93697D9E9C}">
      <dgm:prSet/>
      <dgm:spPr/>
      <dgm:t>
        <a:bodyPr/>
        <a:lstStyle/>
        <a:p>
          <a:endParaRPr lang="en-US"/>
        </a:p>
      </dgm:t>
    </dgm:pt>
    <dgm:pt modelId="{1E30FBBC-718A-4D27-BDED-9FB413F2DA4E}" type="sibTrans" cxnId="{91F07F0E-482B-4807-8CE2-2B93697D9E9C}">
      <dgm:prSet/>
      <dgm:spPr/>
      <dgm:t>
        <a:bodyPr/>
        <a:lstStyle/>
        <a:p>
          <a:endParaRPr lang="en-US"/>
        </a:p>
      </dgm:t>
    </dgm:pt>
    <dgm:pt modelId="{2F42FA89-51BC-4989-806F-F2F23ADDDAC1}">
      <dgm:prSet phldrT="[Text]" custT="1"/>
      <dgm:spPr/>
      <dgm:t>
        <a:bodyPr/>
        <a:lstStyle/>
        <a:p>
          <a:r>
            <a:rPr lang="en-US" sz="1400" dirty="0"/>
            <a:t>Support Departments – e.g., Human Resources, Information Technology, Security</a:t>
          </a:r>
        </a:p>
      </dgm:t>
    </dgm:pt>
    <dgm:pt modelId="{D7B85AC6-D0F1-4E58-8FFF-EFE62A4DA94C}" type="parTrans" cxnId="{CD447162-364D-417D-BD20-C639799D8B47}">
      <dgm:prSet/>
      <dgm:spPr/>
      <dgm:t>
        <a:bodyPr/>
        <a:lstStyle/>
        <a:p>
          <a:endParaRPr lang="en-US"/>
        </a:p>
      </dgm:t>
    </dgm:pt>
    <dgm:pt modelId="{BC471461-200B-40E0-B903-FBB4ED59DADF}" type="sibTrans" cxnId="{CD447162-364D-417D-BD20-C639799D8B47}">
      <dgm:prSet/>
      <dgm:spPr/>
      <dgm:t>
        <a:bodyPr/>
        <a:lstStyle/>
        <a:p>
          <a:endParaRPr lang="en-US"/>
        </a:p>
      </dgm:t>
    </dgm:pt>
    <dgm:pt modelId="{487BD112-74A5-4D12-B525-49E709F38850}">
      <dgm:prSet phldrT="[Text]" custT="1"/>
      <dgm:spPr/>
      <dgm:t>
        <a:bodyPr/>
        <a:lstStyle/>
        <a:p>
          <a:r>
            <a:rPr lang="en-US" sz="1400" dirty="0"/>
            <a:t>Lead Technologists (e.g., Clinical Instructors)</a:t>
          </a:r>
        </a:p>
      </dgm:t>
    </dgm:pt>
    <dgm:pt modelId="{B2BBF302-92D6-4EA3-8816-B04303620910}" type="parTrans" cxnId="{2F81B121-FE68-4B1B-BA4E-4E4DA927E89F}">
      <dgm:prSet/>
      <dgm:spPr/>
      <dgm:t>
        <a:bodyPr/>
        <a:lstStyle/>
        <a:p>
          <a:endParaRPr lang="en-US"/>
        </a:p>
      </dgm:t>
    </dgm:pt>
    <dgm:pt modelId="{A40947DF-2AFA-481E-8FAA-E4B7C64E806E}" type="sibTrans" cxnId="{2F81B121-FE68-4B1B-BA4E-4E4DA927E89F}">
      <dgm:prSet/>
      <dgm:spPr/>
      <dgm:t>
        <a:bodyPr/>
        <a:lstStyle/>
        <a:p>
          <a:endParaRPr lang="en-US"/>
        </a:p>
      </dgm:t>
    </dgm:pt>
    <dgm:pt modelId="{1C99B4D5-7610-470F-8CA9-A8E0B3ABF1BD}">
      <dgm:prSet phldrT="[Text]" custT="1"/>
      <dgm:spPr/>
      <dgm:t>
        <a:bodyPr/>
        <a:lstStyle/>
        <a:p>
          <a:r>
            <a:rPr lang="en-US" sz="1400" b="1" dirty="0">
              <a:solidFill>
                <a:schemeClr val="tx1"/>
              </a:solidFill>
            </a:rPr>
            <a:t>Laboratory Departments</a:t>
          </a:r>
        </a:p>
      </dgm:t>
    </dgm:pt>
    <dgm:pt modelId="{1913521F-A504-4385-945F-E1CFDD35D693}" type="sibTrans" cxnId="{D621593F-E351-4518-B9EB-49915546BAE4}">
      <dgm:prSet/>
      <dgm:spPr/>
      <dgm:t>
        <a:bodyPr/>
        <a:lstStyle/>
        <a:p>
          <a:endParaRPr lang="en-US"/>
        </a:p>
      </dgm:t>
    </dgm:pt>
    <dgm:pt modelId="{A418021C-F2C7-4476-9E29-44952DBE490D}" type="parTrans" cxnId="{D621593F-E351-4518-B9EB-49915546BAE4}">
      <dgm:prSet/>
      <dgm:spPr/>
      <dgm:t>
        <a:bodyPr/>
        <a:lstStyle/>
        <a:p>
          <a:endParaRPr lang="en-US"/>
        </a:p>
      </dgm:t>
    </dgm:pt>
    <dgm:pt modelId="{2EF3271E-429A-4A83-9EB1-E7B4A7CD657E}">
      <dgm:prSet phldrT="[Text]" custT="1"/>
      <dgm:spPr/>
      <dgm:t>
        <a:bodyPr/>
        <a:lstStyle/>
        <a:p>
          <a:r>
            <a:rPr lang="en-US" sz="1400" dirty="0">
              <a:solidFill>
                <a:srgbClr val="FF0000"/>
              </a:solidFill>
            </a:rPr>
            <a:t>Students</a:t>
          </a:r>
        </a:p>
      </dgm:t>
    </dgm:pt>
    <dgm:pt modelId="{9574D41D-09DA-449F-887A-70B55CA3BE1A}" type="parTrans" cxnId="{7FEDD1B1-76B3-423B-A33D-7830364BFD79}">
      <dgm:prSet/>
      <dgm:spPr/>
      <dgm:t>
        <a:bodyPr/>
        <a:lstStyle/>
        <a:p>
          <a:endParaRPr lang="en-US"/>
        </a:p>
      </dgm:t>
    </dgm:pt>
    <dgm:pt modelId="{FF5C77AF-7426-445D-A626-46963DE43462}" type="sibTrans" cxnId="{7FEDD1B1-76B3-423B-A33D-7830364BFD79}">
      <dgm:prSet/>
      <dgm:spPr/>
      <dgm:t>
        <a:bodyPr/>
        <a:lstStyle/>
        <a:p>
          <a:endParaRPr lang="en-US"/>
        </a:p>
      </dgm:t>
    </dgm:pt>
    <dgm:pt modelId="{A0CD1843-4C7F-404C-B4B3-D8ADCE7CB756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b="1" dirty="0">
              <a:solidFill>
                <a:schemeClr val="accent5">
                  <a:lumMod val="50000"/>
                </a:schemeClr>
              </a:solidFill>
            </a:rPr>
            <a:t>Medical Chief and Medical </a:t>
          </a:r>
          <a:r>
            <a:rPr lang="en-US" sz="1400" b="1" dirty="0" smtClean="0">
              <a:solidFill>
                <a:schemeClr val="accent5">
                  <a:lumMod val="50000"/>
                </a:schemeClr>
              </a:solidFill>
            </a:rPr>
            <a:t>Chairs **</a:t>
          </a:r>
          <a:endParaRPr lang="en-US" sz="1400" b="1" dirty="0">
            <a:solidFill>
              <a:schemeClr val="accent5">
                <a:lumMod val="50000"/>
              </a:schemeClr>
            </a:solidFill>
          </a:endParaRPr>
        </a:p>
      </dgm:t>
    </dgm:pt>
    <dgm:pt modelId="{84185F41-4108-48EE-8638-5A6AD7AC821D}" type="parTrans" cxnId="{B0B9D1B3-6308-4065-943D-7234183EECDF}">
      <dgm:prSet/>
      <dgm:spPr/>
      <dgm:t>
        <a:bodyPr/>
        <a:lstStyle/>
        <a:p>
          <a:endParaRPr lang="en-US"/>
        </a:p>
      </dgm:t>
    </dgm:pt>
    <dgm:pt modelId="{E7F2F147-EE97-4812-9696-01348BFFA5AB}" type="sibTrans" cxnId="{B0B9D1B3-6308-4065-943D-7234183EECDF}">
      <dgm:prSet/>
      <dgm:spPr/>
      <dgm:t>
        <a:bodyPr/>
        <a:lstStyle/>
        <a:p>
          <a:endParaRPr lang="en-US"/>
        </a:p>
      </dgm:t>
    </dgm:pt>
    <dgm:pt modelId="{A48449E2-1268-4682-A52F-ECFBEEB7180B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/>
            <a:t>Laboratory Administrator</a:t>
          </a:r>
        </a:p>
      </dgm:t>
    </dgm:pt>
    <dgm:pt modelId="{9584A4C2-C624-4DA9-88E0-3AA480E7F983}" type="parTrans" cxnId="{69A9C0FB-00A3-49F7-80F4-79CF0BDACA50}">
      <dgm:prSet/>
      <dgm:spPr/>
      <dgm:t>
        <a:bodyPr/>
        <a:lstStyle/>
        <a:p>
          <a:endParaRPr lang="en-US"/>
        </a:p>
      </dgm:t>
    </dgm:pt>
    <dgm:pt modelId="{3F159416-9B2A-4938-A20A-A89707B268B4}" type="sibTrans" cxnId="{69A9C0FB-00A3-49F7-80F4-79CF0BDACA50}">
      <dgm:prSet/>
      <dgm:spPr/>
      <dgm:t>
        <a:bodyPr/>
        <a:lstStyle/>
        <a:p>
          <a:endParaRPr lang="en-US"/>
        </a:p>
      </dgm:t>
    </dgm:pt>
    <dgm:pt modelId="{3A5576CB-673D-41CB-A2EE-8CB62BAEC6B3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 smtClean="0"/>
            <a:t>System Operation </a:t>
          </a:r>
          <a:r>
            <a:rPr lang="en-US" sz="1400" dirty="0"/>
            <a:t>Directors</a:t>
          </a:r>
        </a:p>
      </dgm:t>
    </dgm:pt>
    <dgm:pt modelId="{F2DB55C2-2F48-4FDF-8E13-97B533FE2A9A}" type="parTrans" cxnId="{97BAF0B3-87FE-4BE2-8D34-F8F1D51518FC}">
      <dgm:prSet/>
      <dgm:spPr/>
      <dgm:t>
        <a:bodyPr/>
        <a:lstStyle/>
        <a:p>
          <a:endParaRPr lang="en-US"/>
        </a:p>
      </dgm:t>
    </dgm:pt>
    <dgm:pt modelId="{B995B90B-6C80-4683-985E-FD157212D49A}" type="sibTrans" cxnId="{97BAF0B3-87FE-4BE2-8D34-F8F1D51518FC}">
      <dgm:prSet/>
      <dgm:spPr/>
      <dgm:t>
        <a:bodyPr/>
        <a:lstStyle/>
        <a:p>
          <a:endParaRPr lang="en-US"/>
        </a:p>
      </dgm:t>
    </dgm:pt>
    <dgm:pt modelId="{55ADE923-CA17-41EF-932C-13486DAD0049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/>
            <a:t>System Managers</a:t>
          </a:r>
        </a:p>
      </dgm:t>
    </dgm:pt>
    <dgm:pt modelId="{F4E7133F-E0B1-42B7-9D6E-4AFD77ABC6D6}" type="parTrans" cxnId="{5FFD11F9-8FBD-4F0F-AA4A-0A6D99456144}">
      <dgm:prSet/>
      <dgm:spPr/>
      <dgm:t>
        <a:bodyPr/>
        <a:lstStyle/>
        <a:p>
          <a:endParaRPr lang="en-US"/>
        </a:p>
      </dgm:t>
    </dgm:pt>
    <dgm:pt modelId="{F2DD33E9-F32F-4C94-A9CA-7E251D111673}" type="sibTrans" cxnId="{5FFD11F9-8FBD-4F0F-AA4A-0A6D99456144}">
      <dgm:prSet/>
      <dgm:spPr/>
      <dgm:t>
        <a:bodyPr/>
        <a:lstStyle/>
        <a:p>
          <a:endParaRPr lang="en-US"/>
        </a:p>
      </dgm:t>
    </dgm:pt>
    <dgm:pt modelId="{57878E47-62DC-4F34-B691-1EDED43617C9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b="1" dirty="0" smtClean="0">
              <a:solidFill>
                <a:schemeClr val="accent5">
                  <a:lumMod val="50000"/>
                </a:schemeClr>
              </a:solidFill>
            </a:rPr>
            <a:t>PhD Technical Directors **</a:t>
          </a:r>
          <a:endParaRPr lang="en-US" sz="1400" b="1" dirty="0">
            <a:solidFill>
              <a:schemeClr val="accent5">
                <a:lumMod val="50000"/>
              </a:schemeClr>
            </a:solidFill>
          </a:endParaRPr>
        </a:p>
      </dgm:t>
    </dgm:pt>
    <dgm:pt modelId="{EAE4E3C5-88FC-441B-BE4C-6B99ECCA9F3A}" type="parTrans" cxnId="{FE16C560-8B12-4328-97B1-0CA349DDA437}">
      <dgm:prSet/>
      <dgm:spPr/>
      <dgm:t>
        <a:bodyPr/>
        <a:lstStyle/>
        <a:p>
          <a:endParaRPr lang="en-US"/>
        </a:p>
      </dgm:t>
    </dgm:pt>
    <dgm:pt modelId="{94D7FB28-3806-4B6E-8761-DFBCBE3CC5E2}" type="sibTrans" cxnId="{FE16C560-8B12-4328-97B1-0CA349DDA437}">
      <dgm:prSet/>
      <dgm:spPr/>
      <dgm:t>
        <a:bodyPr/>
        <a:lstStyle/>
        <a:p>
          <a:endParaRPr lang="en-US"/>
        </a:p>
      </dgm:t>
    </dgm:pt>
    <dgm:pt modelId="{41C2FB60-4698-4F9E-B8EA-7BEB92E140AB}" type="pres">
      <dgm:prSet presAssocID="{3FFE0EED-9F5F-401B-9BFD-DE16E468BA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D50E51C-F3DE-4A8E-90A1-1303351CCD68}" type="pres">
      <dgm:prSet presAssocID="{16FA63E1-0142-4D9B-805C-5AB1281201E3}" presName="composite" presStyleCnt="0"/>
      <dgm:spPr/>
    </dgm:pt>
    <dgm:pt modelId="{B08E8686-38FE-4713-8722-5DBF6719899D}" type="pres">
      <dgm:prSet presAssocID="{16FA63E1-0142-4D9B-805C-5AB1281201E3}" presName="parentText" presStyleLbl="alignNode1" presStyleIdx="0" presStyleCnt="3" custScaleX="1047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20C5A5-C29C-4A0F-859C-088081EF89CA}" type="pres">
      <dgm:prSet presAssocID="{16FA63E1-0142-4D9B-805C-5AB1281201E3}" presName="descendantText" presStyleLbl="alignAcc1" presStyleIdx="0" presStyleCnt="3" custLinFactNeighborX="96" custLinFactNeighborY="5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57923E-AA58-4F2D-A9DE-29C4E08F3C72}" type="pres">
      <dgm:prSet presAssocID="{A984AA5C-FD17-4BFD-80AC-05604CDA38C9}" presName="sp" presStyleCnt="0"/>
      <dgm:spPr/>
    </dgm:pt>
    <dgm:pt modelId="{CD6709E2-316B-417C-94E5-67827F79E704}" type="pres">
      <dgm:prSet presAssocID="{CAC00582-D06A-4ACB-84E9-47C8386A0880}" presName="composite" presStyleCnt="0"/>
      <dgm:spPr/>
    </dgm:pt>
    <dgm:pt modelId="{3F86F20F-BC02-48F5-B0C1-A7B3FD4D23CA}" type="pres">
      <dgm:prSet presAssocID="{CAC00582-D06A-4ACB-84E9-47C8386A088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DF7A3-E079-429A-BE10-27C7D049DC08}" type="pres">
      <dgm:prSet presAssocID="{CAC00582-D06A-4ACB-84E9-47C8386A088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BB600-87CE-4951-897E-A6EF2A05F089}" type="pres">
      <dgm:prSet presAssocID="{1F245FD3-A806-4D3A-BCEB-DC2395F4A47B}" presName="sp" presStyleCnt="0"/>
      <dgm:spPr/>
    </dgm:pt>
    <dgm:pt modelId="{E6CA8CBB-1E04-4EAF-829F-9BFFA502EF1D}" type="pres">
      <dgm:prSet presAssocID="{1C99B4D5-7610-470F-8CA9-A8E0B3ABF1BD}" presName="composite" presStyleCnt="0"/>
      <dgm:spPr/>
    </dgm:pt>
    <dgm:pt modelId="{1BFD5F07-B9F4-4ACA-BFE0-FD34A7FB8F0D}" type="pres">
      <dgm:prSet presAssocID="{1C99B4D5-7610-470F-8CA9-A8E0B3ABF1BD}" presName="parentText" presStyleLbl="alignNode1" presStyleIdx="2" presStyleCnt="3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84696-0860-4FCE-A945-E13F6A8878B5}" type="pres">
      <dgm:prSet presAssocID="{1C99B4D5-7610-470F-8CA9-A8E0B3ABF1B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21593F-E351-4518-B9EB-49915546BAE4}" srcId="{3FFE0EED-9F5F-401B-9BFD-DE16E468BA2B}" destId="{1C99B4D5-7610-470F-8CA9-A8E0B3ABF1BD}" srcOrd="2" destOrd="0" parTransId="{A418021C-F2C7-4476-9E29-44952DBE490D}" sibTransId="{1913521F-A504-4385-945F-E1CFDD35D693}"/>
    <dgm:cxn modelId="{2D58410E-5EF4-4B57-B8A3-3EB6676789C9}" type="presOf" srcId="{2EF3271E-429A-4A83-9EB1-E7B4A7CD657E}" destId="{51F84696-0860-4FCE-A945-E13F6A8878B5}" srcOrd="0" destOrd="3" presId="urn:microsoft.com/office/officeart/2005/8/layout/chevron2"/>
    <dgm:cxn modelId="{C27497E5-2695-48EB-930B-A265D67A23AE}" type="presOf" srcId="{A48449E2-1268-4682-A52F-ECFBEEB7180B}" destId="{527DF7A3-E079-429A-BE10-27C7D049DC08}" srcOrd="0" destOrd="3" presId="urn:microsoft.com/office/officeart/2005/8/layout/chevron2"/>
    <dgm:cxn modelId="{1732C802-6D9D-4506-8D31-94E4AF65EF96}" srcId="{55ADE923-CA17-41EF-932C-13486DAD0049}" destId="{D4313CFC-989D-4192-A314-8454C7EE1BB2}" srcOrd="0" destOrd="0" parTransId="{DF2237B4-2624-4582-89DA-516F62D69A44}" sibTransId="{90EF693C-ABF5-478F-BF61-7FDAC7FD10E8}"/>
    <dgm:cxn modelId="{A62BE544-F106-4274-8A84-39B49F93E0A0}" type="presOf" srcId="{6673EA3B-FBF0-4FC0-87C4-B7F7174734A7}" destId="{F820C5A5-C29C-4A0F-859C-088081EF89CA}" srcOrd="0" destOrd="1" presId="urn:microsoft.com/office/officeart/2005/8/layout/chevron2"/>
    <dgm:cxn modelId="{97BAF0B3-87FE-4BE2-8D34-F8F1D51518FC}" srcId="{CAC00582-D06A-4ACB-84E9-47C8386A0880}" destId="{3A5576CB-673D-41CB-A2EE-8CB62BAEC6B3}" srcOrd="4" destOrd="0" parTransId="{F2DB55C2-2F48-4FDF-8E13-97B533FE2A9A}" sibTransId="{B995B90B-6C80-4683-985E-FD157212D49A}"/>
    <dgm:cxn modelId="{0C6DBB1E-5C12-4532-BA36-CBC97819731D}" srcId="{16FA63E1-0142-4D9B-805C-5AB1281201E3}" destId="{0EA9A933-4198-4990-9498-67A5952C684E}" srcOrd="0" destOrd="0" parTransId="{40BD0779-D988-49C0-9D5F-30592F7FBAC3}" sibTransId="{76839532-496A-4343-BBEB-17FA191CAE0F}"/>
    <dgm:cxn modelId="{FE16C560-8B12-4328-97B1-0CA349DDA437}" srcId="{CAC00582-D06A-4ACB-84E9-47C8386A0880}" destId="{57878E47-62DC-4F34-B691-1EDED43617C9}" srcOrd="2" destOrd="0" parTransId="{EAE4E3C5-88FC-441B-BE4C-6B99ECCA9F3A}" sibTransId="{94D7FB28-3806-4B6E-8761-DFBCBE3CC5E2}"/>
    <dgm:cxn modelId="{A407D275-A622-42C8-8141-F155375F48F2}" type="presOf" srcId="{3FFE0EED-9F5F-401B-9BFD-DE16E468BA2B}" destId="{41C2FB60-4698-4F9E-B8EA-7BEB92E140AB}" srcOrd="0" destOrd="0" presId="urn:microsoft.com/office/officeart/2005/8/layout/chevron2"/>
    <dgm:cxn modelId="{5FFD11F9-8FBD-4F0F-AA4A-0A6D99456144}" srcId="{CAC00582-D06A-4ACB-84E9-47C8386A0880}" destId="{55ADE923-CA17-41EF-932C-13486DAD0049}" srcOrd="5" destOrd="0" parTransId="{F4E7133F-E0B1-42B7-9D6E-4AFD77ABC6D6}" sibTransId="{F2DD33E9-F32F-4C94-A9CA-7E251D111673}"/>
    <dgm:cxn modelId="{5FCAAC83-CC9C-406A-9623-BBED3680D684}" type="presOf" srcId="{487BD112-74A5-4D12-B525-49E709F38850}" destId="{51F84696-0860-4FCE-A945-E13F6A8878B5}" srcOrd="0" destOrd="1" presId="urn:microsoft.com/office/officeart/2005/8/layout/chevron2"/>
    <dgm:cxn modelId="{CD447162-364D-417D-BD20-C639799D8B47}" srcId="{16FA63E1-0142-4D9B-805C-5AB1281201E3}" destId="{2F42FA89-51BC-4989-806F-F2F23ADDDAC1}" srcOrd="2" destOrd="0" parTransId="{D7B85AC6-D0F1-4E58-8FFF-EFE62A4DA94C}" sibTransId="{BC471461-200B-40E0-B903-FBB4ED59DADF}"/>
    <dgm:cxn modelId="{405221AD-2C08-485B-B622-F175A50976C0}" type="presOf" srcId="{1C99B4D5-7610-470F-8CA9-A8E0B3ABF1BD}" destId="{1BFD5F07-B9F4-4ACA-BFE0-FD34A7FB8F0D}" srcOrd="0" destOrd="0" presId="urn:microsoft.com/office/officeart/2005/8/layout/chevron2"/>
    <dgm:cxn modelId="{9CC1C707-C501-42F7-A771-D6E2322F029F}" type="presOf" srcId="{615B2292-4DE4-415B-898C-6FC68C3E2F40}" destId="{527DF7A3-E079-429A-BE10-27C7D049DC08}" srcOrd="0" destOrd="0" presId="urn:microsoft.com/office/officeart/2005/8/layout/chevron2"/>
    <dgm:cxn modelId="{50F2D95A-6B4C-483F-A252-A1FA3BB1264F}" type="presOf" srcId="{533E0A0A-3F87-4C35-B453-FC35D405CA1B}" destId="{51F84696-0860-4FCE-A945-E13F6A8878B5}" srcOrd="0" destOrd="0" presId="urn:microsoft.com/office/officeart/2005/8/layout/chevron2"/>
    <dgm:cxn modelId="{E7316D6D-75DC-4F4E-B8C8-CAB60F8D8292}" type="presOf" srcId="{55ADE923-CA17-41EF-932C-13486DAD0049}" destId="{527DF7A3-E079-429A-BE10-27C7D049DC08}" srcOrd="0" destOrd="5" presId="urn:microsoft.com/office/officeart/2005/8/layout/chevron2"/>
    <dgm:cxn modelId="{151F197B-E6DE-419A-B070-09E0717A0A5D}" srcId="{1C99B4D5-7610-470F-8CA9-A8E0B3ABF1BD}" destId="{7B77EB4F-47AB-4BCF-8C91-E1497CC02F97}" srcOrd="2" destOrd="0" parTransId="{77FDC011-9434-4721-AFE6-895E11843065}" sibTransId="{C7629CA3-BC54-4373-9B38-CCE7DEF3D672}"/>
    <dgm:cxn modelId="{C4DBF7AA-B634-4864-AC1B-1F8B69E84998}" type="presOf" srcId="{3A5576CB-673D-41CB-A2EE-8CB62BAEC6B3}" destId="{527DF7A3-E079-429A-BE10-27C7D049DC08}" srcOrd="0" destOrd="4" presId="urn:microsoft.com/office/officeart/2005/8/layout/chevron2"/>
    <dgm:cxn modelId="{45151C9B-478B-4AE0-9D12-B37CF2A20710}" srcId="{3FFE0EED-9F5F-401B-9BFD-DE16E468BA2B}" destId="{CAC00582-D06A-4ACB-84E9-47C8386A0880}" srcOrd="1" destOrd="0" parTransId="{D5E61974-EE85-4BA4-817B-59B134C39C4A}" sibTransId="{1F245FD3-A806-4D3A-BCEB-DC2395F4A47B}"/>
    <dgm:cxn modelId="{7BD51A12-9E26-466C-BCE0-BDC7815CC449}" type="presOf" srcId="{7B77EB4F-47AB-4BCF-8C91-E1497CC02F97}" destId="{51F84696-0860-4FCE-A945-E13F6A8878B5}" srcOrd="0" destOrd="2" presId="urn:microsoft.com/office/officeart/2005/8/layout/chevron2"/>
    <dgm:cxn modelId="{2F81B121-FE68-4B1B-BA4E-4E4DA927E89F}" srcId="{1C99B4D5-7610-470F-8CA9-A8E0B3ABF1BD}" destId="{487BD112-74A5-4D12-B525-49E709F38850}" srcOrd="1" destOrd="0" parTransId="{B2BBF302-92D6-4EA3-8816-B04303620910}" sibTransId="{A40947DF-2AFA-481E-8FAA-E4B7C64E806E}"/>
    <dgm:cxn modelId="{25D89D09-5B7F-40AB-8055-6BF6D96C0CD9}" srcId="{1C99B4D5-7610-470F-8CA9-A8E0B3ABF1BD}" destId="{533E0A0A-3F87-4C35-B453-FC35D405CA1B}" srcOrd="0" destOrd="0" parTransId="{17AA3F07-E8F6-4B4C-AC9F-E8324F92D508}" sibTransId="{1355F220-A2A2-45C3-9FD5-C90A4DC9D50D}"/>
    <dgm:cxn modelId="{09E183AC-2DB5-41B3-9F72-45FBCF2D1118}" type="presOf" srcId="{CAC00582-D06A-4ACB-84E9-47C8386A0880}" destId="{3F86F20F-BC02-48F5-B0C1-A7B3FD4D23CA}" srcOrd="0" destOrd="0" presId="urn:microsoft.com/office/officeart/2005/8/layout/chevron2"/>
    <dgm:cxn modelId="{24AF3840-36ED-43AD-AF4B-E600DD15DE3D}" type="presOf" srcId="{A0CD1843-4C7F-404C-B4B3-D8ADCE7CB756}" destId="{527DF7A3-E079-429A-BE10-27C7D049DC08}" srcOrd="0" destOrd="1" presId="urn:microsoft.com/office/officeart/2005/8/layout/chevron2"/>
    <dgm:cxn modelId="{7A63F79D-DB49-4000-8B8B-11928BA9E953}" srcId="{3FFE0EED-9F5F-401B-9BFD-DE16E468BA2B}" destId="{16FA63E1-0142-4D9B-805C-5AB1281201E3}" srcOrd="0" destOrd="0" parTransId="{D22F58B4-EAB0-4F1B-A757-FE9AB85928DE}" sibTransId="{A984AA5C-FD17-4BFD-80AC-05604CDA38C9}"/>
    <dgm:cxn modelId="{8D50D052-6B85-440A-B3F4-1F5365E28B6A}" srcId="{CAC00582-D06A-4ACB-84E9-47C8386A0880}" destId="{615B2292-4DE4-415B-898C-6FC68C3E2F40}" srcOrd="0" destOrd="0" parTransId="{328A4092-714B-4875-B1A1-4D1033A9D290}" sibTransId="{07089795-9E94-4F2F-B2D5-E39F06BAFADB}"/>
    <dgm:cxn modelId="{B0B9D1B3-6308-4065-943D-7234183EECDF}" srcId="{CAC00582-D06A-4ACB-84E9-47C8386A0880}" destId="{A0CD1843-4C7F-404C-B4B3-D8ADCE7CB756}" srcOrd="1" destOrd="0" parTransId="{84185F41-4108-48EE-8638-5A6AD7AC821D}" sibTransId="{E7F2F147-EE97-4812-9696-01348BFFA5AB}"/>
    <dgm:cxn modelId="{91F07F0E-482B-4807-8CE2-2B93697D9E9C}" srcId="{16FA63E1-0142-4D9B-805C-5AB1281201E3}" destId="{6673EA3B-FBF0-4FC0-87C4-B7F7174734A7}" srcOrd="1" destOrd="0" parTransId="{3400FC4F-03B2-416A-8FEA-FBE43C4AB41E}" sibTransId="{1E30FBBC-718A-4D27-BDED-9FB413F2DA4E}"/>
    <dgm:cxn modelId="{F7948E79-5E11-49EF-8822-B59F648B7785}" type="presOf" srcId="{2F42FA89-51BC-4989-806F-F2F23ADDDAC1}" destId="{F820C5A5-C29C-4A0F-859C-088081EF89CA}" srcOrd="0" destOrd="2" presId="urn:microsoft.com/office/officeart/2005/8/layout/chevron2"/>
    <dgm:cxn modelId="{69A9C0FB-00A3-49F7-80F4-79CF0BDACA50}" srcId="{CAC00582-D06A-4ACB-84E9-47C8386A0880}" destId="{A48449E2-1268-4682-A52F-ECFBEEB7180B}" srcOrd="3" destOrd="0" parTransId="{9584A4C2-C624-4DA9-88E0-3AA480E7F983}" sibTransId="{3F159416-9B2A-4938-A20A-A89707B268B4}"/>
    <dgm:cxn modelId="{7FEDD1B1-76B3-423B-A33D-7830364BFD79}" srcId="{1C99B4D5-7610-470F-8CA9-A8E0B3ABF1BD}" destId="{2EF3271E-429A-4A83-9EB1-E7B4A7CD657E}" srcOrd="3" destOrd="0" parTransId="{9574D41D-09DA-449F-887A-70B55CA3BE1A}" sibTransId="{FF5C77AF-7426-445D-A626-46963DE43462}"/>
    <dgm:cxn modelId="{C434589F-98E4-4500-8D75-DFC898441B39}" type="presOf" srcId="{57878E47-62DC-4F34-B691-1EDED43617C9}" destId="{527DF7A3-E079-429A-BE10-27C7D049DC08}" srcOrd="0" destOrd="2" presId="urn:microsoft.com/office/officeart/2005/8/layout/chevron2"/>
    <dgm:cxn modelId="{F67E7B98-6C6E-40CD-B630-BE2127F010A6}" type="presOf" srcId="{16FA63E1-0142-4D9B-805C-5AB1281201E3}" destId="{B08E8686-38FE-4713-8722-5DBF6719899D}" srcOrd="0" destOrd="0" presId="urn:microsoft.com/office/officeart/2005/8/layout/chevron2"/>
    <dgm:cxn modelId="{6D585884-E6E3-4362-B32B-399F411DD8B9}" type="presOf" srcId="{0EA9A933-4198-4990-9498-67A5952C684E}" destId="{F820C5A5-C29C-4A0F-859C-088081EF89CA}" srcOrd="0" destOrd="0" presId="urn:microsoft.com/office/officeart/2005/8/layout/chevron2"/>
    <dgm:cxn modelId="{FF33D525-A361-4C2D-B96F-134D513A4493}" type="presOf" srcId="{D4313CFC-989D-4192-A314-8454C7EE1BB2}" destId="{527DF7A3-E079-429A-BE10-27C7D049DC08}" srcOrd="0" destOrd="6" presId="urn:microsoft.com/office/officeart/2005/8/layout/chevron2"/>
    <dgm:cxn modelId="{9222AE8F-A6F6-4795-B5B0-B2DBD5863B96}" type="presParOf" srcId="{41C2FB60-4698-4F9E-B8EA-7BEB92E140AB}" destId="{4D50E51C-F3DE-4A8E-90A1-1303351CCD68}" srcOrd="0" destOrd="0" presId="urn:microsoft.com/office/officeart/2005/8/layout/chevron2"/>
    <dgm:cxn modelId="{B0CF834A-C90A-4AA4-88BF-F36A22327176}" type="presParOf" srcId="{4D50E51C-F3DE-4A8E-90A1-1303351CCD68}" destId="{B08E8686-38FE-4713-8722-5DBF6719899D}" srcOrd="0" destOrd="0" presId="urn:microsoft.com/office/officeart/2005/8/layout/chevron2"/>
    <dgm:cxn modelId="{8D44F763-DD83-481B-AF18-D4AE9748A8D5}" type="presParOf" srcId="{4D50E51C-F3DE-4A8E-90A1-1303351CCD68}" destId="{F820C5A5-C29C-4A0F-859C-088081EF89CA}" srcOrd="1" destOrd="0" presId="urn:microsoft.com/office/officeart/2005/8/layout/chevron2"/>
    <dgm:cxn modelId="{9EA69234-FEFF-45F7-8AA9-213921B5C1AB}" type="presParOf" srcId="{41C2FB60-4698-4F9E-B8EA-7BEB92E140AB}" destId="{C857923E-AA58-4F2D-A9DE-29C4E08F3C72}" srcOrd="1" destOrd="0" presId="urn:microsoft.com/office/officeart/2005/8/layout/chevron2"/>
    <dgm:cxn modelId="{8E9401A2-8AAE-4E63-B437-5D3B252818F4}" type="presParOf" srcId="{41C2FB60-4698-4F9E-B8EA-7BEB92E140AB}" destId="{CD6709E2-316B-417C-94E5-67827F79E704}" srcOrd="2" destOrd="0" presId="urn:microsoft.com/office/officeart/2005/8/layout/chevron2"/>
    <dgm:cxn modelId="{21A0397E-CD94-47C5-B475-7419DCF7A333}" type="presParOf" srcId="{CD6709E2-316B-417C-94E5-67827F79E704}" destId="{3F86F20F-BC02-48F5-B0C1-A7B3FD4D23CA}" srcOrd="0" destOrd="0" presId="urn:microsoft.com/office/officeart/2005/8/layout/chevron2"/>
    <dgm:cxn modelId="{31FD6CCD-1BF0-4D8F-8010-2C3452113EC5}" type="presParOf" srcId="{CD6709E2-316B-417C-94E5-67827F79E704}" destId="{527DF7A3-E079-429A-BE10-27C7D049DC08}" srcOrd="1" destOrd="0" presId="urn:microsoft.com/office/officeart/2005/8/layout/chevron2"/>
    <dgm:cxn modelId="{84A17BE7-53CD-40D8-9BB1-FF86FDACD8C2}" type="presParOf" srcId="{41C2FB60-4698-4F9E-B8EA-7BEB92E140AB}" destId="{6CABB600-87CE-4951-897E-A6EF2A05F089}" srcOrd="3" destOrd="0" presId="urn:microsoft.com/office/officeart/2005/8/layout/chevron2"/>
    <dgm:cxn modelId="{C9D890E6-BF93-48D3-A82E-25511480C342}" type="presParOf" srcId="{41C2FB60-4698-4F9E-B8EA-7BEB92E140AB}" destId="{E6CA8CBB-1E04-4EAF-829F-9BFFA502EF1D}" srcOrd="4" destOrd="0" presId="urn:microsoft.com/office/officeart/2005/8/layout/chevron2"/>
    <dgm:cxn modelId="{3B83D9FA-D75B-44CB-9D15-1C344DFBD896}" type="presParOf" srcId="{E6CA8CBB-1E04-4EAF-829F-9BFFA502EF1D}" destId="{1BFD5F07-B9F4-4ACA-BFE0-FD34A7FB8F0D}" srcOrd="0" destOrd="0" presId="urn:microsoft.com/office/officeart/2005/8/layout/chevron2"/>
    <dgm:cxn modelId="{5C8CF443-39E9-47E4-BD35-2F07BB5DFFAD}" type="presParOf" srcId="{E6CA8CBB-1E04-4EAF-829F-9BFFA502EF1D}" destId="{51F84696-0860-4FCE-A945-E13F6A8878B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E8686-38FE-4713-8722-5DBF6719899D}">
      <dsp:nvSpPr>
        <dsp:cNvPr id="0" name=""/>
        <dsp:cNvSpPr/>
      </dsp:nvSpPr>
      <dsp:spPr>
        <a:xfrm rot="5400000">
          <a:off x="-248186" y="238128"/>
          <a:ext cx="1750888" cy="12834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tx1"/>
              </a:solidFill>
            </a:rPr>
            <a:t>Corporate Beaumont Health</a:t>
          </a:r>
        </a:p>
      </dsp:txBody>
      <dsp:txXfrm rot="-5400000">
        <a:off x="-14447" y="646094"/>
        <a:ext cx="1283410" cy="467478"/>
      </dsp:txXfrm>
    </dsp:sp>
    <dsp:sp modelId="{F820C5A5-C29C-4A0F-859C-088081EF89CA}">
      <dsp:nvSpPr>
        <dsp:cNvPr id="0" name=""/>
        <dsp:cNvSpPr/>
      </dsp:nvSpPr>
      <dsp:spPr>
        <a:xfrm rot="5400000">
          <a:off x="2705870" y="-1394127"/>
          <a:ext cx="1138675" cy="40702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Corporate Hospital Presidents / Administrators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Corporate Compliance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Support Departments – e.g., Human Resources, Information Technology, Security</a:t>
          </a:r>
        </a:p>
      </dsp:txBody>
      <dsp:txXfrm rot="-5400000">
        <a:off x="1240069" y="127260"/>
        <a:ext cx="4014692" cy="1027503"/>
      </dsp:txXfrm>
    </dsp:sp>
    <dsp:sp modelId="{3F86F20F-BC02-48F5-B0C1-A7B3FD4D23CA}">
      <dsp:nvSpPr>
        <dsp:cNvPr id="0" name=""/>
        <dsp:cNvSpPr/>
      </dsp:nvSpPr>
      <dsp:spPr>
        <a:xfrm rot="5400000">
          <a:off x="-277080" y="1825589"/>
          <a:ext cx="1750888" cy="12256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tx1"/>
              </a:solidFill>
            </a:rPr>
            <a:t>Beaumont Laboratory</a:t>
          </a:r>
        </a:p>
      </dsp:txBody>
      <dsp:txXfrm rot="-5400000">
        <a:off x="-14446" y="2175767"/>
        <a:ext cx="1225621" cy="525267"/>
      </dsp:txXfrm>
    </dsp:sp>
    <dsp:sp modelId="{527DF7A3-E079-429A-BE10-27C7D049DC08}">
      <dsp:nvSpPr>
        <dsp:cNvPr id="0" name=""/>
        <dsp:cNvSpPr/>
      </dsp:nvSpPr>
      <dsp:spPr>
        <a:xfrm rot="5400000">
          <a:off x="2677275" y="96855"/>
          <a:ext cx="1138077" cy="40702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b="1" kern="1200" dirty="0">
              <a:solidFill>
                <a:schemeClr val="accent5">
                  <a:lumMod val="50000"/>
                </a:schemeClr>
              </a:solidFill>
            </a:rPr>
            <a:t>Medical Chief and Medical </a:t>
          </a:r>
          <a:r>
            <a:rPr lang="en-US" sz="1400" b="1" kern="1200" dirty="0" smtClean="0">
              <a:solidFill>
                <a:schemeClr val="accent5">
                  <a:lumMod val="50000"/>
                </a:schemeClr>
              </a:solidFill>
            </a:rPr>
            <a:t>Chairs **</a:t>
          </a:r>
          <a:endParaRPr lang="en-US" sz="1400" b="1" kern="1200" dirty="0">
            <a:solidFill>
              <a:schemeClr val="accent5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b="1" kern="1200" dirty="0" smtClean="0">
              <a:solidFill>
                <a:schemeClr val="accent5">
                  <a:lumMod val="50000"/>
                </a:schemeClr>
              </a:solidFill>
            </a:rPr>
            <a:t>PhD Technical Directors **</a:t>
          </a:r>
          <a:endParaRPr lang="en-US" sz="1400" b="1" kern="1200" dirty="0">
            <a:solidFill>
              <a:schemeClr val="accent5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kern="1200" dirty="0"/>
            <a:t>Laboratory Administrator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kern="1200" dirty="0" smtClean="0"/>
            <a:t>System Operation </a:t>
          </a:r>
          <a:r>
            <a:rPr lang="en-US" sz="1400" kern="1200" dirty="0"/>
            <a:t>Directors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kern="1200" dirty="0"/>
            <a:t>System Managers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</dsp:txBody>
      <dsp:txXfrm rot="-5400000">
        <a:off x="1211175" y="1618511"/>
        <a:ext cx="4014722" cy="1026965"/>
      </dsp:txXfrm>
    </dsp:sp>
    <dsp:sp modelId="{1BFD5F07-B9F4-4ACA-BFE0-FD34A7FB8F0D}">
      <dsp:nvSpPr>
        <dsp:cNvPr id="0" name=""/>
        <dsp:cNvSpPr/>
      </dsp:nvSpPr>
      <dsp:spPr>
        <a:xfrm rot="5400000">
          <a:off x="-277080" y="3384155"/>
          <a:ext cx="1750888" cy="12256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tx1"/>
              </a:solidFill>
            </a:rPr>
            <a:t>Laboratory Departments</a:t>
          </a:r>
        </a:p>
      </dsp:txBody>
      <dsp:txXfrm rot="-5400000">
        <a:off x="-14446" y="3734333"/>
        <a:ext cx="1225621" cy="525267"/>
      </dsp:txXfrm>
    </dsp:sp>
    <dsp:sp modelId="{51F84696-0860-4FCE-A945-E13F6A8878B5}">
      <dsp:nvSpPr>
        <dsp:cNvPr id="0" name=""/>
        <dsp:cNvSpPr/>
      </dsp:nvSpPr>
      <dsp:spPr>
        <a:xfrm rot="5400000">
          <a:off x="2677275" y="1655421"/>
          <a:ext cx="1138077" cy="40702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Campus Laboratory Section Managers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Lead Technologists (e.g., Clinical Instructors)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Bench Technologists / Non-technical Staff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>
              <a:solidFill>
                <a:srgbClr val="FF0000"/>
              </a:solidFill>
            </a:rPr>
            <a:t>Students</a:t>
          </a:r>
        </a:p>
      </dsp:txBody>
      <dsp:txXfrm rot="-5400000">
        <a:off x="1211175" y="3177077"/>
        <a:ext cx="4014722" cy="1026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xmlns="" id="{FF2BE03D-D207-47C9-B20F-DA62AB7A8A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xmlns="" id="{0B57036E-8E41-4F21-9955-C89E336DCB3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xmlns="" id="{7D5727E5-1F99-43DB-B67A-19374E2760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xmlns="" id="{ADCD997D-7F19-44F8-AC03-8543E90502C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99DD6B7-C02F-4391-B9FA-883C2595E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299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57E5FDE-EB9C-44D2-8177-8968CD9ABF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C09B31C-C598-46A7-85DE-CE7A503901E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859F675-3923-4AEA-8A8A-F4021D620806}" type="datetimeFigureOut">
              <a:rPr lang="en-US"/>
              <a:pPr>
                <a:defRPr/>
              </a:pPr>
              <a:t>6/21/2020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BD78E55B-E01F-4F71-BD1D-333B967B50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20603FA2-B370-4063-9290-139838FFE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54E2EA6-663C-47D6-8CEA-BF01905188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497C59B-255C-4B38-A6A2-67620DC8CF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E8FF52C-6B6E-401E-9B5C-CBC68B37B7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339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6B0809CC-F0D3-486C-8D93-C248EE582B1C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xmlns="" id="{FC44C19D-B828-47D8-8222-C5450E7CD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6" name="Arc 4">
              <a:extLst>
                <a:ext uri="{FF2B5EF4-FFF2-40B4-BE49-F238E27FC236}">
                  <a16:creationId xmlns:a16="http://schemas.microsoft.com/office/drawing/2014/main" xmlns="" id="{E7BB2A7D-3D52-4617-A72F-C2D87A418E4D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83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212410DB-A99D-4272-B714-5B8EBBCCE1E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xmlns="" id="{2D0184FC-2D5B-494A-A7B2-F1AFBE539B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xmlns="" id="{212F10C0-7846-454A-ADD9-B5CEB68C9D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03DE73-AFD0-4F26-A1DD-C240D2434E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00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40ED319-5B1F-499E-AE61-10D121CE3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8BD96BAE-AD0C-455E-9E7C-D1E1C09A94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8C20EB8A-6DDD-4DD2-A40B-D5EAB16AFE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F6167-C8A7-4BD8-8C31-E830EB5D6E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770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1143000"/>
          </a:xfrm>
        </p:spPr>
        <p:txBody>
          <a:bodyPr/>
          <a:lstStyle>
            <a:lvl1pPr>
              <a:defRPr sz="40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0DAF53A-473B-44EC-81CD-C9105410B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9C899C5A-C5FA-4BBA-9DF5-99528EB592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4F41346B-8FD9-4646-ABBA-0C8E15D6C8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C0C69-9E9A-4766-90CC-B3111B56F1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99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432B69E-D83F-4310-AE89-A99439338E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1CC02B72-041D-4239-BC05-A598F1466C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0C793844-9217-4A17-B860-8A67B2FDF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1B2C2-E33E-4509-9A7A-8BD8C577CC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848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buClr>
                <a:schemeClr val="tx1"/>
              </a:buCl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buClr>
                <a:schemeClr val="tx1"/>
              </a:buCl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6C5CADA-1303-4ACC-A610-FD6997A37E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86CD8E3-C3EE-4864-8625-217F528EF8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4C934174-6887-4B72-8C16-B5913078AD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B70EB-5A12-4F90-9BEB-1F06CF8605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491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E60B870-E726-4FD4-BA1C-34395E86CD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4043470-B2BE-4EBA-B8A5-BDDCDCE146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821A694-5776-4782-AD51-81ED95C79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43758-A317-498C-AD4B-A37B33DF8F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60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xmlns="" id="{019EAB34-525D-483E-A37D-3BDC9405F2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D4D0A4F3-DAC4-4A85-A617-448EC132F5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45B299CE-C941-4152-824B-886037099E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4CDC0-09C4-459B-BAD4-898170C76E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10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EE9202D9-804B-4D48-B7FA-0C778C1EAC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83FB5445-1818-47EA-809D-D3A781C82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C2552B39-FCC0-40FB-9783-91F0A319D2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DFD0E-87C9-48C7-B08C-6C4F152713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27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00E885ED-71B3-41CF-B4A1-34AC65A8F3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7FC1B13C-7760-4B36-A912-966F16F150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A63C3F9F-5919-4923-898A-1B6374B082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7151-0E38-4824-8B81-C5922FF367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236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F0E2469A-C79D-4138-A978-F30AD74421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90F49DC7-D6B3-4C1D-A43F-242DD3E84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C2D7E7A-2EAA-492C-BDAD-BAF7DD0403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42636-4D4B-43A0-8AB1-98E03F6609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38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xmlns="" id="{C354D6B6-DD2A-46C3-9DFD-31AD35EA3D31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19811" name="Freeform 3">
              <a:extLst>
                <a:ext uri="{FF2B5EF4-FFF2-40B4-BE49-F238E27FC236}">
                  <a16:creationId xmlns:a16="http://schemas.microsoft.com/office/drawing/2014/main" xmlns="" id="{90FA0642-5B5E-4876-88C5-F07D3EAD6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xmlns="" id="{7E11045D-A876-48B5-ADA7-EA33E08DF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9813" name="Rectangle 5">
            <a:extLst>
              <a:ext uri="{FF2B5EF4-FFF2-40B4-BE49-F238E27FC236}">
                <a16:creationId xmlns:a16="http://schemas.microsoft.com/office/drawing/2014/main" xmlns="" id="{4BC0E8C6-0B31-4D73-A535-23B9F2BE8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9814" name="Rectangle 6">
            <a:extLst>
              <a:ext uri="{FF2B5EF4-FFF2-40B4-BE49-F238E27FC236}">
                <a16:creationId xmlns:a16="http://schemas.microsoft.com/office/drawing/2014/main" xmlns="" id="{A6A528A3-8DE8-44A6-A360-5E1B5041C4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5" name="Rectangle 7">
            <a:extLst>
              <a:ext uri="{FF2B5EF4-FFF2-40B4-BE49-F238E27FC236}">
                <a16:creationId xmlns:a16="http://schemas.microsoft.com/office/drawing/2014/main" xmlns="" id="{9268F41E-853B-4DB2-BB55-89F4D180EF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6" name="Rectangle 8">
            <a:extLst>
              <a:ext uri="{FF2B5EF4-FFF2-40B4-BE49-F238E27FC236}">
                <a16:creationId xmlns:a16="http://schemas.microsoft.com/office/drawing/2014/main" xmlns="" id="{3BE6FE0A-B008-4484-8E58-D5684CAE9D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572C23D-9F41-4A9F-AF91-93B9F4AE31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xmlns="" id="{BA27D7BA-4C1D-42A4-ADA7-161DC7F2E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45" r:id="rId2"/>
    <p:sldLayoutId id="2147483846" r:id="rId3"/>
    <p:sldLayoutId id="2147483847" r:id="rId4"/>
    <p:sldLayoutId id="2147483848" r:id="rId5"/>
    <p:sldLayoutId id="2147483850" r:id="rId6"/>
    <p:sldLayoutId id="2147483851" r:id="rId7"/>
    <p:sldLayoutId id="2147483852" r:id="rId8"/>
    <p:sldLayoutId id="2147483853" r:id="rId9"/>
    <p:sldLayoutId id="2147483854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A3D6B5-F10C-4237-8477-AE1409117AF9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609600" y="433387"/>
            <a:ext cx="7924800" cy="276701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/>
              </a:rPr>
              <a:t>Beaumont Laboratory &amp; </a:t>
            </a:r>
            <a:br>
              <a:rPr lang="en-US" sz="3600" b="1" dirty="0" smtClean="0">
                <a:effectLst/>
              </a:rPr>
            </a:br>
            <a:r>
              <a:rPr lang="en-US" sz="3600" b="1" dirty="0" smtClean="0">
                <a:effectLst/>
              </a:rPr>
              <a:t>School of Medical Laboratory Science</a:t>
            </a: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solidFill>
                  <a:srgbClr val="0070C0"/>
                </a:solidFill>
              </a:rPr>
              <a:t>COMMUNICATION GUIDELINES</a:t>
            </a:r>
            <a:r>
              <a:rPr lang="en-US" sz="4000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sz="4000" dirty="0">
                <a:effectLst/>
              </a:rPr>
              <a:t/>
            </a:r>
            <a:br>
              <a:rPr lang="en-US" sz="4000" dirty="0">
                <a:effectLst/>
              </a:rPr>
            </a:br>
            <a:endParaRPr lang="en-US" sz="3200" dirty="0">
              <a:effectLst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A0E659CE-B232-4E58-8510-DBEAC4890EB4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990600" y="5486401"/>
            <a:ext cx="7391400" cy="6858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School of Medical Laboratory Science Orientation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148" name="Picture 6" descr="C:\Users\NRamirez\AppData\Local\Microsoft\Windows\Temporary Internet Files\Content.IE5\M0AO3T9Z\social-media-communication-linchi-kwok-blog[1].jpg">
            <a:extLst>
              <a:ext uri="{FF2B5EF4-FFF2-40B4-BE49-F238E27FC236}">
                <a16:creationId xmlns:a16="http://schemas.microsoft.com/office/drawing/2014/main" xmlns="" id="{D73A6D48-C1F9-4502-9213-C5E15496F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95600"/>
            <a:ext cx="2971800" cy="24785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TextBox 2">
            <a:extLst>
              <a:ext uri="{FF2B5EF4-FFF2-40B4-BE49-F238E27FC236}">
                <a16:creationId xmlns:a16="http://schemas.microsoft.com/office/drawing/2014/main" xmlns="" id="{4949460F-2CCB-42A2-BD6F-D656EEED3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324600"/>
            <a:ext cx="2438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latin typeface="Times New Roman" panose="02020603050405020304" pitchFamily="18" charset="0"/>
              </a:rPr>
              <a:t>Updated:  </a:t>
            </a:r>
            <a:r>
              <a:rPr lang="en-US" altLang="en-US" sz="1200" b="1" dirty="0" smtClean="0">
                <a:latin typeface="Times New Roman" panose="02020603050405020304" pitchFamily="18" charset="0"/>
              </a:rPr>
              <a:t>June 2020</a:t>
            </a:r>
            <a:endParaRPr lang="en-US" altLang="en-US" sz="1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>
            <a:extLst>
              <a:ext uri="{FF2B5EF4-FFF2-40B4-BE49-F238E27FC236}">
                <a16:creationId xmlns:a16="http://schemas.microsoft.com/office/drawing/2014/main" xmlns="" id="{54BA2067-1593-43EC-A1EE-CEA916F17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04926"/>
            <a:ext cx="83058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+mn-lt"/>
              </a:rPr>
              <a:t>Typical comfort zone is about 1.5 to 3.0 feet.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+mn-lt"/>
              </a:rPr>
              <a:t>Varies with situation, culture, size, profession, sex, age, history, relationship, race, appearance, etc.</a:t>
            </a:r>
          </a:p>
          <a:p>
            <a:pPr marL="1085850" lvl="1" indent="-3429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dirty="0">
                <a:latin typeface="+mn-lt"/>
              </a:rPr>
              <a:t>Also includes personal belongings such as wheelchair, etc.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b="1" i="1" dirty="0">
                <a:solidFill>
                  <a:schemeClr val="tx2"/>
                </a:solidFill>
                <a:latin typeface="+mn-lt"/>
              </a:rPr>
              <a:t>Improper proxemics can increase the anxiety of an individual.</a:t>
            </a:r>
            <a:endParaRPr lang="en-US" alt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723" name="Text Box 16">
            <a:extLst>
              <a:ext uri="{FF2B5EF4-FFF2-40B4-BE49-F238E27FC236}">
                <a16:creationId xmlns:a16="http://schemas.microsoft.com/office/drawing/2014/main" xmlns="" id="{F8111DEB-E184-4328-9AAF-D68096481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047452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50000"/>
                  </a:schemeClr>
                </a:solidFill>
              </a:rPr>
              <a:t>Proxemics (personal space)</a:t>
            </a:r>
          </a:p>
        </p:txBody>
      </p:sp>
      <p:sp>
        <p:nvSpPr>
          <p:cNvPr id="30724" name="Text Box 20">
            <a:extLst>
              <a:ext uri="{FF2B5EF4-FFF2-40B4-BE49-F238E27FC236}">
                <a16:creationId xmlns:a16="http://schemas.microsoft.com/office/drawing/2014/main" xmlns="" id="{2EF49E0F-16AE-45AF-87CC-1F637589C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78011"/>
            <a:ext cx="60198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dirty="0">
                <a:latin typeface="+mj-lt"/>
              </a:rPr>
              <a:t>Nonverbal Behaviors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8ED6708-CACB-429A-9B05-4F7CCDEA05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75"/>
          <a:stretch/>
        </p:blipFill>
        <p:spPr>
          <a:xfrm>
            <a:off x="4267200" y="4652394"/>
            <a:ext cx="3505047" cy="20007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54A0972-3D19-44D5-B386-967B70597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4936580"/>
            <a:ext cx="2557462" cy="171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45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xmlns="" id="{3B19AF94-978D-4C01-9AEA-A3F04D8F8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511314"/>
            <a:ext cx="7924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Paraverbal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Communication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xmlns="" id="{A1729E93-27C2-4EA0-9AF1-688D1F7AF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95400"/>
            <a:ext cx="7645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i="1" dirty="0">
                <a:solidFill>
                  <a:schemeClr val="accent5">
                    <a:lumMod val="50000"/>
                  </a:schemeClr>
                </a:solidFill>
              </a:rPr>
              <a:t>The link between verbal and nonverbal.</a:t>
            </a:r>
            <a:r>
              <a:rPr lang="en-US" alt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( How we say what we say – aka </a:t>
            </a:r>
            <a:r>
              <a:rPr lang="en-US" altLang="en-US" b="1" dirty="0"/>
              <a:t>“Total Voice Control</a:t>
            </a:r>
            <a:r>
              <a:rPr lang="en-US" altLang="en-US" dirty="0"/>
              <a:t>”.)</a:t>
            </a: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xmlns="" id="{9FE37551-AE6F-4E3D-958B-74F83AB3E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2819400"/>
            <a:ext cx="79248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Tone</a:t>
            </a:r>
            <a:r>
              <a:rPr lang="en-US" altLang="en-US" sz="2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Try to avoid inflections of impatience, condescension, inattention, etc.   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</a:t>
            </a:r>
            <a:r>
              <a:rPr lang="en-US" altLang="en-US" sz="2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Keep the volume appropriate for the distance and the situation.   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Cadence</a:t>
            </a:r>
            <a:r>
              <a:rPr lang="en-US" altLang="en-US" sz="2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Deliver your message using an even rate and rhythm. </a:t>
            </a:r>
          </a:p>
        </p:txBody>
      </p:sp>
    </p:spTree>
    <p:extLst>
      <p:ext uri="{BB962C8B-B14F-4D97-AF65-F5344CB8AC3E}">
        <p14:creationId xmlns:p14="http://schemas.microsoft.com/office/powerpoint/2010/main" val="353979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0AA51-7191-4328-97DF-7FA291BD6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BEAUMONT HEALTH &amp; BEAUMONT LABORATORY COMMUNICATIONS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53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3C0E8926-2260-4513-B1B4-8E375E0F8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799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</a:rPr>
              <a:t>Chain of Command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3A7E46E9-3628-4CCB-90DC-FAA69CB86B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620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Why is it there?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Respect it.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Use it.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It is a two-way street.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No circumventions allowed.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Varies within each organization.</a:t>
            </a:r>
          </a:p>
        </p:txBody>
      </p:sp>
      <p:pic>
        <p:nvPicPr>
          <p:cNvPr id="14340" name="Picture 8" descr="C:\Users\NRamirez\AppData\Local\Microsoft\Windows\Temporary Internet Files\Content.IE5\UXVJPKLB\people2[1].gif">
            <a:extLst>
              <a:ext uri="{FF2B5EF4-FFF2-40B4-BE49-F238E27FC236}">
                <a16:creationId xmlns:a16="http://schemas.microsoft.com/office/drawing/2014/main" xmlns="" id="{51C098B3-617D-4246-8DD3-6B6AA9521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6" y="4456113"/>
            <a:ext cx="3959225" cy="186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3C0E8926-2260-4513-B1B4-8E375E0F8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</a:rPr>
              <a:t>Chain of Command –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Beaumont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Health &amp; Laboratory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CB9E7378-0C19-4F38-9399-AC5641D96F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9411391"/>
              </p:ext>
            </p:extLst>
          </p:nvPr>
        </p:nvGraphicFramePr>
        <p:xfrm>
          <a:off x="1905000" y="1752600"/>
          <a:ext cx="52959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00400" y="60960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accent5">
                    <a:lumMod val="50000"/>
                  </a:schemeClr>
                </a:solidFill>
              </a:rPr>
              <a:t>** Medical and PhD Technical Directors hold the Diagnostic  &amp; Consultant Roles</a:t>
            </a:r>
            <a:endParaRPr lang="en-US" sz="1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281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ABB7ACFF-6311-4DC4-B857-C1E8D60987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</a:rPr>
              <a:t>Lab Leadership’s Goals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61EC2B15-B682-49AE-A971-80AC93293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543800" cy="41910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Address any and all issues consistently utilizing professional bi-directional communication throughout the laboratory.</a:t>
            </a:r>
          </a:p>
          <a:p>
            <a:pPr algn="ctr" eaLnBrk="1" hangingPunct="1">
              <a:defRPr/>
            </a:pPr>
            <a:endParaRPr lang="en-US" altLang="en-US" dirty="0"/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Promote open and honest communication without fear of retribution.</a:t>
            </a:r>
          </a:p>
        </p:txBody>
      </p:sp>
      <p:pic>
        <p:nvPicPr>
          <p:cNvPr id="12292" name="Picture 5" descr="C:\Users\NRamirez\AppData\Local\Microsoft\Windows\Temporary Internet Files\Content.IE5\UXVJPKLB\reload-35679_960_720[1].png">
            <a:extLst>
              <a:ext uri="{FF2B5EF4-FFF2-40B4-BE49-F238E27FC236}">
                <a16:creationId xmlns:a16="http://schemas.microsoft.com/office/drawing/2014/main" xmlns="" id="{FF002CC2-E51D-4CF7-B58E-3A70EBBAB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505200"/>
            <a:ext cx="16224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56080FD1-93A3-44C7-A764-DBC1C097E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</a:rPr>
              <a:t>How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E49550EA-E26D-4294-B060-02DC69922F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3900" y="1295400"/>
            <a:ext cx="7772400" cy="12192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US" altLang="en-US" sz="3600" dirty="0"/>
              <a:t>Promote a framework and structure to the communication process.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US" altLang="en-US" sz="11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63DCADD-6AD3-4C28-951A-BBD785D7FE8F}"/>
              </a:ext>
            </a:extLst>
          </p:cNvPr>
          <p:cNvSpPr txBox="1"/>
          <p:nvPr/>
        </p:nvSpPr>
        <p:spPr>
          <a:xfrm>
            <a:off x="609600" y="2743200"/>
            <a:ext cx="7239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Laboratory Committee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Director Meetings </a:t>
            </a:r>
            <a:r>
              <a:rPr lang="en-US" sz="2800" dirty="0">
                <a:latin typeface="+mn-lt"/>
              </a:rPr>
              <a:t>with </a:t>
            </a:r>
            <a:r>
              <a:rPr lang="en-US" sz="2800" dirty="0" smtClean="0">
                <a:latin typeface="+mn-lt"/>
              </a:rPr>
              <a:t>Managers</a:t>
            </a:r>
            <a:endParaRPr lang="en-US" sz="2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Town-Hall </a:t>
            </a:r>
            <a:r>
              <a:rPr lang="en-US" sz="2800" dirty="0">
                <a:latin typeface="+mn-lt"/>
              </a:rPr>
              <a:t>Staff Meetings with Lab Administrator and Medical Chief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E-mail communications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Lab Section Manager-to-Staff </a:t>
            </a:r>
            <a:r>
              <a:rPr lang="en-US" sz="2800" dirty="0">
                <a:latin typeface="+mn-lt"/>
              </a:rPr>
              <a:t>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Laboratory </a:t>
            </a:r>
            <a:r>
              <a:rPr lang="en-US" sz="2800" dirty="0">
                <a:latin typeface="+mn-lt"/>
              </a:rPr>
              <a:t>Test </a:t>
            </a:r>
            <a:r>
              <a:rPr lang="en-US" sz="2800" dirty="0" smtClean="0">
                <a:latin typeface="+mn-lt"/>
              </a:rPr>
              <a:t>Bulletins to Healthcare Staff and Clients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86200"/>
            <a:ext cx="7772400" cy="1362075"/>
          </a:xfrm>
        </p:spPr>
        <p:txBody>
          <a:bodyPr/>
          <a:lstStyle/>
          <a:p>
            <a:r>
              <a:rPr lang="en-US" dirty="0" smtClean="0"/>
              <a:t>School of medical laboratory science communications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544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BD1B083F-9727-488D-A703-FD39DBDD0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What does all this have to do with Students?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9894C5CD-EE88-47B7-B264-66639DCCD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2057400"/>
            <a:ext cx="8458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Adherence to policies and procedures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Complete learning activities as assigned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Maintain professional behavior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Effective communications with fellow students, instructors and program director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Understand the additional responsibilities of those you will interact with.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BD1B083F-9727-488D-A703-FD39DBDD0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924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Effective </a:t>
            </a:r>
            <a:r>
              <a:rPr lang="en-US" dirty="0" smtClean="0"/>
              <a:t>Communications </a:t>
            </a:r>
            <a:r>
              <a:rPr lang="en-US" dirty="0"/>
              <a:t>with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Clinical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Instructors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8E4146C5-4E3F-493F-9339-C50D4DDEE0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4582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Read technical procedure before laboratory session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Work on objectives as assigned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Don’t dominate class discussions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Take turns answering questions and allow others a chance to respond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Ask questions when appropriate</a:t>
            </a:r>
          </a:p>
        </p:txBody>
      </p:sp>
    </p:spTree>
    <p:extLst>
      <p:ext uri="{BB962C8B-B14F-4D97-AF65-F5344CB8AC3E}">
        <p14:creationId xmlns:p14="http://schemas.microsoft.com/office/powerpoint/2010/main" val="112459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7806CD-5864-4049-818A-6B0E9D28A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/>
            </a:r>
            <a:br>
              <a:rPr lang="en-US" sz="4000" dirty="0"/>
            </a:br>
            <a:r>
              <a:rPr lang="en-US" dirty="0">
                <a:effectLst/>
              </a:rPr>
              <a:t>Goals: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4D77EE7-DA64-43A4-9B07-C5C47087B2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7687" y="1676400"/>
            <a:ext cx="7772400" cy="4114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2800" dirty="0"/>
              <a:t>Review basics of effective communication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2800" dirty="0"/>
              <a:t>Illustrate the Beaumont Health chain of command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2800" dirty="0"/>
              <a:t>Illustrate the Beaumont Laboratory table of organization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2800" dirty="0"/>
              <a:t>Provide tips for a smooth transition into your role as a student and future medical laboratory science professional</a:t>
            </a:r>
          </a:p>
          <a:p>
            <a:pPr marL="514350" indent="-514350">
              <a:buFont typeface="+mj-lt"/>
              <a:buAutoNum type="arabicPeriod"/>
            </a:pP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09D8E624-B74A-469A-82A1-0854EFCCD0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0772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Clinical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Instructor </a:t>
            </a:r>
            <a:r>
              <a:rPr lang="en-US" dirty="0" smtClean="0"/>
              <a:t>Responsibilities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70E2A9D1-A526-4A29-84B6-72FCD2B19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077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accent5">
                    <a:lumMod val="50000"/>
                  </a:schemeClr>
                </a:solidFill>
              </a:rPr>
              <a:t>Educator &amp; Mentor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MLS Students - </a:t>
            </a:r>
            <a:r>
              <a:rPr lang="en-US" altLang="en-US" dirty="0">
                <a:solidFill>
                  <a:srgbClr val="CC0099"/>
                </a:solidFill>
              </a:rPr>
              <a:t>~60% of their time </a:t>
            </a:r>
            <a:r>
              <a:rPr lang="en-US" altLang="en-US" sz="2000" i="1" dirty="0"/>
              <a:t>(larger rotations)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tx2"/>
                </a:solidFill>
              </a:rPr>
              <a:t>Personnel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/>
              <a:t>Scheduling &amp; PTO requests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/>
              <a:t>New Employee Training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/>
              <a:t>Staff Competency Assessment - </a:t>
            </a:r>
            <a:r>
              <a:rPr lang="en-US" altLang="en-US" dirty="0">
                <a:solidFill>
                  <a:srgbClr val="CC0099"/>
                </a:solidFill>
              </a:rPr>
              <a:t>~50% of time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QA / QC / PI tasks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Nursing unit / specimen issue resolution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Maintaining personal continuing education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BD1B083F-9727-488D-A703-FD39DBDD0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Efficient Communications </a:t>
            </a:r>
            <a:r>
              <a:rPr lang="en-US" dirty="0"/>
              <a:t>with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Program Director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8E4146C5-4E3F-493F-9339-C50D4DDEE0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4582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Open door policy although appointment preferred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Not available during all program hours;  1-4 pm best 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E-mail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</a:rPr>
              <a:t>preferred</a:t>
            </a:r>
            <a:endParaRPr lang="en-US" alt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Reply </a:t>
            </a:r>
            <a:r>
              <a:rPr lang="en-US" altLang="en-US" sz="2400" dirty="0" smtClean="0"/>
              <a:t>promptly when </a:t>
            </a:r>
            <a:r>
              <a:rPr lang="en-US" altLang="en-US" sz="2400" dirty="0"/>
              <a:t>asked a question via e-mail 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/>
              <a:t>Participate in seminar &amp; class meeting discussions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/>
              <a:t>Have you checked: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SharePoint?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</a:rPr>
              <a:t>Student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Handbook?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</a:rPr>
              <a:t>Special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Topics Resource Manual? </a:t>
            </a:r>
            <a:endParaRPr lang="en-US" alt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</a:rPr>
              <a:t>FAQ’s?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09D8E624-B74A-469A-82A1-0854EFCCD0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Program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Director’s</a:t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 smtClean="0"/>
              <a:t>Responsibilities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BB452073-4BA9-4FE4-9670-FD3651D4D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863" y="1828800"/>
            <a:ext cx="80772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dirty="0">
                <a:solidFill>
                  <a:schemeClr val="accent5">
                    <a:lumMod val="50000"/>
                  </a:schemeClr>
                </a:solidFill>
              </a:rPr>
              <a:t>Students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Beaumont MLS Students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2000" dirty="0"/>
              <a:t>Orientation, Graduation &amp; Admissions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University MLS Students – FH, Troy, DB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Technologist Students – </a:t>
            </a:r>
            <a:r>
              <a:rPr lang="en-US" altLang="en-US" sz="2000" dirty="0" smtClean="0"/>
              <a:t>Micro, </a:t>
            </a:r>
            <a:r>
              <a:rPr lang="en-US" altLang="en-US" sz="2000" dirty="0" err="1" smtClean="0"/>
              <a:t>Chem</a:t>
            </a:r>
            <a:endParaRPr lang="en-US" alt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Phlebotomy and Lab </a:t>
            </a:r>
            <a:r>
              <a:rPr lang="en-US" altLang="en-US" sz="2000" dirty="0" smtClean="0"/>
              <a:t>Assistant Externships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dirty="0">
                <a:solidFill>
                  <a:schemeClr val="tx2">
                    <a:lumMod val="75000"/>
                  </a:schemeClr>
                </a:solidFill>
              </a:rPr>
              <a:t>Employees / Managers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Training &amp; Competency Assessment SOPs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Certification, CM </a:t>
            </a:r>
            <a:r>
              <a:rPr lang="en-US" altLang="en-US" sz="2000" dirty="0"/>
              <a:t>and CE guidance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Manager </a:t>
            </a:r>
            <a:r>
              <a:rPr lang="en-US" altLang="en-US" sz="2000" dirty="0"/>
              <a:t>questions on </a:t>
            </a:r>
            <a:r>
              <a:rPr lang="en-US" altLang="en-US" sz="2000" dirty="0" smtClean="0"/>
              <a:t>MT job </a:t>
            </a:r>
            <a:r>
              <a:rPr lang="en-US" altLang="en-US" sz="2000" dirty="0"/>
              <a:t>applicants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Chair: </a:t>
            </a:r>
            <a:r>
              <a:rPr lang="en-US" altLang="en-US" sz="2000" dirty="0" smtClean="0"/>
              <a:t>Lab Education </a:t>
            </a:r>
            <a:r>
              <a:rPr lang="en-US" altLang="en-US" sz="2000" dirty="0"/>
              <a:t>Committee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Laboratory Education webpage oversight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Laboratory </a:t>
            </a:r>
            <a:r>
              <a:rPr lang="en-US" altLang="en-US" sz="2000" dirty="0" err="1"/>
              <a:t>HealthStream</a:t>
            </a:r>
            <a:r>
              <a:rPr lang="en-US" altLang="en-US" sz="2000" dirty="0"/>
              <a:t>™ Administrator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/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09D8E624-B74A-469A-82A1-0854EFCCD0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077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Program Director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/>
              <a:t>Responsibilities – </a:t>
            </a:r>
            <a:r>
              <a:rPr lang="en-US" dirty="0"/>
              <a:t>cont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BB452073-4BA9-4FE4-9670-FD3651D4D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dirty="0">
                <a:solidFill>
                  <a:srgbClr val="7030A0"/>
                </a:solidFill>
              </a:rPr>
              <a:t>Clinical Instructors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Course curriculum development and review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Guidance, monthly </a:t>
            </a:r>
            <a:r>
              <a:rPr lang="en-US" altLang="en-US" sz="2000" dirty="0"/>
              <a:t>faculty meetings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Oversight:  Quarterly </a:t>
            </a:r>
            <a:r>
              <a:rPr lang="en-US" altLang="en-US" sz="2000" dirty="0"/>
              <a:t>CMS </a:t>
            </a:r>
            <a:r>
              <a:rPr lang="en-US" altLang="en-US" sz="2000" dirty="0" smtClean="0"/>
              <a:t>time studies; semi-annual course evaluation response; annual course assessment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</a:rPr>
              <a:t>Lab &amp; Hospital Administration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Monthly standing meeting with Lab Administrator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Monthly Clin Path Manager meetings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HR </a:t>
            </a:r>
            <a:r>
              <a:rPr lang="en-US" altLang="en-US" sz="2000" dirty="0" smtClean="0"/>
              <a:t>questions </a:t>
            </a:r>
            <a:r>
              <a:rPr lang="en-US" altLang="en-US" sz="2000" dirty="0"/>
              <a:t>on </a:t>
            </a:r>
            <a:r>
              <a:rPr lang="en-US" altLang="en-US" sz="2000" dirty="0" smtClean="0"/>
              <a:t>MT job applicants</a:t>
            </a:r>
            <a:endParaRPr lang="en-US" alt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Annual program cost report to Reimbursement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</a:rPr>
              <a:t>NAACLS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Annual program report and webpage updates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Annual student outcomes assessment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Annual Advisory Committee meeting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/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801465D8-3504-4298-A6AC-951C924957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Major Communication </a:t>
            </a:r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58CF559B-A1CE-4868-887F-1CF29B7585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7391400" cy="41148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</a:rPr>
              <a:t>Outlook </a:t>
            </a: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</a:rPr>
              <a:t>E-Mail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en-US" sz="1000" dirty="0">
              <a:solidFill>
                <a:schemeClr val="accent1"/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All students and employees have </a:t>
            </a:r>
            <a:r>
              <a:rPr lang="en-US" altLang="en-US" dirty="0" smtClean="0"/>
              <a:t>access 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 smtClean="0"/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Program Director’s preference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 smtClean="0"/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Keep </a:t>
            </a:r>
            <a:r>
              <a:rPr lang="en-US" altLang="en-US" dirty="0"/>
              <a:t>up-to-date with your e-mails</a:t>
            </a:r>
          </a:p>
          <a:p>
            <a:pPr lvl="2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rgbClr val="CC0099"/>
                </a:solidFill>
              </a:rPr>
              <a:t>Check daily; at minimum weekly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4000" dirty="0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75F72F2A-105B-4F95-8604-C6A96DD0E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81" y="4572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altLang="en-US" sz="4800" dirty="0"/>
              <a:t>E-Mail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AE9C5C-3AFD-49E0-88AA-5CC795800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64076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Professional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Do </a:t>
            </a:r>
            <a:r>
              <a:rPr lang="en-US" sz="2400" dirty="0"/>
              <a:t>NOT send non-business related e-mails (e.g., humor,  chain letters, etc.)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Formal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and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Brief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Black </a:t>
            </a:r>
            <a:r>
              <a:rPr lang="en-US" sz="2400" dirty="0"/>
              <a:t>text; standard </a:t>
            </a:r>
            <a:r>
              <a:rPr lang="en-US" sz="2400" dirty="0" smtClean="0"/>
              <a:t>font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Remember to include a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Subject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Address </a:t>
            </a:r>
            <a:r>
              <a:rPr lang="en-US" sz="2800" dirty="0"/>
              <a:t>at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highest level of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courtesy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“</a:t>
            </a:r>
            <a:r>
              <a:rPr lang="en-US" sz="2400" dirty="0"/>
              <a:t>Hello, Mr. Anderson”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(not “Hey Joe”)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b="1" dirty="0">
                <a:solidFill>
                  <a:srgbClr val="FF66FF"/>
                </a:solidFill>
              </a:rPr>
              <a:t>BC: </a:t>
            </a:r>
            <a:endParaRPr lang="en-US" sz="2800" b="1" dirty="0" smtClean="0">
              <a:solidFill>
                <a:srgbClr val="FF66FF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Use </a:t>
            </a:r>
            <a:r>
              <a:rPr lang="en-US" sz="2400" dirty="0"/>
              <a:t>with caution; only use when contacts do not personally know each other. </a:t>
            </a:r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F2BEC19A-3586-4BF2-A569-61A15D9F4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altLang="en-US" sz="4800" dirty="0"/>
              <a:t>E-Mail Etiquette </a:t>
            </a:r>
            <a:r>
              <a:rPr lang="en-US" altLang="en-US" dirty="0"/>
              <a:t>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7FA716-0F46-4657-B683-6B98D8EA8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640763" cy="49530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rgbClr val="CC0099"/>
                </a:solidFill>
              </a:rPr>
              <a:t>Once sent, can’t correct!!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Messages are permanent and stored!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</a:rPr>
              <a:t>Privacy and confidentiality cannot be guaranteed.</a:t>
            </a:r>
          </a:p>
          <a:p>
            <a:pPr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RESPONDING:</a:t>
            </a:r>
          </a:p>
          <a:p>
            <a:pPr lvl="1"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Assume good intentions of sender.</a:t>
            </a:r>
          </a:p>
          <a:p>
            <a:pPr lvl="1"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Not necessary to respond to every e-mail with a Thank You!</a:t>
            </a:r>
          </a:p>
          <a:p>
            <a:pPr lvl="1"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Not necessary to respond to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e-mail’s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you are 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</a:rPr>
              <a:t>CC: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’d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on.</a:t>
            </a:r>
          </a:p>
          <a:p>
            <a:pPr lvl="1"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“Reply to All” – use with discretion; be considerate of other’s time and interest in your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response</a:t>
            </a:r>
          </a:p>
          <a:p>
            <a:pPr lvl="1">
              <a:defRPr/>
            </a:pPr>
            <a:r>
              <a:rPr lang="en-US" sz="2000" dirty="0">
                <a:solidFill>
                  <a:srgbClr val="CC0099"/>
                </a:solidFill>
              </a:rPr>
              <a:t>Reply to </a:t>
            </a:r>
            <a:r>
              <a:rPr lang="en-US" sz="2000" dirty="0" smtClean="0">
                <a:solidFill>
                  <a:srgbClr val="CC0099"/>
                </a:solidFill>
              </a:rPr>
              <a:t>your manager’s e-mail requests </a:t>
            </a:r>
            <a:r>
              <a:rPr lang="en-US" sz="2000" dirty="0">
                <a:solidFill>
                  <a:srgbClr val="CC0099"/>
                </a:solidFill>
              </a:rPr>
              <a:t>in </a:t>
            </a:r>
            <a:r>
              <a:rPr lang="en-US" sz="2000" dirty="0" smtClean="0">
                <a:solidFill>
                  <a:srgbClr val="CC0099"/>
                </a:solidFill>
              </a:rPr>
              <a:t>a timely </a:t>
            </a:r>
            <a:r>
              <a:rPr lang="en-US" sz="2000" dirty="0">
                <a:solidFill>
                  <a:srgbClr val="CC0099"/>
                </a:solidFill>
              </a:rPr>
              <a:t>manner!!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SENDING</a:t>
            </a:r>
            <a:r>
              <a:rPr lang="en-US" sz="2000" b="1" dirty="0">
                <a:solidFill>
                  <a:srgbClr val="000000"/>
                </a:solidFill>
              </a:rPr>
              <a:t>:</a:t>
            </a:r>
          </a:p>
          <a:p>
            <a:pPr lvl="1"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Never insult or criticize. </a:t>
            </a:r>
          </a:p>
          <a:p>
            <a:pPr lvl="1"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Keep recipients and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CC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:’s to a minimum.</a:t>
            </a:r>
          </a:p>
          <a:p>
            <a:pPr lvl="1"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Keep acronyms to a minimum.</a:t>
            </a:r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A13EE8FC-0545-4DC0-BD5C-88563402A8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Beaumont Hospitals Information Security Policy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xmlns="" id="{40B56875-5C3F-4599-BBAB-1FCBB0E85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993063" cy="4114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E-mails must be work-related and business appropriate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Contents are not private and may be reviewed, monitored and copied by authorized representatives of Beaumont Hospitals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In addition, they may be disclosed to law enforcement officials with or without notice to employees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CC9A7C95-448C-4BEC-993A-B9642DD7D5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Beaumont Hospitals Information Security Policy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xmlns="" id="{EE39C2EF-E59C-4E67-9744-6012CBFA3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53400" cy="4648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Electronic mail systems may </a:t>
            </a:r>
            <a:r>
              <a:rPr lang="en-US" altLang="en-US" sz="2800" b="1" u="sng" dirty="0">
                <a:solidFill>
                  <a:srgbClr val="C00000"/>
                </a:solidFill>
              </a:rPr>
              <a:t>NOT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/>
              <a:t>be used:</a:t>
            </a:r>
          </a:p>
          <a:p>
            <a:pPr lvl="1" eaLnBrk="1" hangingPunct="1"/>
            <a:r>
              <a:rPr lang="en-US" altLang="en-US" sz="2400" dirty="0"/>
              <a:t>To send confidential patient information outside of the hospital; a secured file must be used if needed</a:t>
            </a:r>
          </a:p>
          <a:p>
            <a:pPr lvl="1" eaLnBrk="1" hangingPunct="1"/>
            <a:r>
              <a:rPr lang="en-US" altLang="en-US" sz="2400" dirty="0"/>
              <a:t>To communicate or solicit non-management approved personal activities or products</a:t>
            </a:r>
          </a:p>
          <a:p>
            <a:pPr lvl="1" eaLnBrk="1" hangingPunct="1"/>
            <a:r>
              <a:rPr lang="en-US" altLang="en-US" sz="2400" dirty="0"/>
              <a:t>To send messages that are obscene or harass employees, patients, patients’ families or outside e-mail accounts</a:t>
            </a:r>
          </a:p>
          <a:p>
            <a:pPr lvl="1" eaLnBrk="1" hangingPunct="1"/>
            <a:r>
              <a:rPr lang="en-US" altLang="en-US" sz="2400" dirty="0"/>
              <a:t>Any material that can be interpreted a sexually explicit, profane, obscene, harassing, fraudulent, racially offensive, ethically offensive, defamatory or otherwise unlawful</a:t>
            </a: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801465D8-3504-4298-A6AC-951C924957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Other </a:t>
            </a:r>
            <a:r>
              <a:rPr lang="en-US" dirty="0"/>
              <a:t>Communication </a:t>
            </a:r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58CF559B-A1CE-4868-887F-1CF29B7585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077200" cy="41148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</a:rPr>
              <a:t>MLS Program SharePoint </a:t>
            </a:r>
            <a:endParaRPr lang="en-US" altLang="en-US" sz="4000" dirty="0">
              <a:solidFill>
                <a:schemeClr val="accent5">
                  <a:lumMod val="50000"/>
                </a:schemeClr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Shared access to all program documents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Students </a:t>
            </a:r>
            <a:r>
              <a:rPr lang="en-US" altLang="en-US" dirty="0"/>
              <a:t>and </a:t>
            </a:r>
            <a:r>
              <a:rPr lang="en-US" altLang="en-US" dirty="0" smtClean="0"/>
              <a:t>instructors have access </a:t>
            </a:r>
          </a:p>
          <a:p>
            <a:pPr lvl="2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Common workspace for entire class</a:t>
            </a:r>
          </a:p>
          <a:p>
            <a:pPr lvl="2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Individual workspace folder for each student</a:t>
            </a:r>
          </a:p>
          <a:p>
            <a:pPr marL="0" indent="0" algn="ctr" eaLnBrk="1" hangingPunct="1">
              <a:buNone/>
              <a:defRPr/>
            </a:pPr>
            <a:endParaRPr lang="en-US" altLang="en-US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</a:rPr>
              <a:t>MLS </a:t>
            </a: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</a:rPr>
              <a:t>Program </a:t>
            </a: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</a:rPr>
              <a:t>Student Meetings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Four meetings during Weeks 2-25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Dates provided on Program Schedule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3291475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0AA51-7191-4328-97DF-7FA291BD6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COMMUNICATION BASICS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129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801465D8-3504-4298-A6AC-951C924957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Other </a:t>
            </a:r>
            <a:r>
              <a:rPr lang="en-US" dirty="0"/>
              <a:t>Communication </a:t>
            </a:r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58CF559B-A1CE-4868-887F-1CF29B7585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077200" cy="41148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</a:rPr>
              <a:t>MLS Program SharePoint </a:t>
            </a:r>
            <a:endParaRPr lang="en-US" altLang="en-US" sz="4000" dirty="0">
              <a:solidFill>
                <a:schemeClr val="accent5">
                  <a:lumMod val="50000"/>
                </a:schemeClr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Shared access to all program documents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Students </a:t>
            </a:r>
            <a:r>
              <a:rPr lang="en-US" altLang="en-US" dirty="0"/>
              <a:t>and </a:t>
            </a:r>
            <a:r>
              <a:rPr lang="en-US" altLang="en-US" dirty="0" smtClean="0"/>
              <a:t>instructors have access </a:t>
            </a:r>
          </a:p>
          <a:p>
            <a:pPr lvl="2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Common workspace for entire class</a:t>
            </a:r>
          </a:p>
          <a:p>
            <a:pPr lvl="2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Individual workspace folder for each student</a:t>
            </a:r>
          </a:p>
          <a:p>
            <a:pPr marL="0" indent="0" algn="ctr" eaLnBrk="1" hangingPunct="1">
              <a:buNone/>
              <a:defRPr/>
            </a:pPr>
            <a:endParaRPr lang="en-US" altLang="en-US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</a:rPr>
              <a:t>MLS </a:t>
            </a: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</a:rPr>
              <a:t>Program </a:t>
            </a: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</a:rPr>
              <a:t>Student Meetings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Four meetings during Weeks 2-25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Dates provided on Program Schedule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67928467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0AA51-7191-4328-97DF-7FA291BD6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REMINDERS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FC5E28-C416-4BED-8F29-BAEEFC33C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HIPAA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xmlns="" id="{A45B9E0A-113D-49B6-9C2F-12A8BD8EFC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458200" cy="4572000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</a:rPr>
              <a:t>Employees (students) are prohibited from accessing, releasing, reading, copying or reproducing any patient PHI without the patient's prior written authorization or as required for performance of their job responsibilities.</a:t>
            </a:r>
          </a:p>
          <a:p>
            <a:pPr eaLnBrk="1" hangingPunct="1"/>
            <a:r>
              <a:rPr lang="en-US" altLang="en-US" sz="2000" dirty="0"/>
              <a:t>It is every employee's responsibility to protect the confidentiality of patient information. Department Managers, in conjunction with the Privacy and Information Security Officers, are responsible for safeguarding a patient’s PHI from improper access and/or release. </a:t>
            </a: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</a:rPr>
              <a:t>Department Managers are responsible to limit employees’ access of PHI to the minimum necessary required to perform their job functions. </a:t>
            </a:r>
            <a:r>
              <a:rPr lang="en-US" altLang="en-US" sz="2000" dirty="0"/>
              <a:t>Department Managers are responsible to conduct at least yearly audits to determine unauthorized access. </a:t>
            </a:r>
          </a:p>
          <a:p>
            <a:pPr eaLnBrk="1" hangingPunct="1"/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</a:rPr>
              <a:t>Any improper access and/or release of patient information, in any form, is grounds for dismissal.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4DF576A-DCC8-456C-90A4-DE16DA3C7585}"/>
              </a:ext>
            </a:extLst>
          </p:cNvPr>
          <p:cNvSpPr txBox="1"/>
          <p:nvPr/>
        </p:nvSpPr>
        <p:spPr>
          <a:xfrm>
            <a:off x="838200" y="5943600"/>
            <a:ext cx="7620000" cy="523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400" dirty="0">
                <a:latin typeface="+mn-lt"/>
              </a:rPr>
              <a:t>Beaumont Hospital Corporate Policy: </a:t>
            </a:r>
          </a:p>
          <a:p>
            <a:pPr eaLnBrk="1" hangingPunct="1">
              <a:defRPr/>
            </a:pPr>
            <a:r>
              <a:rPr lang="en-US" sz="1400" dirty="0">
                <a:latin typeface="+mn-lt"/>
              </a:rPr>
              <a:t>Confidentiality and Disclosure of Protected Health Information (PHI)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2E80E8-8C42-46C8-BA4C-71881D427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HIPAA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xmlns="" id="{01AF2B5E-8C12-4065-8B7F-7BA6AA30F8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Access to patients’ EPIC </a:t>
            </a:r>
            <a:r>
              <a:rPr lang="en-US" altLang="en-US" sz="2800" dirty="0" err="1"/>
              <a:t>oneChart</a:t>
            </a:r>
            <a:r>
              <a:rPr lang="en-US" altLang="en-US" sz="2800" dirty="0"/>
              <a:t>™ files:  </a:t>
            </a:r>
          </a:p>
          <a:p>
            <a:pPr lvl="1" eaLnBrk="1" hangingPunct="1"/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Technologists:  </a:t>
            </a:r>
            <a:r>
              <a:rPr lang="en-US" altLang="en-US" sz="2400" dirty="0"/>
              <a:t>Permitted within normal work process (e.g., chart review; specimen problem-solving)</a:t>
            </a:r>
          </a:p>
          <a:p>
            <a:pPr lvl="1" eaLnBrk="1" hangingPunct="1"/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</a:rPr>
              <a:t>Students:  </a:t>
            </a:r>
            <a:r>
              <a:rPr lang="en-US" altLang="en-US" sz="2400" dirty="0"/>
              <a:t>Case study investigation only</a:t>
            </a:r>
          </a:p>
          <a:p>
            <a:pPr eaLnBrk="1" hangingPunct="1"/>
            <a:r>
              <a:rPr lang="en-US" altLang="en-US" sz="2800" dirty="0"/>
              <a:t>Respect coworkers’ (and fellow student’s) privacy.</a:t>
            </a:r>
          </a:p>
          <a:p>
            <a:pPr lvl="1" eaLnBrk="1" hangingPunct="1"/>
            <a:r>
              <a:rPr lang="en-US" altLang="en-US" sz="2400" i="1" dirty="0">
                <a:solidFill>
                  <a:srgbClr val="CC0099"/>
                </a:solidFill>
              </a:rPr>
              <a:t>NOTE:                                                                                Compliance audits on Clinical Pathology and Outreach </a:t>
            </a:r>
            <a:r>
              <a:rPr lang="en-US" altLang="en-US" sz="2400" i="1" dirty="0" smtClean="0">
                <a:solidFill>
                  <a:srgbClr val="CC0099"/>
                </a:solidFill>
              </a:rPr>
              <a:t>staff/student access </a:t>
            </a:r>
            <a:r>
              <a:rPr lang="en-US" altLang="en-US" sz="2400" i="1" dirty="0">
                <a:solidFill>
                  <a:srgbClr val="CC0099"/>
                </a:solidFill>
              </a:rPr>
              <a:t>to EPIC and SOFT are performed twice a year!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xmlns="" id="{45964476-077F-4E49-A5BE-820E7019A4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/>
              <a:t>SUMMARY </a:t>
            </a:r>
            <a:br>
              <a:rPr lang="en-US" sz="4000" b="1" dirty="0"/>
            </a:br>
            <a:r>
              <a:rPr lang="en-US" sz="4000" b="1" dirty="0"/>
              <a:t>Communication Mantra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BB4251A9-F052-46AB-A5E3-1563D4A2E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2133600"/>
            <a:ext cx="6324600" cy="42672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right people,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the right time,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right place,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right spirit,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the right issue.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0AA51-7191-4328-97DF-7FA291BD6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FINAL TIP…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61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104466" cy="990600"/>
          </a:xfrm>
        </p:spPr>
        <p:txBody>
          <a:bodyPr/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</a:rPr>
              <a:t>Handling Challenging Staff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2994549" cy="141446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dirty="0">
                <a:solidFill>
                  <a:srgbClr val="7030A0"/>
                </a:solidFill>
              </a:rPr>
              <a:t>Questions/comments you may hear at the working </a:t>
            </a:r>
            <a:r>
              <a:rPr lang="en-US" sz="2000" dirty="0" smtClean="0">
                <a:solidFill>
                  <a:srgbClr val="7030A0"/>
                </a:solidFill>
              </a:rPr>
              <a:t>bench from disgruntled staff: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0" y="3048000"/>
            <a:ext cx="3257170" cy="2514600"/>
          </a:xfrm>
        </p:spPr>
        <p:txBody>
          <a:bodyPr>
            <a:normAutofit/>
          </a:bodyPr>
          <a:lstStyle/>
          <a:p>
            <a:r>
              <a:rPr lang="en-US" sz="1600" i="1" dirty="0">
                <a:solidFill>
                  <a:srgbClr val="7030A0"/>
                </a:solidFill>
              </a:rPr>
              <a:t>Why did you chose this career?</a:t>
            </a:r>
          </a:p>
          <a:p>
            <a:r>
              <a:rPr lang="en-US" sz="1600" i="1" dirty="0">
                <a:solidFill>
                  <a:srgbClr val="7030A0"/>
                </a:solidFill>
              </a:rPr>
              <a:t>Med techs should earn as much as nurses.</a:t>
            </a:r>
          </a:p>
          <a:p>
            <a:r>
              <a:rPr lang="en-US" sz="1600" i="1" dirty="0">
                <a:solidFill>
                  <a:srgbClr val="7030A0"/>
                </a:solidFill>
              </a:rPr>
              <a:t>I haven’t had a raise since I started.</a:t>
            </a:r>
          </a:p>
          <a:p>
            <a:r>
              <a:rPr lang="en-US" sz="1600" i="1" dirty="0">
                <a:solidFill>
                  <a:srgbClr val="7030A0"/>
                </a:solidFill>
              </a:rPr>
              <a:t>Contradictory behaviors of staff.</a:t>
            </a:r>
          </a:p>
          <a:p>
            <a:pPr lvl="1"/>
            <a:endParaRPr lang="en-US" sz="2000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24000"/>
            <a:ext cx="2999251" cy="12954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Suggested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Response</a:t>
            </a:r>
          </a:p>
          <a:p>
            <a:pPr algn="ctr"/>
            <a:endParaRPr lang="en-US" sz="2000" dirty="0"/>
          </a:p>
          <a:p>
            <a:pPr algn="ctr"/>
            <a:endParaRPr lang="en-US" sz="1600" b="1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4"/>
          </p:nvPr>
        </p:nvSpPr>
        <p:spPr>
          <a:xfrm>
            <a:off x="4724400" y="2819400"/>
            <a:ext cx="3863606" cy="335406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Stay calm and don’t overreact.</a:t>
            </a:r>
          </a:p>
          <a:p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Stay neutral.  Get a neutral person’s perspective on the situation</a:t>
            </a:r>
          </a:p>
          <a:p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Beware of agreeing with someone who is badmouthing others.</a:t>
            </a:r>
          </a:p>
          <a:p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Avoid complacency.  </a:t>
            </a:r>
          </a:p>
          <a:p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Focus on increasing your 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skills, knowledge and performance.  </a:t>
            </a:r>
            <a:endParaRPr lang="en-US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1600" i="1" dirty="0" smtClean="0">
                <a:solidFill>
                  <a:schemeClr val="accent5">
                    <a:lumMod val="50000"/>
                  </a:schemeClr>
                </a:solidFill>
              </a:rPr>
              <a:t>You get </a:t>
            </a:r>
            <a:r>
              <a:rPr lang="en-US" sz="1600" i="1" dirty="0">
                <a:solidFill>
                  <a:schemeClr val="accent5">
                    <a:lumMod val="50000"/>
                  </a:schemeClr>
                </a:solidFill>
              </a:rPr>
              <a:t>out of the career what you put into it.</a:t>
            </a:r>
          </a:p>
        </p:txBody>
      </p:sp>
    </p:spTree>
    <p:extLst>
      <p:ext uri="{BB962C8B-B14F-4D97-AF65-F5344CB8AC3E}">
        <p14:creationId xmlns:p14="http://schemas.microsoft.com/office/powerpoint/2010/main" val="116762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xmlns="" id="{8429890F-84B4-48A2-8AA2-75144B22700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533400"/>
            <a:ext cx="688975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altLang="en-US" sz="4000" b="1" dirty="0">
                <a:solidFill>
                  <a:schemeClr val="tx1"/>
                </a:solidFill>
                <a:effectLst/>
              </a:rPr>
              <a:t>Communication:</a:t>
            </a:r>
            <a:r>
              <a:rPr lang="en-US" altLang="en-US" sz="4000" b="1" dirty="0">
                <a:solidFill>
                  <a:schemeClr val="tx1"/>
                </a:solidFill>
              </a:rPr>
              <a:t/>
            </a:r>
            <a:br>
              <a:rPr lang="en-US" altLang="en-US" sz="4000" b="1" dirty="0">
                <a:solidFill>
                  <a:schemeClr val="tx1"/>
                </a:solidFill>
              </a:rPr>
            </a:br>
            <a:r>
              <a:rPr lang="en-US" altLang="en-US" sz="4000" b="1" dirty="0">
                <a:solidFill>
                  <a:schemeClr val="accent5">
                    <a:lumMod val="75000"/>
                  </a:schemeClr>
                </a:solidFill>
              </a:rPr>
              <a:t>The Weakest Link</a:t>
            </a:r>
            <a:endParaRPr lang="en-US" altLang="en-US" sz="4000" b="1" dirty="0">
              <a:solidFill>
                <a:schemeClr val="tx1"/>
              </a:solidFill>
            </a:endParaRP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xmlns="" id="{5DEADF4B-A231-4E9A-BEE9-7B8ABA67C93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752600"/>
            <a:ext cx="8763000" cy="4419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dirty="0"/>
              <a:t>If we could eliminate or dramatically reduce: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No communication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Untimely communication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Inaccurate communication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>
                <a:solidFill>
                  <a:schemeClr val="accent5">
                    <a:lumMod val="75000"/>
                  </a:schemeClr>
                </a:solidFill>
              </a:rPr>
              <a:t>Inappropriate communication….</a:t>
            </a:r>
          </a:p>
          <a:p>
            <a:pPr lvl="1">
              <a:lnSpc>
                <a:spcPct val="80000"/>
              </a:lnSpc>
              <a:defRPr/>
            </a:pPr>
            <a:endParaRPr lang="en-US" altLang="en-US" dirty="0"/>
          </a:p>
          <a:p>
            <a:pPr marL="514350" indent="-514350">
              <a:lnSpc>
                <a:spcPct val="8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altLang="en-US" sz="2800" dirty="0"/>
              <a:t>How much more effective/efficient would we be?</a:t>
            </a:r>
          </a:p>
          <a:p>
            <a:pPr marL="514350" indent="-514350">
              <a:lnSpc>
                <a:spcPct val="8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altLang="en-US" sz="2800" dirty="0"/>
              <a:t>How much would morale improve?</a:t>
            </a:r>
          </a:p>
          <a:p>
            <a:pPr marL="514350" indent="-514350">
              <a:lnSpc>
                <a:spcPct val="8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altLang="en-US" sz="2800" dirty="0"/>
              <a:t>Would it effect employee/student satisfaction?</a:t>
            </a:r>
          </a:p>
          <a:p>
            <a:pPr marL="514350" indent="-514350">
              <a:lnSpc>
                <a:spcPct val="80000"/>
              </a:lnSpc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altLang="en-US" sz="2800" dirty="0"/>
              <a:t>Would it effect patient satisfaction?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xmlns="" id="{45964476-077F-4E49-A5BE-820E7019A4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/>
              </a:rPr>
              <a:t>Beaumont Laboratory’s </a:t>
            </a:r>
            <a:br>
              <a:rPr lang="en-US" sz="4000" b="1" dirty="0">
                <a:effectLst/>
              </a:rPr>
            </a:br>
            <a:r>
              <a:rPr lang="en-US" sz="4000" b="1" dirty="0">
                <a:effectLst/>
              </a:rPr>
              <a:t> Professional Bi-Directional Communication Mantra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BB4251A9-F052-46AB-A5E3-1563D4A2E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2514600"/>
            <a:ext cx="5562600" cy="3733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right people,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the right time,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right place,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right spirit,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the right issue.</a:t>
            </a:r>
          </a:p>
        </p:txBody>
      </p:sp>
    </p:spTree>
    <p:extLst>
      <p:ext uri="{BB962C8B-B14F-4D97-AF65-F5344CB8AC3E}">
        <p14:creationId xmlns:p14="http://schemas.microsoft.com/office/powerpoint/2010/main" val="55298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0E001482-7DE1-4881-85E8-B1642FD5C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effectLst/>
              </a:rPr>
              <a:t>Communication: </a:t>
            </a: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effectLst/>
              </a:rPr>
              <a:t>Expectations &amp; Realities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C58E9C19-6F64-4DB4-9F4B-8E121FD3A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305800" cy="46482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000" dirty="0">
              <a:solidFill>
                <a:srgbClr val="9999FF"/>
              </a:solidFill>
            </a:endParaRPr>
          </a:p>
          <a:p>
            <a:pPr eaLnBrk="1" hangingPunct="1"/>
            <a:r>
              <a:rPr lang="en-US" altLang="en-US" dirty="0"/>
              <a:t>It is not just the message; it’s the delivery too.  </a:t>
            </a:r>
          </a:p>
          <a:p>
            <a:pPr eaLnBrk="1" hangingPunct="1"/>
            <a:r>
              <a:rPr lang="en-US" altLang="en-US" dirty="0"/>
              <a:t>Bi-directional communication:</a:t>
            </a:r>
          </a:p>
          <a:p>
            <a:pPr lvl="1" eaLnBrk="1" hangingPunct="1"/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</a:rPr>
              <a:t>You can’t be listening if you are always talking.</a:t>
            </a:r>
          </a:p>
          <a:p>
            <a:pPr eaLnBrk="1" hangingPunct="1"/>
            <a:r>
              <a:rPr lang="en-US" altLang="en-US" dirty="0"/>
              <a:t>A question is the least offensive way to make a point.</a:t>
            </a:r>
          </a:p>
          <a:p>
            <a:pPr eaLnBrk="1" hangingPunct="1"/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Utilize “I” messaging…</a:t>
            </a:r>
          </a:p>
          <a:p>
            <a:pPr eaLnBrk="1" hangingPunct="1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6380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743409-5A87-44D8-B2E3-578ED146D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5638800" cy="685800"/>
          </a:xfrm>
        </p:spPr>
        <p:txBody>
          <a:bodyPr/>
          <a:lstStyle/>
          <a:p>
            <a:pPr algn="l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“I” Messaging</a:t>
            </a:r>
            <a:r>
              <a:rPr lang="en-US" dirty="0"/>
              <a:t/>
            </a:r>
            <a:br>
              <a:rPr lang="en-US" dirty="0"/>
            </a:br>
            <a:endParaRPr lang="en-US" sz="2800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FAC24F5-3D79-48EA-86F8-2EAEC2868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95400"/>
            <a:ext cx="7920446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6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E486A38F-D215-49E2-BAFC-8EA6BFB9E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Communication: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Expectations &amp; Realities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1FE6DC18-61A2-40D5-A9D7-6DB7F154C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000" dirty="0">
              <a:solidFill>
                <a:schemeClr val="accent1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000" dirty="0">
              <a:solidFill>
                <a:schemeClr val="accent1"/>
              </a:solidFill>
            </a:endParaRPr>
          </a:p>
          <a:p>
            <a:pPr eaLnBrk="1" hangingPunct="1"/>
            <a:r>
              <a:rPr lang="en-US" altLang="en-US" dirty="0"/>
              <a:t>For discussions to be effective and bear fruit, they cannot be a complaint session.</a:t>
            </a:r>
          </a:p>
          <a:p>
            <a:pPr lvl="1" eaLnBrk="1" hangingPunct="1"/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Provide ideas and suggestions to improve the situation. </a:t>
            </a:r>
          </a:p>
          <a:p>
            <a:pPr eaLnBrk="1" hangingPunct="1"/>
            <a:r>
              <a:rPr lang="en-US" altLang="en-US" dirty="0"/>
              <a:t>Ask.  Don’t assume.</a:t>
            </a:r>
          </a:p>
          <a:p>
            <a:pPr lvl="1" eaLnBrk="1" hangingPunct="1"/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Ask twice, if necessary!!  </a:t>
            </a:r>
          </a:p>
          <a:p>
            <a:pPr lvl="1" eaLnBrk="1" hangingPunct="1"/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Gather facts from all parties before drawing conclusion.</a:t>
            </a:r>
          </a:p>
        </p:txBody>
      </p:sp>
    </p:spTree>
    <p:extLst>
      <p:ext uri="{BB962C8B-B14F-4D97-AF65-F5344CB8AC3E}">
        <p14:creationId xmlns:p14="http://schemas.microsoft.com/office/powerpoint/2010/main" val="155691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xmlns="" id="{07CFB23B-BE49-4680-A0F5-CE4AD1E86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219200"/>
            <a:ext cx="426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50000"/>
                  </a:schemeClr>
                </a:solidFill>
              </a:rPr>
              <a:t>Kinesics (body language)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xmlns="" id="{1C9136A0-C991-4610-865C-344FD66E5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057400"/>
            <a:ext cx="4495800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+mn-lt"/>
              </a:rPr>
              <a:t>Kinesics includes facial expressions, hand gestures, stares, body stiffness, movements.</a:t>
            </a:r>
          </a:p>
          <a:p>
            <a:pPr>
              <a:spcBef>
                <a:spcPct val="50000"/>
              </a:spcBef>
            </a:pPr>
            <a:r>
              <a:rPr lang="en-US" altLang="en-US" sz="2800" i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 staff or student’s body language is always being observed by others around him/her. </a:t>
            </a:r>
            <a:endParaRPr lang="en-US" altLang="en-US" sz="28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xmlns="" id="{0E124F73-9CA8-45B2-9B12-ACA76E8A3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7200"/>
            <a:ext cx="66294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dirty="0">
                <a:latin typeface="+mj-lt"/>
              </a:rPr>
              <a:t>Nonverbal Behaviors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7063422-3B78-441F-8F1F-C4AF2990B4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216" y="3879711"/>
            <a:ext cx="3025833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9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6699FF"/>
      </a:accent1>
      <a:accent2>
        <a:srgbClr val="66CCFF"/>
      </a:accent2>
      <a:accent3>
        <a:srgbClr val="FFFFFF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303D050C4E6D4F8B5EB0C2A188AE0B" ma:contentTypeVersion="0" ma:contentTypeDescription="Create a new document." ma:contentTypeScope="" ma:versionID="abf1892bde4f5b0916a19ac537221a3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B201B6-8E59-488B-812E-C5C260D4601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C8DBAAF-6ED4-43AA-A57D-B099A7E102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48DC088-D3AC-40A7-A93A-5B7B46BFCA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1215</TotalTime>
  <Words>1653</Words>
  <Application>Microsoft Office PowerPoint</Application>
  <PresentationFormat>On-screen Show (4:3)</PresentationFormat>
  <Paragraphs>253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Soaring</vt:lpstr>
      <vt:lpstr>Beaumont Laboratory &amp;  School of Medical Laboratory Science COMMUNICATION GUIDELINES  </vt:lpstr>
      <vt:lpstr> Goals: </vt:lpstr>
      <vt:lpstr>COMMUNICATION BASICS</vt:lpstr>
      <vt:lpstr>Communication: The Weakest Link</vt:lpstr>
      <vt:lpstr>Beaumont Laboratory’s   Professional Bi-Directional Communication Mantra</vt:lpstr>
      <vt:lpstr>Communication:  Expectations &amp; Realities</vt:lpstr>
      <vt:lpstr>“I” Messaging </vt:lpstr>
      <vt:lpstr>Communication:  Expectations &amp; Realities</vt:lpstr>
      <vt:lpstr>PowerPoint Presentation</vt:lpstr>
      <vt:lpstr>PowerPoint Presentation</vt:lpstr>
      <vt:lpstr>PowerPoint Presentation</vt:lpstr>
      <vt:lpstr>BEAUMONT HEALTH &amp; BEAUMONT LABORATORY COMMUNICATIONS</vt:lpstr>
      <vt:lpstr>Chain of Command</vt:lpstr>
      <vt:lpstr>Chain of Command – Beaumont Health &amp; Laboratory</vt:lpstr>
      <vt:lpstr>Lab Leadership’s Goals</vt:lpstr>
      <vt:lpstr>How</vt:lpstr>
      <vt:lpstr>School of medical laboratory science communications</vt:lpstr>
      <vt:lpstr>What does all this have to do with Students?</vt:lpstr>
      <vt:lpstr>Effective Communications with Clinical Instructors</vt:lpstr>
      <vt:lpstr>Clinical Instructor Responsibilities</vt:lpstr>
      <vt:lpstr>Efficient Communications with Program Director</vt:lpstr>
      <vt:lpstr>Program Director’s Responsibilities</vt:lpstr>
      <vt:lpstr>Program Director  Responsibilities – cont.</vt:lpstr>
      <vt:lpstr>Major Communication Tools</vt:lpstr>
      <vt:lpstr>E-Mail Etiquette</vt:lpstr>
      <vt:lpstr>E-Mail Etiquette – cont.</vt:lpstr>
      <vt:lpstr>Beaumont Hospitals Information Security Policy</vt:lpstr>
      <vt:lpstr>Beaumont Hospitals Information Security Policy</vt:lpstr>
      <vt:lpstr>Other Communication Tools</vt:lpstr>
      <vt:lpstr>Other Communication Tools</vt:lpstr>
      <vt:lpstr>REMINDERS</vt:lpstr>
      <vt:lpstr>HIPAA</vt:lpstr>
      <vt:lpstr>HIPAA</vt:lpstr>
      <vt:lpstr>SUMMARY  Communication Mantra</vt:lpstr>
      <vt:lpstr>FINAL TIP…</vt:lpstr>
      <vt:lpstr>Handling Challenging Staff</vt:lpstr>
    </vt:vector>
  </TitlesOfParts>
  <Company>WBH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PSCHMIDT</dc:creator>
  <cp:lastModifiedBy>Nancy Ramirez</cp:lastModifiedBy>
  <cp:revision>108</cp:revision>
  <cp:lastPrinted>2020-01-03T01:43:28Z</cp:lastPrinted>
  <dcterms:created xsi:type="dcterms:W3CDTF">2010-06-03T12:34:38Z</dcterms:created>
  <dcterms:modified xsi:type="dcterms:W3CDTF">2020-06-22T04:00:25Z</dcterms:modified>
</cp:coreProperties>
</file>