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73" r:id="rId3"/>
  </p:sldMasterIdLst>
  <p:notesMasterIdLst>
    <p:notesMasterId r:id="rId26"/>
  </p:notesMasterIdLst>
  <p:handoutMasterIdLst>
    <p:handoutMasterId r:id="rId27"/>
  </p:handoutMasterIdLst>
  <p:sldIdLst>
    <p:sldId id="256" r:id="rId4"/>
    <p:sldId id="257" r:id="rId5"/>
    <p:sldId id="259" r:id="rId6"/>
    <p:sldId id="293" r:id="rId7"/>
    <p:sldId id="260" r:id="rId8"/>
    <p:sldId id="284" r:id="rId9"/>
    <p:sldId id="282" r:id="rId10"/>
    <p:sldId id="261" r:id="rId11"/>
    <p:sldId id="290" r:id="rId12"/>
    <p:sldId id="262" r:id="rId13"/>
    <p:sldId id="280" r:id="rId14"/>
    <p:sldId id="289" r:id="rId15"/>
    <p:sldId id="281" r:id="rId16"/>
    <p:sldId id="283" r:id="rId17"/>
    <p:sldId id="285" r:id="rId18"/>
    <p:sldId id="294" r:id="rId19"/>
    <p:sldId id="279" r:id="rId20"/>
    <p:sldId id="265" r:id="rId21"/>
    <p:sldId id="269" r:id="rId22"/>
    <p:sldId id="275" r:id="rId23"/>
    <p:sldId id="273" r:id="rId24"/>
    <p:sldId id="277" r:id="rId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3333CC"/>
    <a:srgbClr val="FF0066"/>
    <a:srgbClr val="990099"/>
    <a:srgbClr val="FFCC00"/>
    <a:srgbClr val="0080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fld id="{BE50076A-C95D-4D23-BB73-7D38597F10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2730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3F19094-C0DF-4960-99A7-11760FDEC3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886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../Local%20Settings/Temp/Local%20Settings/Temp/Application%20Data/Microsoft/Local%20Settings/Local%20Settings/Temp/BeaumontLaboratory_202.jpg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657600" y="5105400"/>
            <a:ext cx="4876800" cy="242888"/>
            <a:chOff x="2288" y="3080"/>
            <a:chExt cx="3072" cy="201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rgbClr val="5F5F5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rgbClr val="5F5F5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pic>
        <p:nvPicPr>
          <p:cNvPr id="9" name="Picture 12" descr="../../Local%20Settings/Temp/Local%20Settings/Temp/Application%20Data/Microsoft/Local%20Settings/Local%20Settings/Temp/BeaumontLaboratory_202.jpg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04800"/>
            <a:ext cx="3581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rgbClr val="003366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2133600" y="6340475"/>
            <a:ext cx="1905000" cy="5175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Updated 5/23/2011Updated 5/23/2011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796E81-1F18-4B43-BB76-2791CF070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78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929D3-A342-4D9A-8AFF-00AAFB6FE4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450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685800"/>
            <a:ext cx="200025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584835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34170-B726-49C7-A806-22A8DFDB9C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848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E4E62-1B18-400A-AC67-807849C458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669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30045-6491-4DA1-944C-C416CFC092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9972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72D2C-9426-4BA4-9909-EBCA42DA53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695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D83AD-66EB-4B47-9939-9D9AD9406E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1333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615FF-83A9-4CED-B897-3EDE30FE4C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645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6DD61-9615-47F5-BD53-8F26CBC3B1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6009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EAF35-5FCD-4836-AC79-F7C9535677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8797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83D2C-24E0-402D-A0D4-69EAC3EFA4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575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2EB64-94FB-4D46-BB22-4140AF5230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3989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94DEC-D72E-458D-9546-095913BAAB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2035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8139D-9D65-42C0-AF48-03BF8F3CE7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7050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AA17F-7AAD-4346-87EA-93C9E64354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4423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EAU-004 PPT_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Updated 5/23/2011Updated 5/23/2011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8B5266-BD7D-445B-B688-417CAB1675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6916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97CCB-ACDB-4878-8325-6BEAB1BED4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2326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A68E7-BF3E-4D0B-924B-001FBB7FC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21340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97C12-24C3-4923-B6AD-8569308024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19406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22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58275"/>
            <a:ext cx="8229600" cy="1143000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ABD8F40-3076-4D10-98C3-47919A4635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25156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06F5-D781-4B9B-B9EB-3F69084DAC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83829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6DE9-DD07-4D3B-9329-C2A4D8D75B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24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D1561-500E-4717-ADB4-5052951953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91950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14EA0-3E83-45BD-A8A6-EDAC93B6E0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743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7526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2AF06-ACF7-4B02-99C6-08EC4379B6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81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F4F55-448F-4D07-B940-4CE5B139B3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6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07541-919B-4656-9737-560EB00214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97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38B86-144B-42D8-8FED-82FB14EDDF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403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82FBC-4F41-48C8-AAB2-A6722109B0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090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FF351-F3D3-4724-9C0A-97622F0318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65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26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1036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rgbClr val="99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rgbClr val="99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1027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8001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8001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553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491288"/>
            <a:ext cx="587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1800" b="1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F4297C5B-BFF5-4D2E-A0EE-C26A4AE9F9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1"/>
          <p:cNvGrpSpPr>
            <a:grpSpLocks/>
          </p:cNvGrpSpPr>
          <p:nvPr/>
        </p:nvGrpSpPr>
        <p:grpSpPr bwMode="auto">
          <a:xfrm>
            <a:off x="304800" y="1447800"/>
            <a:ext cx="7391400" cy="242888"/>
            <a:chOff x="144" y="1248"/>
            <a:chExt cx="4656" cy="201"/>
          </a:xfrm>
        </p:grpSpPr>
        <p:sp>
          <p:nvSpPr>
            <p:cNvPr id="1034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rgbClr val="5F5F5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rgbClr val="5F5F5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rgbClr val="0000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rgbClr val="0000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rgbClr val="0000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rgbClr val="0000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2602E71-E8B4-49ED-AA65-08FAD838A0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BEAU-004 PPT_Footer3_Template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6813"/>
            <a:ext cx="914400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Updated 5/23/2011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AFF0ECA-DE4D-4010-A315-3E2F850A37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04" r:id="rId2"/>
    <p:sldLayoutId id="2147483905" r:id="rId3"/>
    <p:sldLayoutId id="2147483906" r:id="rId4"/>
    <p:sldLayoutId id="2147483912" r:id="rId5"/>
    <p:sldLayoutId id="2147483907" r:id="rId6"/>
    <p:sldLayoutId id="2147483908" r:id="rId7"/>
    <p:sldLayoutId id="2147483909" r:id="rId8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01228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ftcomputer.com/" TargetMode="Externa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2819400"/>
            <a:ext cx="4100513" cy="2667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b="1"/>
              <a:t>Introduction to the                    Soft Laboratory Information System Suite</a:t>
            </a:r>
          </a:p>
        </p:txBody>
      </p:sp>
      <p:pic>
        <p:nvPicPr>
          <p:cNvPr id="7171" name="Picture 5" descr="SCC_log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828800"/>
            <a:ext cx="1143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Box 1"/>
          <p:cNvSpPr txBox="1">
            <a:spLocks noChangeArrowheads="1"/>
          </p:cNvSpPr>
          <p:nvPr/>
        </p:nvSpPr>
        <p:spPr bwMode="auto">
          <a:xfrm>
            <a:off x="457200" y="5791200"/>
            <a:ext cx="2667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</a:rPr>
              <a:t>Updated:  June,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 Express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7467600" cy="3581400"/>
          </a:xfrm>
        </p:spPr>
        <p:txBody>
          <a:bodyPr/>
          <a:lstStyle/>
          <a:p>
            <a:pPr eaLnBrk="1" hangingPunct="1"/>
            <a:r>
              <a:rPr lang="en-US" altLang="en-US"/>
              <a:t>Additional Soft Express utilities:</a:t>
            </a:r>
          </a:p>
          <a:p>
            <a:pPr lvl="1" eaLnBrk="1" hangingPunct="1"/>
            <a:r>
              <a:rPr lang="en-US" altLang="en-US"/>
              <a:t>call and problem documentation</a:t>
            </a:r>
          </a:p>
          <a:p>
            <a:pPr lvl="1" eaLnBrk="1" hangingPunct="1"/>
            <a:r>
              <a:rPr lang="en-US" altLang="en-US"/>
              <a:t>courier route management</a:t>
            </a:r>
          </a:p>
          <a:p>
            <a:pPr lvl="1" eaLnBrk="1" hangingPunct="1"/>
            <a:r>
              <a:rPr lang="en-US" altLang="en-US"/>
              <a:t>supply distribution and usage</a:t>
            </a:r>
          </a:p>
          <a:p>
            <a:pPr lvl="1" eaLnBrk="1" hangingPunct="1"/>
            <a:r>
              <a:rPr lang="en-US" altLang="en-US"/>
              <a:t>client account details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 Path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572000"/>
          </a:xfrm>
        </p:spPr>
        <p:txBody>
          <a:bodyPr/>
          <a:lstStyle/>
          <a:p>
            <a:pPr lvl="1" eaLnBrk="1" hangingPunct="1"/>
            <a:r>
              <a:rPr lang="en-US" altLang="en-US"/>
              <a:t>Cytology testing</a:t>
            </a:r>
          </a:p>
          <a:p>
            <a:pPr lvl="1" eaLnBrk="1" hangingPunct="1"/>
            <a:r>
              <a:rPr lang="en-US" altLang="en-US"/>
              <a:t>Surgical Pathology testing</a:t>
            </a:r>
          </a:p>
          <a:p>
            <a:pPr lvl="1" eaLnBrk="1" hangingPunct="1"/>
            <a:r>
              <a:rPr lang="en-US" altLang="en-US"/>
              <a:t>Autopsy cases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 Gene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8001000" cy="4572000"/>
          </a:xfrm>
        </p:spPr>
        <p:txBody>
          <a:bodyPr/>
          <a:lstStyle/>
          <a:p>
            <a:pPr eaLnBrk="1" hangingPunct="1"/>
            <a:r>
              <a:rPr lang="en-US" altLang="en-US"/>
              <a:t>This unique suite contains four modules:</a:t>
            </a:r>
          </a:p>
          <a:p>
            <a:pPr lvl="1" eaLnBrk="1" hangingPunct="1"/>
            <a:r>
              <a:rPr lang="en-US" altLang="en-US">
                <a:solidFill>
                  <a:srgbClr val="FF0066"/>
                </a:solidFill>
              </a:rPr>
              <a:t>Soft Molecular</a:t>
            </a:r>
            <a:r>
              <a:rPr lang="en-US" altLang="en-US"/>
              <a:t>:  AP and CP molecular</a:t>
            </a:r>
          </a:p>
          <a:p>
            <a:pPr lvl="1" eaLnBrk="1" hangingPunct="1"/>
            <a:r>
              <a:rPr lang="en-US" altLang="en-US">
                <a:solidFill>
                  <a:srgbClr val="FF0066"/>
                </a:solidFill>
              </a:rPr>
              <a:t>Soft HLA</a:t>
            </a:r>
            <a:r>
              <a:rPr lang="en-US" altLang="en-US"/>
              <a:t>:  Tissue Typing</a:t>
            </a:r>
          </a:p>
          <a:p>
            <a:pPr lvl="1" eaLnBrk="1" hangingPunct="1"/>
            <a:r>
              <a:rPr lang="en-US" altLang="en-US">
                <a:solidFill>
                  <a:srgbClr val="FF0066"/>
                </a:solidFill>
              </a:rPr>
              <a:t>Soft Flow</a:t>
            </a:r>
            <a:r>
              <a:rPr lang="en-US" altLang="en-US"/>
              <a:t>:  Flow Cytometry</a:t>
            </a:r>
          </a:p>
          <a:p>
            <a:pPr lvl="1" eaLnBrk="1" hangingPunct="1"/>
            <a:r>
              <a:rPr lang="en-US" altLang="en-US">
                <a:solidFill>
                  <a:srgbClr val="FF0066"/>
                </a:solidFill>
              </a:rPr>
              <a:t>Soft Cytogenetics</a:t>
            </a:r>
            <a:r>
              <a:rPr lang="en-US" altLang="en-US"/>
              <a:t>:  Cytogenetics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 AR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620000" cy="457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altLang="en-US" dirty="0"/>
              <a:t>Utilized by Billing Department staff for Laboratory Test Billing (or Account Records).</a:t>
            </a: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 Reports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0066"/>
                </a:solidFill>
              </a:rPr>
              <a:t>Report Management</a:t>
            </a:r>
            <a:endParaRPr lang="en-US" altLang="en-US"/>
          </a:p>
          <a:p>
            <a:pPr eaLnBrk="1" hangingPunct="1"/>
            <a:r>
              <a:rPr lang="en-US" altLang="en-US"/>
              <a:t>Example operational reports include:</a:t>
            </a:r>
          </a:p>
          <a:p>
            <a:pPr lvl="1" eaLnBrk="1" hangingPunct="1"/>
            <a:r>
              <a:rPr lang="en-US" altLang="en-US"/>
              <a:t>Test Results Statistics</a:t>
            </a:r>
          </a:p>
          <a:p>
            <a:pPr lvl="1" eaLnBrk="1" hangingPunct="1"/>
            <a:r>
              <a:rPr lang="en-US" altLang="en-US"/>
              <a:t>Verified Results</a:t>
            </a:r>
          </a:p>
          <a:p>
            <a:pPr lvl="1" eaLnBrk="1" hangingPunct="1"/>
            <a:r>
              <a:rPr lang="en-US" altLang="en-US"/>
              <a:t>Daily Log and Daily Activity</a:t>
            </a:r>
          </a:p>
          <a:p>
            <a:pPr lvl="1" eaLnBrk="1" hangingPunct="1"/>
            <a:r>
              <a:rPr lang="en-US" altLang="en-US"/>
              <a:t>Monthly Test Data</a:t>
            </a:r>
          </a:p>
          <a:p>
            <a:pPr lvl="1" eaLnBrk="1" hangingPunct="1"/>
            <a:r>
              <a:rPr lang="en-US" altLang="en-US"/>
              <a:t>QA Monitors and Turnaround Times</a:t>
            </a:r>
          </a:p>
          <a:p>
            <a:pPr lvl="1" eaLnBrk="1" hangingPunct="1"/>
            <a:r>
              <a:rPr lang="en-US" altLang="en-US"/>
              <a:t>and many others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 Media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057400"/>
            <a:ext cx="8001000" cy="4572000"/>
          </a:xfrm>
        </p:spPr>
        <p:txBody>
          <a:bodyPr/>
          <a:lstStyle/>
          <a:p>
            <a:pPr eaLnBrk="1" hangingPunct="1"/>
            <a:r>
              <a:rPr lang="en-US" altLang="en-US"/>
              <a:t>Soft Media manages </a:t>
            </a:r>
            <a:r>
              <a:rPr lang="en-US" altLang="en-US">
                <a:solidFill>
                  <a:srgbClr val="FF0066"/>
                </a:solidFill>
              </a:rPr>
              <a:t>document imaging:</a:t>
            </a:r>
          </a:p>
          <a:p>
            <a:pPr lvl="1" eaLnBrk="1" hangingPunct="1"/>
            <a:r>
              <a:rPr lang="en-US" altLang="en-US"/>
              <a:t>Test requisitions from Outreach clients</a:t>
            </a:r>
          </a:p>
          <a:p>
            <a:pPr eaLnBrk="1" hangingPunct="1"/>
            <a:r>
              <a:rPr lang="en-US" altLang="en-US"/>
              <a:t>Imaged requisitions are linked to the test order and viewable in Soft Lab.</a:t>
            </a:r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 Module Interaction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581400"/>
            <a:ext cx="3657600" cy="65405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00B0F0"/>
                </a:solidFill>
              </a:rPr>
              <a:t>Examples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 Module Interactions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696200" cy="4572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en-US" dirty="0"/>
              <a:t>Example:  </a:t>
            </a:r>
            <a:r>
              <a:rPr lang="en-US" altLang="en-US" dirty="0">
                <a:solidFill>
                  <a:srgbClr val="FF0066"/>
                </a:solidFill>
              </a:rPr>
              <a:t>Phlebotomy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altLang="en-US" dirty="0"/>
              <a:t>Phlebotomists will utilize certain modules based on where they work.  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altLang="en-US" dirty="0"/>
              <a:t>The Inpatient Phlebotomist will use </a:t>
            </a:r>
            <a:r>
              <a:rPr lang="en-US" altLang="en-US" b="1" dirty="0">
                <a:solidFill>
                  <a:srgbClr val="000000"/>
                </a:solidFill>
              </a:rPr>
              <a:t>Soft ID</a:t>
            </a:r>
            <a:r>
              <a:rPr lang="en-US" altLang="en-US" dirty="0"/>
              <a:t> and </a:t>
            </a:r>
            <a:r>
              <a:rPr lang="en-US" altLang="en-US" b="1" dirty="0">
                <a:solidFill>
                  <a:srgbClr val="990099"/>
                </a:solidFill>
              </a:rPr>
              <a:t>Soft Lab</a:t>
            </a:r>
            <a:r>
              <a:rPr lang="en-US" altLang="en-US" dirty="0"/>
              <a:t>.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altLang="en-US" dirty="0"/>
              <a:t>The Outpatient Phlebotomist will use </a:t>
            </a:r>
            <a:r>
              <a:rPr lang="en-US" altLang="en-US" b="1" dirty="0">
                <a:solidFill>
                  <a:srgbClr val="000000"/>
                </a:solidFill>
              </a:rPr>
              <a:t>Soft ID</a:t>
            </a:r>
            <a:r>
              <a:rPr lang="en-US" altLang="en-US" b="1" dirty="0"/>
              <a:t>, </a:t>
            </a:r>
            <a:r>
              <a:rPr lang="en-US" altLang="en-US" b="1" dirty="0">
                <a:solidFill>
                  <a:srgbClr val="990099"/>
                </a:solidFill>
              </a:rPr>
              <a:t>Soft Lab</a:t>
            </a:r>
            <a:r>
              <a:rPr lang="en-US" altLang="en-US" dirty="0"/>
              <a:t>, and</a:t>
            </a:r>
            <a:r>
              <a:rPr lang="en-US" altLang="en-US" b="1" dirty="0"/>
              <a:t> </a:t>
            </a:r>
            <a:r>
              <a:rPr lang="en-US" altLang="en-US" b="1" dirty="0">
                <a:solidFill>
                  <a:srgbClr val="990033"/>
                </a:solidFill>
              </a:rPr>
              <a:t>Soft Express</a:t>
            </a:r>
            <a:r>
              <a:rPr lang="en-US" altLang="en-US" dirty="0"/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en-US" dirty="0"/>
              <a:t>Example:  </a:t>
            </a:r>
            <a:r>
              <a:rPr lang="en-US" altLang="en-US" dirty="0">
                <a:solidFill>
                  <a:srgbClr val="FF0066"/>
                </a:solidFill>
              </a:rPr>
              <a:t>Blood Bank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altLang="en-US" dirty="0"/>
              <a:t>Samples are collected and accessioned in </a:t>
            </a:r>
            <a:r>
              <a:rPr lang="en-US" altLang="en-US" b="1" dirty="0">
                <a:solidFill>
                  <a:srgbClr val="990099"/>
                </a:solidFill>
              </a:rPr>
              <a:t>Soft Lab</a:t>
            </a:r>
            <a:r>
              <a:rPr lang="en-US" altLang="en-US" dirty="0"/>
              <a:t> and tested in </a:t>
            </a:r>
            <a:r>
              <a:rPr lang="en-US" altLang="en-US" b="1" dirty="0">
                <a:solidFill>
                  <a:srgbClr val="FF0066"/>
                </a:solidFill>
              </a:rPr>
              <a:t>Soft Bank</a:t>
            </a:r>
            <a:r>
              <a:rPr lang="en-US" altLang="en-US" dirty="0"/>
              <a:t>.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447800"/>
          </a:xfrm>
        </p:spPr>
        <p:txBody>
          <a:bodyPr/>
          <a:lstStyle/>
          <a:p>
            <a:pPr eaLnBrk="1" hangingPunct="1"/>
            <a:r>
              <a:rPr lang="en-US" altLang="en-US"/>
              <a:t>Soft Module Interactions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7924800" cy="4525963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0066"/>
                </a:solidFill>
              </a:rPr>
              <a:t>Ordering &amp; Collecting Tests in Soft:</a:t>
            </a:r>
            <a:r>
              <a:rPr lang="en-US" altLang="en-US"/>
              <a:t>         </a:t>
            </a:r>
          </a:p>
          <a:p>
            <a:pPr eaLnBrk="1" hangingPunct="1"/>
            <a:r>
              <a:rPr lang="en-US" altLang="en-US"/>
              <a:t>Four ways to order and collect tests in Soft:</a:t>
            </a:r>
          </a:p>
          <a:p>
            <a:pPr marL="971550" lvl="1" indent="-514350" eaLnBrk="1" hangingPunct="1">
              <a:buFont typeface="Calibri" pitchFamily="34" charset="0"/>
              <a:buAutoNum type="arabicPeriod"/>
            </a:pPr>
            <a:r>
              <a:rPr lang="en-US" altLang="en-US"/>
              <a:t>Order in </a:t>
            </a:r>
            <a:r>
              <a:rPr lang="en-US" altLang="en-US" b="1">
                <a:solidFill>
                  <a:srgbClr val="008000"/>
                </a:solidFill>
              </a:rPr>
              <a:t>Epic</a:t>
            </a:r>
            <a:r>
              <a:rPr lang="en-US" altLang="en-US"/>
              <a:t>, collect in </a:t>
            </a:r>
            <a:r>
              <a:rPr lang="en-US" altLang="en-US" b="1">
                <a:solidFill>
                  <a:srgbClr val="000000"/>
                </a:solidFill>
              </a:rPr>
              <a:t>Soft ID</a:t>
            </a:r>
          </a:p>
          <a:p>
            <a:pPr marL="971550" lvl="1" indent="-514350" eaLnBrk="1" hangingPunct="1">
              <a:buFont typeface="Calibri" pitchFamily="34" charset="0"/>
              <a:buAutoNum type="arabicPeriod"/>
            </a:pPr>
            <a:r>
              <a:rPr lang="en-US" altLang="en-US"/>
              <a:t>Order in </a:t>
            </a:r>
            <a:r>
              <a:rPr lang="en-US" altLang="en-US" b="1">
                <a:solidFill>
                  <a:srgbClr val="990099"/>
                </a:solidFill>
              </a:rPr>
              <a:t>Soft Lab</a:t>
            </a:r>
            <a:r>
              <a:rPr lang="en-US" altLang="en-US"/>
              <a:t> and collect in </a:t>
            </a:r>
            <a:r>
              <a:rPr lang="en-US" altLang="en-US" b="1">
                <a:solidFill>
                  <a:srgbClr val="990099"/>
                </a:solidFill>
              </a:rPr>
              <a:t>Soft Lab</a:t>
            </a:r>
          </a:p>
          <a:p>
            <a:pPr marL="971550" lvl="1" indent="-514350" eaLnBrk="1" hangingPunct="1">
              <a:buFont typeface="Calibri" pitchFamily="34" charset="0"/>
              <a:buAutoNum type="arabicPeriod"/>
            </a:pPr>
            <a:r>
              <a:rPr lang="en-US" altLang="en-US"/>
              <a:t>Order in </a:t>
            </a:r>
            <a:r>
              <a:rPr lang="en-US" altLang="en-US" b="1">
                <a:solidFill>
                  <a:srgbClr val="990099"/>
                </a:solidFill>
              </a:rPr>
              <a:t>Soft Lab</a:t>
            </a:r>
            <a:r>
              <a:rPr lang="en-US" altLang="en-US"/>
              <a:t> and collect in </a:t>
            </a:r>
            <a:r>
              <a:rPr lang="en-US" altLang="en-US" b="1">
                <a:solidFill>
                  <a:srgbClr val="000000"/>
                </a:solidFill>
              </a:rPr>
              <a:t>Soft ID</a:t>
            </a:r>
          </a:p>
          <a:p>
            <a:pPr marL="971550" lvl="1" indent="-514350" eaLnBrk="1" hangingPunct="1">
              <a:buFont typeface="Calibri" pitchFamily="34" charset="0"/>
              <a:buAutoNum type="arabicPeriod"/>
            </a:pPr>
            <a:r>
              <a:rPr lang="en-US" altLang="en-US"/>
              <a:t>Order in </a:t>
            </a:r>
            <a:r>
              <a:rPr lang="en-US" altLang="en-US" b="1">
                <a:solidFill>
                  <a:srgbClr val="008000"/>
                </a:solidFill>
              </a:rPr>
              <a:t>Epic</a:t>
            </a:r>
            <a:r>
              <a:rPr lang="en-US" altLang="en-US"/>
              <a:t> and collect in </a:t>
            </a:r>
            <a:r>
              <a:rPr lang="en-US" altLang="en-US" b="1">
                <a:solidFill>
                  <a:srgbClr val="990099"/>
                </a:solidFill>
              </a:rPr>
              <a:t>Soft Lab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229600" cy="762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altLang="en-US" sz="3200"/>
            </a:br>
            <a:r>
              <a:rPr lang="en-US" altLang="en-US" sz="2400">
                <a:solidFill>
                  <a:srgbClr val="FF0066"/>
                </a:solidFill>
              </a:rPr>
              <a:t>INPATIENTS: </a:t>
            </a:r>
            <a:br>
              <a:rPr lang="en-US" altLang="en-US" sz="2400">
                <a:solidFill>
                  <a:srgbClr val="FF0066"/>
                </a:solidFill>
              </a:rPr>
            </a:br>
            <a:r>
              <a:rPr lang="en-US" altLang="en-US" sz="2800">
                <a:solidFill>
                  <a:srgbClr val="000099"/>
                </a:solidFill>
              </a:rPr>
              <a:t>Order Tests in </a:t>
            </a:r>
            <a:r>
              <a:rPr lang="en-US" altLang="en-US" sz="2800">
                <a:solidFill>
                  <a:srgbClr val="008000"/>
                </a:solidFill>
              </a:rPr>
              <a:t>Epic</a:t>
            </a:r>
            <a:r>
              <a:rPr lang="en-US" altLang="en-US" sz="2800">
                <a:solidFill>
                  <a:srgbClr val="000099"/>
                </a:solidFill>
              </a:rPr>
              <a:t> and Collect in </a:t>
            </a:r>
            <a:r>
              <a:rPr lang="en-US" altLang="en-US" sz="2800"/>
              <a:t>Soft ID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4495800" y="2286000"/>
            <a:ext cx="2209800" cy="1447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Tests uploaded into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Soft Lab</a:t>
            </a:r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838200" y="2286000"/>
            <a:ext cx="3352800" cy="1524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Tests Ordered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In Epic</a:t>
            </a:r>
          </a:p>
        </p:txBody>
      </p:sp>
      <p:sp>
        <p:nvSpPr>
          <p:cNvPr id="25605" name="Oval 6"/>
          <p:cNvSpPr>
            <a:spLocks noChangeArrowheads="1"/>
          </p:cNvSpPr>
          <p:nvPr/>
        </p:nvSpPr>
        <p:spPr bwMode="auto">
          <a:xfrm>
            <a:off x="7086600" y="2590800"/>
            <a:ext cx="1752600" cy="17526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charset="0"/>
              </a:rPr>
              <a:t>Tests Collected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charset="0"/>
              </a:rPr>
              <a:t>In Soft ID</a:t>
            </a:r>
          </a:p>
        </p:txBody>
      </p:sp>
      <p:sp>
        <p:nvSpPr>
          <p:cNvPr id="25606" name="Oval 7"/>
          <p:cNvSpPr>
            <a:spLocks noChangeArrowheads="1"/>
          </p:cNvSpPr>
          <p:nvPr/>
        </p:nvSpPr>
        <p:spPr bwMode="auto">
          <a:xfrm>
            <a:off x="5867400" y="46482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5257800" y="4419600"/>
            <a:ext cx="1981200" cy="16002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Tests Submitted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Back to Soft Lab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for testing</a:t>
            </a:r>
          </a:p>
        </p:txBody>
      </p:sp>
      <p:sp>
        <p:nvSpPr>
          <p:cNvPr id="25608" name="Oval 9"/>
          <p:cNvSpPr>
            <a:spLocks noChangeArrowheads="1"/>
          </p:cNvSpPr>
          <p:nvPr/>
        </p:nvSpPr>
        <p:spPr bwMode="auto">
          <a:xfrm>
            <a:off x="1524000" y="4648200"/>
            <a:ext cx="2514600" cy="12954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Tests Resulted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 in Soft Lab go back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bg1"/>
                </a:solidFill>
                <a:latin typeface="Arial" charset="0"/>
              </a:rPr>
              <a:t> to EPIC</a:t>
            </a:r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4191000" y="3048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10" name="AutoShape 11"/>
          <p:cNvCxnSpPr>
            <a:cxnSpLocks noChangeShapeType="1"/>
            <a:stCxn id="25603" idx="6"/>
            <a:endCxn id="25605" idx="2"/>
          </p:cNvCxnSpPr>
          <p:nvPr/>
        </p:nvCxnSpPr>
        <p:spPr bwMode="auto">
          <a:xfrm>
            <a:off x="6705600" y="3009900"/>
            <a:ext cx="3810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1" name="AutoShape 12"/>
          <p:cNvCxnSpPr>
            <a:cxnSpLocks noChangeShapeType="1"/>
            <a:stCxn id="25605" idx="4"/>
            <a:endCxn id="25607" idx="7"/>
          </p:cNvCxnSpPr>
          <p:nvPr/>
        </p:nvCxnSpPr>
        <p:spPr bwMode="auto">
          <a:xfrm flipH="1">
            <a:off x="6948488" y="4343400"/>
            <a:ext cx="1014412" cy="311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2" name="AutoShape 13"/>
          <p:cNvCxnSpPr>
            <a:cxnSpLocks noChangeShapeType="1"/>
            <a:stCxn id="25607" idx="2"/>
            <a:endCxn id="25608" idx="6"/>
          </p:cNvCxnSpPr>
          <p:nvPr/>
        </p:nvCxnSpPr>
        <p:spPr bwMode="auto">
          <a:xfrm flipH="1">
            <a:off x="4038600" y="5219700"/>
            <a:ext cx="12192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3" name="AutoShape 14"/>
          <p:cNvCxnSpPr>
            <a:cxnSpLocks noChangeShapeType="1"/>
            <a:stCxn id="25608" idx="0"/>
            <a:endCxn id="25604" idx="4"/>
          </p:cNvCxnSpPr>
          <p:nvPr/>
        </p:nvCxnSpPr>
        <p:spPr bwMode="auto">
          <a:xfrm flipH="1" flipV="1">
            <a:off x="2514600" y="3810000"/>
            <a:ext cx="2667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SCC Soft Suite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4572000"/>
          </a:xfrm>
        </p:spPr>
        <p:txBody>
          <a:bodyPr/>
          <a:lstStyle/>
          <a:p>
            <a:pPr eaLnBrk="1" hangingPunct="1"/>
            <a:r>
              <a:rPr lang="en-US" altLang="en-US"/>
              <a:t>Soft Computer Corporation, SCC, is located in Clearwater, Florida.</a:t>
            </a:r>
          </a:p>
          <a:p>
            <a:pPr eaLnBrk="1" hangingPunct="1"/>
            <a:r>
              <a:rPr lang="en-US" altLang="en-US"/>
              <a:t>Soft Laboratory Information System (LIS) Suite has eleven modules as illustrated on the next slides.</a:t>
            </a:r>
          </a:p>
          <a:p>
            <a:pPr eaLnBrk="1" hangingPunct="1"/>
            <a:r>
              <a:rPr lang="en-US" altLang="en-US"/>
              <a:t>Communication to our Hospital Information System (HIS), Epic oneChart, is through the Soft Lab module.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Ordering </a:t>
            </a:r>
            <a:r>
              <a:rPr lang="en-US" altLang="en-US" sz="3200" u="sng"/>
              <a:t>and</a:t>
            </a:r>
            <a:r>
              <a:rPr lang="en-US" altLang="en-US" sz="3200"/>
              <a:t> Collecting in </a:t>
            </a:r>
            <a:r>
              <a:rPr lang="en-US" altLang="en-US" sz="3200">
                <a:solidFill>
                  <a:srgbClr val="990099"/>
                </a:solidFill>
              </a:rPr>
              <a:t>Soft Lab</a:t>
            </a:r>
          </a:p>
        </p:txBody>
      </p:sp>
      <p:sp>
        <p:nvSpPr>
          <p:cNvPr id="26627" name="Oval 4"/>
          <p:cNvSpPr>
            <a:spLocks noChangeArrowheads="1"/>
          </p:cNvSpPr>
          <p:nvPr/>
        </p:nvSpPr>
        <p:spPr bwMode="auto">
          <a:xfrm>
            <a:off x="152400" y="1524000"/>
            <a:ext cx="4648200" cy="2057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Arial" charset="0"/>
              </a:rPr>
              <a:t>Order &amp; Collect tests in Soft Lab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bg1"/>
                </a:solidFill>
                <a:latin typeface="Arial" charset="0"/>
              </a:rPr>
              <a:t>Some tests will be performed in Soft Lab;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bg1"/>
                </a:solidFill>
                <a:latin typeface="Arial" charset="0"/>
              </a:rPr>
              <a:t>other tests will be sent to different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bg1"/>
                </a:solidFill>
                <a:latin typeface="Arial" charset="0"/>
              </a:rPr>
              <a:t>Soft modules to be performed.</a:t>
            </a:r>
          </a:p>
        </p:txBody>
      </p:sp>
      <p:sp>
        <p:nvSpPr>
          <p:cNvPr id="26628" name="Oval 5"/>
          <p:cNvSpPr>
            <a:spLocks noChangeArrowheads="1"/>
          </p:cNvSpPr>
          <p:nvPr/>
        </p:nvSpPr>
        <p:spPr bwMode="auto">
          <a:xfrm>
            <a:off x="6629400" y="1747838"/>
            <a:ext cx="1981200" cy="1524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Results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to Epic </a:t>
            </a:r>
          </a:p>
        </p:txBody>
      </p:sp>
      <p:sp>
        <p:nvSpPr>
          <p:cNvPr id="26629" name="Oval 6"/>
          <p:cNvSpPr>
            <a:spLocks noChangeArrowheads="1"/>
          </p:cNvSpPr>
          <p:nvPr/>
        </p:nvSpPr>
        <p:spPr bwMode="auto">
          <a:xfrm>
            <a:off x="4038600" y="4006850"/>
            <a:ext cx="2286000" cy="16002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Micro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Path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Gene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Bank</a:t>
            </a:r>
          </a:p>
        </p:txBody>
      </p:sp>
      <p:cxnSp>
        <p:nvCxnSpPr>
          <p:cNvPr id="26630" name="AutoShape 7"/>
          <p:cNvCxnSpPr>
            <a:cxnSpLocks noChangeShapeType="1"/>
          </p:cNvCxnSpPr>
          <p:nvPr/>
        </p:nvCxnSpPr>
        <p:spPr bwMode="auto">
          <a:xfrm>
            <a:off x="4114800" y="16002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31" name="AutoShape 8"/>
          <p:cNvCxnSpPr>
            <a:cxnSpLocks noChangeShapeType="1"/>
          </p:cNvCxnSpPr>
          <p:nvPr/>
        </p:nvCxnSpPr>
        <p:spPr bwMode="auto">
          <a:xfrm>
            <a:off x="4114800" y="16002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32" name="AutoShape 9"/>
          <p:cNvCxnSpPr>
            <a:cxnSpLocks noChangeShapeType="1"/>
            <a:stCxn id="26627" idx="6"/>
            <a:endCxn id="26628" idx="2"/>
          </p:cNvCxnSpPr>
          <p:nvPr/>
        </p:nvCxnSpPr>
        <p:spPr bwMode="auto">
          <a:xfrm flipV="1">
            <a:off x="4800600" y="2509838"/>
            <a:ext cx="1828800" cy="42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33" name="AutoShape 10"/>
          <p:cNvCxnSpPr>
            <a:cxnSpLocks noChangeShapeType="1"/>
            <a:stCxn id="26627" idx="4"/>
            <a:endCxn id="26627" idx="4"/>
          </p:cNvCxnSpPr>
          <p:nvPr/>
        </p:nvCxnSpPr>
        <p:spPr bwMode="auto">
          <a:xfrm>
            <a:off x="2476500" y="35814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34" name="AutoShape 11"/>
          <p:cNvCxnSpPr>
            <a:cxnSpLocks noChangeShapeType="1"/>
          </p:cNvCxnSpPr>
          <p:nvPr/>
        </p:nvCxnSpPr>
        <p:spPr bwMode="auto">
          <a:xfrm>
            <a:off x="4114800" y="612616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35" name="AutoShape 12"/>
          <p:cNvCxnSpPr>
            <a:cxnSpLocks noChangeShapeType="1"/>
            <a:stCxn id="26627" idx="4"/>
            <a:endCxn id="26629" idx="1"/>
          </p:cNvCxnSpPr>
          <p:nvPr/>
        </p:nvCxnSpPr>
        <p:spPr bwMode="auto">
          <a:xfrm>
            <a:off x="2476500" y="3581400"/>
            <a:ext cx="1897063" cy="658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36" name="AutoShape 13"/>
          <p:cNvCxnSpPr>
            <a:cxnSpLocks noChangeShapeType="1"/>
            <a:stCxn id="26629" idx="0"/>
            <a:endCxn id="26627" idx="5"/>
          </p:cNvCxnSpPr>
          <p:nvPr/>
        </p:nvCxnSpPr>
        <p:spPr bwMode="auto">
          <a:xfrm flipH="1" flipV="1">
            <a:off x="4119563" y="3279775"/>
            <a:ext cx="1062037" cy="727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8001000" cy="762000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rgbClr val="3333CC"/>
                </a:solidFill>
              </a:rPr>
              <a:t>Order in</a:t>
            </a:r>
            <a:r>
              <a:rPr lang="en-US" altLang="en-US" sz="3200"/>
              <a:t> </a:t>
            </a:r>
            <a:r>
              <a:rPr lang="en-US" altLang="en-US" sz="3200">
                <a:solidFill>
                  <a:srgbClr val="990099"/>
                </a:solidFill>
              </a:rPr>
              <a:t>Soft Lab</a:t>
            </a:r>
            <a:r>
              <a:rPr lang="en-US" altLang="en-US" sz="3200"/>
              <a:t> </a:t>
            </a:r>
            <a:r>
              <a:rPr lang="en-US" altLang="en-US" sz="3200">
                <a:solidFill>
                  <a:srgbClr val="3333CC"/>
                </a:solidFill>
              </a:rPr>
              <a:t>and collect in</a:t>
            </a:r>
            <a:r>
              <a:rPr lang="en-US" altLang="en-US" sz="3200"/>
              <a:t> Soft ID</a:t>
            </a:r>
          </a:p>
        </p:txBody>
      </p:sp>
      <p:sp>
        <p:nvSpPr>
          <p:cNvPr id="27651" name="Oval 4"/>
          <p:cNvSpPr>
            <a:spLocks noChangeArrowheads="1"/>
          </p:cNvSpPr>
          <p:nvPr/>
        </p:nvSpPr>
        <p:spPr bwMode="auto">
          <a:xfrm>
            <a:off x="6019800" y="2362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7652" name="Oval 5"/>
          <p:cNvSpPr>
            <a:spLocks noChangeArrowheads="1"/>
          </p:cNvSpPr>
          <p:nvPr/>
        </p:nvSpPr>
        <p:spPr bwMode="auto">
          <a:xfrm>
            <a:off x="5440363" y="1257300"/>
            <a:ext cx="2590800" cy="2209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charset="0"/>
              </a:rPr>
              <a:t>Collect in Soft ID</a:t>
            </a:r>
          </a:p>
        </p:txBody>
      </p:sp>
      <p:sp>
        <p:nvSpPr>
          <p:cNvPr id="27653" name="Oval 7"/>
          <p:cNvSpPr>
            <a:spLocks noChangeArrowheads="1"/>
          </p:cNvSpPr>
          <p:nvPr/>
        </p:nvSpPr>
        <p:spPr bwMode="auto">
          <a:xfrm>
            <a:off x="5451475" y="3852863"/>
            <a:ext cx="2819400" cy="2316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altLang="en-US" sz="1600" dirty="0">
              <a:solidFill>
                <a:srgbClr val="000099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altLang="en-US" sz="1600" dirty="0">
              <a:solidFill>
                <a:srgbClr val="000099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altLang="en-US" sz="1600" b="1" dirty="0">
                <a:solidFill>
                  <a:schemeClr val="bg1"/>
                </a:solidFill>
                <a:latin typeface="Arial" charset="0"/>
              </a:rPr>
              <a:t>Results</a:t>
            </a:r>
            <a:r>
              <a:rPr lang="en-US" altLang="en-US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sz="1600" b="1" dirty="0">
                <a:solidFill>
                  <a:schemeClr val="bg1"/>
                </a:solidFill>
                <a:latin typeface="Arial" charset="0"/>
              </a:rPr>
              <a:t>sent</a:t>
            </a:r>
            <a:r>
              <a:rPr lang="en-US" altLang="en-US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sz="1600" b="1" dirty="0">
                <a:solidFill>
                  <a:schemeClr val="bg1"/>
                </a:solidFill>
                <a:latin typeface="Arial" charset="0"/>
              </a:rPr>
              <a:t>to</a:t>
            </a:r>
            <a:r>
              <a:rPr lang="en-US" altLang="en-US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sz="1600" b="1" dirty="0">
                <a:solidFill>
                  <a:schemeClr val="bg1"/>
                </a:solidFill>
                <a:latin typeface="Arial" charset="0"/>
              </a:rPr>
              <a:t>Epic</a:t>
            </a:r>
          </a:p>
        </p:txBody>
      </p:sp>
      <p:cxnSp>
        <p:nvCxnSpPr>
          <p:cNvPr id="27654" name="AutoShape 8"/>
          <p:cNvCxnSpPr>
            <a:cxnSpLocks noChangeShapeType="1"/>
            <a:stCxn id="27657" idx="6"/>
            <a:endCxn id="27652" idx="1"/>
          </p:cNvCxnSpPr>
          <p:nvPr/>
        </p:nvCxnSpPr>
        <p:spPr bwMode="auto">
          <a:xfrm flipV="1">
            <a:off x="3810000" y="1581150"/>
            <a:ext cx="2009775" cy="1109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55" name="AutoShape 9"/>
          <p:cNvCxnSpPr>
            <a:cxnSpLocks noChangeShapeType="1"/>
            <a:stCxn id="27652" idx="3"/>
          </p:cNvCxnSpPr>
          <p:nvPr/>
        </p:nvCxnSpPr>
        <p:spPr bwMode="auto">
          <a:xfrm flipH="1">
            <a:off x="3702050" y="3143250"/>
            <a:ext cx="2117725" cy="1060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56" name="AutoShape 10"/>
          <p:cNvCxnSpPr>
            <a:cxnSpLocks noChangeShapeType="1"/>
            <a:stCxn id="27658" idx="6"/>
            <a:endCxn id="27653" idx="2"/>
          </p:cNvCxnSpPr>
          <p:nvPr/>
        </p:nvCxnSpPr>
        <p:spPr bwMode="auto">
          <a:xfrm flipV="1">
            <a:off x="3886200" y="5011738"/>
            <a:ext cx="1565275" cy="52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57" name="Oval 11"/>
          <p:cNvSpPr>
            <a:spLocks noChangeArrowheads="1"/>
          </p:cNvSpPr>
          <p:nvPr/>
        </p:nvSpPr>
        <p:spPr bwMode="auto">
          <a:xfrm>
            <a:off x="1219200" y="1585913"/>
            <a:ext cx="2590800" cy="2209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Test ordered in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Soft Lab</a:t>
            </a:r>
          </a:p>
        </p:txBody>
      </p:sp>
      <p:sp>
        <p:nvSpPr>
          <p:cNvPr id="27658" name="Oval 13"/>
          <p:cNvSpPr>
            <a:spLocks noChangeArrowheads="1"/>
          </p:cNvSpPr>
          <p:nvPr/>
        </p:nvSpPr>
        <p:spPr bwMode="auto">
          <a:xfrm>
            <a:off x="1295400" y="3959225"/>
            <a:ext cx="2590800" cy="2209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Test performed in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Soft Lab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Order in </a:t>
            </a:r>
            <a:r>
              <a:rPr lang="en-US" altLang="en-US" sz="3200">
                <a:solidFill>
                  <a:srgbClr val="008000"/>
                </a:solidFill>
              </a:rPr>
              <a:t>Epic</a:t>
            </a:r>
            <a:r>
              <a:rPr lang="en-US" altLang="en-US" sz="3200"/>
              <a:t> to be collected in </a:t>
            </a:r>
            <a:r>
              <a:rPr lang="en-US" altLang="en-US" sz="3200">
                <a:solidFill>
                  <a:srgbClr val="990099"/>
                </a:solidFill>
              </a:rPr>
              <a:t>Soft Lab</a:t>
            </a:r>
          </a:p>
        </p:txBody>
      </p:sp>
      <p:sp>
        <p:nvSpPr>
          <p:cNvPr id="28675" name="Oval 4"/>
          <p:cNvSpPr>
            <a:spLocks noChangeArrowheads="1"/>
          </p:cNvSpPr>
          <p:nvPr/>
        </p:nvSpPr>
        <p:spPr bwMode="auto">
          <a:xfrm>
            <a:off x="990600" y="2667000"/>
            <a:ext cx="2209800" cy="1905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Place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Order in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Epic</a:t>
            </a:r>
          </a:p>
        </p:txBody>
      </p:sp>
      <p:sp>
        <p:nvSpPr>
          <p:cNvPr id="28676" name="Oval 5"/>
          <p:cNvSpPr>
            <a:spLocks noChangeArrowheads="1"/>
          </p:cNvSpPr>
          <p:nvPr/>
        </p:nvSpPr>
        <p:spPr bwMode="auto">
          <a:xfrm>
            <a:off x="3733800" y="2514600"/>
            <a:ext cx="2286000" cy="2362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Collect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(and test) in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charset="0"/>
              </a:rPr>
              <a:t>Soft Lab: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err="1">
                <a:solidFill>
                  <a:schemeClr val="bg1"/>
                </a:solidFill>
                <a:latin typeface="Arial" charset="0"/>
              </a:rPr>
              <a:t>Heme</a:t>
            </a:r>
            <a:endParaRPr lang="en-US" altLang="en-US" sz="1800" b="1" dirty="0">
              <a:solidFill>
                <a:schemeClr val="bg1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err="1">
                <a:solidFill>
                  <a:schemeClr val="bg1"/>
                </a:solidFill>
                <a:latin typeface="Arial" charset="0"/>
              </a:rPr>
              <a:t>Chem</a:t>
            </a:r>
            <a:endParaRPr lang="en-US" altLang="en-US" sz="1800" b="1" dirty="0">
              <a:solidFill>
                <a:schemeClr val="bg1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err="1">
                <a:solidFill>
                  <a:schemeClr val="bg1"/>
                </a:solidFill>
                <a:latin typeface="Arial" charset="0"/>
              </a:rPr>
              <a:t>Coag</a:t>
            </a:r>
            <a:endParaRPr lang="en-US" altLang="en-US" sz="1800" b="1" dirty="0">
              <a:solidFill>
                <a:schemeClr val="bg1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latin typeface="Arial" charset="0"/>
            </a:endParaRPr>
          </a:p>
        </p:txBody>
      </p:sp>
      <p:sp>
        <p:nvSpPr>
          <p:cNvPr id="28677" name="Oval 6"/>
          <p:cNvSpPr>
            <a:spLocks noChangeArrowheads="1"/>
          </p:cNvSpPr>
          <p:nvPr/>
        </p:nvSpPr>
        <p:spPr bwMode="auto">
          <a:xfrm>
            <a:off x="6477000" y="2590800"/>
            <a:ext cx="2133600" cy="2057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Testing in Soft: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Micro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Path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Gene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Bank</a:t>
            </a:r>
          </a:p>
        </p:txBody>
      </p:sp>
      <p:cxnSp>
        <p:nvCxnSpPr>
          <p:cNvPr id="28678" name="AutoShape 7"/>
          <p:cNvCxnSpPr>
            <a:cxnSpLocks noChangeShapeType="1"/>
            <a:stCxn id="28675" idx="5"/>
            <a:endCxn id="28676" idx="3"/>
          </p:cNvCxnSpPr>
          <p:nvPr/>
        </p:nvCxnSpPr>
        <p:spPr bwMode="auto">
          <a:xfrm>
            <a:off x="2876550" y="4292600"/>
            <a:ext cx="1192213" cy="238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79" name="Line 8"/>
          <p:cNvSpPr>
            <a:spLocks noChangeShapeType="1"/>
          </p:cNvSpPr>
          <p:nvPr/>
        </p:nvSpPr>
        <p:spPr bwMode="auto">
          <a:xfrm>
            <a:off x="5867400" y="3733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8680" name="AutoShape 9"/>
          <p:cNvCxnSpPr>
            <a:cxnSpLocks noChangeShapeType="1"/>
            <a:stCxn id="28676" idx="2"/>
            <a:endCxn id="28675" idx="6"/>
          </p:cNvCxnSpPr>
          <p:nvPr/>
        </p:nvCxnSpPr>
        <p:spPr bwMode="auto">
          <a:xfrm flipH="1" flipV="1">
            <a:off x="3200400" y="3619500"/>
            <a:ext cx="533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4"/>
          <p:cNvSpPr>
            <a:spLocks noChangeArrowheads="1"/>
          </p:cNvSpPr>
          <p:nvPr/>
        </p:nvSpPr>
        <p:spPr bwMode="auto">
          <a:xfrm>
            <a:off x="3581400" y="2895600"/>
            <a:ext cx="2286000" cy="914400"/>
          </a:xfrm>
          <a:prstGeom prst="ellipse">
            <a:avLst/>
          </a:prstGeom>
          <a:solidFill>
            <a:srgbClr val="00FF00"/>
          </a:solidFill>
          <a:ln w="88900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charset="0"/>
              </a:rPr>
              <a:t>Soft Lab</a:t>
            </a:r>
          </a:p>
        </p:txBody>
      </p:sp>
      <p:sp>
        <p:nvSpPr>
          <p:cNvPr id="9219" name="Oval 5"/>
          <p:cNvSpPr>
            <a:spLocks noChangeArrowheads="1"/>
          </p:cNvSpPr>
          <p:nvPr/>
        </p:nvSpPr>
        <p:spPr bwMode="auto">
          <a:xfrm>
            <a:off x="3733800" y="152400"/>
            <a:ext cx="1371600" cy="1524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Soft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Express</a:t>
            </a:r>
          </a:p>
        </p:txBody>
      </p:sp>
      <p:sp>
        <p:nvSpPr>
          <p:cNvPr id="9220" name="Oval 6"/>
          <p:cNvSpPr>
            <a:spLocks noChangeArrowheads="1"/>
          </p:cNvSpPr>
          <p:nvPr/>
        </p:nvSpPr>
        <p:spPr bwMode="auto">
          <a:xfrm>
            <a:off x="7543800" y="2667000"/>
            <a:ext cx="1600200" cy="1295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Soft Gene</a:t>
            </a:r>
          </a:p>
        </p:txBody>
      </p:sp>
      <p:sp>
        <p:nvSpPr>
          <p:cNvPr id="9221" name="Oval 7"/>
          <p:cNvSpPr>
            <a:spLocks noChangeArrowheads="1"/>
          </p:cNvSpPr>
          <p:nvPr/>
        </p:nvSpPr>
        <p:spPr bwMode="auto">
          <a:xfrm>
            <a:off x="7467600" y="914400"/>
            <a:ext cx="1447800" cy="1371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Soft ID</a:t>
            </a:r>
          </a:p>
        </p:txBody>
      </p:sp>
      <p:sp>
        <p:nvSpPr>
          <p:cNvPr id="9222" name="Oval 8"/>
          <p:cNvSpPr>
            <a:spLocks noChangeArrowheads="1"/>
          </p:cNvSpPr>
          <p:nvPr/>
        </p:nvSpPr>
        <p:spPr bwMode="auto">
          <a:xfrm>
            <a:off x="7696200" y="4953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9223" name="Oval 11"/>
          <p:cNvSpPr>
            <a:spLocks noChangeArrowheads="1"/>
          </p:cNvSpPr>
          <p:nvPr/>
        </p:nvSpPr>
        <p:spPr bwMode="auto">
          <a:xfrm>
            <a:off x="5791200" y="5562600"/>
            <a:ext cx="9144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Soft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Total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QC</a:t>
            </a:r>
          </a:p>
        </p:txBody>
      </p:sp>
      <p:sp>
        <p:nvSpPr>
          <p:cNvPr id="9224" name="Oval 12"/>
          <p:cNvSpPr>
            <a:spLocks noChangeArrowheads="1"/>
          </p:cNvSpPr>
          <p:nvPr/>
        </p:nvSpPr>
        <p:spPr bwMode="auto">
          <a:xfrm>
            <a:off x="3429000" y="5105400"/>
            <a:ext cx="1219200" cy="1371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Soft Path</a:t>
            </a:r>
          </a:p>
        </p:txBody>
      </p:sp>
      <p:sp>
        <p:nvSpPr>
          <p:cNvPr id="9225" name="Oval 13"/>
          <p:cNvSpPr>
            <a:spLocks noChangeArrowheads="1"/>
          </p:cNvSpPr>
          <p:nvPr/>
        </p:nvSpPr>
        <p:spPr bwMode="auto">
          <a:xfrm>
            <a:off x="990600" y="5486400"/>
            <a:ext cx="11430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Soft Bank</a:t>
            </a:r>
          </a:p>
        </p:txBody>
      </p:sp>
      <p:sp>
        <p:nvSpPr>
          <p:cNvPr id="9226" name="Oval 14"/>
          <p:cNvSpPr>
            <a:spLocks noChangeArrowheads="1"/>
          </p:cNvSpPr>
          <p:nvPr/>
        </p:nvSpPr>
        <p:spPr bwMode="auto">
          <a:xfrm>
            <a:off x="152400" y="3124200"/>
            <a:ext cx="1447800" cy="1524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Soft Reports</a:t>
            </a:r>
          </a:p>
        </p:txBody>
      </p:sp>
      <p:sp>
        <p:nvSpPr>
          <p:cNvPr id="9227" name="Oval 15"/>
          <p:cNvSpPr>
            <a:spLocks noChangeArrowheads="1"/>
          </p:cNvSpPr>
          <p:nvPr/>
        </p:nvSpPr>
        <p:spPr bwMode="auto">
          <a:xfrm>
            <a:off x="0" y="1143000"/>
            <a:ext cx="1371600" cy="1219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Soft Security</a:t>
            </a:r>
          </a:p>
        </p:txBody>
      </p:sp>
      <p:sp>
        <p:nvSpPr>
          <p:cNvPr id="9228" name="Oval 16"/>
          <p:cNvSpPr>
            <a:spLocks noChangeArrowheads="1"/>
          </p:cNvSpPr>
          <p:nvPr/>
        </p:nvSpPr>
        <p:spPr bwMode="auto">
          <a:xfrm>
            <a:off x="1371600" y="228600"/>
            <a:ext cx="1447800" cy="1219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 Soft Media</a:t>
            </a:r>
          </a:p>
        </p:txBody>
      </p:sp>
      <p:sp>
        <p:nvSpPr>
          <p:cNvPr id="9229" name="Line 17"/>
          <p:cNvSpPr>
            <a:spLocks noChangeShapeType="1"/>
          </p:cNvSpPr>
          <p:nvPr/>
        </p:nvSpPr>
        <p:spPr bwMode="auto">
          <a:xfrm>
            <a:off x="2895600" y="1524000"/>
            <a:ext cx="990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8"/>
          <p:cNvSpPr>
            <a:spLocks noChangeShapeType="1"/>
          </p:cNvSpPr>
          <p:nvPr/>
        </p:nvSpPr>
        <p:spPr bwMode="auto">
          <a:xfrm flipH="1" flipV="1">
            <a:off x="2743200" y="1219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9"/>
          <p:cNvSpPr>
            <a:spLocks noChangeShapeType="1"/>
          </p:cNvSpPr>
          <p:nvPr/>
        </p:nvSpPr>
        <p:spPr bwMode="auto">
          <a:xfrm flipH="1">
            <a:off x="4800600" y="1752600"/>
            <a:ext cx="76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20"/>
          <p:cNvSpPr>
            <a:spLocks noChangeShapeType="1"/>
          </p:cNvSpPr>
          <p:nvPr/>
        </p:nvSpPr>
        <p:spPr bwMode="auto">
          <a:xfrm flipH="1">
            <a:off x="5791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21"/>
          <p:cNvSpPr>
            <a:spLocks noChangeShapeType="1"/>
          </p:cNvSpPr>
          <p:nvPr/>
        </p:nvSpPr>
        <p:spPr bwMode="auto">
          <a:xfrm flipH="1" flipV="1">
            <a:off x="5410200" y="3810000"/>
            <a:ext cx="2438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22"/>
          <p:cNvSpPr>
            <a:spLocks noChangeShapeType="1"/>
          </p:cNvSpPr>
          <p:nvPr/>
        </p:nvSpPr>
        <p:spPr bwMode="auto">
          <a:xfrm flipH="1" flipV="1">
            <a:off x="5105400" y="3886200"/>
            <a:ext cx="914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23"/>
          <p:cNvSpPr>
            <a:spLocks noChangeShapeType="1"/>
          </p:cNvSpPr>
          <p:nvPr/>
        </p:nvSpPr>
        <p:spPr bwMode="auto">
          <a:xfrm flipV="1">
            <a:off x="1981200" y="3733800"/>
            <a:ext cx="1752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24"/>
          <p:cNvSpPr>
            <a:spLocks noChangeShapeType="1"/>
          </p:cNvSpPr>
          <p:nvPr/>
        </p:nvSpPr>
        <p:spPr bwMode="auto">
          <a:xfrm flipV="1">
            <a:off x="1524000" y="3505200"/>
            <a:ext cx="2133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5"/>
          <p:cNvSpPr>
            <a:spLocks noChangeShapeType="1"/>
          </p:cNvSpPr>
          <p:nvPr/>
        </p:nvSpPr>
        <p:spPr bwMode="auto">
          <a:xfrm>
            <a:off x="1295400" y="2133600"/>
            <a:ext cx="2286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6"/>
          <p:cNvSpPr>
            <a:spLocks noChangeShapeType="1"/>
          </p:cNvSpPr>
          <p:nvPr/>
        </p:nvSpPr>
        <p:spPr bwMode="auto">
          <a:xfrm flipV="1">
            <a:off x="4419600" y="1676400"/>
            <a:ext cx="152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7"/>
          <p:cNvSpPr>
            <a:spLocks noChangeShapeType="1"/>
          </p:cNvSpPr>
          <p:nvPr/>
        </p:nvSpPr>
        <p:spPr bwMode="auto">
          <a:xfrm>
            <a:off x="5943600" y="3505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8"/>
          <p:cNvSpPr>
            <a:spLocks noChangeShapeType="1"/>
          </p:cNvSpPr>
          <p:nvPr/>
        </p:nvSpPr>
        <p:spPr bwMode="auto">
          <a:xfrm>
            <a:off x="5562600" y="3810000"/>
            <a:ext cx="2133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9"/>
          <p:cNvSpPr>
            <a:spLocks noChangeShapeType="1"/>
          </p:cNvSpPr>
          <p:nvPr/>
        </p:nvSpPr>
        <p:spPr bwMode="auto">
          <a:xfrm>
            <a:off x="4953000" y="3886200"/>
            <a:ext cx="8382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30"/>
          <p:cNvSpPr>
            <a:spLocks noChangeShapeType="1"/>
          </p:cNvSpPr>
          <p:nvPr/>
        </p:nvSpPr>
        <p:spPr bwMode="auto">
          <a:xfrm flipH="1">
            <a:off x="2057400" y="3810000"/>
            <a:ext cx="1752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Line 31"/>
          <p:cNvSpPr>
            <a:spLocks noChangeShapeType="1"/>
          </p:cNvSpPr>
          <p:nvPr/>
        </p:nvSpPr>
        <p:spPr bwMode="auto">
          <a:xfrm flipH="1">
            <a:off x="1371600" y="3352800"/>
            <a:ext cx="2209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Line 32"/>
          <p:cNvSpPr>
            <a:spLocks noChangeShapeType="1"/>
          </p:cNvSpPr>
          <p:nvPr/>
        </p:nvSpPr>
        <p:spPr bwMode="auto">
          <a:xfrm flipH="1" flipV="1">
            <a:off x="1143000" y="2209800"/>
            <a:ext cx="2362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5" name="Line 33"/>
          <p:cNvSpPr>
            <a:spLocks noChangeShapeType="1"/>
          </p:cNvSpPr>
          <p:nvPr/>
        </p:nvSpPr>
        <p:spPr bwMode="auto">
          <a:xfrm flipH="1" flipV="1">
            <a:off x="2362200" y="1371600"/>
            <a:ext cx="14478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6" name="Oval 34"/>
          <p:cNvSpPr>
            <a:spLocks noChangeArrowheads="1"/>
          </p:cNvSpPr>
          <p:nvPr/>
        </p:nvSpPr>
        <p:spPr bwMode="auto">
          <a:xfrm>
            <a:off x="5791200" y="304800"/>
            <a:ext cx="1447800" cy="1295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Soft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Micro</a:t>
            </a:r>
          </a:p>
        </p:txBody>
      </p:sp>
      <p:cxnSp>
        <p:nvCxnSpPr>
          <p:cNvPr id="9247" name="AutoShape 35"/>
          <p:cNvCxnSpPr>
            <a:cxnSpLocks noChangeShapeType="1"/>
            <a:stCxn id="9246" idx="3"/>
          </p:cNvCxnSpPr>
          <p:nvPr/>
        </p:nvCxnSpPr>
        <p:spPr bwMode="auto">
          <a:xfrm flipH="1">
            <a:off x="5334000" y="1411288"/>
            <a:ext cx="669925" cy="1636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48" name="AutoShape 36"/>
          <p:cNvCxnSpPr>
            <a:cxnSpLocks noChangeShapeType="1"/>
            <a:stCxn id="9246" idx="4"/>
          </p:cNvCxnSpPr>
          <p:nvPr/>
        </p:nvCxnSpPr>
        <p:spPr bwMode="auto">
          <a:xfrm flipH="1">
            <a:off x="5334000" y="1600200"/>
            <a:ext cx="1181100" cy="1447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49" name="AutoShape 37"/>
          <p:cNvCxnSpPr>
            <a:cxnSpLocks noChangeShapeType="1"/>
            <a:endCxn id="9224" idx="7"/>
          </p:cNvCxnSpPr>
          <p:nvPr/>
        </p:nvCxnSpPr>
        <p:spPr bwMode="auto">
          <a:xfrm flipH="1">
            <a:off x="4470400" y="3886200"/>
            <a:ext cx="101600" cy="1420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50" name="AutoShape 38"/>
          <p:cNvCxnSpPr>
            <a:cxnSpLocks noChangeShapeType="1"/>
          </p:cNvCxnSpPr>
          <p:nvPr/>
        </p:nvCxnSpPr>
        <p:spPr bwMode="auto">
          <a:xfrm flipH="1" flipV="1">
            <a:off x="4191000" y="3733800"/>
            <a:ext cx="122238" cy="1428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51" name="AutoShape 39"/>
          <p:cNvCxnSpPr>
            <a:cxnSpLocks noChangeShapeType="1"/>
          </p:cNvCxnSpPr>
          <p:nvPr/>
        </p:nvCxnSpPr>
        <p:spPr bwMode="auto">
          <a:xfrm flipV="1">
            <a:off x="5791200" y="1905000"/>
            <a:ext cx="1812925" cy="1268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52" name="AutoShape 40"/>
          <p:cNvCxnSpPr>
            <a:cxnSpLocks noChangeShapeType="1"/>
          </p:cNvCxnSpPr>
          <p:nvPr/>
        </p:nvCxnSpPr>
        <p:spPr bwMode="auto">
          <a:xfrm flipH="1">
            <a:off x="5562600" y="1676400"/>
            <a:ext cx="1935163" cy="1428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53" name="Oval 9"/>
          <p:cNvSpPr>
            <a:spLocks noChangeArrowheads="1"/>
          </p:cNvSpPr>
          <p:nvPr/>
        </p:nvSpPr>
        <p:spPr bwMode="auto">
          <a:xfrm rot="-1102332">
            <a:off x="7391400" y="4724400"/>
            <a:ext cx="1447800" cy="1150938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Epic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/>
              <a:t>Soft Modules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3124200"/>
            <a:ext cx="3657600" cy="65405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00B0F0"/>
                </a:solidFill>
              </a:rPr>
              <a:t>Brief Overview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 Lab / Mic / Total QC (TQC)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001000" cy="4572000"/>
          </a:xfrm>
        </p:spPr>
        <p:txBody>
          <a:bodyPr/>
          <a:lstStyle/>
          <a:p>
            <a:pPr eaLnBrk="1" hangingPunct="1"/>
            <a:r>
              <a:rPr lang="en-US" altLang="en-US"/>
              <a:t>Main hub of the LIS. </a:t>
            </a:r>
          </a:p>
          <a:p>
            <a:pPr eaLnBrk="1" hangingPunct="1"/>
            <a:r>
              <a:rPr lang="en-US" altLang="en-US"/>
              <a:t>All tests performed pass through the Soft Lab module.</a:t>
            </a:r>
          </a:p>
          <a:p>
            <a:pPr eaLnBrk="1" hangingPunct="1"/>
            <a:r>
              <a:rPr lang="en-US" altLang="en-US"/>
              <a:t>Soft Lab contains work stations for: </a:t>
            </a:r>
            <a:r>
              <a:rPr lang="en-US" altLang="en-US">
                <a:solidFill>
                  <a:srgbClr val="FF0000"/>
                </a:solidFill>
              </a:rPr>
              <a:t>Chemistry, Hematology, Coagulation, Send outs, Microbiology </a:t>
            </a:r>
            <a:r>
              <a:rPr lang="en-US" altLang="en-US"/>
              <a:t>and a link to </a:t>
            </a:r>
            <a:r>
              <a:rPr lang="en-US" altLang="en-US">
                <a:solidFill>
                  <a:srgbClr val="FF0000"/>
                </a:solidFill>
              </a:rPr>
              <a:t>Total QC.</a:t>
            </a:r>
          </a:p>
          <a:p>
            <a:pPr eaLnBrk="1" hangingPunct="1"/>
            <a:r>
              <a:rPr lang="en-US" altLang="en-US"/>
              <a:t>Soft Lab is the single application for all laboratory </a:t>
            </a:r>
            <a:r>
              <a:rPr lang="en-US" altLang="en-US">
                <a:solidFill>
                  <a:srgbClr val="FF0066"/>
                </a:solidFill>
              </a:rPr>
              <a:t>Order Entry</a:t>
            </a:r>
            <a:r>
              <a:rPr lang="en-US" altLang="en-US"/>
              <a:t> functions.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 Lab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620000" cy="4114800"/>
          </a:xfrm>
        </p:spPr>
        <p:txBody>
          <a:bodyPr/>
          <a:lstStyle/>
          <a:p>
            <a:pPr eaLnBrk="1" hangingPunct="1"/>
            <a:r>
              <a:rPr lang="en-US" altLang="en-US"/>
              <a:t>Additional features include:</a:t>
            </a:r>
          </a:p>
          <a:p>
            <a:pPr lvl="1" eaLnBrk="1" hangingPunct="1"/>
            <a:r>
              <a:rPr lang="en-US" altLang="en-US"/>
              <a:t>call queue</a:t>
            </a:r>
          </a:p>
          <a:p>
            <a:pPr lvl="1" eaLnBrk="1" hangingPunct="1"/>
            <a:r>
              <a:rPr lang="en-US" altLang="en-US"/>
              <a:t>specimen tracking</a:t>
            </a:r>
          </a:p>
          <a:p>
            <a:pPr lvl="1" eaLnBrk="1" hangingPunct="1"/>
            <a:r>
              <a:rPr lang="en-US" altLang="en-US"/>
              <a:t>instant printed reports </a:t>
            </a:r>
          </a:p>
          <a:p>
            <a:pPr lvl="1" eaLnBrk="1" hangingPunct="1"/>
            <a:r>
              <a:rPr lang="en-US" altLang="en-US"/>
              <a:t>faxing</a:t>
            </a:r>
            <a:endParaRPr lang="en-US" altLang="en-US" i="1">
              <a:solidFill>
                <a:srgbClr val="FF0066"/>
              </a:solidFill>
            </a:endParaRPr>
          </a:p>
          <a:p>
            <a:pPr lvl="1" eaLnBrk="1" hangingPunct="1"/>
            <a:r>
              <a:rPr lang="en-US" altLang="en-US"/>
              <a:t>Printer hardware settings</a:t>
            </a:r>
            <a:endParaRPr lang="en-US" altLang="en-US" i="1">
              <a:solidFill>
                <a:srgbClr val="FF0066"/>
              </a:solidFill>
            </a:endParaRPr>
          </a:p>
          <a:p>
            <a:pPr lvl="1" eaLnBrk="1" hangingPunct="1"/>
            <a:r>
              <a:rPr lang="en-US" altLang="en-US"/>
              <a:t>report flags</a:t>
            </a:r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 Bank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001000" cy="4572000"/>
          </a:xfrm>
        </p:spPr>
        <p:txBody>
          <a:bodyPr/>
          <a:lstStyle/>
          <a:p>
            <a:pPr eaLnBrk="1" hangingPunct="1"/>
            <a:r>
              <a:rPr lang="en-US" altLang="en-US"/>
              <a:t>Transfusion Medicine Departments use Soft Bank (Soft Scape) to test and issue:</a:t>
            </a:r>
          </a:p>
          <a:p>
            <a:pPr lvl="1" eaLnBrk="1" hangingPunct="1"/>
            <a:r>
              <a:rPr lang="en-US" altLang="en-US"/>
              <a:t>Patient samples</a:t>
            </a:r>
          </a:p>
          <a:p>
            <a:pPr lvl="1" eaLnBrk="1" hangingPunct="1"/>
            <a:r>
              <a:rPr lang="en-US" altLang="en-US"/>
              <a:t>Blood products</a:t>
            </a:r>
          </a:p>
          <a:p>
            <a:pPr lvl="1" eaLnBrk="1" hangingPunct="1"/>
            <a:r>
              <a:rPr lang="en-US" altLang="en-US"/>
              <a:t>Tissue products</a:t>
            </a:r>
          </a:p>
          <a:p>
            <a:pPr lvl="1" eaLnBrk="1" hangingPunct="1"/>
            <a:r>
              <a:rPr lang="en-US" altLang="en-US"/>
              <a:t>Evaluate transfusion reactions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</a:t>
            </a:r>
            <a:r>
              <a:rPr lang="en-US" altLang="en-US" b="0"/>
              <a:t> </a:t>
            </a:r>
            <a:r>
              <a:rPr lang="en-US" altLang="en-US"/>
              <a:t>ID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43000"/>
            <a:ext cx="8001000" cy="495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0066"/>
                </a:solidFill>
              </a:rPr>
              <a:t>Specimen collection</a:t>
            </a:r>
            <a:r>
              <a:rPr lang="en-US" altLang="en-US"/>
              <a:t> application:</a:t>
            </a:r>
          </a:p>
          <a:p>
            <a:pPr lvl="1" eaLnBrk="1" hangingPunct="1"/>
            <a:r>
              <a:rPr lang="en-US" altLang="en-US"/>
              <a:t>Inpatient phlebotomists, nurses and staff collecting specimens in the inpatient setting.</a:t>
            </a:r>
          </a:p>
          <a:p>
            <a:pPr lvl="1" eaLnBrk="1" hangingPunct="1"/>
            <a:r>
              <a:rPr lang="en-US" altLang="en-US"/>
              <a:t>Outpatient phlebotomists use this system for patients that arrive for a procedure that requires a Type &amp; Screen collection.</a:t>
            </a:r>
          </a:p>
          <a:p>
            <a:pPr eaLnBrk="1" hangingPunct="1"/>
            <a:r>
              <a:rPr lang="en-US" altLang="en-US"/>
              <a:t>Module supports Positive Patient Identification (PPID) barcode technology.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 Express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572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0066"/>
                </a:solidFill>
              </a:rPr>
              <a:t>Customer Service</a:t>
            </a:r>
            <a:r>
              <a:rPr lang="en-US" altLang="en-US"/>
              <a:t> module </a:t>
            </a:r>
          </a:p>
          <a:p>
            <a:pPr eaLnBrk="1" hangingPunct="1"/>
            <a:r>
              <a:rPr lang="en-US" altLang="en-US"/>
              <a:t>Tracks specimens as they are transported from one location to another.</a:t>
            </a:r>
          </a:p>
          <a:p>
            <a:pPr eaLnBrk="1" hangingPunct="1"/>
            <a:r>
              <a:rPr lang="en-US" altLang="en-US"/>
              <a:t>Utilized by:</a:t>
            </a:r>
          </a:p>
          <a:p>
            <a:pPr lvl="1" eaLnBrk="1" hangingPunct="1"/>
            <a:r>
              <a:rPr lang="en-US" altLang="en-US"/>
              <a:t>Patient Service Center phlebotomists</a:t>
            </a:r>
          </a:p>
          <a:p>
            <a:pPr lvl="1" eaLnBrk="1" hangingPunct="1"/>
            <a:r>
              <a:rPr lang="en-US" altLang="en-US"/>
              <a:t>Physician Office staff</a:t>
            </a:r>
          </a:p>
          <a:p>
            <a:pPr lvl="1" eaLnBrk="1" hangingPunct="1"/>
            <a:r>
              <a:rPr lang="en-US" altLang="en-US"/>
              <a:t>Couriers when they pick up specimens.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 EDU slides">
  <a:themeElements>
    <a:clrScheme name="BL EDU slide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BL EDU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 EDU slid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 EDU slid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 EDU slid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 EDU slid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eaumont_Solid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SOFT PPT CBT Template_v3roomier_NR_051911</Template>
  <TotalTime>1484</TotalTime>
  <Words>674</Words>
  <Application>Microsoft Office PowerPoint</Application>
  <PresentationFormat>On-screen Show (4:3)</PresentationFormat>
  <Paragraphs>150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BL EDU slides</vt:lpstr>
      <vt:lpstr>Custom Design</vt:lpstr>
      <vt:lpstr>Beaumont_Solid template</vt:lpstr>
      <vt:lpstr>PowerPoint Presentation</vt:lpstr>
      <vt:lpstr>SCC Soft Suite</vt:lpstr>
      <vt:lpstr>PowerPoint Presentation</vt:lpstr>
      <vt:lpstr>Soft Modules</vt:lpstr>
      <vt:lpstr>Soft Lab / Mic / Total QC (TQC)</vt:lpstr>
      <vt:lpstr>Soft Lab</vt:lpstr>
      <vt:lpstr>Soft Bank</vt:lpstr>
      <vt:lpstr>Soft ID</vt:lpstr>
      <vt:lpstr>Soft Express</vt:lpstr>
      <vt:lpstr>Soft Express</vt:lpstr>
      <vt:lpstr>Soft Path</vt:lpstr>
      <vt:lpstr>Soft Gene</vt:lpstr>
      <vt:lpstr>Soft AR</vt:lpstr>
      <vt:lpstr>Soft Reports</vt:lpstr>
      <vt:lpstr>Soft Media</vt:lpstr>
      <vt:lpstr>Soft Module Interaction</vt:lpstr>
      <vt:lpstr>Soft Module Interactions</vt:lpstr>
      <vt:lpstr>Soft Module Interactions</vt:lpstr>
      <vt:lpstr> INPATIENTS:  Order Tests in Epic and Collect in Soft ID</vt:lpstr>
      <vt:lpstr>Ordering and Collecting in Soft Lab</vt:lpstr>
      <vt:lpstr>Order in Soft Lab and collect in Soft ID</vt:lpstr>
      <vt:lpstr>Order in Epic to be collected in Soft Lab</vt:lpstr>
    </vt:vector>
  </TitlesOfParts>
  <Company>WBH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Phlebotomy Soft  Training</dc:title>
  <dc:creator>CFOUCHA</dc:creator>
  <cp:lastModifiedBy>Ramirez, Nancy</cp:lastModifiedBy>
  <cp:revision>64</cp:revision>
  <dcterms:created xsi:type="dcterms:W3CDTF">2011-02-25T13:14:20Z</dcterms:created>
  <dcterms:modified xsi:type="dcterms:W3CDTF">2020-06-27T00:19:51Z</dcterms:modified>
</cp:coreProperties>
</file>