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59"/>
  </p:notesMasterIdLst>
  <p:handoutMasterIdLst>
    <p:handoutMasterId r:id="rId60"/>
  </p:handoutMasterIdLst>
  <p:sldIdLst>
    <p:sldId id="353" r:id="rId6"/>
    <p:sldId id="276" r:id="rId7"/>
    <p:sldId id="366" r:id="rId8"/>
    <p:sldId id="369" r:id="rId9"/>
    <p:sldId id="304" r:id="rId10"/>
    <p:sldId id="308" r:id="rId11"/>
    <p:sldId id="320" r:id="rId12"/>
    <p:sldId id="336" r:id="rId13"/>
    <p:sldId id="337" r:id="rId14"/>
    <p:sldId id="338" r:id="rId15"/>
    <p:sldId id="367" r:id="rId16"/>
    <p:sldId id="339" r:id="rId17"/>
    <p:sldId id="362" r:id="rId18"/>
    <p:sldId id="334" r:id="rId19"/>
    <p:sldId id="370" r:id="rId20"/>
    <p:sldId id="328" r:id="rId21"/>
    <p:sldId id="333" r:id="rId22"/>
    <p:sldId id="324" r:id="rId23"/>
    <p:sldId id="363" r:id="rId24"/>
    <p:sldId id="315" r:id="rId25"/>
    <p:sldId id="287" r:id="rId26"/>
    <p:sldId id="288" r:id="rId27"/>
    <p:sldId id="285" r:id="rId28"/>
    <p:sldId id="316" r:id="rId29"/>
    <p:sldId id="376" r:id="rId30"/>
    <p:sldId id="329" r:id="rId31"/>
    <p:sldId id="364" r:id="rId32"/>
    <p:sldId id="286" r:id="rId33"/>
    <p:sldId id="359" r:id="rId34"/>
    <p:sldId id="303" r:id="rId35"/>
    <p:sldId id="330" r:id="rId36"/>
    <p:sldId id="371" r:id="rId37"/>
    <p:sldId id="360" r:id="rId38"/>
    <p:sldId id="261" r:id="rId39"/>
    <p:sldId id="301" r:id="rId40"/>
    <p:sldId id="302" r:id="rId41"/>
    <p:sldId id="331" r:id="rId42"/>
    <p:sldId id="326" r:id="rId43"/>
    <p:sldId id="317" r:id="rId44"/>
    <p:sldId id="325" r:id="rId45"/>
    <p:sldId id="352" r:id="rId46"/>
    <p:sldId id="273" r:id="rId47"/>
    <p:sldId id="374" r:id="rId48"/>
    <p:sldId id="297" r:id="rId49"/>
    <p:sldId id="298" r:id="rId50"/>
    <p:sldId id="299" r:id="rId51"/>
    <p:sldId id="345" r:id="rId52"/>
    <p:sldId id="307" r:id="rId53"/>
    <p:sldId id="365" r:id="rId54"/>
    <p:sldId id="270" r:id="rId55"/>
    <p:sldId id="351" r:id="rId56"/>
    <p:sldId id="372" r:id="rId57"/>
    <p:sldId id="375"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311" autoAdjust="0"/>
    <p:restoredTop sz="86410"/>
  </p:normalViewPr>
  <p:slideViewPr>
    <p:cSldViewPr>
      <p:cViewPr varScale="1">
        <p:scale>
          <a:sx n="57" d="100"/>
          <a:sy n="57" d="100"/>
        </p:scale>
        <p:origin x="1242" y="66"/>
      </p:cViewPr>
      <p:guideLst>
        <p:guide orient="horz" pos="2160"/>
        <p:guide pos="2880"/>
      </p:guideLst>
    </p:cSldViewPr>
  </p:slideViewPr>
  <p:outlineViewPr>
    <p:cViewPr>
      <p:scale>
        <a:sx n="33" d="100"/>
        <a:sy n="33" d="100"/>
      </p:scale>
      <p:origin x="0" y="8586"/>
    </p:cViewPr>
  </p:outlineViewPr>
  <p:notesTextViewPr>
    <p:cViewPr>
      <p:scale>
        <a:sx n="1" d="1"/>
        <a:sy n="1" d="1"/>
      </p:scale>
      <p:origin x="0" y="0"/>
    </p:cViewPr>
  </p:notesTextViewPr>
  <p:sorterViewPr>
    <p:cViewPr varScale="1">
      <p:scale>
        <a:sx n="1" d="1"/>
        <a:sy n="1" d="1"/>
      </p:scale>
      <p:origin x="0" y="-167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Ramirez" userId="4659dcee51be6284" providerId="LiveId" clId="{B43A2DA3-4598-48A9-92A6-01ED214F0A70}"/>
    <pc:docChg chg="delSld">
      <pc:chgData name="Nancy Ramirez" userId="4659dcee51be6284" providerId="LiveId" clId="{B43A2DA3-4598-48A9-92A6-01ED214F0A70}" dt="2023-01-07T15:18:59.810" v="1" actId="47"/>
      <pc:docMkLst>
        <pc:docMk/>
      </pc:docMkLst>
      <pc:sldChg chg="del">
        <pc:chgData name="Nancy Ramirez" userId="4659dcee51be6284" providerId="LiveId" clId="{B43A2DA3-4598-48A9-92A6-01ED214F0A70}" dt="2023-01-07T15:18:59.810" v="1" actId="47"/>
        <pc:sldMkLst>
          <pc:docMk/>
          <pc:sldMk cId="381201068" sldId="368"/>
        </pc:sldMkLst>
      </pc:sldChg>
      <pc:sldChg chg="del">
        <pc:chgData name="Nancy Ramirez" userId="4659dcee51be6284" providerId="LiveId" clId="{B43A2DA3-4598-48A9-92A6-01ED214F0A70}" dt="2023-01-07T15:18:58.833" v="0" actId="47"/>
        <pc:sldMkLst>
          <pc:docMk/>
          <pc:sldMk cId="1131690598" sldId="3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599A29DD-33FD-40A1-BDF2-F1327DFB0C60}" type="datetimeFigureOut">
              <a:rPr lang="en-US" smtClean="0"/>
              <a:t>1/7/2023</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88731C57-8D8B-4DBF-B2BA-3F11BB6EE82D}" type="slidenum">
              <a:rPr lang="en-US" smtClean="0"/>
              <a:t>‹#›</a:t>
            </a:fld>
            <a:endParaRPr lang="en-US"/>
          </a:p>
        </p:txBody>
      </p:sp>
    </p:spTree>
    <p:extLst>
      <p:ext uri="{BB962C8B-B14F-4D97-AF65-F5344CB8AC3E}">
        <p14:creationId xmlns:p14="http://schemas.microsoft.com/office/powerpoint/2010/main" val="2308619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59369B2B-2A68-4155-854F-C15E1CC732C5}" type="datetimeFigureOut">
              <a:rPr lang="en-US" smtClean="0"/>
              <a:t>1/7/2023</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EBF74D7C-4BA0-4BB5-B18F-64E51A04BD00}" type="slidenum">
              <a:rPr lang="en-US" smtClean="0"/>
              <a:t>‹#›</a:t>
            </a:fld>
            <a:endParaRPr lang="en-US"/>
          </a:p>
        </p:txBody>
      </p:sp>
    </p:spTree>
    <p:extLst>
      <p:ext uri="{BB962C8B-B14F-4D97-AF65-F5344CB8AC3E}">
        <p14:creationId xmlns:p14="http://schemas.microsoft.com/office/powerpoint/2010/main" val="326023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Generate a class list on board if delivering in person.</a:t>
            </a:r>
          </a:p>
          <a:p>
            <a:endParaRPr lang="en-US" dirty="0"/>
          </a:p>
        </p:txBody>
      </p:sp>
      <p:sp>
        <p:nvSpPr>
          <p:cNvPr id="4" name="Slide Number Placeholder 3"/>
          <p:cNvSpPr>
            <a:spLocks noGrp="1"/>
          </p:cNvSpPr>
          <p:nvPr>
            <p:ph type="sldNum" sz="quarter" idx="5"/>
          </p:nvPr>
        </p:nvSpPr>
        <p:spPr/>
        <p:txBody>
          <a:bodyPr/>
          <a:lstStyle/>
          <a:p>
            <a:fld id="{EBF74D7C-4BA0-4BB5-B18F-64E51A04BD00}" type="slidenum">
              <a:rPr lang="en-US" smtClean="0"/>
              <a:t>5</a:t>
            </a:fld>
            <a:endParaRPr lang="en-US"/>
          </a:p>
        </p:txBody>
      </p:sp>
    </p:spTree>
    <p:extLst>
      <p:ext uri="{BB962C8B-B14F-4D97-AF65-F5344CB8AC3E}">
        <p14:creationId xmlns:p14="http://schemas.microsoft.com/office/powerpoint/2010/main" val="310986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038A3-C66D-4B22-9891-52BDAD202C2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3742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038A3-C66D-4B22-9891-52BDAD202C2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583649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038A3-C66D-4B22-9891-52BDAD202C2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323907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038A3-C66D-4B22-9891-52BDAD202C2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58364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038A3-C66D-4B22-9891-52BDAD202C2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73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038A3-C66D-4B22-9891-52BDAD202C2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58364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038A3-C66D-4B22-9891-52BDAD202C2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583649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038A3-C66D-4B22-9891-52BDAD202C2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7068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7" y="2514601"/>
            <a:ext cx="668654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1917" y="4777394"/>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2" y="4323825"/>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7" y="4529555"/>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338412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7" y="609600"/>
            <a:ext cx="668654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1917"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7" y="3244154"/>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3049352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9"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7"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7" y="3244154"/>
            <a:ext cx="584825" cy="365125"/>
          </a:xfrm>
        </p:spPr>
        <p:txBody>
          <a:bodyPr/>
          <a:lstStyle/>
          <a:p>
            <a:fld id="{630D1BAF-3785-4C84-8385-8861C38A2CD5}" type="slidenum">
              <a:rPr lang="en-US" smtClean="0"/>
              <a:pPr/>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
        <p:nvSpPr>
          <p:cNvPr id="15" name="TextBox 14"/>
          <p:cNvSpPr txBox="1"/>
          <p:nvPr/>
        </p:nvSpPr>
        <p:spPr>
          <a:xfrm>
            <a:off x="8336139" y="2905306"/>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Tree>
    <p:extLst>
      <p:ext uri="{BB962C8B-B14F-4D97-AF65-F5344CB8AC3E}">
        <p14:creationId xmlns:p14="http://schemas.microsoft.com/office/powerpoint/2010/main" val="2767594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3"/>
            <a:ext cx="668655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455863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9"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630D1BAF-3785-4C84-8385-8861C38A2CD5}" type="slidenum">
              <a:rPr lang="en-US" smtClean="0"/>
              <a:pPr/>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
        <p:nvSpPr>
          <p:cNvPr id="18" name="TextBox 17"/>
          <p:cNvSpPr txBox="1"/>
          <p:nvPr/>
        </p:nvSpPr>
        <p:spPr>
          <a:xfrm>
            <a:off x="8336139" y="2905306"/>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Tree>
    <p:extLst>
      <p:ext uri="{BB962C8B-B14F-4D97-AF65-F5344CB8AC3E}">
        <p14:creationId xmlns:p14="http://schemas.microsoft.com/office/powerpoint/2010/main" val="4142066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7" y="627407"/>
            <a:ext cx="668654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2613653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82131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16" y="627420"/>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420"/>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3726586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7" y="2514601"/>
            <a:ext cx="668654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1917" y="4777394"/>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2" y="4323825"/>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7" y="4529555"/>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338412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701" y="624110"/>
            <a:ext cx="6683765"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968009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7" y="2058750"/>
            <a:ext cx="668654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1917"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7" y="3244154"/>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254596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701" y="624110"/>
            <a:ext cx="6683765"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968009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7" y="787785"/>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2185563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9"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7" y="787785"/>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1181608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1691750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3381365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7" y="446088"/>
            <a:ext cx="26288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2259" y="446103"/>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7"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33536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2580873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7" y="609600"/>
            <a:ext cx="668654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1917"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7" y="3244154"/>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3049352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9"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7"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7" y="3244154"/>
            <a:ext cx="584825" cy="365125"/>
          </a:xfrm>
        </p:spPr>
        <p:txBody>
          <a:bodyPr/>
          <a:lstStyle/>
          <a:p>
            <a:fld id="{630D1BAF-3785-4C84-8385-8861C38A2CD5}" type="slidenum">
              <a:rPr lang="en-US" smtClean="0"/>
              <a:pPr/>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
        <p:nvSpPr>
          <p:cNvPr id="15" name="TextBox 14"/>
          <p:cNvSpPr txBox="1"/>
          <p:nvPr/>
        </p:nvSpPr>
        <p:spPr>
          <a:xfrm>
            <a:off x="8336139" y="2905306"/>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Tree>
    <p:extLst>
      <p:ext uri="{BB962C8B-B14F-4D97-AF65-F5344CB8AC3E}">
        <p14:creationId xmlns:p14="http://schemas.microsoft.com/office/powerpoint/2010/main" val="2767594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3"/>
            <a:ext cx="668655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455863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9"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630D1BAF-3785-4C84-8385-8861C38A2CD5}" type="slidenum">
              <a:rPr lang="en-US" smtClean="0"/>
              <a:pPr/>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
        <p:nvSpPr>
          <p:cNvPr id="18" name="TextBox 17"/>
          <p:cNvSpPr txBox="1"/>
          <p:nvPr/>
        </p:nvSpPr>
        <p:spPr>
          <a:xfrm>
            <a:off x="8336139" y="2905306"/>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Tree>
    <p:extLst>
      <p:ext uri="{BB962C8B-B14F-4D97-AF65-F5344CB8AC3E}">
        <p14:creationId xmlns:p14="http://schemas.microsoft.com/office/powerpoint/2010/main" val="414206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7" y="2058750"/>
            <a:ext cx="668654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1917"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7" y="3244154"/>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2545962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7" y="627407"/>
            <a:ext cx="668654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2613653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82131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16" y="627420"/>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420"/>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372658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7" y="787785"/>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21855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9"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7" y="787785"/>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1181608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1691750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338136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7" y="446088"/>
            <a:ext cx="26288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2259" y="446103"/>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7"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3353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74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7" y="4983102"/>
            <a:ext cx="584825" cy="365125"/>
          </a:xfrm>
        </p:spPr>
        <p:txBody>
          <a:bodyPr/>
          <a:lstStyle/>
          <a:p>
            <a:fld id="{630D1BAF-3785-4C84-8385-8861C38A2CD5}" type="slidenum">
              <a:rPr lang="en-US" smtClean="0"/>
              <a:pPr/>
              <a:t>‹#›</a:t>
            </a:fld>
            <a:endParaRPr lang="en-US"/>
          </a:p>
        </p:txBody>
      </p:sp>
    </p:spTree>
    <p:extLst>
      <p:ext uri="{BB962C8B-B14F-4D97-AF65-F5344CB8AC3E}">
        <p14:creationId xmlns:p14="http://schemas.microsoft.com/office/powerpoint/2010/main" val="258087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57"/>
            <a:ext cx="1767506"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1" y="624110"/>
            <a:ext cx="6683765"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pic>
        <p:nvPicPr>
          <p:cNvPr id="8" name="Picture 7">
            <a:extLst>
              <a:ext uri="{FF2B5EF4-FFF2-40B4-BE49-F238E27FC236}">
                <a16:creationId xmlns:a16="http://schemas.microsoft.com/office/drawing/2014/main" id="{DAA902D7-7B85-8BCD-D8B8-47C8987DC518}"/>
              </a:ext>
            </a:extLst>
          </p:cNvPr>
          <p:cNvPicPr>
            <a:picLocks noChangeAspect="1"/>
          </p:cNvPicPr>
          <p:nvPr userDrawn="1"/>
        </p:nvPicPr>
        <p:blipFill>
          <a:blip r:embed="rId18"/>
          <a:stretch>
            <a:fillRect/>
          </a:stretch>
        </p:blipFill>
        <p:spPr>
          <a:xfrm>
            <a:off x="2153891" y="6019800"/>
            <a:ext cx="5931922" cy="664522"/>
          </a:xfrm>
          <a:prstGeom prst="rect">
            <a:avLst/>
          </a:prstGeom>
        </p:spPr>
      </p:pic>
      <p:sp>
        <p:nvSpPr>
          <p:cNvPr id="5" name="Footer Placeholder 4"/>
          <p:cNvSpPr>
            <a:spLocks noGrp="1"/>
          </p:cNvSpPr>
          <p:nvPr>
            <p:ph type="ftr" sz="quarter" idx="3"/>
          </p:nvPr>
        </p:nvSpPr>
        <p:spPr>
          <a:xfrm>
            <a:off x="1941917" y="6135823"/>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7"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630D1BAF-3785-4C84-8385-8861C38A2CD5}" type="slidenum">
              <a:rPr lang="en-US" smtClean="0"/>
              <a:pPr/>
              <a:t>‹#›</a:t>
            </a:fld>
            <a:endParaRPr lang="en-US"/>
          </a:p>
        </p:txBody>
      </p:sp>
    </p:spTree>
    <p:extLst>
      <p:ext uri="{BB962C8B-B14F-4D97-AF65-F5344CB8AC3E}">
        <p14:creationId xmlns:p14="http://schemas.microsoft.com/office/powerpoint/2010/main" val="307827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57"/>
            <a:ext cx="1767506"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1" y="624110"/>
            <a:ext cx="6683765"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AB5B3FC-8F39-4DFB-AB66-392EA8F14CBD}" type="datetimeFigureOut">
              <a:rPr lang="en-US" smtClean="0">
                <a:solidFill>
                  <a:prstClr val="black">
                    <a:tint val="75000"/>
                  </a:prstClr>
                </a:solidFill>
              </a:rPr>
              <a:pPr/>
              <a:t>1/7/2023</a:t>
            </a:fld>
            <a:endParaRPr lang="en-US">
              <a:solidFill>
                <a:prstClr val="black">
                  <a:tint val="75000"/>
                </a:prstClr>
              </a:solidFill>
            </a:endParaRPr>
          </a:p>
        </p:txBody>
      </p:sp>
      <p:sp>
        <p:nvSpPr>
          <p:cNvPr id="5" name="Footer Placeholder 4"/>
          <p:cNvSpPr>
            <a:spLocks noGrp="1"/>
          </p:cNvSpPr>
          <p:nvPr>
            <p:ph type="ftr" sz="quarter" idx="3"/>
          </p:nvPr>
        </p:nvSpPr>
        <p:spPr>
          <a:xfrm>
            <a:off x="1941917" y="6135823"/>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398867"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630D1BAF-3785-4C84-8385-8861C38A2CD5}" type="slidenum">
              <a:rPr lang="en-US" smtClean="0"/>
              <a:pPr/>
              <a:t>‹#›</a:t>
            </a:fld>
            <a:endParaRPr lang="en-US"/>
          </a:p>
        </p:txBody>
      </p:sp>
    </p:spTree>
    <p:extLst>
      <p:ext uri="{BB962C8B-B14F-4D97-AF65-F5344CB8AC3E}">
        <p14:creationId xmlns:p14="http://schemas.microsoft.com/office/powerpoint/2010/main" val="307827977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www.bartonassociates.com/2013/09/12/how-to-remove-stains-from-medical-scrubs-infographic/" TargetMode="External"/><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commons.wikimedia.org/wiki/File:Lab_tech_pipet.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41916" y="685800"/>
            <a:ext cx="6686549" cy="3329581"/>
          </a:xfrm>
        </p:spPr>
        <p:txBody>
          <a:bodyPr>
            <a:normAutofit fontScale="90000"/>
          </a:bodyPr>
          <a:lstStyle/>
          <a:p>
            <a:r>
              <a:rPr lang="en-US" b="1" dirty="0"/>
              <a:t>Transition to the </a:t>
            </a:r>
            <a:br>
              <a:rPr lang="en-US" b="1" dirty="0"/>
            </a:br>
            <a:r>
              <a:rPr lang="en-US" b="1" dirty="0"/>
              <a:t>Role of a </a:t>
            </a:r>
            <a:br>
              <a:rPr lang="en-US" b="1" dirty="0"/>
            </a:br>
            <a:r>
              <a:rPr lang="en-US" b="1" dirty="0"/>
              <a:t>Clinical Laboratory Professional</a:t>
            </a:r>
          </a:p>
        </p:txBody>
      </p:sp>
      <p:sp>
        <p:nvSpPr>
          <p:cNvPr id="5" name="Subtitle 4"/>
          <p:cNvSpPr>
            <a:spLocks noGrp="1"/>
          </p:cNvSpPr>
          <p:nvPr>
            <p:ph type="subTitle" idx="1"/>
          </p:nvPr>
        </p:nvSpPr>
        <p:spPr>
          <a:xfrm>
            <a:off x="1953948" y="4191000"/>
            <a:ext cx="6686549" cy="950677"/>
          </a:xfrm>
        </p:spPr>
        <p:txBody>
          <a:bodyPr>
            <a:normAutofit/>
          </a:bodyPr>
          <a:lstStyle/>
          <a:p>
            <a:r>
              <a:rPr lang="en-US" sz="2800" b="1" dirty="0">
                <a:solidFill>
                  <a:schemeClr val="tx1"/>
                </a:solidFill>
              </a:rPr>
              <a:t>2023 Student Orientation</a:t>
            </a:r>
          </a:p>
        </p:txBody>
      </p:sp>
    </p:spTree>
    <p:extLst>
      <p:ext uri="{BB962C8B-B14F-4D97-AF65-F5344CB8AC3E}">
        <p14:creationId xmlns:p14="http://schemas.microsoft.com/office/powerpoint/2010/main" val="2549015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2895" y="1676400"/>
            <a:ext cx="5523593" cy="386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p:txBody>
          <a:bodyPr>
            <a:normAutofit/>
          </a:bodyPr>
          <a:lstStyle/>
          <a:p>
            <a:r>
              <a:rPr lang="en-US" dirty="0"/>
              <a:t>Do or Don’t?</a:t>
            </a:r>
          </a:p>
        </p:txBody>
      </p:sp>
    </p:spTree>
    <p:extLst>
      <p:ext uri="{BB962C8B-B14F-4D97-AF65-F5344CB8AC3E}">
        <p14:creationId xmlns:p14="http://schemas.microsoft.com/office/powerpoint/2010/main" val="4206629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9509" y="5358080"/>
            <a:ext cx="7490460" cy="132343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Scrubs should be in good condition, clean and properly hemmed.  </a:t>
            </a:r>
          </a:p>
          <a:p>
            <a:pPr marL="342900" indent="-342900">
              <a:buFont typeface="Wingdings" panose="05000000000000000000" pitchFamily="2" charset="2"/>
              <a:buChar char="Ø"/>
            </a:pPr>
            <a:r>
              <a:rPr lang="en-US" sz="2000" dirty="0"/>
              <a:t>Non-logo knit shirts can be worn underneath for additional warmth.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127" y="2317835"/>
            <a:ext cx="1988629" cy="27812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509" y="838200"/>
            <a:ext cx="2450783" cy="3543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318" y="1143000"/>
            <a:ext cx="2450783" cy="3543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00328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00809"/>
            <a:ext cx="4039908" cy="55196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1905000" y="736600"/>
            <a:ext cx="1600200" cy="4038600"/>
          </a:xfrm>
          <a:prstGeom prst="rect">
            <a:avLst/>
          </a:prstGeom>
        </p:spPr>
        <p:txBody>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Do keep your scrubs clean and neat.  </a:t>
            </a:r>
          </a:p>
        </p:txBody>
      </p:sp>
      <p:sp>
        <p:nvSpPr>
          <p:cNvPr id="6" name="Rectangle 5"/>
          <p:cNvSpPr/>
          <p:nvPr/>
        </p:nvSpPr>
        <p:spPr>
          <a:xfrm>
            <a:off x="1524000" y="6019800"/>
            <a:ext cx="6607565" cy="830997"/>
          </a:xfrm>
          <a:prstGeom prst="rect">
            <a:avLst/>
          </a:prstGeom>
        </p:spPr>
        <p:txBody>
          <a:bodyPr wrap="square">
            <a:spAutoFit/>
          </a:bodyPr>
          <a:lstStyle/>
          <a:p>
            <a:r>
              <a:rPr lang="en-US" sz="1600" dirty="0">
                <a:hlinkClick r:id="rId3">
                  <a:extLst>
                    <a:ext uri="{A12FA001-AC4F-418D-AE19-62706E023703}">
                      <ahyp:hlinkClr xmlns:ahyp="http://schemas.microsoft.com/office/drawing/2018/hyperlinkcolor" val="tx"/>
                    </a:ext>
                  </a:extLst>
                </a:hlinkClick>
              </a:rPr>
              <a:t>http://www.bartonassociates.com/2013/09/12/how-to-remove-stains-from-medical-scrubs-infographic/</a:t>
            </a:r>
            <a:endParaRPr lang="en-US" sz="1600" dirty="0"/>
          </a:p>
          <a:p>
            <a:endParaRPr lang="en-US" sz="1600" dirty="0"/>
          </a:p>
        </p:txBody>
      </p:sp>
    </p:spTree>
    <p:extLst>
      <p:ext uri="{BB962C8B-B14F-4D97-AF65-F5344CB8AC3E}">
        <p14:creationId xmlns:p14="http://schemas.microsoft.com/office/powerpoint/2010/main" val="2130942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D95A5B-1807-418A-A145-30BB8B4862EA}"/>
              </a:ext>
            </a:extLst>
          </p:cNvPr>
          <p:cNvPicPr>
            <a:picLocks noChangeAspect="1"/>
          </p:cNvPicPr>
          <p:nvPr/>
        </p:nvPicPr>
        <p:blipFill>
          <a:blip r:embed="rId3"/>
          <a:stretch>
            <a:fillRect/>
          </a:stretch>
        </p:blipFill>
        <p:spPr>
          <a:xfrm>
            <a:off x="1556084" y="1044122"/>
            <a:ext cx="6365932" cy="4769755"/>
          </a:xfrm>
          <a:prstGeom prst="rect">
            <a:avLst/>
          </a:prstGeom>
        </p:spPr>
      </p:pic>
      <p:sp>
        <p:nvSpPr>
          <p:cNvPr id="2" name="Title 1"/>
          <p:cNvSpPr>
            <a:spLocks noGrp="1"/>
          </p:cNvSpPr>
          <p:nvPr>
            <p:ph type="title"/>
          </p:nvPr>
        </p:nvSpPr>
        <p:spPr>
          <a:xfrm>
            <a:off x="1524000" y="457200"/>
            <a:ext cx="6683765" cy="976090"/>
          </a:xfrm>
        </p:spPr>
        <p:txBody>
          <a:bodyPr>
            <a:normAutofit/>
          </a:bodyPr>
          <a:lstStyle/>
          <a:p>
            <a:r>
              <a:rPr lang="en-US" dirty="0"/>
              <a:t>Do or Don’t?</a:t>
            </a:r>
          </a:p>
        </p:txBody>
      </p:sp>
    </p:spTree>
    <p:extLst>
      <p:ext uri="{BB962C8B-B14F-4D97-AF65-F5344CB8AC3E}">
        <p14:creationId xmlns:p14="http://schemas.microsoft.com/office/powerpoint/2010/main" val="2467991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85800"/>
            <a:ext cx="6683765" cy="609600"/>
          </a:xfrm>
        </p:spPr>
        <p:txBody>
          <a:bodyPr>
            <a:noAutofit/>
          </a:bodyPr>
          <a:lstStyle/>
          <a:p>
            <a:r>
              <a:rPr lang="en-US" sz="2800" dirty="0"/>
              <a:t>Reminders:</a:t>
            </a:r>
          </a:p>
        </p:txBody>
      </p:sp>
      <p:sp>
        <p:nvSpPr>
          <p:cNvPr id="3" name="Content Placeholder 2"/>
          <p:cNvSpPr>
            <a:spLocks noGrp="1"/>
          </p:cNvSpPr>
          <p:nvPr>
            <p:ph sz="half" idx="2"/>
          </p:nvPr>
        </p:nvSpPr>
        <p:spPr>
          <a:xfrm>
            <a:off x="1529798" y="1317458"/>
            <a:ext cx="7391400" cy="1676400"/>
          </a:xfrm>
        </p:spPr>
        <p:txBody>
          <a:bodyPr>
            <a:noAutofit/>
          </a:bodyPr>
          <a:lstStyle/>
          <a:p>
            <a:r>
              <a:rPr lang="en-US" sz="2400" dirty="0">
                <a:solidFill>
                  <a:schemeClr val="tx1"/>
                </a:solidFill>
              </a:rPr>
              <a:t>DO actively participate in class activities.</a:t>
            </a:r>
          </a:p>
          <a:p>
            <a:r>
              <a:rPr lang="en-US" sz="2400" dirty="0">
                <a:solidFill>
                  <a:schemeClr val="tx1"/>
                </a:solidFill>
                <a:highlight>
                  <a:srgbClr val="FFFF00"/>
                </a:highlight>
              </a:rPr>
              <a:t>No sleeping during lecture. </a:t>
            </a:r>
          </a:p>
          <a:p>
            <a:r>
              <a:rPr lang="en-US" sz="2400" dirty="0">
                <a:solidFill>
                  <a:schemeClr val="tx1"/>
                </a:solidFill>
              </a:rPr>
              <a:t>Get plenty of rest before class. </a:t>
            </a:r>
          </a:p>
        </p:txBody>
      </p:sp>
      <p:pic>
        <p:nvPicPr>
          <p:cNvPr id="6" name="Picture 5">
            <a:extLst>
              <a:ext uri="{FF2B5EF4-FFF2-40B4-BE49-F238E27FC236}">
                <a16:creationId xmlns:a16="http://schemas.microsoft.com/office/drawing/2014/main" id="{5E5ED492-B0F7-3B25-59A0-9EE606E96E65}"/>
              </a:ext>
            </a:extLst>
          </p:cNvPr>
          <p:cNvPicPr>
            <a:picLocks noChangeAspect="1"/>
          </p:cNvPicPr>
          <p:nvPr/>
        </p:nvPicPr>
        <p:blipFill>
          <a:blip r:embed="rId3"/>
          <a:stretch>
            <a:fillRect/>
          </a:stretch>
        </p:blipFill>
        <p:spPr>
          <a:xfrm>
            <a:off x="2552482" y="2895600"/>
            <a:ext cx="5029636" cy="3779848"/>
          </a:xfrm>
          <a:prstGeom prst="rect">
            <a:avLst/>
          </a:prstGeom>
        </p:spPr>
      </p:pic>
    </p:spTree>
    <p:extLst>
      <p:ext uri="{BB962C8B-B14F-4D97-AF65-F5344CB8AC3E}">
        <p14:creationId xmlns:p14="http://schemas.microsoft.com/office/powerpoint/2010/main" val="1258347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85800"/>
            <a:ext cx="6683765" cy="609600"/>
          </a:xfrm>
        </p:spPr>
        <p:txBody>
          <a:bodyPr>
            <a:noAutofit/>
          </a:bodyPr>
          <a:lstStyle/>
          <a:p>
            <a:r>
              <a:rPr lang="en-US" sz="2800" dirty="0"/>
              <a:t>Reminders: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805053" y="2971800"/>
            <a:ext cx="2298342" cy="3778250"/>
          </a:xfrm>
        </p:spPr>
      </p:pic>
      <p:sp>
        <p:nvSpPr>
          <p:cNvPr id="3" name="Content Placeholder 2"/>
          <p:cNvSpPr>
            <a:spLocks noGrp="1"/>
          </p:cNvSpPr>
          <p:nvPr>
            <p:ph sz="half" idx="2"/>
          </p:nvPr>
        </p:nvSpPr>
        <p:spPr>
          <a:xfrm>
            <a:off x="1295400" y="1442753"/>
            <a:ext cx="7391400" cy="1600200"/>
          </a:xfrm>
        </p:spPr>
        <p:txBody>
          <a:bodyPr>
            <a:normAutofit/>
          </a:bodyPr>
          <a:lstStyle/>
          <a:p>
            <a:r>
              <a:rPr lang="en-US" sz="2400" dirty="0">
                <a:solidFill>
                  <a:schemeClr val="tx1"/>
                </a:solidFill>
              </a:rPr>
              <a:t>And please don’t sleep in public lobby areas within the hospital.  Go to your car during lunch if you need a nap.</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300" y="3881153"/>
            <a:ext cx="2142594" cy="286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553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435" y="624110"/>
            <a:ext cx="7117032" cy="1280890"/>
          </a:xfrm>
        </p:spPr>
        <p:txBody>
          <a:bodyPr/>
          <a:lstStyle/>
          <a:p>
            <a:r>
              <a:rPr lang="en-US" dirty="0"/>
              <a:t>Do or Don’t?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35409"/>
            <a:ext cx="4038600" cy="267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7834" y="1171074"/>
            <a:ext cx="4038601" cy="268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0070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 or Don’t?</a:t>
            </a:r>
          </a:p>
        </p:txBody>
      </p:sp>
      <p:pic>
        <p:nvPicPr>
          <p:cNvPr id="5" name="Picture 4">
            <a:extLst>
              <a:ext uri="{FF2B5EF4-FFF2-40B4-BE49-F238E27FC236}">
                <a16:creationId xmlns:a16="http://schemas.microsoft.com/office/drawing/2014/main" id="{CDC06215-C07E-4EAB-B745-8ECE5D84E0B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43784" y="1447800"/>
            <a:ext cx="3161109" cy="4495800"/>
          </a:xfrm>
          <a:prstGeom prst="rect">
            <a:avLst/>
          </a:prstGeom>
        </p:spPr>
      </p:pic>
      <p:pic>
        <p:nvPicPr>
          <p:cNvPr id="3" name="Picture 2">
            <a:extLst>
              <a:ext uri="{FF2B5EF4-FFF2-40B4-BE49-F238E27FC236}">
                <a16:creationId xmlns:a16="http://schemas.microsoft.com/office/drawing/2014/main" id="{8E1A5E06-DE81-4C4C-8A70-CEFA954CFBBA}"/>
              </a:ext>
            </a:extLst>
          </p:cNvPr>
          <p:cNvPicPr>
            <a:picLocks noChangeAspect="1"/>
          </p:cNvPicPr>
          <p:nvPr/>
        </p:nvPicPr>
        <p:blipFill>
          <a:blip r:embed="rId5"/>
          <a:stretch>
            <a:fillRect/>
          </a:stretch>
        </p:blipFill>
        <p:spPr>
          <a:xfrm>
            <a:off x="5662124" y="1676400"/>
            <a:ext cx="2590801" cy="6858000"/>
          </a:xfrm>
          <a:prstGeom prst="rect">
            <a:avLst/>
          </a:prstGeom>
        </p:spPr>
      </p:pic>
    </p:spTree>
    <p:extLst>
      <p:ext uri="{BB962C8B-B14F-4D97-AF65-F5344CB8AC3E}">
        <p14:creationId xmlns:p14="http://schemas.microsoft.com/office/powerpoint/2010/main" val="3661136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or Don’t?</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762000"/>
            <a:ext cx="2971800" cy="221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276599"/>
            <a:ext cx="4419600" cy="2730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0545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6683765" cy="976090"/>
          </a:xfrm>
        </p:spPr>
        <p:txBody>
          <a:bodyPr>
            <a:normAutofit/>
          </a:bodyPr>
          <a:lstStyle/>
          <a:p>
            <a:r>
              <a:rPr lang="en-US" dirty="0"/>
              <a:t>Do or Don’t?</a:t>
            </a:r>
          </a:p>
        </p:txBody>
      </p:sp>
      <p:pic>
        <p:nvPicPr>
          <p:cNvPr id="4" name="Picture 3">
            <a:extLst>
              <a:ext uri="{FF2B5EF4-FFF2-40B4-BE49-F238E27FC236}">
                <a16:creationId xmlns:a16="http://schemas.microsoft.com/office/drawing/2014/main" id="{86900BA8-3E5A-4087-80DF-FB7DF965CE56}"/>
              </a:ext>
            </a:extLst>
          </p:cNvPr>
          <p:cNvPicPr>
            <a:picLocks noChangeAspect="1"/>
          </p:cNvPicPr>
          <p:nvPr/>
        </p:nvPicPr>
        <p:blipFill>
          <a:blip r:embed="rId3"/>
          <a:stretch>
            <a:fillRect/>
          </a:stretch>
        </p:blipFill>
        <p:spPr>
          <a:xfrm>
            <a:off x="3048000" y="1524000"/>
            <a:ext cx="3505200" cy="8526162"/>
          </a:xfrm>
          <a:prstGeom prst="rect">
            <a:avLst/>
          </a:prstGeom>
        </p:spPr>
      </p:pic>
    </p:spTree>
    <p:extLst>
      <p:ext uri="{BB962C8B-B14F-4D97-AF65-F5344CB8AC3E}">
        <p14:creationId xmlns:p14="http://schemas.microsoft.com/office/powerpoint/2010/main" val="2086320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1782762"/>
          </a:xfrm>
        </p:spPr>
        <p:txBody>
          <a:bodyPr>
            <a:normAutofit/>
          </a:bodyPr>
          <a:lstStyle/>
          <a:p>
            <a:r>
              <a:rPr lang="en-US" b="1" dirty="0">
                <a:solidFill>
                  <a:schemeClr val="tx1"/>
                </a:solidFill>
              </a:rPr>
              <a:t>Dos</a:t>
            </a:r>
            <a:r>
              <a:rPr lang="en-US" b="1" dirty="0"/>
              <a:t> </a:t>
            </a:r>
            <a:r>
              <a:rPr lang="en-US" dirty="0"/>
              <a:t>and</a:t>
            </a:r>
            <a:r>
              <a:rPr lang="en-US" b="1" dirty="0"/>
              <a:t> </a:t>
            </a:r>
            <a:r>
              <a:rPr lang="en-US" b="1" dirty="0">
                <a:solidFill>
                  <a:srgbClr val="FF0000"/>
                </a:solidFill>
              </a:rPr>
              <a:t>Don’ts:</a:t>
            </a:r>
            <a:r>
              <a:rPr lang="en-US" b="1" dirty="0"/>
              <a:t> </a:t>
            </a:r>
            <a:br>
              <a:rPr lang="en-US" b="1" dirty="0"/>
            </a:br>
            <a:r>
              <a:rPr lang="en-US" dirty="0"/>
              <a:t>A Guide to Professional Behavior for MLS Program Students</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19200" y="2514600"/>
            <a:ext cx="3525836" cy="2759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31" t="18326" r="23452" b="14764"/>
          <a:stretch/>
        </p:blipFill>
        <p:spPr bwMode="auto">
          <a:xfrm>
            <a:off x="4952999" y="2514600"/>
            <a:ext cx="3597197" cy="274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811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1" y="624110"/>
            <a:ext cx="7180666" cy="595090"/>
          </a:xfrm>
        </p:spPr>
        <p:txBody>
          <a:bodyPr>
            <a:normAutofit fontScale="90000"/>
          </a:bodyPr>
          <a:lstStyle/>
          <a:p>
            <a:r>
              <a:rPr lang="en-US" sz="3100" dirty="0"/>
              <a:t>Reminder: </a:t>
            </a:r>
            <a:br>
              <a:rPr lang="en-US" dirty="0"/>
            </a:br>
            <a:endParaRPr lang="en-US" sz="2700" dirty="0">
              <a:solidFill>
                <a:schemeClr val="tx1"/>
              </a:solidFill>
            </a:endParaRPr>
          </a:p>
        </p:txBody>
      </p:sp>
      <p:sp>
        <p:nvSpPr>
          <p:cNvPr id="6" name="Content Placeholder 5"/>
          <p:cNvSpPr>
            <a:spLocks noGrp="1"/>
          </p:cNvSpPr>
          <p:nvPr>
            <p:ph sz="half" idx="2"/>
          </p:nvPr>
        </p:nvSpPr>
        <p:spPr>
          <a:xfrm>
            <a:off x="1447800" y="1143000"/>
            <a:ext cx="7239000" cy="1143000"/>
          </a:xfrm>
        </p:spPr>
        <p:txBody>
          <a:bodyPr>
            <a:normAutofit/>
          </a:bodyPr>
          <a:lstStyle/>
          <a:p>
            <a:r>
              <a:rPr lang="en-US" sz="2400" dirty="0">
                <a:solidFill>
                  <a:schemeClr val="tx1"/>
                </a:solidFill>
              </a:rPr>
              <a:t>Use gloves and other PPE properly.</a:t>
            </a:r>
          </a:p>
          <a:p>
            <a:r>
              <a:rPr lang="en-US" sz="2400" dirty="0">
                <a:solidFill>
                  <a:schemeClr val="tx1"/>
                </a:solidFill>
              </a:rPr>
              <a:t>“Don” an “doff” PPE correctly. </a:t>
            </a:r>
            <a:endParaRPr lang="en-US" sz="2400" dirty="0"/>
          </a:p>
        </p:txBody>
      </p:sp>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438400"/>
            <a:ext cx="212298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438400"/>
            <a:ext cx="5451941" cy="4050792"/>
          </a:xfrm>
          <a:prstGeom prst="rect">
            <a:avLst/>
          </a:prstGeom>
        </p:spPr>
      </p:pic>
    </p:spTree>
    <p:extLst>
      <p:ext uri="{BB962C8B-B14F-4D97-AF65-F5344CB8AC3E}">
        <p14:creationId xmlns:p14="http://schemas.microsoft.com/office/powerpoint/2010/main" val="3556379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or Don’t?</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4208448" cy="386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9921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or Don’t?</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905000"/>
            <a:ext cx="5707326" cy="377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159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or Don’t?</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676400"/>
            <a:ext cx="3022600" cy="377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70088"/>
            <a:ext cx="3295650" cy="247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343400"/>
            <a:ext cx="22098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325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670240"/>
            <a:ext cx="4800600" cy="433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828800" y="685800"/>
            <a:ext cx="6683765"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Do or Don’t?</a:t>
            </a:r>
          </a:p>
        </p:txBody>
      </p:sp>
    </p:spTree>
    <p:extLst>
      <p:ext uri="{BB962C8B-B14F-4D97-AF65-F5344CB8AC3E}">
        <p14:creationId xmlns:p14="http://schemas.microsoft.com/office/powerpoint/2010/main" val="810914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B7E9FBD-7DD3-23D8-8EBD-C57765751C33}"/>
              </a:ext>
            </a:extLst>
          </p:cNvPr>
          <p:cNvPicPr>
            <a:picLocks noGrp="1" noChangeAspect="1"/>
          </p:cNvPicPr>
          <p:nvPr>
            <p:ph idx="1"/>
          </p:nvPr>
        </p:nvPicPr>
        <p:blipFill>
          <a:blip r:embed="rId2"/>
          <a:stretch>
            <a:fillRect/>
          </a:stretch>
        </p:blipFill>
        <p:spPr>
          <a:xfrm>
            <a:off x="1828800" y="1447800"/>
            <a:ext cx="6014791" cy="4473812"/>
          </a:xfrm>
          <a:prstGeom prst="rect">
            <a:avLst/>
          </a:prstGeom>
        </p:spPr>
      </p:pic>
      <p:sp>
        <p:nvSpPr>
          <p:cNvPr id="5" name="Title 1">
            <a:extLst>
              <a:ext uri="{FF2B5EF4-FFF2-40B4-BE49-F238E27FC236}">
                <a16:creationId xmlns:a16="http://schemas.microsoft.com/office/drawing/2014/main" id="{94872E6B-4336-1546-05BC-CB41DD16134E}"/>
              </a:ext>
            </a:extLst>
          </p:cNvPr>
          <p:cNvSpPr txBox="1">
            <a:spLocks/>
          </p:cNvSpPr>
          <p:nvPr/>
        </p:nvSpPr>
        <p:spPr>
          <a:xfrm>
            <a:off x="1627146" y="609600"/>
            <a:ext cx="6683765"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Do or Don’t?</a:t>
            </a:r>
          </a:p>
        </p:txBody>
      </p:sp>
    </p:spTree>
    <p:extLst>
      <p:ext uri="{BB962C8B-B14F-4D97-AF65-F5344CB8AC3E}">
        <p14:creationId xmlns:p14="http://schemas.microsoft.com/office/powerpoint/2010/main" val="2644409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1" y="624110"/>
            <a:ext cx="6952066" cy="1280890"/>
          </a:xfrm>
        </p:spPr>
        <p:txBody>
          <a:bodyPr/>
          <a:lstStyle/>
          <a:p>
            <a:r>
              <a:rPr lang="en-US" dirty="0"/>
              <a:t>Reminders:</a:t>
            </a:r>
          </a:p>
        </p:txBody>
      </p:sp>
      <p:sp>
        <p:nvSpPr>
          <p:cNvPr id="4" name="Content Placeholder 3"/>
          <p:cNvSpPr>
            <a:spLocks noGrp="1"/>
          </p:cNvSpPr>
          <p:nvPr>
            <p:ph idx="1"/>
          </p:nvPr>
        </p:nvSpPr>
        <p:spPr>
          <a:xfrm>
            <a:off x="1524000" y="1524000"/>
            <a:ext cx="7104459" cy="4876800"/>
          </a:xfrm>
        </p:spPr>
        <p:txBody>
          <a:bodyPr>
            <a:normAutofit fontScale="92500" lnSpcReduction="10000"/>
          </a:bodyPr>
          <a:lstStyle/>
          <a:p>
            <a:r>
              <a:rPr lang="en-US" sz="3200" dirty="0">
                <a:solidFill>
                  <a:schemeClr val="tx1"/>
                </a:solidFill>
              </a:rPr>
              <a:t>Keep pens/pencils out of your mouth</a:t>
            </a:r>
          </a:p>
          <a:p>
            <a:r>
              <a:rPr lang="en-US" sz="3200" dirty="0">
                <a:solidFill>
                  <a:schemeClr val="tx1"/>
                </a:solidFill>
              </a:rPr>
              <a:t>No eating in the lab</a:t>
            </a:r>
          </a:p>
          <a:p>
            <a:r>
              <a:rPr lang="en-US" sz="3200" dirty="0">
                <a:solidFill>
                  <a:schemeClr val="tx1"/>
                </a:solidFill>
              </a:rPr>
              <a:t>No makeup or personal hygiene in lab</a:t>
            </a:r>
          </a:p>
          <a:p>
            <a:r>
              <a:rPr lang="en-US" sz="3200" dirty="0">
                <a:solidFill>
                  <a:schemeClr val="tx1"/>
                </a:solidFill>
              </a:rPr>
              <a:t>No personal items in lab</a:t>
            </a:r>
          </a:p>
          <a:p>
            <a:r>
              <a:rPr lang="en-US" sz="3200" dirty="0">
                <a:solidFill>
                  <a:schemeClr val="tx1"/>
                </a:solidFill>
                <a:highlight>
                  <a:srgbClr val="FFFF00"/>
                </a:highlight>
              </a:rPr>
              <a:t>No cell phone use during lecture, in the student lab, on the working bench or during exams</a:t>
            </a:r>
          </a:p>
          <a:p>
            <a:pPr lvl="1"/>
            <a:r>
              <a:rPr lang="en-US" sz="3000" dirty="0">
                <a:solidFill>
                  <a:schemeClr val="tx1"/>
                </a:solidFill>
              </a:rPr>
              <a:t>This includes NO selfies in lab either.</a:t>
            </a:r>
          </a:p>
          <a:p>
            <a:endParaRPr lang="en-US" sz="3200" dirty="0"/>
          </a:p>
          <a:p>
            <a:endParaRPr lang="en-US" dirty="0"/>
          </a:p>
        </p:txBody>
      </p:sp>
    </p:spTree>
    <p:extLst>
      <p:ext uri="{BB962C8B-B14F-4D97-AF65-F5344CB8AC3E}">
        <p14:creationId xmlns:p14="http://schemas.microsoft.com/office/powerpoint/2010/main" val="1087601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or Don’t?</a:t>
            </a:r>
          </a:p>
        </p:txBody>
      </p:sp>
      <p:pic>
        <p:nvPicPr>
          <p:cNvPr id="3" name="Picture 2">
            <a:extLst>
              <a:ext uri="{FF2B5EF4-FFF2-40B4-BE49-F238E27FC236}">
                <a16:creationId xmlns:a16="http://schemas.microsoft.com/office/drawing/2014/main" id="{EC4F6DAC-B46C-4570-B34D-0FC497A5F26E}"/>
              </a:ext>
            </a:extLst>
          </p:cNvPr>
          <p:cNvPicPr>
            <a:picLocks noChangeAspect="1"/>
          </p:cNvPicPr>
          <p:nvPr/>
        </p:nvPicPr>
        <p:blipFill>
          <a:blip r:embed="rId2"/>
          <a:stretch>
            <a:fillRect/>
          </a:stretch>
        </p:blipFill>
        <p:spPr>
          <a:xfrm>
            <a:off x="3124200" y="1524000"/>
            <a:ext cx="3657600" cy="8229600"/>
          </a:xfrm>
          <a:prstGeom prst="rect">
            <a:avLst/>
          </a:prstGeom>
        </p:spPr>
      </p:pic>
    </p:spTree>
    <p:extLst>
      <p:ext uri="{BB962C8B-B14F-4D97-AF65-F5344CB8AC3E}">
        <p14:creationId xmlns:p14="http://schemas.microsoft.com/office/powerpoint/2010/main" val="682635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or Don’t?</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518443"/>
            <a:ext cx="4430713" cy="443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514600"/>
            <a:ext cx="2667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61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6683765" cy="976090"/>
          </a:xfrm>
        </p:spPr>
        <p:txBody>
          <a:bodyPr>
            <a:normAutofit/>
          </a:bodyPr>
          <a:lstStyle/>
          <a:p>
            <a:r>
              <a:rPr lang="en-US" dirty="0"/>
              <a:t>Do or Don’t?</a:t>
            </a:r>
          </a:p>
        </p:txBody>
      </p:sp>
      <p:sp>
        <p:nvSpPr>
          <p:cNvPr id="3" name="Content Placeholder 2"/>
          <p:cNvSpPr>
            <a:spLocks noGrp="1"/>
          </p:cNvSpPr>
          <p:nvPr>
            <p:ph idx="1"/>
          </p:nvPr>
        </p:nvSpPr>
        <p:spPr/>
        <p:txBody>
          <a:bodyPr/>
          <a:lstStyle/>
          <a:p>
            <a:r>
              <a:rPr lang="en-US" dirty="0">
                <a:solidFill>
                  <a:srgbClr val="FF0000"/>
                </a:solidFill>
              </a:rPr>
              <a:t>Well rested, awake and happy</a:t>
            </a:r>
          </a:p>
        </p:txBody>
      </p:sp>
      <p:pic>
        <p:nvPicPr>
          <p:cNvPr id="5" name="Picture 4">
            <a:extLst>
              <a:ext uri="{FF2B5EF4-FFF2-40B4-BE49-F238E27FC236}">
                <a16:creationId xmlns:a16="http://schemas.microsoft.com/office/drawing/2014/main" id="{335FAB35-95F3-4132-A84E-B6A150BC529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28800" y="1599572"/>
            <a:ext cx="5715000" cy="4286250"/>
          </a:xfrm>
          <a:prstGeom prst="rect">
            <a:avLst/>
          </a:prstGeom>
        </p:spPr>
      </p:pic>
    </p:spTree>
    <p:extLst>
      <p:ext uri="{BB962C8B-B14F-4D97-AF65-F5344CB8AC3E}">
        <p14:creationId xmlns:p14="http://schemas.microsoft.com/office/powerpoint/2010/main" val="358553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799" y="337178"/>
            <a:ext cx="6912365" cy="990600"/>
          </a:xfrm>
        </p:spPr>
        <p:txBody>
          <a:bodyPr>
            <a:normAutofit fontScale="90000"/>
          </a:bodyPr>
          <a:lstStyle/>
          <a:p>
            <a:r>
              <a:rPr lang="en-US" dirty="0"/>
              <a:t>Why do I need to watch this?</a:t>
            </a:r>
            <a:br>
              <a:rPr lang="en-US" dirty="0"/>
            </a:br>
            <a:r>
              <a:rPr lang="en-US" dirty="0"/>
              <a:t>(Objectives)</a:t>
            </a:r>
          </a:p>
        </p:txBody>
      </p:sp>
      <p:sp>
        <p:nvSpPr>
          <p:cNvPr id="3" name="Content Placeholder 2"/>
          <p:cNvSpPr>
            <a:spLocks noGrp="1"/>
          </p:cNvSpPr>
          <p:nvPr>
            <p:ph idx="1"/>
          </p:nvPr>
        </p:nvSpPr>
        <p:spPr>
          <a:xfrm>
            <a:off x="1447799" y="1600200"/>
            <a:ext cx="7126095" cy="4479611"/>
          </a:xfrm>
        </p:spPr>
        <p:txBody>
          <a:bodyPr>
            <a:noAutofit/>
          </a:bodyPr>
          <a:lstStyle/>
          <a:p>
            <a:r>
              <a:rPr lang="en-US" sz="2200" dirty="0">
                <a:solidFill>
                  <a:schemeClr val="tx1"/>
                </a:solidFill>
              </a:rPr>
              <a:t>To illustrate various forms of unacceptable behavior exhibited by </a:t>
            </a:r>
            <a:r>
              <a:rPr lang="en-US" sz="2200" u="sng" dirty="0">
                <a:solidFill>
                  <a:schemeClr val="tx1"/>
                </a:solidFill>
              </a:rPr>
              <a:t>former</a:t>
            </a:r>
            <a:r>
              <a:rPr lang="en-US" sz="2200" dirty="0">
                <a:solidFill>
                  <a:schemeClr val="tx1"/>
                </a:solidFill>
              </a:rPr>
              <a:t> Medical Laboratory Science students which required counseling (probation or dismissal) to meet program and hospital behavior requirements. </a:t>
            </a:r>
          </a:p>
          <a:p>
            <a:r>
              <a:rPr lang="en-US" sz="2200" dirty="0">
                <a:solidFill>
                  <a:schemeClr val="tx1"/>
                </a:solidFill>
              </a:rPr>
              <a:t>To appreciate key program graduate competencies.  (See next slide for a refresher.)</a:t>
            </a:r>
          </a:p>
          <a:p>
            <a:r>
              <a:rPr lang="en-US" sz="2200" dirty="0">
                <a:solidFill>
                  <a:schemeClr val="tx1"/>
                </a:solidFill>
              </a:rPr>
              <a:t>To appreciate published code of ethics from our laboratory professional organizations.</a:t>
            </a:r>
          </a:p>
          <a:p>
            <a:r>
              <a:rPr lang="en-US" sz="2200" dirty="0">
                <a:solidFill>
                  <a:schemeClr val="tx1"/>
                </a:solidFill>
              </a:rPr>
              <a:t>To encourage you to think about your own professional development. </a:t>
            </a:r>
          </a:p>
        </p:txBody>
      </p:sp>
    </p:spTree>
    <p:extLst>
      <p:ext uri="{BB962C8B-B14F-4D97-AF65-F5344CB8AC3E}">
        <p14:creationId xmlns:p14="http://schemas.microsoft.com/office/powerpoint/2010/main" val="1112935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or Don’t?</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744" y="1828800"/>
            <a:ext cx="6267508"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9491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624110"/>
            <a:ext cx="7028266" cy="1280890"/>
          </a:xfrm>
        </p:spPr>
        <p:txBody>
          <a:bodyPr/>
          <a:lstStyle/>
          <a:p>
            <a:r>
              <a:rPr lang="en-US" dirty="0"/>
              <a:t>Reminders:</a:t>
            </a:r>
          </a:p>
        </p:txBody>
      </p:sp>
      <p:sp>
        <p:nvSpPr>
          <p:cNvPr id="4" name="Content Placeholder 3"/>
          <p:cNvSpPr>
            <a:spLocks noGrp="1"/>
          </p:cNvSpPr>
          <p:nvPr>
            <p:ph idx="1"/>
          </p:nvPr>
        </p:nvSpPr>
        <p:spPr>
          <a:xfrm>
            <a:off x="1676408" y="1300650"/>
            <a:ext cx="6952059" cy="5257800"/>
          </a:xfrm>
        </p:spPr>
        <p:txBody>
          <a:bodyPr>
            <a:normAutofit fontScale="92500" lnSpcReduction="10000"/>
          </a:bodyPr>
          <a:lstStyle/>
          <a:p>
            <a:r>
              <a:rPr lang="en-US" sz="3200" dirty="0">
                <a:solidFill>
                  <a:srgbClr val="FF0000"/>
                </a:solidFill>
              </a:rPr>
              <a:t>Don’t  become a “BMW” – aka “b***</a:t>
            </a:r>
            <a:r>
              <a:rPr lang="en-US" sz="3200" dirty="0" err="1">
                <a:solidFill>
                  <a:srgbClr val="FF0000"/>
                </a:solidFill>
              </a:rPr>
              <a:t>cher</a:t>
            </a:r>
            <a:r>
              <a:rPr lang="en-US" sz="3200" dirty="0">
                <a:solidFill>
                  <a:srgbClr val="FF0000"/>
                </a:solidFill>
              </a:rPr>
              <a:t>, moaner and whiner”.</a:t>
            </a:r>
          </a:p>
          <a:p>
            <a:r>
              <a:rPr lang="en-US" sz="3200" dirty="0">
                <a:solidFill>
                  <a:schemeClr val="tx1"/>
                </a:solidFill>
              </a:rPr>
              <a:t>Control the volume of group conversations.  Be considerate of other students/staff working nearby;</a:t>
            </a:r>
          </a:p>
          <a:p>
            <a:r>
              <a:rPr lang="en-US" sz="3200" dirty="0">
                <a:solidFill>
                  <a:schemeClr val="tx1"/>
                </a:solidFill>
              </a:rPr>
              <a:t>Work as a team;</a:t>
            </a:r>
          </a:p>
          <a:p>
            <a:r>
              <a:rPr lang="en-US" sz="3200" dirty="0">
                <a:solidFill>
                  <a:schemeClr val="tx1"/>
                </a:solidFill>
              </a:rPr>
              <a:t>Take turns in group discussions;</a:t>
            </a:r>
          </a:p>
          <a:p>
            <a:r>
              <a:rPr lang="en-US" sz="3200" dirty="0">
                <a:solidFill>
                  <a:schemeClr val="tx1"/>
                </a:solidFill>
              </a:rPr>
              <a:t>Control the frequency of casual, social chatter – AND -</a:t>
            </a:r>
          </a:p>
          <a:p>
            <a:r>
              <a:rPr lang="en-US" sz="3200" dirty="0">
                <a:solidFill>
                  <a:schemeClr val="tx1"/>
                </a:solidFill>
              </a:rPr>
              <a:t>Focus on the task at hand. </a:t>
            </a:r>
            <a:endParaRPr lang="en-US" dirty="0"/>
          </a:p>
        </p:txBody>
      </p:sp>
    </p:spTree>
    <p:extLst>
      <p:ext uri="{BB962C8B-B14F-4D97-AF65-F5344CB8AC3E}">
        <p14:creationId xmlns:p14="http://schemas.microsoft.com/office/powerpoint/2010/main" val="2460053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624110"/>
            <a:ext cx="7028266" cy="1280890"/>
          </a:xfrm>
        </p:spPr>
        <p:txBody>
          <a:bodyPr/>
          <a:lstStyle/>
          <a:p>
            <a:r>
              <a:rPr lang="en-US" dirty="0"/>
              <a:t>Additional Note:</a:t>
            </a:r>
          </a:p>
        </p:txBody>
      </p:sp>
      <p:sp>
        <p:nvSpPr>
          <p:cNvPr id="4" name="Content Placeholder 3"/>
          <p:cNvSpPr>
            <a:spLocks noGrp="1"/>
          </p:cNvSpPr>
          <p:nvPr>
            <p:ph idx="1"/>
          </p:nvPr>
        </p:nvSpPr>
        <p:spPr>
          <a:xfrm>
            <a:off x="1638304" y="1401594"/>
            <a:ext cx="6952059" cy="5257800"/>
          </a:xfrm>
        </p:spPr>
        <p:txBody>
          <a:bodyPr>
            <a:normAutofit/>
          </a:bodyPr>
          <a:lstStyle/>
          <a:p>
            <a:r>
              <a:rPr lang="en-US" sz="3200" dirty="0">
                <a:solidFill>
                  <a:schemeClr val="tx1"/>
                </a:solidFill>
              </a:rPr>
              <a:t>Many students comment on exit surveys the desire for more BOC “reviews” during the program.</a:t>
            </a:r>
          </a:p>
          <a:p>
            <a:r>
              <a:rPr lang="en-US" sz="3200" dirty="0">
                <a:solidFill>
                  <a:schemeClr val="tx1"/>
                </a:solidFill>
              </a:rPr>
              <a:t>Yet, keep in mind that every assignment and bench activity should be taken seriously </a:t>
            </a:r>
            <a:r>
              <a:rPr lang="en-US" sz="3200" u="sng" dirty="0">
                <a:solidFill>
                  <a:schemeClr val="tx1"/>
                </a:solidFill>
              </a:rPr>
              <a:t>and</a:t>
            </a:r>
            <a:r>
              <a:rPr lang="en-US" sz="3200" dirty="0">
                <a:solidFill>
                  <a:schemeClr val="tx1"/>
                </a:solidFill>
              </a:rPr>
              <a:t> considered a form of ASCP BOC preparation.  </a:t>
            </a:r>
            <a:r>
              <a:rPr lang="en-US" sz="3200" b="1" i="1" dirty="0">
                <a:solidFill>
                  <a:schemeClr val="tx1"/>
                </a:solidFill>
              </a:rPr>
              <a:t>You never know what real world example may appear in a BOC question.</a:t>
            </a:r>
            <a:endParaRPr lang="en-US" b="1" i="1" dirty="0"/>
          </a:p>
        </p:txBody>
      </p:sp>
      <p:pic>
        <p:nvPicPr>
          <p:cNvPr id="5" name="Picture 4">
            <a:extLst>
              <a:ext uri="{FF2B5EF4-FFF2-40B4-BE49-F238E27FC236}">
                <a16:creationId xmlns:a16="http://schemas.microsoft.com/office/drawing/2014/main" id="{981E6C55-CDD1-1D58-24C5-0E7F36FAEC22}"/>
              </a:ext>
            </a:extLst>
          </p:cNvPr>
          <p:cNvPicPr>
            <a:picLocks noChangeAspect="1"/>
          </p:cNvPicPr>
          <p:nvPr/>
        </p:nvPicPr>
        <p:blipFill>
          <a:blip r:embed="rId2"/>
          <a:stretch>
            <a:fillRect/>
          </a:stretch>
        </p:blipFill>
        <p:spPr>
          <a:xfrm>
            <a:off x="5715000" y="198606"/>
            <a:ext cx="2695951" cy="1086002"/>
          </a:xfrm>
          <a:prstGeom prst="rect">
            <a:avLst/>
          </a:prstGeom>
        </p:spPr>
      </p:pic>
    </p:spTree>
    <p:extLst>
      <p:ext uri="{BB962C8B-B14F-4D97-AF65-F5344CB8AC3E}">
        <p14:creationId xmlns:p14="http://schemas.microsoft.com/office/powerpoint/2010/main" val="3801057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6683765" cy="976090"/>
          </a:xfrm>
        </p:spPr>
        <p:txBody>
          <a:bodyPr>
            <a:normAutofit/>
          </a:bodyPr>
          <a:lstStyle/>
          <a:p>
            <a:r>
              <a:rPr lang="en-US" dirty="0"/>
              <a:t>Do or Don’t?</a:t>
            </a:r>
          </a:p>
        </p:txBody>
      </p:sp>
      <p:pic>
        <p:nvPicPr>
          <p:cNvPr id="5" name="Picture 4">
            <a:extLst>
              <a:ext uri="{FF2B5EF4-FFF2-40B4-BE49-F238E27FC236}">
                <a16:creationId xmlns:a16="http://schemas.microsoft.com/office/drawing/2014/main" id="{C7F5B4B8-A75F-4647-85B3-DA27A722432B}"/>
              </a:ext>
            </a:extLst>
          </p:cNvPr>
          <p:cNvPicPr>
            <a:picLocks noChangeAspect="1"/>
          </p:cNvPicPr>
          <p:nvPr/>
        </p:nvPicPr>
        <p:blipFill>
          <a:blip r:embed="rId3"/>
          <a:stretch>
            <a:fillRect/>
          </a:stretch>
        </p:blipFill>
        <p:spPr>
          <a:xfrm>
            <a:off x="2288249" y="1541574"/>
            <a:ext cx="5155265" cy="6858000"/>
          </a:xfrm>
          <a:prstGeom prst="rect">
            <a:avLst/>
          </a:prstGeom>
        </p:spPr>
      </p:pic>
    </p:spTree>
    <p:extLst>
      <p:ext uri="{BB962C8B-B14F-4D97-AF65-F5344CB8AC3E}">
        <p14:creationId xmlns:p14="http://schemas.microsoft.com/office/powerpoint/2010/main" val="3585537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or Don’t?</a:t>
            </a:r>
          </a:p>
        </p:txBody>
      </p:sp>
      <p:pic>
        <p:nvPicPr>
          <p:cNvPr id="5" name="Picture 2" descr="C:\Users\David Ramirez\AppData\Local\Microsoft\Windows\INetCache\IE\FU5S3POL\teasing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701" y="1600200"/>
            <a:ext cx="5751499" cy="390979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182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or Don’t?</a:t>
            </a:r>
          </a:p>
        </p:txBody>
      </p:sp>
      <p:pic>
        <p:nvPicPr>
          <p:cNvPr id="1027" name="Picture 3" descr="C:\Users\David Ramirez\AppData\Local\Microsoft\Windows\INetCache\IE\I32I6UES\unprofessional_behavio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52600"/>
            <a:ext cx="5231900" cy="3505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497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0" y="4267200"/>
            <a:ext cx="2667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4758"/>
          <a:stretch/>
        </p:blipFill>
        <p:spPr bwMode="auto">
          <a:xfrm>
            <a:off x="2057400" y="762000"/>
            <a:ext cx="5791200" cy="2981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3640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1" y="624110"/>
            <a:ext cx="6952066" cy="1280890"/>
          </a:xfrm>
        </p:spPr>
        <p:txBody>
          <a:bodyPr/>
          <a:lstStyle/>
          <a:p>
            <a:r>
              <a:rPr lang="en-US" dirty="0"/>
              <a:t>It’s a Matter of Respect</a:t>
            </a:r>
          </a:p>
        </p:txBody>
      </p:sp>
      <p:sp>
        <p:nvSpPr>
          <p:cNvPr id="3" name="Content Placeholder 2"/>
          <p:cNvSpPr>
            <a:spLocks noGrp="1"/>
          </p:cNvSpPr>
          <p:nvPr>
            <p:ph idx="1"/>
          </p:nvPr>
        </p:nvSpPr>
        <p:spPr>
          <a:xfrm>
            <a:off x="1676400" y="1752600"/>
            <a:ext cx="6952059" cy="4158622"/>
          </a:xfrm>
        </p:spPr>
        <p:txBody>
          <a:bodyPr>
            <a:normAutofit/>
          </a:bodyPr>
          <a:lstStyle/>
          <a:p>
            <a:r>
              <a:rPr lang="en-US" sz="2800" dirty="0">
                <a:solidFill>
                  <a:schemeClr val="tx1"/>
                </a:solidFill>
              </a:rPr>
              <a:t>Demonstrate sensitivity to cultural, gender, religious, and other differences;</a:t>
            </a:r>
          </a:p>
          <a:p>
            <a:r>
              <a:rPr lang="en-US" sz="2800" dirty="0">
                <a:solidFill>
                  <a:schemeClr val="tx1"/>
                </a:solidFill>
              </a:rPr>
              <a:t>Speak appropriately to patients, public, superiors, and colleagues;</a:t>
            </a:r>
          </a:p>
          <a:p>
            <a:r>
              <a:rPr lang="en-US" sz="2800" dirty="0">
                <a:solidFill>
                  <a:schemeClr val="tx1"/>
                </a:solidFill>
              </a:rPr>
              <a:t>Recognize the contributions from all members of the health care team;</a:t>
            </a:r>
          </a:p>
          <a:p>
            <a:r>
              <a:rPr lang="en-US" sz="2800" dirty="0">
                <a:solidFill>
                  <a:schemeClr val="tx1"/>
                </a:solidFill>
              </a:rPr>
              <a:t>Speak up if any concerns.</a:t>
            </a:r>
          </a:p>
        </p:txBody>
      </p:sp>
    </p:spTree>
    <p:extLst>
      <p:ext uri="{BB962C8B-B14F-4D97-AF65-F5344CB8AC3E}">
        <p14:creationId xmlns:p14="http://schemas.microsoft.com/office/powerpoint/2010/main" val="2529770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or Don’t?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676400"/>
            <a:ext cx="4988727"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689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1" y="624110"/>
            <a:ext cx="6952066" cy="823690"/>
          </a:xfrm>
        </p:spPr>
        <p:txBody>
          <a:bodyPr>
            <a:noAutofit/>
          </a:bodyPr>
          <a:lstStyle/>
          <a:p>
            <a:r>
              <a:rPr lang="en-US" sz="3200" dirty="0"/>
              <a:t>Reminders:</a:t>
            </a:r>
            <a:br>
              <a:rPr lang="en-US" sz="3200" dirty="0"/>
            </a:br>
            <a:br>
              <a:rPr lang="en-US" sz="3200" dirty="0"/>
            </a:br>
            <a:endParaRPr lang="en-US" sz="3200" dirty="0"/>
          </a:p>
        </p:txBody>
      </p:sp>
      <p:sp>
        <p:nvSpPr>
          <p:cNvPr id="4" name="Content Placeholder 3"/>
          <p:cNvSpPr>
            <a:spLocks noGrp="1"/>
          </p:cNvSpPr>
          <p:nvPr>
            <p:ph idx="1"/>
          </p:nvPr>
        </p:nvSpPr>
        <p:spPr>
          <a:xfrm>
            <a:off x="1524000" y="1447800"/>
            <a:ext cx="7239000" cy="2819400"/>
          </a:xfrm>
        </p:spPr>
        <p:txBody>
          <a:bodyPr>
            <a:normAutofit fontScale="92500" lnSpcReduction="10000"/>
          </a:bodyPr>
          <a:lstStyle/>
          <a:p>
            <a:r>
              <a:rPr lang="en-US" sz="2800" dirty="0">
                <a:solidFill>
                  <a:schemeClr val="tx1"/>
                </a:solidFill>
              </a:rPr>
              <a:t>Arrive to assigned workstation on time.</a:t>
            </a:r>
          </a:p>
          <a:p>
            <a:r>
              <a:rPr lang="en-US" sz="2800" dirty="0">
                <a:solidFill>
                  <a:schemeClr val="tx1"/>
                </a:solidFill>
              </a:rPr>
              <a:t>Communicate your  whereabouts .</a:t>
            </a:r>
          </a:p>
          <a:p>
            <a:r>
              <a:rPr lang="en-US" sz="2800" dirty="0">
                <a:solidFill>
                  <a:schemeClr val="tx1"/>
                </a:solidFill>
              </a:rPr>
              <a:t>Don’t leave working bench without instructor or teaching tech permission.</a:t>
            </a:r>
          </a:p>
          <a:p>
            <a:r>
              <a:rPr lang="en-US" sz="2800" dirty="0">
                <a:solidFill>
                  <a:schemeClr val="tx1"/>
                </a:solidFill>
              </a:rPr>
              <a:t>Ask how you can help.</a:t>
            </a:r>
          </a:p>
          <a:p>
            <a:r>
              <a:rPr lang="en-US" sz="2800" dirty="0">
                <a:solidFill>
                  <a:schemeClr val="tx1"/>
                </a:solidFill>
              </a:rPr>
              <a:t>Complete assignments on time.</a:t>
            </a:r>
          </a:p>
          <a:p>
            <a:endParaRPr lang="en-US" sz="2800" dirty="0"/>
          </a:p>
        </p:txBody>
      </p:sp>
      <p:pic>
        <p:nvPicPr>
          <p:cNvPr id="1029" name="Picture 5" descr="C:\Users\David Ramirez\AppData\Local\Microsoft\Windows\INetCache\IE\V0WR6IDX\where-are-yo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419600"/>
            <a:ext cx="3329252" cy="219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062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6C5B6-C8EE-DE13-02C9-70C6E0084016}"/>
              </a:ext>
            </a:extLst>
          </p:cNvPr>
          <p:cNvSpPr>
            <a:spLocks noGrp="1"/>
          </p:cNvSpPr>
          <p:nvPr>
            <p:ph type="title"/>
          </p:nvPr>
        </p:nvSpPr>
        <p:spPr>
          <a:xfrm>
            <a:off x="1371600" y="562880"/>
            <a:ext cx="6683765" cy="550640"/>
          </a:xfrm>
        </p:spPr>
        <p:txBody>
          <a:bodyPr>
            <a:normAutofit fontScale="90000"/>
          </a:bodyPr>
          <a:lstStyle/>
          <a:p>
            <a:r>
              <a:rPr lang="en-US" dirty="0"/>
              <a:t>Objectives – cont.</a:t>
            </a:r>
          </a:p>
        </p:txBody>
      </p:sp>
      <p:pic>
        <p:nvPicPr>
          <p:cNvPr id="5" name="Content Placeholder 4">
            <a:extLst>
              <a:ext uri="{FF2B5EF4-FFF2-40B4-BE49-F238E27FC236}">
                <a16:creationId xmlns:a16="http://schemas.microsoft.com/office/drawing/2014/main" id="{6FDDCB30-ED17-77B7-4818-6C21FDB9383E}"/>
              </a:ext>
            </a:extLst>
          </p:cNvPr>
          <p:cNvPicPr>
            <a:picLocks noGrp="1" noChangeAspect="1"/>
          </p:cNvPicPr>
          <p:nvPr>
            <p:ph idx="1"/>
          </p:nvPr>
        </p:nvPicPr>
        <p:blipFill>
          <a:blip r:embed="rId2"/>
          <a:stretch>
            <a:fillRect/>
          </a:stretch>
        </p:blipFill>
        <p:spPr>
          <a:xfrm>
            <a:off x="1437103" y="1219200"/>
            <a:ext cx="6638315" cy="4649398"/>
          </a:xfrm>
        </p:spPr>
      </p:pic>
    </p:spTree>
    <p:extLst>
      <p:ext uri="{BB962C8B-B14F-4D97-AF65-F5344CB8AC3E}">
        <p14:creationId xmlns:p14="http://schemas.microsoft.com/office/powerpoint/2010/main" val="839740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400" y="304800"/>
            <a:ext cx="7028266" cy="1280890"/>
          </a:xfrm>
        </p:spPr>
        <p:txBody>
          <a:bodyPr/>
          <a:lstStyle/>
          <a:p>
            <a:r>
              <a:rPr lang="en-US" dirty="0"/>
              <a:t>Summary:</a:t>
            </a:r>
            <a:br>
              <a:rPr lang="en-US" dirty="0"/>
            </a:br>
            <a:r>
              <a:rPr lang="en-US" dirty="0"/>
              <a:t>What is Professionalism?</a:t>
            </a:r>
          </a:p>
        </p:txBody>
      </p:sp>
      <p:sp>
        <p:nvSpPr>
          <p:cNvPr id="3" name="Rectangle 2"/>
          <p:cNvSpPr/>
          <p:nvPr/>
        </p:nvSpPr>
        <p:spPr>
          <a:xfrm>
            <a:off x="1549400" y="1651000"/>
            <a:ext cx="7010400" cy="4401205"/>
          </a:xfrm>
          <a:prstGeom prst="rect">
            <a:avLst/>
          </a:prstGeom>
        </p:spPr>
        <p:txBody>
          <a:bodyPr wrap="square">
            <a:spAutoFit/>
          </a:bodyPr>
          <a:lstStyle/>
          <a:p>
            <a:pPr marL="457200" indent="-457200">
              <a:buFont typeface="Wingdings" panose="05000000000000000000" pitchFamily="2" charset="2"/>
              <a:buChar char="ü"/>
            </a:pPr>
            <a:r>
              <a:rPr lang="en-US" sz="2800" dirty="0"/>
              <a:t>Competence in the knowledge and skills required by the profession;</a:t>
            </a:r>
          </a:p>
          <a:p>
            <a:pPr marL="457200" indent="-457200">
              <a:buFont typeface="Wingdings" panose="05000000000000000000" pitchFamily="2" charset="2"/>
              <a:buChar char="ü"/>
            </a:pPr>
            <a:r>
              <a:rPr lang="en-US" sz="2800" dirty="0"/>
              <a:t>Responsibility and accountability;</a:t>
            </a:r>
          </a:p>
          <a:p>
            <a:pPr marL="457200" indent="-457200">
              <a:buFont typeface="Wingdings" panose="05000000000000000000" pitchFamily="2" charset="2"/>
              <a:buChar char="ü"/>
            </a:pPr>
            <a:r>
              <a:rPr lang="en-US" sz="2800" dirty="0"/>
              <a:t>Lifelong learning and continued     professional development;</a:t>
            </a:r>
          </a:p>
          <a:p>
            <a:pPr marL="457200" indent="-457200">
              <a:buFont typeface="Wingdings" panose="05000000000000000000" pitchFamily="2" charset="2"/>
              <a:buChar char="ü"/>
            </a:pPr>
            <a:r>
              <a:rPr lang="en-US" sz="2800" dirty="0"/>
              <a:t>The concept of service and public vs. self-interest; </a:t>
            </a:r>
          </a:p>
          <a:p>
            <a:pPr marL="457200" indent="-457200">
              <a:buFont typeface="Wingdings" panose="05000000000000000000" pitchFamily="2" charset="2"/>
              <a:buChar char="ü"/>
            </a:pPr>
            <a:r>
              <a:rPr lang="en-US" sz="2800" dirty="0"/>
              <a:t>Confidence; and </a:t>
            </a:r>
          </a:p>
          <a:p>
            <a:pPr marL="457200" indent="-457200">
              <a:buFont typeface="Wingdings" panose="05000000000000000000" pitchFamily="2" charset="2"/>
              <a:buChar char="ü"/>
            </a:pPr>
            <a:r>
              <a:rPr lang="en-US" sz="2800" dirty="0"/>
              <a:t>A commitment to excellence and improved practice.</a:t>
            </a:r>
          </a:p>
        </p:txBody>
      </p:sp>
    </p:spTree>
    <p:extLst>
      <p:ext uri="{BB962C8B-B14F-4D97-AF65-F5344CB8AC3E}">
        <p14:creationId xmlns:p14="http://schemas.microsoft.com/office/powerpoint/2010/main" val="3479697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Profession</a:t>
            </a:r>
            <a:r>
              <a:rPr lang="en-US" dirty="0">
                <a:solidFill>
                  <a:schemeClr val="tx1"/>
                </a:solidFill>
              </a:rPr>
              <a:t>al</a:t>
            </a:r>
            <a:r>
              <a:rPr lang="en-US" dirty="0">
                <a:solidFill>
                  <a:schemeClr val="accent6">
                    <a:lumMod val="75000"/>
                  </a:schemeClr>
                </a:solidFill>
              </a:rPr>
              <a:t> </a:t>
            </a:r>
            <a:r>
              <a:rPr lang="en-US" dirty="0"/>
              <a:t>“</a:t>
            </a:r>
            <a:r>
              <a:rPr lang="en-US" b="1" dirty="0">
                <a:solidFill>
                  <a:schemeClr val="tx1"/>
                </a:solidFill>
              </a:rPr>
              <a:t>Identity</a:t>
            </a:r>
            <a:r>
              <a:rPr lang="en-US" dirty="0"/>
              <a:t>”:</a:t>
            </a:r>
            <a:br>
              <a:rPr lang="en-US" dirty="0"/>
            </a:br>
            <a:br>
              <a:rPr lang="en-US" dirty="0"/>
            </a:br>
            <a:r>
              <a:rPr lang="en-US" b="1" dirty="0">
                <a:solidFill>
                  <a:schemeClr val="tx1"/>
                </a:solidFill>
              </a:rPr>
              <a:t>ASCLS and ASCP </a:t>
            </a:r>
            <a:br>
              <a:rPr lang="en-US" b="1" dirty="0">
                <a:solidFill>
                  <a:schemeClr val="tx1"/>
                </a:solidFill>
              </a:rPr>
            </a:br>
            <a:r>
              <a:rPr lang="en-US" b="1" dirty="0">
                <a:solidFill>
                  <a:schemeClr val="tx1"/>
                </a:solidFill>
              </a:rPr>
              <a:t>Codes of Ethics</a:t>
            </a:r>
          </a:p>
        </p:txBody>
      </p:sp>
    </p:spTree>
    <p:extLst>
      <p:ext uri="{BB962C8B-B14F-4D97-AF65-F5344CB8AC3E}">
        <p14:creationId xmlns:p14="http://schemas.microsoft.com/office/powerpoint/2010/main" val="487246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295400"/>
            <a:ext cx="7543800" cy="2923877"/>
          </a:xfrm>
          <a:prstGeom prst="rect">
            <a:avLst/>
          </a:prstGeom>
        </p:spPr>
        <p:txBody>
          <a:bodyPr wrap="square">
            <a:spAutoFit/>
          </a:bodyPr>
          <a:lstStyle/>
          <a:p>
            <a:r>
              <a:rPr lang="en-US" sz="2400" b="1" dirty="0"/>
              <a:t>Preamble</a:t>
            </a:r>
          </a:p>
          <a:p>
            <a:endParaRPr lang="en-US" sz="2400" b="1" dirty="0"/>
          </a:p>
          <a:p>
            <a:r>
              <a:rPr lang="en-US" sz="2400" dirty="0"/>
              <a:t>The Code of Ethics of the </a:t>
            </a:r>
            <a:r>
              <a:rPr lang="en-US" sz="2400" b="1" dirty="0">
                <a:solidFill>
                  <a:srgbClr val="0070C0"/>
                </a:solidFill>
              </a:rPr>
              <a:t>American Society for Clinical Laboratory Science (ASCLS) </a:t>
            </a:r>
            <a:r>
              <a:rPr lang="en-US" sz="2400" dirty="0"/>
              <a:t>sets forth the principles and standards by which clinical laboratory professionals practice their profession.</a:t>
            </a:r>
          </a:p>
          <a:p>
            <a:endParaRPr lang="en-US" sz="2000" dirty="0">
              <a:effectLst/>
            </a:endParaRPr>
          </a:p>
          <a:p>
            <a:r>
              <a:rPr lang="en-US" sz="2000" i="1" dirty="0"/>
              <a:t>[These are discussed on the next three slides.]</a:t>
            </a:r>
            <a:endParaRPr lang="en-US" sz="2000" i="1" dirty="0">
              <a:effectLst/>
            </a:endParaRPr>
          </a:p>
        </p:txBody>
      </p:sp>
    </p:spTree>
    <p:extLst>
      <p:ext uri="{BB962C8B-B14F-4D97-AF65-F5344CB8AC3E}">
        <p14:creationId xmlns:p14="http://schemas.microsoft.com/office/powerpoint/2010/main" val="3354051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609600"/>
            <a:ext cx="7543800" cy="5324535"/>
          </a:xfrm>
          <a:prstGeom prst="rect">
            <a:avLst/>
          </a:prstGeom>
        </p:spPr>
        <p:txBody>
          <a:bodyPr wrap="square">
            <a:spAutoFit/>
          </a:bodyPr>
          <a:lstStyle/>
          <a:p>
            <a:r>
              <a:rPr lang="en-US" sz="2000" b="1" dirty="0"/>
              <a:t>I.  Duty to the Patient</a:t>
            </a:r>
          </a:p>
          <a:p>
            <a:pPr marL="514350" indent="-514350">
              <a:buAutoNum type="romanUcPeriod"/>
            </a:pPr>
            <a:endParaRPr lang="en-US" sz="2000" b="1" dirty="0"/>
          </a:p>
          <a:p>
            <a:pPr marL="342900" indent="-342900">
              <a:buFont typeface="Wingdings" panose="05000000000000000000" pitchFamily="2" charset="2"/>
              <a:buChar char="§"/>
            </a:pPr>
            <a:r>
              <a:rPr lang="en-US" sz="2000" dirty="0">
                <a:effectLst/>
              </a:rPr>
              <a:t>Clinical laboratory professionals are accountable for the quality and integrity of the laboratory services they provide. This obligation includes maintaining individual competence in judgement and performance and striving to safeguard the patient from incompetent or illegal practice by others.</a:t>
            </a:r>
          </a:p>
          <a:p>
            <a:pPr marL="342900" indent="-342900">
              <a:buFont typeface="Wingdings" panose="05000000000000000000" pitchFamily="2" charset="2"/>
              <a:buChar char="§"/>
            </a:pPr>
            <a:r>
              <a:rPr lang="en-US" sz="2000" dirty="0">
                <a:effectLst/>
              </a:rPr>
              <a:t>Clinical laboratory professionals maintain high standards of practice. They exercise sound judgment in establishing, performing and evaluating laboratory testing.</a:t>
            </a:r>
          </a:p>
          <a:p>
            <a:pPr marL="342900" indent="-342900">
              <a:buFont typeface="Wingdings" panose="05000000000000000000" pitchFamily="2" charset="2"/>
              <a:buChar char="§"/>
            </a:pPr>
            <a:r>
              <a:rPr lang="en-US" sz="2000" dirty="0">
                <a:effectLst/>
              </a:rPr>
              <a:t>Clinical laboratory professionals maintain strict confidentiality of patient information and test results. They safeguard the dignity and privacy of patients and provide accurate information to other health care professionals about the services they provide.</a:t>
            </a:r>
          </a:p>
        </p:txBody>
      </p:sp>
    </p:spTree>
    <p:extLst>
      <p:ext uri="{BB962C8B-B14F-4D97-AF65-F5344CB8AC3E}">
        <p14:creationId xmlns:p14="http://schemas.microsoft.com/office/powerpoint/2010/main" val="580386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609600"/>
            <a:ext cx="7073900" cy="5324535"/>
          </a:xfrm>
          <a:prstGeom prst="rect">
            <a:avLst/>
          </a:prstGeom>
        </p:spPr>
        <p:txBody>
          <a:bodyPr wrap="square">
            <a:spAutoFit/>
          </a:bodyPr>
          <a:lstStyle/>
          <a:p>
            <a:r>
              <a:rPr lang="en-US" sz="2000" b="1" dirty="0"/>
              <a:t>II. Duty to Colleagues and the Profession – (ASCLS cont.) </a:t>
            </a:r>
          </a:p>
          <a:p>
            <a:endParaRPr lang="en-US" sz="2000" b="1" dirty="0"/>
          </a:p>
          <a:p>
            <a:pPr marL="342900" indent="-342900">
              <a:buFont typeface="Wingdings" panose="05000000000000000000" pitchFamily="2" charset="2"/>
              <a:buChar char="§"/>
            </a:pPr>
            <a:r>
              <a:rPr lang="en-US" sz="2000" dirty="0">
                <a:effectLst/>
              </a:rPr>
              <a:t>Clinical laboratory professionals uphold and maintain the dignity and respect of our profession and strive to maintain a reputation of honesty, integrity and reliability. They contribute to the advancement of the profession by improving the body of knowledge, adopting scientific advances that benefit the patient, maintaining high standards of practice and education, and seeking fair socioeconomic working conditions for members of the profession.</a:t>
            </a:r>
          </a:p>
          <a:p>
            <a:endParaRPr lang="en-US" sz="2000" dirty="0">
              <a:effectLst/>
            </a:endParaRPr>
          </a:p>
          <a:p>
            <a:pPr marL="342900" indent="-342900">
              <a:buFont typeface="Wingdings" panose="05000000000000000000" pitchFamily="2" charset="2"/>
              <a:buChar char="§"/>
            </a:pPr>
            <a:r>
              <a:rPr lang="en-US" sz="2000" dirty="0">
                <a:effectLst/>
              </a:rPr>
              <a:t>Clinical laboratory professionals actively strive to establish cooperative and respectful working relationships with other health care professionals with the primary objective of ensuring a high standard of care for the patients they serve.</a:t>
            </a:r>
          </a:p>
        </p:txBody>
      </p:sp>
    </p:spTree>
    <p:extLst>
      <p:ext uri="{BB962C8B-B14F-4D97-AF65-F5344CB8AC3E}">
        <p14:creationId xmlns:p14="http://schemas.microsoft.com/office/powerpoint/2010/main" val="1450280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762000"/>
            <a:ext cx="7315200" cy="4678204"/>
          </a:xfrm>
          <a:prstGeom prst="rect">
            <a:avLst/>
          </a:prstGeom>
        </p:spPr>
        <p:txBody>
          <a:bodyPr wrap="square">
            <a:spAutoFit/>
          </a:bodyPr>
          <a:lstStyle/>
          <a:p>
            <a:r>
              <a:rPr lang="en-US" sz="2000" b="1" dirty="0"/>
              <a:t>III. Duty to Society (ASCLS – cont.)</a:t>
            </a:r>
          </a:p>
          <a:p>
            <a:endParaRPr lang="en-US" sz="2000" dirty="0">
              <a:effectLst/>
            </a:endParaRPr>
          </a:p>
          <a:p>
            <a:pPr marL="342900" indent="-342900">
              <a:buFont typeface="Wingdings" panose="05000000000000000000" pitchFamily="2" charset="2"/>
              <a:buChar char="§"/>
            </a:pPr>
            <a:r>
              <a:rPr lang="en-US" sz="2000" dirty="0">
                <a:effectLst/>
              </a:rPr>
              <a:t>As practitioners of an autonomous profession, clinical laboratory professionals have the responsibility to contribute from their sphere of professional competence to the general well being of the community.</a:t>
            </a:r>
          </a:p>
          <a:p>
            <a:endParaRPr lang="en-US" sz="2000" dirty="0">
              <a:effectLst/>
            </a:endParaRPr>
          </a:p>
          <a:p>
            <a:pPr marL="342900" indent="-342900">
              <a:buFont typeface="Wingdings" panose="05000000000000000000" pitchFamily="2" charset="2"/>
              <a:buChar char="§"/>
            </a:pPr>
            <a:r>
              <a:rPr lang="en-US" sz="2000" dirty="0">
                <a:effectLst/>
              </a:rPr>
              <a:t>Clinical laboratory professionals comply with relevant laws and regulations pertaining to the practice of clinical laboratory science and actively seek, within the dictates of their consciences, to change those which do not meet the high standards of care and practice to which the profession is committed.</a:t>
            </a:r>
          </a:p>
          <a:p>
            <a:endParaRPr lang="en-US" dirty="0"/>
          </a:p>
        </p:txBody>
      </p:sp>
    </p:spTree>
    <p:extLst>
      <p:ext uri="{BB962C8B-B14F-4D97-AF65-F5344CB8AC3E}">
        <p14:creationId xmlns:p14="http://schemas.microsoft.com/office/powerpoint/2010/main" val="2194411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643622"/>
            <a:ext cx="7315200" cy="5570756"/>
          </a:xfrm>
          <a:prstGeom prst="rect">
            <a:avLst/>
          </a:prstGeom>
        </p:spPr>
        <p:txBody>
          <a:bodyPr wrap="square">
            <a:spAutoFit/>
          </a:bodyPr>
          <a:lstStyle/>
          <a:p>
            <a:r>
              <a:rPr lang="en-US" sz="2400" b="1" dirty="0">
                <a:solidFill>
                  <a:srgbClr val="0070C0"/>
                </a:solidFill>
              </a:rPr>
              <a:t>ASCP BOC </a:t>
            </a:r>
            <a:r>
              <a:rPr lang="en-US" sz="2400" b="1" dirty="0"/>
              <a:t>- Pledge to the Profession</a:t>
            </a:r>
          </a:p>
          <a:p>
            <a:endParaRPr lang="en-US" sz="2400" b="1" dirty="0"/>
          </a:p>
          <a:p>
            <a:r>
              <a:rPr lang="en-US" sz="2400" dirty="0"/>
              <a:t>As a clinical laboratory professional, I strive to:</a:t>
            </a:r>
          </a:p>
          <a:p>
            <a:pPr marL="342900" indent="-342900">
              <a:buFont typeface="Arial" panose="020B0604020202020204" pitchFamily="34" charset="0"/>
              <a:buChar char="•"/>
            </a:pPr>
            <a:r>
              <a:rPr lang="en-US" sz="2000" dirty="0">
                <a:solidFill>
                  <a:srgbClr val="0070C0"/>
                </a:solidFill>
              </a:rPr>
              <a:t>Maintain and promote standards of excellence in performing and advancing the art and science of     my profession.</a:t>
            </a:r>
          </a:p>
          <a:p>
            <a:pPr marL="342900" indent="-342900">
              <a:buFont typeface="Arial" panose="020B0604020202020204" pitchFamily="34" charset="0"/>
              <a:buChar char="•"/>
            </a:pPr>
            <a:r>
              <a:rPr lang="en-US" sz="2000" dirty="0">
                <a:solidFill>
                  <a:srgbClr val="0070C0"/>
                </a:solidFill>
              </a:rPr>
              <a:t>Preserve the dignity and privacy of others.</a:t>
            </a:r>
          </a:p>
          <a:p>
            <a:pPr marL="342900" indent="-342900">
              <a:buFont typeface="Arial" panose="020B0604020202020204" pitchFamily="34" charset="0"/>
              <a:buChar char="•"/>
            </a:pPr>
            <a:r>
              <a:rPr lang="en-US" sz="2000" dirty="0">
                <a:solidFill>
                  <a:srgbClr val="0070C0"/>
                </a:solidFill>
              </a:rPr>
              <a:t>Uphold and maintain the dignity and respect of our profession.</a:t>
            </a:r>
          </a:p>
          <a:p>
            <a:pPr marL="342900" indent="-342900">
              <a:buFont typeface="Arial" panose="020B0604020202020204" pitchFamily="34" charset="0"/>
              <a:buChar char="•"/>
            </a:pPr>
            <a:r>
              <a:rPr lang="en-US" sz="2000" dirty="0">
                <a:solidFill>
                  <a:srgbClr val="0070C0"/>
                </a:solidFill>
              </a:rPr>
              <a:t>Seek to establish cooperative and respectful working relationships with other health professionals.</a:t>
            </a:r>
          </a:p>
          <a:p>
            <a:pPr marL="342900" indent="-342900">
              <a:buFont typeface="Arial" panose="020B0604020202020204" pitchFamily="34" charset="0"/>
              <a:buChar char="•"/>
            </a:pPr>
            <a:r>
              <a:rPr lang="en-US" sz="2000" dirty="0">
                <a:solidFill>
                  <a:srgbClr val="0070C0"/>
                </a:solidFill>
              </a:rPr>
              <a:t>Contribute to the general well being of the community.</a:t>
            </a:r>
          </a:p>
          <a:p>
            <a:pPr marL="342900" indent="-342900">
              <a:buFont typeface="Arial" panose="020B0604020202020204" pitchFamily="34" charset="0"/>
              <a:buChar char="•"/>
            </a:pPr>
            <a:endParaRPr lang="en-US" sz="1200" dirty="0"/>
          </a:p>
          <a:p>
            <a:r>
              <a:rPr lang="en-US" sz="2400" dirty="0"/>
              <a:t>I will actively demonstrate my commitment to these responsibilities throughout my professional life.</a:t>
            </a:r>
          </a:p>
        </p:txBody>
      </p:sp>
    </p:spTree>
    <p:extLst>
      <p:ext uri="{BB962C8B-B14F-4D97-AF65-F5344CB8AC3E}">
        <p14:creationId xmlns:p14="http://schemas.microsoft.com/office/powerpoint/2010/main" val="2899906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256866" cy="1280890"/>
          </a:xfrm>
        </p:spPr>
        <p:txBody>
          <a:bodyPr>
            <a:normAutofit/>
          </a:bodyPr>
          <a:lstStyle/>
          <a:p>
            <a:r>
              <a:rPr lang="en-US" dirty="0"/>
              <a:t>Don’t forget…..</a:t>
            </a:r>
          </a:p>
        </p:txBody>
      </p:sp>
      <p:sp>
        <p:nvSpPr>
          <p:cNvPr id="3" name="Content Placeholder 2"/>
          <p:cNvSpPr>
            <a:spLocks noGrp="1"/>
          </p:cNvSpPr>
          <p:nvPr>
            <p:ph idx="1"/>
          </p:nvPr>
        </p:nvSpPr>
        <p:spPr>
          <a:xfrm>
            <a:off x="1134149" y="1447800"/>
            <a:ext cx="7485459" cy="4495800"/>
          </a:xfrm>
        </p:spPr>
        <p:txBody>
          <a:bodyPr/>
          <a:lstStyle/>
          <a:p>
            <a:r>
              <a:rPr lang="en-US" sz="2000" dirty="0">
                <a:solidFill>
                  <a:schemeClr val="tx1"/>
                </a:solidFill>
              </a:rPr>
              <a:t>Think of all the individuals with BS degrees in biology, chemistry, microbiology, etc. who cannot find a job and are now either looking for </a:t>
            </a:r>
            <a:r>
              <a:rPr lang="en-US" sz="2000" u="sng" dirty="0">
                <a:solidFill>
                  <a:schemeClr val="tx1"/>
                </a:solidFill>
              </a:rPr>
              <a:t>job training </a:t>
            </a:r>
            <a:r>
              <a:rPr lang="en-US" sz="2000" dirty="0">
                <a:solidFill>
                  <a:schemeClr val="tx1"/>
                </a:solidFill>
              </a:rPr>
              <a:t>or </a:t>
            </a:r>
            <a:r>
              <a:rPr lang="en-US" sz="2000" u="sng" dirty="0">
                <a:solidFill>
                  <a:schemeClr val="tx1"/>
                </a:solidFill>
              </a:rPr>
              <a:t>a job</a:t>
            </a:r>
            <a:r>
              <a:rPr lang="en-US" sz="2000" dirty="0">
                <a:solidFill>
                  <a:schemeClr val="tx1"/>
                </a:solidFill>
              </a:rPr>
              <a:t>.</a:t>
            </a:r>
          </a:p>
          <a:p>
            <a:r>
              <a:rPr lang="en-US" sz="2000" dirty="0">
                <a:solidFill>
                  <a:srgbClr val="0070C0"/>
                </a:solidFill>
              </a:rPr>
              <a:t>Not all MLS program applicants were matched for a MTIMPM internship.  Be grateful you were one of them!</a:t>
            </a:r>
          </a:p>
          <a:p>
            <a:endParaRPr lang="en-US" dirty="0"/>
          </a:p>
        </p:txBody>
      </p:sp>
      <p:pic>
        <p:nvPicPr>
          <p:cNvPr id="1026" name="Picture 2" descr="C:\Users\NRamirez\AppData\Local\Microsoft\Windows\Temporary Internet Files\Content.IE5\6F25UW1W\keep-calm-and-study-on-15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3371475"/>
            <a:ext cx="2177429" cy="254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377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6683765" cy="1143000"/>
          </a:xfrm>
        </p:spPr>
        <p:txBody>
          <a:bodyPr>
            <a:normAutofit fontScale="90000"/>
          </a:bodyPr>
          <a:lstStyle/>
          <a:p>
            <a:r>
              <a:rPr lang="en-US" dirty="0"/>
              <a:t>Do: Always strive to look your best and do your best work! </a:t>
            </a:r>
          </a:p>
        </p:txBody>
      </p:sp>
      <p:pic>
        <p:nvPicPr>
          <p:cNvPr id="4" name="Picture 3"/>
          <p:cNvPicPr>
            <a:picLocks noChangeAspect="1"/>
          </p:cNvPicPr>
          <p:nvPr/>
        </p:nvPicPr>
        <p:blipFill>
          <a:blip r:embed="rId2"/>
          <a:stretch>
            <a:fillRect/>
          </a:stretch>
        </p:blipFill>
        <p:spPr>
          <a:xfrm>
            <a:off x="1970282" y="1600200"/>
            <a:ext cx="5791200" cy="3893811"/>
          </a:xfrm>
          <a:prstGeom prst="rect">
            <a:avLst/>
          </a:prstGeom>
        </p:spPr>
      </p:pic>
    </p:spTree>
    <p:extLst>
      <p:ext uri="{BB962C8B-B14F-4D97-AF65-F5344CB8AC3E}">
        <p14:creationId xmlns:p14="http://schemas.microsoft.com/office/powerpoint/2010/main" val="563308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717" y="533400"/>
            <a:ext cx="6683765" cy="976090"/>
          </a:xfrm>
        </p:spPr>
        <p:txBody>
          <a:bodyPr>
            <a:normAutofit fontScale="90000"/>
          </a:bodyPr>
          <a:lstStyle/>
          <a:p>
            <a:r>
              <a:rPr lang="en-US" dirty="0"/>
              <a:t>Think of your internship as an  interview process AND…</a:t>
            </a:r>
          </a:p>
        </p:txBody>
      </p:sp>
      <p:sp>
        <p:nvSpPr>
          <p:cNvPr id="3" name="Content Placeholder 2"/>
          <p:cNvSpPr>
            <a:spLocks noGrp="1"/>
          </p:cNvSpPr>
          <p:nvPr>
            <p:ph idx="1"/>
          </p:nvPr>
        </p:nvSpPr>
        <p:spPr/>
        <p:txBody>
          <a:bodyPr/>
          <a:lstStyle/>
          <a:p>
            <a:r>
              <a:rPr lang="en-US" dirty="0">
                <a:solidFill>
                  <a:srgbClr val="FF0000"/>
                </a:solidFill>
              </a:rPr>
              <a:t>Well rested, awake and happy</a:t>
            </a:r>
          </a:p>
        </p:txBody>
      </p:sp>
      <p:pic>
        <p:nvPicPr>
          <p:cNvPr id="5" name="Picture 4">
            <a:extLst>
              <a:ext uri="{FF2B5EF4-FFF2-40B4-BE49-F238E27FC236}">
                <a16:creationId xmlns:a16="http://schemas.microsoft.com/office/drawing/2014/main" id="{06B2C393-A283-4DAC-910A-93CEC0030B2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76400" y="1752600"/>
            <a:ext cx="6248400" cy="4686300"/>
          </a:xfrm>
          <a:prstGeom prst="rect">
            <a:avLst/>
          </a:prstGeom>
        </p:spPr>
      </p:pic>
    </p:spTree>
    <p:extLst>
      <p:ext uri="{BB962C8B-B14F-4D97-AF65-F5344CB8AC3E}">
        <p14:creationId xmlns:p14="http://schemas.microsoft.com/office/powerpoint/2010/main" val="2502623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241" y="533400"/>
            <a:ext cx="6952066" cy="1280890"/>
          </a:xfrm>
        </p:spPr>
        <p:txBody>
          <a:bodyPr/>
          <a:lstStyle/>
          <a:p>
            <a:pPr algn="ctr"/>
            <a:r>
              <a:rPr lang="en-US" dirty="0"/>
              <a:t>What is your concept of professionalism?</a:t>
            </a:r>
          </a:p>
        </p:txBody>
      </p:sp>
      <p:sp>
        <p:nvSpPr>
          <p:cNvPr id="3" name="Content Placeholder 2"/>
          <p:cNvSpPr>
            <a:spLocks noGrp="1"/>
          </p:cNvSpPr>
          <p:nvPr>
            <p:ph idx="1"/>
          </p:nvPr>
        </p:nvSpPr>
        <p:spPr>
          <a:xfrm>
            <a:off x="1219200" y="1930400"/>
            <a:ext cx="7372350" cy="2210179"/>
          </a:xfrm>
        </p:spPr>
        <p:txBody>
          <a:bodyPr>
            <a:normAutofit/>
          </a:bodyPr>
          <a:lstStyle/>
          <a:p>
            <a:r>
              <a:rPr lang="en-US" sz="2400" dirty="0"/>
              <a:t>Close your eyes and think for a minute. </a:t>
            </a:r>
          </a:p>
          <a:p>
            <a:r>
              <a:rPr lang="en-US" sz="2400" dirty="0"/>
              <a:t>What terms comes to mind when you hear the word laboratory professional?</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9926" y="3400926"/>
            <a:ext cx="3424148" cy="2285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8561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104466" cy="1890490"/>
          </a:xfrm>
        </p:spPr>
        <p:txBody>
          <a:bodyPr>
            <a:normAutofit fontScale="90000"/>
          </a:bodyPr>
          <a:lstStyle/>
          <a:p>
            <a:pPr algn="ctr"/>
            <a:r>
              <a:rPr lang="en-US" dirty="0"/>
              <a:t>Keep your focus on professional behavior and how you are presenting yourself to others.  </a:t>
            </a:r>
            <a:br>
              <a:rPr lang="en-US" sz="900" dirty="0"/>
            </a:br>
            <a:br>
              <a:rPr lang="en-US" sz="900" dirty="0"/>
            </a:br>
            <a:br>
              <a:rPr lang="en-US" sz="900" dirty="0"/>
            </a:br>
            <a:br>
              <a:rPr lang="en-US" sz="900" dirty="0"/>
            </a:br>
            <a:br>
              <a:rPr lang="en-US" sz="900" dirty="0"/>
            </a:br>
            <a:r>
              <a:rPr lang="en-US" dirty="0"/>
              <a:t>Become a change advocate to make the profession and patient care better each day.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81930" y="4029780"/>
            <a:ext cx="5666670" cy="26346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82642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24110"/>
            <a:ext cx="7180667" cy="747490"/>
          </a:xfrm>
        </p:spPr>
        <p:txBody>
          <a:bodyPr/>
          <a:lstStyle/>
          <a:p>
            <a:r>
              <a:rPr lang="en-US" dirty="0"/>
              <a:t>Final Words….</a:t>
            </a:r>
          </a:p>
        </p:txBody>
      </p:sp>
      <p:sp>
        <p:nvSpPr>
          <p:cNvPr id="3" name="Content Placeholder 2"/>
          <p:cNvSpPr>
            <a:spLocks noGrp="1"/>
          </p:cNvSpPr>
          <p:nvPr>
            <p:ph idx="1"/>
          </p:nvPr>
        </p:nvSpPr>
        <p:spPr>
          <a:xfrm>
            <a:off x="1600200" y="1447800"/>
            <a:ext cx="7028267" cy="4463422"/>
          </a:xfrm>
        </p:spPr>
        <p:txBody>
          <a:bodyPr>
            <a:normAutofit/>
          </a:bodyPr>
          <a:lstStyle/>
          <a:p>
            <a:pPr marL="0" indent="0">
              <a:buNone/>
            </a:pPr>
            <a:r>
              <a:rPr lang="en-US" sz="2800" dirty="0">
                <a:solidFill>
                  <a:schemeClr val="tx1"/>
                </a:solidFill>
              </a:rPr>
              <a:t>Remember </a:t>
            </a:r>
            <a:r>
              <a:rPr lang="en-US" sz="2800" u="sng" dirty="0">
                <a:solidFill>
                  <a:schemeClr val="tx1"/>
                </a:solidFill>
              </a:rPr>
              <a:t>every</a:t>
            </a:r>
            <a:r>
              <a:rPr lang="en-US" sz="2800" dirty="0">
                <a:solidFill>
                  <a:schemeClr val="tx1"/>
                </a:solidFill>
              </a:rPr>
              <a:t> specimen you analyze is a </a:t>
            </a:r>
            <a:r>
              <a:rPr lang="en-US" sz="2800" b="1" dirty="0">
                <a:solidFill>
                  <a:srgbClr val="0070C0"/>
                </a:solidFill>
              </a:rPr>
              <a:t>real patient </a:t>
            </a:r>
            <a:r>
              <a:rPr lang="en-US" sz="2800" dirty="0">
                <a:solidFill>
                  <a:schemeClr val="tx1"/>
                </a:solidFill>
              </a:rPr>
              <a:t>who has concern and anxiety over the results.  It should never be considered an “annoyance” but a </a:t>
            </a:r>
            <a:r>
              <a:rPr lang="en-US" sz="2800" b="1" dirty="0">
                <a:solidFill>
                  <a:srgbClr val="0070C0"/>
                </a:solidFill>
              </a:rPr>
              <a:t>privilege.</a:t>
            </a:r>
          </a:p>
          <a:p>
            <a:r>
              <a:rPr lang="en-US" sz="2800" dirty="0"/>
              <a:t>Y</a:t>
            </a:r>
            <a:r>
              <a:rPr lang="en-US" sz="2800" dirty="0">
                <a:solidFill>
                  <a:schemeClr val="tx1"/>
                </a:solidFill>
              </a:rPr>
              <a:t>ou are privileged to be intelligent enough to take care of that patient.</a:t>
            </a:r>
          </a:p>
          <a:p>
            <a:r>
              <a:rPr lang="en-US" sz="2800" dirty="0">
                <a:solidFill>
                  <a:schemeClr val="tx1"/>
                </a:solidFill>
              </a:rPr>
              <a:t>You </a:t>
            </a:r>
            <a:r>
              <a:rPr lang="en-US" sz="2800" u="sng" dirty="0">
                <a:solidFill>
                  <a:schemeClr val="tx1"/>
                </a:solidFill>
              </a:rPr>
              <a:t>can</a:t>
            </a:r>
            <a:r>
              <a:rPr lang="en-US" sz="2800" dirty="0">
                <a:solidFill>
                  <a:schemeClr val="tx1"/>
                </a:solidFill>
              </a:rPr>
              <a:t> help save a person’s life.</a:t>
            </a:r>
          </a:p>
        </p:txBody>
      </p:sp>
    </p:spTree>
    <p:extLst>
      <p:ext uri="{BB962C8B-B14F-4D97-AF65-F5344CB8AC3E}">
        <p14:creationId xmlns:p14="http://schemas.microsoft.com/office/powerpoint/2010/main" val="2313315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1C32-FB53-900B-B5B9-A4C3119D9A0D}"/>
              </a:ext>
            </a:extLst>
          </p:cNvPr>
          <p:cNvSpPr>
            <a:spLocks noGrp="1"/>
          </p:cNvSpPr>
          <p:nvPr>
            <p:ph type="title"/>
          </p:nvPr>
        </p:nvSpPr>
        <p:spPr>
          <a:xfrm>
            <a:off x="1600201" y="273955"/>
            <a:ext cx="7028266" cy="1128490"/>
          </a:xfrm>
        </p:spPr>
        <p:txBody>
          <a:bodyPr>
            <a:normAutofit fontScale="90000"/>
          </a:bodyPr>
          <a:lstStyle/>
          <a:p>
            <a:r>
              <a:rPr lang="en-US" dirty="0">
                <a:solidFill>
                  <a:schemeClr val="accent3">
                    <a:lumMod val="60000"/>
                    <a:lumOff val="40000"/>
                  </a:schemeClr>
                </a:solidFill>
              </a:rPr>
              <a:t>Next Step:                                         </a:t>
            </a:r>
            <a:r>
              <a:rPr lang="en-US" dirty="0">
                <a:solidFill>
                  <a:schemeClr val="tx1"/>
                </a:solidFill>
              </a:rPr>
              <a:t>Reflection and Confirmation</a:t>
            </a:r>
          </a:p>
        </p:txBody>
      </p:sp>
      <p:sp>
        <p:nvSpPr>
          <p:cNvPr id="3" name="Content Placeholder 2">
            <a:extLst>
              <a:ext uri="{FF2B5EF4-FFF2-40B4-BE49-F238E27FC236}">
                <a16:creationId xmlns:a16="http://schemas.microsoft.com/office/drawing/2014/main" id="{5041A86D-026E-9806-0D4F-F34486C68F55}"/>
              </a:ext>
            </a:extLst>
          </p:cNvPr>
          <p:cNvSpPr>
            <a:spLocks noGrp="1"/>
          </p:cNvSpPr>
          <p:nvPr>
            <p:ph idx="1"/>
          </p:nvPr>
        </p:nvSpPr>
        <p:spPr>
          <a:xfrm>
            <a:off x="1600201" y="1402445"/>
            <a:ext cx="6686550" cy="4617355"/>
          </a:xfrm>
        </p:spPr>
        <p:txBody>
          <a:bodyPr>
            <a:normAutofit/>
          </a:bodyPr>
          <a:lstStyle/>
          <a:p>
            <a:pPr marL="0" indent="0">
              <a:buNone/>
            </a:pPr>
            <a:r>
              <a:rPr lang="en-US" sz="2000" dirty="0"/>
              <a:t>To confirm you have viewed this entire presentation, please complete the following:</a:t>
            </a:r>
          </a:p>
          <a:p>
            <a:r>
              <a:rPr lang="en-US" sz="2000" dirty="0"/>
              <a:t>Attestation statement in MTS. </a:t>
            </a:r>
          </a:p>
          <a:p>
            <a:r>
              <a:rPr lang="en-US" sz="2000" dirty="0"/>
              <a:t>Write a short 2-4 paragraph reflection titled </a:t>
            </a:r>
            <a:r>
              <a:rPr lang="en-US" sz="2000" b="1" dirty="0"/>
              <a:t>“Professional Work Ethics” </a:t>
            </a:r>
            <a:r>
              <a:rPr lang="en-US" sz="2000" dirty="0"/>
              <a:t>answering the questions below. Post this in your SharePoint workspace. </a:t>
            </a:r>
          </a:p>
          <a:p>
            <a:pPr lvl="1">
              <a:buFont typeface="+mj-lt"/>
              <a:buAutoNum type="arabicParenR"/>
            </a:pPr>
            <a:r>
              <a:rPr lang="en-US" sz="2000" b="1" dirty="0"/>
              <a:t>Which laboratory professional organization code of ethics did you find the most helpful on this topic and why? </a:t>
            </a:r>
          </a:p>
          <a:p>
            <a:pPr lvl="1">
              <a:buFont typeface="+mj-lt"/>
              <a:buAutoNum type="arabicParenR"/>
            </a:pPr>
            <a:r>
              <a:rPr lang="en-US" sz="2000" b="1" dirty="0"/>
              <a:t>What work behaviors or work ethics do you personally need to improve to become a better laboratory professional?</a:t>
            </a:r>
          </a:p>
        </p:txBody>
      </p:sp>
    </p:spTree>
    <p:extLst>
      <p:ext uri="{BB962C8B-B14F-4D97-AF65-F5344CB8AC3E}">
        <p14:creationId xmlns:p14="http://schemas.microsoft.com/office/powerpoint/2010/main" val="2777552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B0AD-6DC4-90CB-F2CC-68388A8F871D}"/>
              </a:ext>
            </a:extLst>
          </p:cNvPr>
          <p:cNvSpPr>
            <a:spLocks noGrp="1"/>
          </p:cNvSpPr>
          <p:nvPr>
            <p:ph type="title"/>
          </p:nvPr>
        </p:nvSpPr>
        <p:spPr/>
        <p:txBody>
          <a:bodyPr/>
          <a:lstStyle/>
          <a:p>
            <a:r>
              <a:rPr lang="en-US" dirty="0"/>
              <a:t>The End!  </a:t>
            </a:r>
          </a:p>
        </p:txBody>
      </p:sp>
    </p:spTree>
    <p:extLst>
      <p:ext uri="{BB962C8B-B14F-4D97-AF65-F5344CB8AC3E}">
        <p14:creationId xmlns:p14="http://schemas.microsoft.com/office/powerpoint/2010/main" val="2043233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91388" y="971694"/>
            <a:ext cx="5277715" cy="29907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199326FA-6BC6-BA23-964E-FEB806D957EA}"/>
              </a:ext>
            </a:extLst>
          </p:cNvPr>
          <p:cNvSpPr txBox="1"/>
          <p:nvPr/>
        </p:nvSpPr>
        <p:spPr>
          <a:xfrm>
            <a:off x="1295400" y="264864"/>
            <a:ext cx="7139940" cy="800219"/>
          </a:xfrm>
          <a:prstGeom prst="rect">
            <a:avLst/>
          </a:prstGeom>
          <a:noFill/>
        </p:spPr>
        <p:txBody>
          <a:bodyPr wrap="square" rtlCol="0">
            <a:spAutoFit/>
          </a:bodyPr>
          <a:lstStyle/>
          <a:p>
            <a:r>
              <a:rPr lang="en-US" sz="2800" b="1" dirty="0"/>
              <a:t>Terms describing professionalism …</a:t>
            </a:r>
          </a:p>
          <a:p>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81600" y="3153713"/>
            <a:ext cx="3482340" cy="27175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32" y="3708922"/>
            <a:ext cx="3575318" cy="21623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9256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47800"/>
            <a:ext cx="6686549" cy="4114800"/>
          </a:xfrm>
        </p:spPr>
        <p:txBody>
          <a:bodyPr>
            <a:normAutofit fontScale="90000"/>
          </a:bodyPr>
          <a:lstStyle/>
          <a:p>
            <a:pPr algn="ctr"/>
            <a:r>
              <a:rPr lang="en-US" dirty="0"/>
              <a:t>Determine whether the following scenarios depict “Do” or “Don’t” behaviors of allied health professionals in the clinical laboratory and hospital setting. </a:t>
            </a:r>
            <a:br>
              <a:rPr lang="en-US" dirty="0"/>
            </a:br>
            <a:endParaRPr lang="en-US" dirty="0"/>
          </a:p>
        </p:txBody>
      </p:sp>
    </p:spTree>
    <p:extLst>
      <p:ext uri="{BB962C8B-B14F-4D97-AF65-F5344CB8AC3E}">
        <p14:creationId xmlns:p14="http://schemas.microsoft.com/office/powerpoint/2010/main" val="1757800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1" y="624110"/>
            <a:ext cx="7180666" cy="747490"/>
          </a:xfrm>
        </p:spPr>
        <p:txBody>
          <a:bodyPr/>
          <a:lstStyle/>
          <a:p>
            <a:r>
              <a:rPr lang="en-US" dirty="0"/>
              <a:t>Do or Don’t?</a:t>
            </a:r>
          </a:p>
        </p:txBody>
      </p:sp>
      <p:pic>
        <p:nvPicPr>
          <p:cNvPr id="3074" name="Picture 2" descr="C:\Users\David Ramirez\AppData\Local\Microsoft\Windows\INetCache\IE\V0WR6IDX\dress-co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371600"/>
            <a:ext cx="3763725" cy="4648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D471AADB-0C08-ECFC-41BA-502415CB94EC}"/>
              </a:ext>
            </a:extLst>
          </p:cNvPr>
          <p:cNvSpPr/>
          <p:nvPr/>
        </p:nvSpPr>
        <p:spPr>
          <a:xfrm rot="5400000">
            <a:off x="6896100" y="1826647"/>
            <a:ext cx="914400" cy="990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2D8442-5624-CCE3-01E9-4161110CB7B6}"/>
              </a:ext>
            </a:extLst>
          </p:cNvPr>
          <p:cNvSpPr txBox="1"/>
          <p:nvPr/>
        </p:nvSpPr>
        <p:spPr>
          <a:xfrm>
            <a:off x="5638800" y="5278651"/>
            <a:ext cx="838200"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No frayed pant hems</a:t>
            </a:r>
          </a:p>
        </p:txBody>
      </p:sp>
      <p:sp>
        <p:nvSpPr>
          <p:cNvPr id="5" name="TextBox 4">
            <a:extLst>
              <a:ext uri="{FF2B5EF4-FFF2-40B4-BE49-F238E27FC236}">
                <a16:creationId xmlns:a16="http://schemas.microsoft.com/office/drawing/2014/main" id="{30A05E5F-1EF3-B371-E0DD-40DE1651A7C4}"/>
              </a:ext>
            </a:extLst>
          </p:cNvPr>
          <p:cNvSpPr txBox="1"/>
          <p:nvPr/>
        </p:nvSpPr>
        <p:spPr>
          <a:xfrm>
            <a:off x="3200400" y="5263407"/>
            <a:ext cx="838200"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Improper shoes</a:t>
            </a:r>
          </a:p>
        </p:txBody>
      </p:sp>
      <p:sp>
        <p:nvSpPr>
          <p:cNvPr id="7" name="TextBox 6">
            <a:extLst>
              <a:ext uri="{FF2B5EF4-FFF2-40B4-BE49-F238E27FC236}">
                <a16:creationId xmlns:a16="http://schemas.microsoft.com/office/drawing/2014/main" id="{AF441E38-E383-91D1-3E8B-AE2126F0ED5C}"/>
              </a:ext>
            </a:extLst>
          </p:cNvPr>
          <p:cNvSpPr txBox="1"/>
          <p:nvPr/>
        </p:nvSpPr>
        <p:spPr>
          <a:xfrm>
            <a:off x="3352800" y="1911341"/>
            <a:ext cx="838200" cy="415498"/>
          </a:xfrm>
          <a:prstGeom prst="rect">
            <a:avLst/>
          </a:prstGeom>
          <a:noFill/>
        </p:spPr>
        <p:txBody>
          <a:bodyPr wrap="square" rtlCol="0">
            <a:spAutoFit/>
          </a:bodyPr>
          <a:lstStyle/>
          <a:p>
            <a:r>
              <a:rPr lang="en-US" sz="1050" dirty="0">
                <a:highlight>
                  <a:srgbClr val="FFFF00"/>
                </a:highlight>
                <a:latin typeface="Times New Roman" panose="02020603050405020304" pitchFamily="18" charset="0"/>
                <a:cs typeface="Times New Roman" panose="02020603050405020304" pitchFamily="18" charset="0"/>
              </a:rPr>
              <a:t>Including No Hats</a:t>
            </a:r>
            <a:r>
              <a:rPr lang="en-US" sz="105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41938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028266" cy="1280890"/>
          </a:xfrm>
        </p:spPr>
        <p:txBody>
          <a:bodyPr>
            <a:normAutofit fontScale="90000"/>
          </a:bodyPr>
          <a:lstStyle/>
          <a:p>
            <a:r>
              <a:rPr lang="en-US" dirty="0"/>
              <a:t>Starting from the ground up: What kind of shoes are you wearing?</a:t>
            </a:r>
          </a:p>
        </p:txBody>
      </p:sp>
      <p:sp>
        <p:nvSpPr>
          <p:cNvPr id="3" name="Content Placeholder 2"/>
          <p:cNvSpPr>
            <a:spLocks noGrp="1"/>
          </p:cNvSpPr>
          <p:nvPr>
            <p:ph idx="1"/>
          </p:nvPr>
        </p:nvSpPr>
        <p:spPr>
          <a:xfrm>
            <a:off x="1771058" y="1600200"/>
            <a:ext cx="6857408" cy="3777622"/>
          </a:xfrm>
        </p:spPr>
        <p:txBody>
          <a:bodyPr>
            <a:normAutofit/>
          </a:bodyPr>
          <a:lstStyle/>
          <a:p>
            <a:r>
              <a:rPr lang="en-US" sz="2000" dirty="0"/>
              <a:t>Your shoes should be non-canvas</a:t>
            </a:r>
          </a:p>
          <a:p>
            <a:r>
              <a:rPr lang="en-US" sz="2000" dirty="0"/>
              <a:t>Canvas shoes like All-Star Converse which are mostly cloth would be permeable to any chemical reagents or specimen substances spilled on them </a:t>
            </a:r>
          </a:p>
          <a:p>
            <a:r>
              <a:rPr lang="en-US" sz="2000" dirty="0"/>
              <a:t>Non-canvas shoes like those on the right would not as readily absorb anything spilled on them</a:t>
            </a:r>
          </a:p>
        </p:txBody>
      </p:sp>
      <p:pic>
        <p:nvPicPr>
          <p:cNvPr id="4" name="Picture 3"/>
          <p:cNvPicPr>
            <a:picLocks noChangeAspect="1"/>
          </p:cNvPicPr>
          <p:nvPr/>
        </p:nvPicPr>
        <p:blipFill>
          <a:blip r:embed="rId2"/>
          <a:stretch>
            <a:fillRect/>
          </a:stretch>
        </p:blipFill>
        <p:spPr>
          <a:xfrm>
            <a:off x="2356320" y="3986331"/>
            <a:ext cx="2673588" cy="2782982"/>
          </a:xfrm>
          <a:prstGeom prst="rect">
            <a:avLst/>
          </a:prstGeom>
        </p:spPr>
      </p:pic>
      <p:pic>
        <p:nvPicPr>
          <p:cNvPr id="5" name="Picture 4"/>
          <p:cNvPicPr>
            <a:picLocks noChangeAspect="1"/>
          </p:cNvPicPr>
          <p:nvPr/>
        </p:nvPicPr>
        <p:blipFill>
          <a:blip r:embed="rId3"/>
          <a:stretch>
            <a:fillRect/>
          </a:stretch>
        </p:blipFill>
        <p:spPr>
          <a:xfrm>
            <a:off x="5029908" y="4000503"/>
            <a:ext cx="2826845" cy="2782982"/>
          </a:xfrm>
          <a:prstGeom prst="rect">
            <a:avLst/>
          </a:prstGeom>
        </p:spPr>
      </p:pic>
      <p:sp>
        <p:nvSpPr>
          <p:cNvPr id="6" name="TextBox 5"/>
          <p:cNvSpPr txBox="1"/>
          <p:nvPr/>
        </p:nvSpPr>
        <p:spPr>
          <a:xfrm>
            <a:off x="2193854" y="4000503"/>
            <a:ext cx="1920240" cy="461665"/>
          </a:xfrm>
          <a:prstGeom prst="rect">
            <a:avLst/>
          </a:prstGeom>
          <a:noFill/>
        </p:spPr>
        <p:txBody>
          <a:bodyPr wrap="square" rtlCol="0">
            <a:spAutoFit/>
          </a:bodyPr>
          <a:lstStyle/>
          <a:p>
            <a:pPr algn="ctr"/>
            <a:r>
              <a:rPr lang="en-US" sz="2400" b="1" dirty="0">
                <a:solidFill>
                  <a:prstClr val="black"/>
                </a:solidFill>
              </a:rPr>
              <a:t>DON’T</a:t>
            </a:r>
          </a:p>
        </p:txBody>
      </p:sp>
      <p:sp>
        <p:nvSpPr>
          <p:cNvPr id="7" name="TextBox 6"/>
          <p:cNvSpPr txBox="1"/>
          <p:nvPr/>
        </p:nvSpPr>
        <p:spPr>
          <a:xfrm>
            <a:off x="5285184" y="4000503"/>
            <a:ext cx="1920240" cy="461665"/>
          </a:xfrm>
          <a:prstGeom prst="rect">
            <a:avLst/>
          </a:prstGeom>
          <a:noFill/>
        </p:spPr>
        <p:txBody>
          <a:bodyPr wrap="square" rtlCol="0">
            <a:spAutoFit/>
          </a:bodyPr>
          <a:lstStyle/>
          <a:p>
            <a:pPr algn="ctr"/>
            <a:r>
              <a:rPr lang="en-US" sz="2400" b="1" dirty="0">
                <a:solidFill>
                  <a:prstClr val="black"/>
                </a:solidFill>
              </a:rPr>
              <a:t>DO</a:t>
            </a:r>
          </a:p>
        </p:txBody>
      </p:sp>
    </p:spTree>
    <p:extLst>
      <p:ext uri="{BB962C8B-B14F-4D97-AF65-F5344CB8AC3E}">
        <p14:creationId xmlns:p14="http://schemas.microsoft.com/office/powerpoint/2010/main" val="418532971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A303D050C4E6D4F8B5EB0C2A188AE0B" ma:contentTypeVersion="0" ma:contentTypeDescription="Create a new document." ma:contentTypeScope="" ma:versionID="abf1892bde4f5b0916a19ac537221a3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59F9B3-FA4B-4409-9E59-D2E1A666196E}">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s>
</ds:datastoreItem>
</file>

<file path=customXml/itemProps2.xml><?xml version="1.0" encoding="utf-8"?>
<ds:datastoreItem xmlns:ds="http://schemas.openxmlformats.org/officeDocument/2006/customXml" ds:itemID="{CB00B6DB-30DC-490C-8CD9-997278F7C9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2094FBE-CA0E-4B55-9804-41C9F45DC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1382</TotalTime>
  <Words>1493</Words>
  <Application>Microsoft Office PowerPoint</Application>
  <PresentationFormat>On-screen Show (4:3)</PresentationFormat>
  <Paragraphs>151</Paragraphs>
  <Slides>53</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53</vt:i4>
      </vt:variant>
    </vt:vector>
  </HeadingPairs>
  <TitlesOfParts>
    <vt:vector size="61" baseType="lpstr">
      <vt:lpstr>Arial</vt:lpstr>
      <vt:lpstr>Calibri</vt:lpstr>
      <vt:lpstr>Century Gothic</vt:lpstr>
      <vt:lpstr>Times New Roman</vt:lpstr>
      <vt:lpstr>Wingdings</vt:lpstr>
      <vt:lpstr>Wingdings 3</vt:lpstr>
      <vt:lpstr>Wisp</vt:lpstr>
      <vt:lpstr>1_Wisp</vt:lpstr>
      <vt:lpstr>Transition to the  Role of a  Clinical Laboratory Professional</vt:lpstr>
      <vt:lpstr>Dos and Don’ts:  A Guide to Professional Behavior for MLS Program Students</vt:lpstr>
      <vt:lpstr>Why do I need to watch this? (Objectives)</vt:lpstr>
      <vt:lpstr>Objectives – cont.</vt:lpstr>
      <vt:lpstr>What is your concept of professionalism?</vt:lpstr>
      <vt:lpstr>PowerPoint Presentation</vt:lpstr>
      <vt:lpstr>Determine whether the following scenarios depict “Do” or “Don’t” behaviors of allied health professionals in the clinical laboratory and hospital setting.  </vt:lpstr>
      <vt:lpstr>Do or Don’t?</vt:lpstr>
      <vt:lpstr>Starting from the ground up: What kind of shoes are you wearing?</vt:lpstr>
      <vt:lpstr>Do or Don’t?</vt:lpstr>
      <vt:lpstr>PowerPoint Presentation</vt:lpstr>
      <vt:lpstr>PowerPoint Presentation</vt:lpstr>
      <vt:lpstr>Do or Don’t?</vt:lpstr>
      <vt:lpstr>Reminders:</vt:lpstr>
      <vt:lpstr>Reminders:</vt:lpstr>
      <vt:lpstr>Do or Don’t?</vt:lpstr>
      <vt:lpstr>Do or Don’t?</vt:lpstr>
      <vt:lpstr>Do or Don’t?</vt:lpstr>
      <vt:lpstr>Do or Don’t?</vt:lpstr>
      <vt:lpstr>Reminder:  </vt:lpstr>
      <vt:lpstr>Do or Don’t?</vt:lpstr>
      <vt:lpstr>Do or Don’t?</vt:lpstr>
      <vt:lpstr>Do or Don’t?</vt:lpstr>
      <vt:lpstr>PowerPoint Presentation</vt:lpstr>
      <vt:lpstr>PowerPoint Presentation</vt:lpstr>
      <vt:lpstr>Reminders:</vt:lpstr>
      <vt:lpstr>Do or Don’t?</vt:lpstr>
      <vt:lpstr>Do or Don’t?</vt:lpstr>
      <vt:lpstr>Do or Don’t?</vt:lpstr>
      <vt:lpstr>Do or Don’t?</vt:lpstr>
      <vt:lpstr>Reminders:</vt:lpstr>
      <vt:lpstr>Additional Note:</vt:lpstr>
      <vt:lpstr>Do or Don’t?</vt:lpstr>
      <vt:lpstr>Do or Don’t?</vt:lpstr>
      <vt:lpstr>Do or Don’t?</vt:lpstr>
      <vt:lpstr>PowerPoint Presentation</vt:lpstr>
      <vt:lpstr>It’s a Matter of Respect</vt:lpstr>
      <vt:lpstr>Do or Don’t?</vt:lpstr>
      <vt:lpstr>Reminders:  </vt:lpstr>
      <vt:lpstr>Summary: What is Professionalism?</vt:lpstr>
      <vt:lpstr>Professional “Identity”:  ASCLS and ASCP  Codes of Ethics</vt:lpstr>
      <vt:lpstr>PowerPoint Presentation</vt:lpstr>
      <vt:lpstr>PowerPoint Presentation</vt:lpstr>
      <vt:lpstr>PowerPoint Presentation</vt:lpstr>
      <vt:lpstr>PowerPoint Presentation</vt:lpstr>
      <vt:lpstr>PowerPoint Presentation</vt:lpstr>
      <vt:lpstr>Don’t forget…..</vt:lpstr>
      <vt:lpstr>Do: Always strive to look your best and do your best work! </vt:lpstr>
      <vt:lpstr>Think of your internship as an  interview process AND…</vt:lpstr>
      <vt:lpstr>Keep your focus on professional behavior and how you are presenting yourself to others.       Become a change advocate to make the profession and patient care better each day. </vt:lpstr>
      <vt:lpstr>Final Words….</vt:lpstr>
      <vt:lpstr>Next Step:                                         Reflection and Confirmation</vt:lpstr>
      <vt:lpstr>The End!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Ramirez</dc:creator>
  <cp:lastModifiedBy>Nancy Ramirez</cp:lastModifiedBy>
  <cp:revision>136</cp:revision>
  <cp:lastPrinted>2018-12-21T01:20:36Z</cp:lastPrinted>
  <dcterms:created xsi:type="dcterms:W3CDTF">2016-06-03T09:00:51Z</dcterms:created>
  <dcterms:modified xsi:type="dcterms:W3CDTF">2023-01-07T15:19:07Z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0x0101001A303D050C4E6D4F8B5EB0C2A188AE0B</vt:lpwstr>
  </property>
</Properties>
</file>