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56" r:id="rId4"/>
  </p:sldMasterIdLst>
  <p:notesMasterIdLst>
    <p:notesMasterId r:id="rId38"/>
  </p:notesMasterIdLst>
  <p:handoutMasterIdLst>
    <p:handoutMasterId r:id="rId39"/>
  </p:handoutMasterIdLst>
  <p:sldIdLst>
    <p:sldId id="257" r:id="rId5"/>
    <p:sldId id="342" r:id="rId6"/>
    <p:sldId id="285" r:id="rId7"/>
    <p:sldId id="347" r:id="rId8"/>
    <p:sldId id="350" r:id="rId9"/>
    <p:sldId id="327" r:id="rId10"/>
    <p:sldId id="343" r:id="rId11"/>
    <p:sldId id="364" r:id="rId12"/>
    <p:sldId id="365" r:id="rId13"/>
    <p:sldId id="352" r:id="rId14"/>
    <p:sldId id="324" r:id="rId15"/>
    <p:sldId id="359" r:id="rId16"/>
    <p:sldId id="360" r:id="rId17"/>
    <p:sldId id="363" r:id="rId18"/>
    <p:sldId id="354" r:id="rId19"/>
    <p:sldId id="361" r:id="rId20"/>
    <p:sldId id="362" r:id="rId21"/>
    <p:sldId id="329" r:id="rId22"/>
    <p:sldId id="328" r:id="rId23"/>
    <p:sldId id="330" r:id="rId24"/>
    <p:sldId id="366" r:id="rId25"/>
    <p:sldId id="368" r:id="rId26"/>
    <p:sldId id="369" r:id="rId27"/>
    <p:sldId id="331" r:id="rId28"/>
    <p:sldId id="340" r:id="rId29"/>
    <p:sldId id="322" r:id="rId30"/>
    <p:sldId id="320" r:id="rId31"/>
    <p:sldId id="321" r:id="rId32"/>
    <p:sldId id="337" r:id="rId33"/>
    <p:sldId id="338" r:id="rId34"/>
    <p:sldId id="349" r:id="rId35"/>
    <p:sldId id="334" r:id="rId36"/>
    <p:sldId id="325" r:id="rId37"/>
  </p:sldIdLst>
  <p:sldSz cx="9144000" cy="5143500" type="screen16x9"/>
  <p:notesSz cx="6858000" cy="28575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ya, Lee M" initials="AL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A97"/>
    <a:srgbClr val="D86018"/>
    <a:srgbClr val="003DA5"/>
    <a:srgbClr val="003FA5"/>
    <a:srgbClr val="009CA6"/>
    <a:srgbClr val="509E2F"/>
    <a:srgbClr val="003594"/>
    <a:srgbClr val="012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B1287-EF6F-F26A-FA50-BD27C967A5D6}" v="30" dt="2023-03-31T17:48:43.3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80846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312" y="96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britt, Carrie" userId="S::carol.dobritt-tonkin@corewellhealth.org::88275bbd-dd67-4589-9c29-c10301f2d941" providerId="AD" clId="Web-{822B1287-EF6F-F26A-FA50-BD27C967A5D6}"/>
    <pc:docChg chg="modSld">
      <pc:chgData name="Dobritt, Carrie" userId="S::carol.dobritt-tonkin@corewellhealth.org::88275bbd-dd67-4589-9c29-c10301f2d941" providerId="AD" clId="Web-{822B1287-EF6F-F26A-FA50-BD27C967A5D6}" dt="2023-03-31T17:48:43.333" v="26" actId="1076"/>
      <pc:docMkLst>
        <pc:docMk/>
      </pc:docMkLst>
      <pc:sldChg chg="modSp">
        <pc:chgData name="Dobritt, Carrie" userId="S::carol.dobritt-tonkin@corewellhealth.org::88275bbd-dd67-4589-9c29-c10301f2d941" providerId="AD" clId="Web-{822B1287-EF6F-F26A-FA50-BD27C967A5D6}" dt="2023-03-31T17:41:38.819" v="0" actId="20577"/>
        <pc:sldMkLst>
          <pc:docMk/>
          <pc:sldMk cId="0" sldId="324"/>
        </pc:sldMkLst>
        <pc:spChg chg="mod">
          <ac:chgData name="Dobritt, Carrie" userId="S::carol.dobritt-tonkin@corewellhealth.org::88275bbd-dd67-4589-9c29-c10301f2d941" providerId="AD" clId="Web-{822B1287-EF6F-F26A-FA50-BD27C967A5D6}" dt="2023-03-31T17:41:38.819" v="0" actId="20577"/>
          <ac:spMkLst>
            <pc:docMk/>
            <pc:sldMk cId="0" sldId="324"/>
            <ac:spMk id="3" creationId="{FBF60EF2-3BE1-903E-0E79-8E843210FC0F}"/>
          </ac:spMkLst>
        </pc:spChg>
      </pc:sldChg>
      <pc:sldChg chg="modSp">
        <pc:chgData name="Dobritt, Carrie" userId="S::carol.dobritt-tonkin@corewellhealth.org::88275bbd-dd67-4589-9c29-c10301f2d941" providerId="AD" clId="Web-{822B1287-EF6F-F26A-FA50-BD27C967A5D6}" dt="2023-03-31T17:44:19.902" v="25" actId="1076"/>
        <pc:sldMkLst>
          <pc:docMk/>
          <pc:sldMk cId="0" sldId="328"/>
        </pc:sldMkLst>
        <pc:spChg chg="mod">
          <ac:chgData name="Dobritt, Carrie" userId="S::carol.dobritt-tonkin@corewellhealth.org::88275bbd-dd67-4589-9c29-c10301f2d941" providerId="AD" clId="Web-{822B1287-EF6F-F26A-FA50-BD27C967A5D6}" dt="2023-03-31T17:44:12.090" v="22" actId="1076"/>
          <ac:spMkLst>
            <pc:docMk/>
            <pc:sldMk cId="0" sldId="328"/>
            <ac:spMk id="4" creationId="{3B68EF93-C23C-D4AC-C51F-B2F1649D708D}"/>
          </ac:spMkLst>
        </pc:spChg>
        <pc:picChg chg="mod">
          <ac:chgData name="Dobritt, Carrie" userId="S::carol.dobritt-tonkin@corewellhealth.org::88275bbd-dd67-4589-9c29-c10301f2d941" providerId="AD" clId="Web-{822B1287-EF6F-F26A-FA50-BD27C967A5D6}" dt="2023-03-31T17:44:19.902" v="25" actId="1076"/>
          <ac:picMkLst>
            <pc:docMk/>
            <pc:sldMk cId="0" sldId="328"/>
            <ac:picMk id="22530" creationId="{FBD04074-ACBC-4D5F-9D28-77C59769A75D}"/>
          </ac:picMkLst>
        </pc:picChg>
        <pc:picChg chg="mod">
          <ac:chgData name="Dobritt, Carrie" userId="S::carol.dobritt-tonkin@corewellhealth.org::88275bbd-dd67-4589-9c29-c10301f2d941" providerId="AD" clId="Web-{822B1287-EF6F-F26A-FA50-BD27C967A5D6}" dt="2023-03-31T17:44:19.887" v="24" actId="1076"/>
          <ac:picMkLst>
            <pc:docMk/>
            <pc:sldMk cId="0" sldId="328"/>
            <ac:picMk id="22531" creationId="{B3767910-B269-445C-BDF8-DAEC6319F5B2}"/>
          </ac:picMkLst>
        </pc:picChg>
        <pc:picChg chg="mod">
          <ac:chgData name="Dobritt, Carrie" userId="S::carol.dobritt-tonkin@corewellhealth.org::88275bbd-dd67-4589-9c29-c10301f2d941" providerId="AD" clId="Web-{822B1287-EF6F-F26A-FA50-BD27C967A5D6}" dt="2023-03-31T17:43:52.605" v="16" actId="1076"/>
          <ac:picMkLst>
            <pc:docMk/>
            <pc:sldMk cId="0" sldId="328"/>
            <ac:picMk id="22532" creationId="{F79CAAFE-C93B-4EE5-B038-C369276895E0}"/>
          </ac:picMkLst>
        </pc:picChg>
        <pc:picChg chg="mod">
          <ac:chgData name="Dobritt, Carrie" userId="S::carol.dobritt-tonkin@corewellhealth.org::88275bbd-dd67-4589-9c29-c10301f2d941" providerId="AD" clId="Web-{822B1287-EF6F-F26A-FA50-BD27C967A5D6}" dt="2023-03-31T17:43:56.058" v="17" actId="1076"/>
          <ac:picMkLst>
            <pc:docMk/>
            <pc:sldMk cId="0" sldId="328"/>
            <ac:picMk id="22533" creationId="{65742435-59BC-48A5-8363-79639D3FD396}"/>
          </ac:picMkLst>
        </pc:picChg>
      </pc:sldChg>
      <pc:sldChg chg="modSp">
        <pc:chgData name="Dobritt, Carrie" userId="S::carol.dobritt-tonkin@corewellhealth.org::88275bbd-dd67-4589-9c29-c10301f2d941" providerId="AD" clId="Web-{822B1287-EF6F-F26A-FA50-BD27C967A5D6}" dt="2023-03-31T17:43:00.884" v="6" actId="1076"/>
        <pc:sldMkLst>
          <pc:docMk/>
          <pc:sldMk cId="0" sldId="329"/>
        </pc:sldMkLst>
        <pc:spChg chg="mod">
          <ac:chgData name="Dobritt, Carrie" userId="S::carol.dobritt-tonkin@corewellhealth.org::88275bbd-dd67-4589-9c29-c10301f2d941" providerId="AD" clId="Web-{822B1287-EF6F-F26A-FA50-BD27C967A5D6}" dt="2023-03-31T17:42:47.509" v="2" actId="1076"/>
          <ac:spMkLst>
            <pc:docMk/>
            <pc:sldMk cId="0" sldId="329"/>
            <ac:spMk id="4" creationId="{43B723BF-3B5F-2753-4CBF-757EAC822CA3}"/>
          </ac:spMkLst>
        </pc:spChg>
        <pc:picChg chg="mod">
          <ac:chgData name="Dobritt, Carrie" userId="S::carol.dobritt-tonkin@corewellhealth.org::88275bbd-dd67-4589-9c29-c10301f2d941" providerId="AD" clId="Web-{822B1287-EF6F-F26A-FA50-BD27C967A5D6}" dt="2023-03-31T17:42:56.306" v="5" actId="1076"/>
          <ac:picMkLst>
            <pc:docMk/>
            <pc:sldMk cId="0" sldId="329"/>
            <ac:picMk id="19461" creationId="{66D28749-1711-4079-BB2D-3B45E5903858}"/>
          </ac:picMkLst>
        </pc:picChg>
        <pc:picChg chg="mod">
          <ac:chgData name="Dobritt, Carrie" userId="S::carol.dobritt-tonkin@corewellhealth.org::88275bbd-dd67-4589-9c29-c10301f2d941" providerId="AD" clId="Web-{822B1287-EF6F-F26A-FA50-BD27C967A5D6}" dt="2023-03-31T17:43:00.884" v="6" actId="1076"/>
          <ac:picMkLst>
            <pc:docMk/>
            <pc:sldMk cId="0" sldId="329"/>
            <ac:picMk id="21506" creationId="{CB96AC68-7C01-4297-AD8C-7E3F92E5E1F3}"/>
          </ac:picMkLst>
        </pc:picChg>
        <pc:picChg chg="mod">
          <ac:chgData name="Dobritt, Carrie" userId="S::carol.dobritt-tonkin@corewellhealth.org::88275bbd-dd67-4589-9c29-c10301f2d941" providerId="AD" clId="Web-{822B1287-EF6F-F26A-FA50-BD27C967A5D6}" dt="2023-03-31T17:42:53.118" v="4" actId="1076"/>
          <ac:picMkLst>
            <pc:docMk/>
            <pc:sldMk cId="0" sldId="329"/>
            <ac:picMk id="21507" creationId="{C6CD185F-E7E4-453F-AD06-F9089A7FE8CE}"/>
          </ac:picMkLst>
        </pc:picChg>
      </pc:sldChg>
      <pc:sldChg chg="modSp">
        <pc:chgData name="Dobritt, Carrie" userId="S::carol.dobritt-tonkin@corewellhealth.org::88275bbd-dd67-4589-9c29-c10301f2d941" providerId="AD" clId="Web-{822B1287-EF6F-F26A-FA50-BD27C967A5D6}" dt="2023-03-31T17:48:43.333" v="26" actId="1076"/>
        <pc:sldMkLst>
          <pc:docMk/>
          <pc:sldMk cId="0" sldId="340"/>
        </pc:sldMkLst>
        <pc:spChg chg="mod">
          <ac:chgData name="Dobritt, Carrie" userId="S::carol.dobritt-tonkin@corewellhealth.org::88275bbd-dd67-4589-9c29-c10301f2d941" providerId="AD" clId="Web-{822B1287-EF6F-F26A-FA50-BD27C967A5D6}" dt="2023-03-31T17:48:43.333" v="26" actId="1076"/>
          <ac:spMkLst>
            <pc:docMk/>
            <pc:sldMk cId="0" sldId="340"/>
            <ac:spMk id="7" creationId="{31D85DF0-2E7C-E68D-C577-5294A38ED98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8E2D82-42F0-0B4F-97F8-AB503A5877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6C63E1-F087-8F4C-B904-08C94039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20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4AA99B-957F-0D4F-B5C1-4392EAC7749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15938"/>
            <a:ext cx="4587875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1B0956-332D-5B40-8636-8D651D93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34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0CA185-EFD7-453C-BF65-14DD23C8F32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11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A - Beaumo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tx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 baseline="0">
                <a:solidFill>
                  <a:schemeClr val="tx2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7A07BF-7E08-F271-E6A9-B0EC28ADDEC9}"/>
              </a:ext>
            </a:extLst>
          </p:cNvPr>
          <p:cNvSpPr/>
          <p:nvPr userDrawn="1"/>
        </p:nvSpPr>
        <p:spPr>
          <a:xfrm>
            <a:off x="0" y="0"/>
            <a:ext cx="9144000" cy="1549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48EDF-EBFD-0842-9DED-80B1A1037F00}"/>
              </a:ext>
            </a:extLst>
          </p:cNvPr>
          <p:cNvSpPr/>
          <p:nvPr userDrawn="1"/>
        </p:nvSpPr>
        <p:spPr>
          <a:xfrm>
            <a:off x="0" y="4408493"/>
            <a:ext cx="9144000" cy="735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69E847-DBF6-BAC5-EFBE-19EF87269F72}"/>
              </a:ext>
            </a:extLst>
          </p:cNvPr>
          <p:cNvCxnSpPr>
            <a:cxnSpLocks/>
          </p:cNvCxnSpPr>
          <p:nvPr userDrawn="1"/>
        </p:nvCxnSpPr>
        <p:spPr>
          <a:xfrm>
            <a:off x="0" y="201479"/>
            <a:ext cx="9144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DD27A831-AA7D-DBF5-8586-2E0D763FD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589" y="4475400"/>
            <a:ext cx="2687363" cy="58515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568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itle/Divider - Beaum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-1"/>
            <a:ext cx="3972337" cy="51435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457639" y="720503"/>
            <a:ext cx="4309566" cy="843274"/>
          </a:xfrm>
        </p:spPr>
        <p:txBody>
          <a:bodyPr lIns="0" tIns="0" rIns="0" bIns="0" anchor="ctr" anchorCtr="0">
            <a:normAutofit/>
          </a:bodyPr>
          <a:lstStyle>
            <a:lvl1pPr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7639" y="2626944"/>
            <a:ext cx="4309566" cy="105075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chemeClr val="accent3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1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title</a:t>
            </a:r>
          </a:p>
          <a:p>
            <a:r>
              <a:rPr lang="en-US" dirty="0"/>
              <a:t>Presentation date, location, etc.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457639" y="1587901"/>
            <a:ext cx="4309566" cy="825099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100" b="0" i="0" cap="none" baseline="0">
                <a:solidFill>
                  <a:schemeClr val="bg2">
                    <a:lumMod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title or presentation date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457701" y="3859708"/>
            <a:ext cx="4310063" cy="50720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Copyright, Confidential and/or Proprietary information here.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4F472B08-7293-5339-B3AB-6A52FE4710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7088" y="4548925"/>
            <a:ext cx="2010942" cy="43786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63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itle/Divider - Beaumont Children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-1"/>
            <a:ext cx="3972337" cy="51435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457639" y="720503"/>
            <a:ext cx="4309566" cy="843274"/>
          </a:xfrm>
        </p:spPr>
        <p:txBody>
          <a:bodyPr lIns="0" tIns="0" rIns="0" bIns="0" anchor="ctr" anchorCtr="0">
            <a:normAutofit/>
          </a:bodyPr>
          <a:lstStyle>
            <a:lvl1pPr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457639" y="1587901"/>
            <a:ext cx="4309566" cy="825099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100" b="0" i="0" cap="none" baseline="0">
                <a:solidFill>
                  <a:schemeClr val="bg2">
                    <a:lumMod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title or presentation date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7639" y="2626944"/>
            <a:ext cx="4309566" cy="105075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chemeClr val="accent3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1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title</a:t>
            </a:r>
          </a:p>
          <a:p>
            <a:r>
              <a:rPr lang="en-US" dirty="0"/>
              <a:t>Presentation date, location, etc.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457701" y="3859708"/>
            <a:ext cx="4310063" cy="50720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Copyright, Confidential and/or Proprietary information here.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56EC1CAC-EC79-E731-5552-1FAA554C4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7088" y="4548925"/>
            <a:ext cx="2010942" cy="43786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71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itle/Divider - OU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-1"/>
            <a:ext cx="3972337" cy="51435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457639" y="720503"/>
            <a:ext cx="4309566" cy="843274"/>
          </a:xfrm>
        </p:spPr>
        <p:txBody>
          <a:bodyPr lIns="0" tIns="0" rIns="0" bIns="0" anchor="ctr" anchorCtr="0">
            <a:normAutofit/>
          </a:bodyPr>
          <a:lstStyle>
            <a:lvl1pPr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457639" y="1587901"/>
            <a:ext cx="4309566" cy="825099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100" b="0" i="0" cap="none" baseline="0">
                <a:solidFill>
                  <a:schemeClr val="bg2">
                    <a:lumMod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title or presentation date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7639" y="2626944"/>
            <a:ext cx="4309566" cy="105075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chemeClr val="accent3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1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title</a:t>
            </a:r>
          </a:p>
          <a:p>
            <a:r>
              <a:rPr lang="en-US" dirty="0"/>
              <a:t>Presentation date, location, etc.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457701" y="3859708"/>
            <a:ext cx="4310063" cy="50720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Copyright, Confidential and/or Proprietary information here.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D32FE3C3-8375-0582-11BB-A37CDBC901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4345" y="4548925"/>
            <a:ext cx="2010942" cy="43786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03EE5-82CE-D353-B50C-41DD56BA8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307"/>
          <a:stretch/>
        </p:blipFill>
        <p:spPr>
          <a:xfrm>
            <a:off x="4293854" y="4534790"/>
            <a:ext cx="1412981" cy="416976"/>
          </a:xfrm>
          <a:prstGeom prst="rect">
            <a:avLst/>
          </a:prstGeom>
        </p:spPr>
      </p:pic>
      <p:pic>
        <p:nvPicPr>
          <p:cNvPr id="8" name="Picture 7" descr="See the source image">
            <a:extLst>
              <a:ext uri="{FF2B5EF4-FFF2-40B4-BE49-F238E27FC236}">
                <a16:creationId xmlns:a16="http://schemas.microsoft.com/office/drawing/2014/main" id="{305110E6-DAEB-0ACE-0390-337E32F79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brightnessContrast bright="-6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39" y="4605089"/>
            <a:ext cx="873579" cy="32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966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/Divider - Beaumo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3972337" cy="51435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458198" y="720503"/>
            <a:ext cx="4309566" cy="843274"/>
          </a:xfrm>
        </p:spPr>
        <p:txBody>
          <a:bodyPr lIns="0" tIns="0" rIns="0" bIns="0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458198" y="1587901"/>
            <a:ext cx="4309566" cy="825099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100" b="0" i="0" cap="none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title or presentation date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7639" y="2626944"/>
            <a:ext cx="4309566" cy="105075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1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title</a:t>
            </a:r>
          </a:p>
          <a:p>
            <a:r>
              <a:rPr lang="en-US" dirty="0"/>
              <a:t>Presentation date, location, etc.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457701" y="3859708"/>
            <a:ext cx="4310063" cy="50720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aseline="0">
                <a:solidFill>
                  <a:schemeClr val="tx1"/>
                </a:solidFill>
              </a:defRPr>
            </a:lvl1pPr>
            <a:lvl2pPr marL="4572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Copyright, Confidential and/or Proprietary information here.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0B9DB4BE-4068-DA5F-5C74-F6959730E1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4372409" y="4409396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055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/Divider - Beaumont Children'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3972337" cy="51435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457639" y="720503"/>
            <a:ext cx="4309566" cy="843274"/>
          </a:xfrm>
        </p:spPr>
        <p:txBody>
          <a:bodyPr lIns="0" tIns="0" rIns="0" bIns="0" anchor="ctr" anchorCtr="0">
            <a:normAutofit/>
          </a:bodyPr>
          <a:lstStyle>
            <a:lvl1pPr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457639" y="1587901"/>
            <a:ext cx="4309566" cy="825099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100" b="0" i="0" cap="none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title or presentation date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7639" y="2626944"/>
            <a:ext cx="4309566" cy="105075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chemeClr val="bg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1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title</a:t>
            </a:r>
          </a:p>
          <a:p>
            <a:r>
              <a:rPr lang="en-US" dirty="0"/>
              <a:t>Presentation date, location, etc.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457701" y="3859708"/>
            <a:ext cx="4310063" cy="50720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aseline="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Copyright, Confidential and/or Proprietary information here.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72F9FC5E-F3C4-EE2D-A61D-7CA4769CF2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4364245" y="4422997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31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/Divider - OUW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b="16307"/>
          <a:stretch/>
        </p:blipFill>
        <p:spPr>
          <a:xfrm>
            <a:off x="4293854" y="4534790"/>
            <a:ext cx="1412981" cy="416976"/>
          </a:xfrm>
          <a:prstGeom prst="rect">
            <a:avLst/>
          </a:prstGeom>
        </p:spPr>
      </p:pic>
      <p:sp>
        <p:nvSpPr>
          <p:cNvPr id="3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3972337" cy="51435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457639" y="720503"/>
            <a:ext cx="4309566" cy="843274"/>
          </a:xfrm>
        </p:spPr>
        <p:txBody>
          <a:bodyPr lIns="0" tIns="0" rIns="0" bIns="0" anchor="ctr" anchorCtr="0">
            <a:normAutofit/>
          </a:bodyPr>
          <a:lstStyle>
            <a:lvl1pPr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457639" y="1587901"/>
            <a:ext cx="4309566" cy="825099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100" b="0" i="0" cap="none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title or presentation date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7639" y="2626944"/>
            <a:ext cx="4309566" cy="105075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chemeClr val="bg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1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title</a:t>
            </a:r>
          </a:p>
          <a:p>
            <a:r>
              <a:rPr lang="en-US" dirty="0"/>
              <a:t>Presentation date, location, etc.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457701" y="3859708"/>
            <a:ext cx="4310063" cy="50720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aseline="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Copyright, Confidential and/or Proprietary information here.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45F3EF47-D5EA-3067-5C7D-F880DE267B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749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 - Purp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71959"/>
            <a:ext cx="7360421" cy="1188294"/>
          </a:xfrm>
        </p:spPr>
        <p:txBody>
          <a:bodyPr wrap="square" lIns="0" tIns="0" rIns="0" bIns="0" anchor="ctr" anchorCtr="0">
            <a:normAutofit/>
          </a:bodyPr>
          <a:lstStyle>
            <a:lvl1pPr indent="0" algn="l">
              <a:lnSpc>
                <a:spcPct val="10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862457"/>
            <a:ext cx="6045200" cy="610994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pic>
        <p:nvPicPr>
          <p:cNvPr id="3" name="Corewell Health" descr="Corewell Health">
            <a:extLst>
              <a:ext uri="{FF2B5EF4-FFF2-40B4-BE49-F238E27FC236}">
                <a16:creationId xmlns:a16="http://schemas.microsoft.com/office/drawing/2014/main" id="{B25CF852-6383-BDA5-0E58-2C832D3DD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58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 -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71959"/>
            <a:ext cx="7360421" cy="1188294"/>
          </a:xfrm>
        </p:spPr>
        <p:txBody>
          <a:bodyPr wrap="square" lIns="0" tIns="0" rIns="0" bIns="0" anchor="ctr" anchorCtr="0">
            <a:normAutofit/>
          </a:bodyPr>
          <a:lstStyle>
            <a:lvl1pPr indent="0" algn="l">
              <a:lnSpc>
                <a:spcPct val="10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862457"/>
            <a:ext cx="6045200" cy="610994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7835D5C9-0FBE-C586-A41B-0B3FB5DD27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81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 -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71959"/>
            <a:ext cx="7360421" cy="1188294"/>
          </a:xfrm>
        </p:spPr>
        <p:txBody>
          <a:bodyPr wrap="square" lIns="0" tIns="0" rIns="0" bIns="0" anchor="ctr" anchorCtr="0">
            <a:normAutofit/>
          </a:bodyPr>
          <a:lstStyle>
            <a:lvl1pPr indent="0" algn="l">
              <a:lnSpc>
                <a:spcPct val="10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862457"/>
            <a:ext cx="6045200" cy="610994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4E0DCA42-AC6A-E8C4-4BEE-070932C8A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508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 - Te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71959"/>
            <a:ext cx="7360421" cy="1188294"/>
          </a:xfrm>
        </p:spPr>
        <p:txBody>
          <a:bodyPr wrap="square" lIns="0" tIns="0" rIns="0" bIns="0" anchor="ctr" anchorCtr="0">
            <a:normAutofit/>
          </a:bodyPr>
          <a:lstStyle>
            <a:lvl1pPr indent="0" algn="l">
              <a:lnSpc>
                <a:spcPct val="100000"/>
              </a:lnSpc>
              <a:defRPr sz="60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862457"/>
            <a:ext cx="6045200" cy="610994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56FABCF7-F484-684E-80F0-C62B3F36B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03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A - Beaumont Children'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tx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 baseline="0">
                <a:solidFill>
                  <a:schemeClr val="tx2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40E3CC-43EA-012A-1A1B-B862FF1F83A8}"/>
              </a:ext>
            </a:extLst>
          </p:cNvPr>
          <p:cNvSpPr/>
          <p:nvPr userDrawn="1"/>
        </p:nvSpPr>
        <p:spPr>
          <a:xfrm>
            <a:off x="0" y="0"/>
            <a:ext cx="9144000" cy="1549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BFB955-07E7-62C9-A041-C1C962DBBF22}"/>
              </a:ext>
            </a:extLst>
          </p:cNvPr>
          <p:cNvSpPr/>
          <p:nvPr userDrawn="1"/>
        </p:nvSpPr>
        <p:spPr>
          <a:xfrm>
            <a:off x="0" y="4408493"/>
            <a:ext cx="9144000" cy="735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663E1A-A3CD-54BC-2582-B245CC2F8022}"/>
              </a:ext>
            </a:extLst>
          </p:cNvPr>
          <p:cNvCxnSpPr>
            <a:cxnSpLocks/>
          </p:cNvCxnSpPr>
          <p:nvPr userDrawn="1"/>
        </p:nvCxnSpPr>
        <p:spPr>
          <a:xfrm>
            <a:off x="0" y="201479"/>
            <a:ext cx="9144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rewell Health" descr="Corewell Health">
            <a:extLst>
              <a:ext uri="{FF2B5EF4-FFF2-40B4-BE49-F238E27FC236}">
                <a16:creationId xmlns:a16="http://schemas.microsoft.com/office/drawing/2014/main" id="{2337376A-8CEC-230C-3B1B-DA1E57FB4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589" y="4475400"/>
            <a:ext cx="2687363" cy="58515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153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71959"/>
            <a:ext cx="7360421" cy="1188294"/>
          </a:xfrm>
        </p:spPr>
        <p:txBody>
          <a:bodyPr wrap="square" lIns="0" tIns="0" rIns="0" bIns="0" anchor="ctr" anchorCtr="0">
            <a:normAutofit/>
          </a:bodyPr>
          <a:lstStyle>
            <a:lvl1pPr indent="0" algn="l">
              <a:lnSpc>
                <a:spcPct val="10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862457"/>
            <a:ext cx="6045200" cy="610994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pic>
        <p:nvPicPr>
          <p:cNvPr id="3" name="Corewell Health" descr="Corewell Health">
            <a:extLst>
              <a:ext uri="{FF2B5EF4-FFF2-40B4-BE49-F238E27FC236}">
                <a16:creationId xmlns:a16="http://schemas.microsoft.com/office/drawing/2014/main" id="{D7148724-B886-2766-39F7-501022E835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9553833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 -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71959"/>
            <a:ext cx="7360421" cy="1188294"/>
          </a:xfrm>
        </p:spPr>
        <p:txBody>
          <a:bodyPr wrap="square" lIns="0" tIns="0" rIns="0" bIns="0" anchor="ctr" anchorCtr="0">
            <a:normAutofit/>
          </a:bodyPr>
          <a:lstStyle>
            <a:lvl1pPr indent="0" algn="l">
              <a:lnSpc>
                <a:spcPct val="100000"/>
              </a:lnSpc>
              <a:defRPr sz="60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862457"/>
            <a:ext cx="6045200" cy="610994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pic>
        <p:nvPicPr>
          <p:cNvPr id="3" name="Corewell Health" descr="Corewell Health">
            <a:extLst>
              <a:ext uri="{FF2B5EF4-FFF2-40B4-BE49-F238E27FC236}">
                <a16:creationId xmlns:a16="http://schemas.microsoft.com/office/drawing/2014/main" id="{B94349D9-07E8-E973-FA8A-E74B32C58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0047" y="4545193"/>
            <a:ext cx="2010942" cy="43786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012488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43209" y="342902"/>
            <a:ext cx="8637266" cy="577848"/>
          </a:xfrm>
        </p:spPr>
        <p:txBody>
          <a:bodyPr lIns="0" tIns="0" rIns="0" bIns="0" anchor="ctr"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828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9787" y="1041332"/>
            <a:ext cx="8657146" cy="3144783"/>
          </a:xfrm>
        </p:spPr>
        <p:txBody>
          <a:bodyPr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000" cap="none" baseline="0">
                <a:solidFill>
                  <a:schemeClr val="tx1"/>
                </a:solidFill>
              </a:defRPr>
            </a:lvl2pPr>
            <a:lvl3pPr marL="282575" indent="-282575">
              <a:spcBef>
                <a:spcPts val="600"/>
              </a:spcBef>
              <a:buFont typeface="Arial"/>
              <a:buChar char="•"/>
              <a:defRPr sz="2400" cap="none" baseline="0">
                <a:solidFill>
                  <a:schemeClr val="tx1"/>
                </a:solidFill>
              </a:defRPr>
            </a:lvl3pPr>
            <a:lvl4pPr marL="573088" indent="-231775">
              <a:spcBef>
                <a:spcPts val="600"/>
              </a:spcBef>
              <a:defRPr cap="none" baseline="0">
                <a:solidFill>
                  <a:schemeClr val="tx1"/>
                </a:solidFill>
              </a:defRPr>
            </a:lvl4pPr>
            <a:lvl5pPr marL="803275" indent="-230188">
              <a:spcBef>
                <a:spcPts val="300"/>
              </a:spcBef>
              <a:buFont typeface="Arial"/>
              <a:buChar char="•"/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42047" y="342902"/>
            <a:ext cx="8638428" cy="577848"/>
          </a:xfrm>
        </p:spPr>
        <p:txBody>
          <a:bodyPr lIns="0" tIns="0" rIns="0" bIns="0" anchor="ctr"/>
          <a:lstStyle>
            <a:lvl1pPr>
              <a:defRPr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062531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ptions with OUW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9786" y="1041332"/>
            <a:ext cx="8640213" cy="3144783"/>
          </a:xfrm>
        </p:spPr>
        <p:txBody>
          <a:bodyPr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000" cap="none" baseline="0">
                <a:solidFill>
                  <a:schemeClr val="tx1"/>
                </a:solidFill>
              </a:defRPr>
            </a:lvl2pPr>
            <a:lvl3pPr marL="282575" indent="-282575">
              <a:spcBef>
                <a:spcPts val="600"/>
              </a:spcBef>
              <a:buFont typeface="Arial"/>
              <a:buChar char="•"/>
              <a:defRPr sz="2400" cap="none" baseline="0">
                <a:solidFill>
                  <a:schemeClr val="tx1"/>
                </a:solidFill>
              </a:defRPr>
            </a:lvl3pPr>
            <a:lvl4pPr marL="573088" indent="-231775">
              <a:spcBef>
                <a:spcPts val="600"/>
              </a:spcBef>
              <a:defRPr cap="none" baseline="0">
                <a:solidFill>
                  <a:schemeClr val="tx1"/>
                </a:solidFill>
              </a:defRPr>
            </a:lvl4pPr>
            <a:lvl5pPr marL="803275" indent="-230188">
              <a:spcBef>
                <a:spcPts val="300"/>
              </a:spcBef>
              <a:buFont typeface="Arial"/>
              <a:buChar char="•"/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 descr="BEAU_MOONSHOT_Lockup[1]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7" y="4646658"/>
            <a:ext cx="1701800" cy="253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450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s with Beaumont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9786" y="1041332"/>
            <a:ext cx="8640213" cy="3144783"/>
          </a:xfrm>
        </p:spPr>
        <p:txBody>
          <a:bodyPr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000" cap="none" baseline="0">
                <a:solidFill>
                  <a:schemeClr val="tx1"/>
                </a:solidFill>
              </a:defRPr>
            </a:lvl2pPr>
            <a:lvl3pPr marL="282575" indent="-282575">
              <a:spcBef>
                <a:spcPts val="600"/>
              </a:spcBef>
              <a:buFont typeface="Arial"/>
              <a:buChar char="•"/>
              <a:defRPr sz="2400" cap="none" baseline="0">
                <a:solidFill>
                  <a:schemeClr val="tx1"/>
                </a:solidFill>
              </a:defRPr>
            </a:lvl3pPr>
            <a:lvl4pPr marL="573088" indent="-231775">
              <a:spcBef>
                <a:spcPts val="600"/>
              </a:spcBef>
              <a:defRPr cap="none" baseline="0">
                <a:solidFill>
                  <a:schemeClr val="tx1"/>
                </a:solidFill>
              </a:defRPr>
            </a:lvl4pPr>
            <a:lvl5pPr marL="803275" indent="-230188">
              <a:spcBef>
                <a:spcPts val="300"/>
              </a:spcBef>
              <a:buFont typeface="Arial"/>
              <a:buChar char="•"/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747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s with OUW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9786" y="1041332"/>
            <a:ext cx="8640213" cy="3144783"/>
          </a:xfrm>
        </p:spPr>
        <p:txBody>
          <a:bodyPr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000" cap="none" baseline="0">
                <a:solidFill>
                  <a:schemeClr val="tx1"/>
                </a:solidFill>
              </a:defRPr>
            </a:lvl2pPr>
            <a:lvl3pPr marL="282575" indent="-282575">
              <a:spcBef>
                <a:spcPts val="600"/>
              </a:spcBef>
              <a:buFont typeface="Arial"/>
              <a:buChar char="•"/>
              <a:defRPr sz="2400" cap="none" baseline="0">
                <a:solidFill>
                  <a:schemeClr val="tx1"/>
                </a:solidFill>
              </a:defRPr>
            </a:lvl3pPr>
            <a:lvl4pPr marL="573088" indent="-231775">
              <a:spcBef>
                <a:spcPts val="600"/>
              </a:spcBef>
              <a:defRPr cap="none" baseline="0">
                <a:solidFill>
                  <a:schemeClr val="tx1"/>
                </a:solidFill>
              </a:defRPr>
            </a:lvl4pPr>
            <a:lvl5pPr marL="803275" indent="-230188">
              <a:spcBef>
                <a:spcPts val="300"/>
              </a:spcBef>
              <a:buFont typeface="Arial"/>
              <a:buChar char="•"/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92727D97-CA1A-5064-61CA-FB6A1A99BC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brightnessContrast bright="-6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2" y="4608083"/>
            <a:ext cx="873579" cy="32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964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43401" y="348656"/>
            <a:ext cx="8637462" cy="572094"/>
          </a:xfrm>
        </p:spPr>
        <p:txBody>
          <a:bodyPr lIns="0" tIns="0" rIns="0" bIns="0" anchor="ctr"/>
          <a:lstStyle>
            <a:lvl1pPr>
              <a:defRPr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249788" y="1111670"/>
            <a:ext cx="8631075" cy="3412043"/>
          </a:xfrm>
        </p:spPr>
        <p:txBody>
          <a:bodyPr>
            <a:normAutofit/>
          </a:bodyPr>
          <a:lstStyle>
            <a:lvl1pPr>
              <a:defRPr baseline="0"/>
            </a:lvl1pPr>
            <a:lvl2pPr>
              <a:defRPr sz="2400" baseline="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049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9787" y="1038961"/>
            <a:ext cx="4114395" cy="479822"/>
          </a:xfrm>
        </p:spPr>
        <p:txBody>
          <a:bodyPr anchor="b"/>
          <a:lstStyle>
            <a:lvl1pPr marL="0" indent="0">
              <a:buNone/>
              <a:defRPr sz="24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249787" y="1587500"/>
            <a:ext cx="4114395" cy="2643457"/>
          </a:xfrm>
        </p:spPr>
        <p:txBody>
          <a:bodyPr/>
          <a:lstStyle>
            <a:lvl1pPr marL="282575" indent="-282575"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573088" indent="-231775">
              <a:spcBef>
                <a:spcPts val="300"/>
              </a:spcBef>
              <a:defRPr sz="1800">
                <a:solidFill>
                  <a:schemeClr val="tx1"/>
                </a:solidFill>
              </a:defRPr>
            </a:lvl2pPr>
            <a:lvl3pPr marL="803275" indent="-230188">
              <a:spcBef>
                <a:spcPts val="0"/>
              </a:spcBef>
              <a:defRPr sz="1600">
                <a:solidFill>
                  <a:schemeClr val="tx1"/>
                </a:solidFill>
              </a:defRPr>
            </a:lvl3pPr>
            <a:lvl4pPr marL="1085850" indent="-230188">
              <a:spcBef>
                <a:spcPts val="0"/>
              </a:spcBef>
              <a:defRPr sz="1600">
                <a:solidFill>
                  <a:schemeClr val="tx1"/>
                </a:solidFill>
              </a:defRPr>
            </a:lvl4pPr>
            <a:lvl5pPr marL="1255713" indent="-169863">
              <a:spcBef>
                <a:spcPts val="0"/>
              </a:spcBef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18183" y="1038961"/>
            <a:ext cx="4253255" cy="47982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18183" y="1587499"/>
            <a:ext cx="4253255" cy="2643458"/>
          </a:xfrm>
        </p:spPr>
        <p:txBody>
          <a:bodyPr/>
          <a:lstStyle>
            <a:lvl1pPr marL="282575" indent="-282575"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512763" indent="-230188">
              <a:spcBef>
                <a:spcPts val="300"/>
              </a:spcBef>
              <a:defRPr sz="2000">
                <a:solidFill>
                  <a:schemeClr val="tx1"/>
                </a:solidFill>
              </a:defRPr>
            </a:lvl2pPr>
            <a:lvl3pPr marL="742950" indent="-230188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973138" indent="-230188">
              <a:spcBef>
                <a:spcPts val="0"/>
              </a:spcBef>
              <a:defRPr sz="1600">
                <a:solidFill>
                  <a:schemeClr val="tx1"/>
                </a:solidFill>
              </a:defRPr>
            </a:lvl4pPr>
            <a:lvl5pPr marL="1144588" indent="-171450">
              <a:spcBef>
                <a:spcPts val="0"/>
              </a:spcBef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3401" y="348656"/>
            <a:ext cx="8628036" cy="5720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26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4759704" y="1043770"/>
            <a:ext cx="3941761" cy="327074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9788" y="1043769"/>
            <a:ext cx="4096519" cy="3270749"/>
          </a:xfrm>
        </p:spPr>
        <p:txBody>
          <a:bodyPr>
            <a:normAutofit/>
          </a:bodyPr>
          <a:lstStyle>
            <a:lvl1pPr marL="230188" indent="-230188">
              <a:spcBef>
                <a:spcPts val="900"/>
              </a:spcBef>
              <a:buFont typeface="Arial" panose="020B0604020202020204" pitchFamily="34" charset="0"/>
              <a:buChar char="•"/>
              <a:defRPr sz="2000" cap="none" baseline="0">
                <a:solidFill>
                  <a:schemeClr val="tx1"/>
                </a:solidFill>
              </a:defRPr>
            </a:lvl1pPr>
            <a:lvl2pPr marL="512763" indent="-230188">
              <a:spcBef>
                <a:spcPts val="600"/>
              </a:spcBef>
              <a:buFont typeface="Arial" panose="020B0604020202020204" pitchFamily="34" charset="0"/>
              <a:buChar char="–"/>
              <a:defRPr sz="1800" cap="none" baseline="0">
                <a:solidFill>
                  <a:schemeClr val="tx1"/>
                </a:solidFill>
              </a:defRPr>
            </a:lvl2pPr>
            <a:lvl3pPr marL="742950" indent="-169863">
              <a:spcBef>
                <a:spcPts val="3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3402" y="348656"/>
            <a:ext cx="8637074" cy="5720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62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A - OUW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tx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>
                <a:solidFill>
                  <a:schemeClr val="tx2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EC9A93-B39E-35FA-C2A7-A564FDFD7068}"/>
              </a:ext>
            </a:extLst>
          </p:cNvPr>
          <p:cNvSpPr/>
          <p:nvPr userDrawn="1"/>
        </p:nvSpPr>
        <p:spPr>
          <a:xfrm>
            <a:off x="0" y="0"/>
            <a:ext cx="9144000" cy="1549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0E0419-19FB-2164-D900-FBCBDD828B14}"/>
              </a:ext>
            </a:extLst>
          </p:cNvPr>
          <p:cNvSpPr/>
          <p:nvPr userDrawn="1"/>
        </p:nvSpPr>
        <p:spPr>
          <a:xfrm>
            <a:off x="0" y="4408220"/>
            <a:ext cx="9144000" cy="735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rewell Health" descr="Corewell Health">
            <a:extLst>
              <a:ext uri="{FF2B5EF4-FFF2-40B4-BE49-F238E27FC236}">
                <a16:creationId xmlns:a16="http://schemas.microsoft.com/office/drawing/2014/main" id="{B365142C-3931-417B-6D38-58D6F05074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589" y="4475400"/>
            <a:ext cx="2687363" cy="585151"/>
          </a:xfrm>
          <a:prstGeom prst="rect">
            <a:avLst/>
          </a:prstGeom>
          <a:noFill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1A3919-032D-E2A8-60C2-72CFEDCC5445}"/>
              </a:ext>
            </a:extLst>
          </p:cNvPr>
          <p:cNvCxnSpPr>
            <a:cxnSpLocks/>
          </p:cNvCxnSpPr>
          <p:nvPr userDrawn="1"/>
        </p:nvCxnSpPr>
        <p:spPr>
          <a:xfrm>
            <a:off x="0" y="201479"/>
            <a:ext cx="9144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42CD542A-5A99-822A-51EE-92AE48DE9D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brightnessContrast bright="-6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0" y="4616249"/>
            <a:ext cx="873579" cy="32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627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40972" y="342901"/>
            <a:ext cx="3229242" cy="986779"/>
          </a:xfrm>
        </p:spPr>
        <p:txBody>
          <a:bodyPr lIns="0" tIns="0" rIns="0" bIns="0"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529" y="1362028"/>
            <a:ext cx="3229242" cy="508000"/>
          </a:xfrm>
        </p:spPr>
        <p:txBody>
          <a:bodyPr anchor="ctr" anchorCtr="0"/>
          <a:lstStyle>
            <a:lvl1pPr marL="0" indent="0" algn="l">
              <a:buNone/>
              <a:defRPr sz="2200" b="0" i="0" cap="none" baseline="0">
                <a:solidFill>
                  <a:schemeClr val="tx2"/>
                </a:solidFill>
                <a:latin typeface="+mn-lt"/>
                <a:cs typeface="Calibri Light"/>
              </a:defRPr>
            </a:lvl1pPr>
            <a:lvl2pPr marL="3240" indent="0" algn="l">
              <a:spcBef>
                <a:spcPts val="816"/>
              </a:spcBef>
              <a:buNone/>
              <a:tabLst/>
              <a:defRPr sz="1600" cap="none"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021668" y="457200"/>
            <a:ext cx="4806757" cy="3865857"/>
          </a:xfrm>
        </p:spPr>
        <p:txBody>
          <a:bodyPr/>
          <a:lstStyle>
            <a:lvl1pPr marL="282575" indent="-282575">
              <a:defRPr sz="2400"/>
            </a:lvl1pPr>
            <a:lvl2pPr marL="684213" indent="-282575">
              <a:spcBef>
                <a:spcPts val="600"/>
              </a:spcBef>
              <a:defRPr sz="2000"/>
            </a:lvl2pPr>
            <a:lvl3pPr marL="973138" indent="-230188">
              <a:defRPr sz="1800"/>
            </a:lvl3pPr>
            <a:lvl4pPr marL="1255713" indent="-230188">
              <a:defRPr sz="1600"/>
            </a:lvl4pPr>
            <a:lvl5pPr marL="1487488" indent="-171450"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529" y="1902376"/>
            <a:ext cx="3228975" cy="2420783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691467" y="457200"/>
            <a:ext cx="0" cy="3865960"/>
          </a:xfrm>
          <a:prstGeom prst="line">
            <a:avLst/>
          </a:prstGeom>
          <a:ln w="6350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10979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45892" y="1368424"/>
            <a:ext cx="4150197" cy="51752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i="0" cap="none" baseline="0">
                <a:solidFill>
                  <a:schemeClr val="tx2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Subhead here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732868" y="889000"/>
            <a:ext cx="4104053" cy="18097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2000" dirty="0"/>
              <a:t>CLICK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45892" y="669636"/>
            <a:ext cx="4150197" cy="644814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3000" b="1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Information title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732869" y="2839255"/>
            <a:ext cx="1955799" cy="106387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2000" dirty="0"/>
              <a:t>CLICK TO ADD PICTURE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881122" y="2839257"/>
            <a:ext cx="1955799" cy="106387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2000" dirty="0"/>
              <a:t>CLICK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245836" y="2063750"/>
            <a:ext cx="4149725" cy="231179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Body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363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0399" y="3274741"/>
            <a:ext cx="4643202" cy="338409"/>
          </a:xfrm>
        </p:spPr>
        <p:txBody>
          <a:bodyPr lIns="0" tIns="0" rIns="0" bIns="0" anchor="b">
            <a:noAutofit/>
          </a:bodyPr>
          <a:lstStyle>
            <a:lvl1pPr algn="l">
              <a:defRPr sz="2000" b="1" i="0" cap="none">
                <a:latin typeface="Calibri"/>
                <a:cs typeface="Calibri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0399" y="459581"/>
            <a:ext cx="4643202" cy="2815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50399" y="3653168"/>
            <a:ext cx="4643202" cy="509759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400" b="0" i="0">
                <a:latin typeface="+mn-lt"/>
                <a:cs typeface="Calibr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Body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187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8989" y="1700955"/>
            <a:ext cx="3887318" cy="2518468"/>
          </a:xfrm>
        </p:spPr>
        <p:txBody>
          <a:bodyPr>
            <a:normAutofit/>
          </a:bodyPr>
          <a:lstStyle>
            <a:lvl1pPr marL="230188" indent="-230188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</a:defRPr>
            </a:lvl1pPr>
            <a:lvl2pPr marL="512763" indent="-230188">
              <a:spcBef>
                <a:spcPts val="600"/>
              </a:spcBef>
              <a:buFont typeface="Arial" panose="020B0604020202020204" pitchFamily="34" charset="0"/>
              <a:buChar char="–"/>
              <a:defRPr sz="1800" cap="none" baseline="0">
                <a:solidFill>
                  <a:schemeClr val="tx1"/>
                </a:solidFill>
              </a:defRPr>
            </a:lvl2pPr>
            <a:lvl3pPr marL="803275" indent="-228600">
              <a:spcBef>
                <a:spcPts val="300"/>
              </a:spcBef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4767399" y="1700955"/>
            <a:ext cx="3941762" cy="2518468"/>
          </a:xfrm>
        </p:spPr>
        <p:txBody>
          <a:bodyPr>
            <a:normAutofit/>
          </a:bodyPr>
          <a:lstStyle>
            <a:lvl1pPr marL="230188" indent="-230188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</a:defRPr>
            </a:lvl1pPr>
            <a:lvl2pPr marL="512763" indent="-230188">
              <a:spcBef>
                <a:spcPts val="600"/>
              </a:spcBef>
              <a:buFont typeface="Arial" panose="020B0604020202020204" pitchFamily="34" charset="0"/>
              <a:buChar char="–"/>
              <a:defRPr sz="1800" cap="none" baseline="0">
                <a:solidFill>
                  <a:schemeClr val="tx1"/>
                </a:solidFill>
              </a:defRPr>
            </a:lvl2pPr>
            <a:lvl3pPr marL="803275" indent="-228600">
              <a:spcBef>
                <a:spcPts val="480"/>
              </a:spcBef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9787" y="342902"/>
            <a:ext cx="8621650" cy="5778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989" y="1043770"/>
            <a:ext cx="3887318" cy="5787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0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759701" y="1043770"/>
            <a:ext cx="3941762" cy="5787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902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19122" y="1720695"/>
            <a:ext cx="2626234" cy="2360624"/>
          </a:xfrm>
        </p:spPr>
        <p:txBody>
          <a:bodyPr>
            <a:normAutofit/>
          </a:bodyPr>
          <a:lstStyle>
            <a:lvl1pPr marL="230188" indent="-230188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</a:defRPr>
            </a:lvl1pPr>
            <a:lvl2pPr marL="512763" indent="-225425">
              <a:spcBef>
                <a:spcPts val="600"/>
              </a:spcBef>
              <a:buFont typeface="Arial" panose="020B0604020202020204" pitchFamily="34" charset="0"/>
              <a:buChar char="–"/>
              <a:defRPr sz="1800" cap="none" baseline="0">
                <a:solidFill>
                  <a:schemeClr val="tx1"/>
                </a:solidFill>
              </a:defRPr>
            </a:lvl2pPr>
            <a:lvl3pPr marL="803275" indent="-2286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3274024" y="1724011"/>
            <a:ext cx="2626234" cy="2357308"/>
          </a:xfrm>
        </p:spPr>
        <p:txBody>
          <a:bodyPr>
            <a:normAutofit/>
          </a:bodyPr>
          <a:lstStyle>
            <a:lvl1pPr marL="230188" indent="-230188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</a:defRPr>
            </a:lvl1pPr>
            <a:lvl2pPr marL="512763" indent="-227013">
              <a:spcBef>
                <a:spcPts val="600"/>
              </a:spcBef>
              <a:buFont typeface="Arial" panose="020B0604020202020204" pitchFamily="34" charset="0"/>
              <a:buChar char="–"/>
              <a:defRPr sz="1800" cap="none" baseline="0">
                <a:solidFill>
                  <a:schemeClr val="tx1"/>
                </a:solidFill>
              </a:defRPr>
            </a:lvl2pPr>
            <a:lvl3pPr marL="803275" indent="-228600">
              <a:spcBef>
                <a:spcPts val="48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098961" y="1720695"/>
            <a:ext cx="2626234" cy="2360624"/>
          </a:xfrm>
        </p:spPr>
        <p:txBody>
          <a:bodyPr>
            <a:normAutofit/>
          </a:bodyPr>
          <a:lstStyle>
            <a:lvl1pPr marL="230188" indent="-230188">
              <a:buFont typeface="Arial" panose="020B0604020202020204" pitchFamily="34" charset="0"/>
              <a:buChar char="•"/>
              <a:defRPr sz="1800" cap="none" baseline="0">
                <a:solidFill>
                  <a:schemeClr val="tx1"/>
                </a:solidFill>
              </a:defRPr>
            </a:lvl1pPr>
            <a:lvl2pPr marL="512763" indent="-225425">
              <a:spcBef>
                <a:spcPts val="600"/>
              </a:spcBef>
              <a:buFont typeface="Arial" panose="020B0604020202020204" pitchFamily="34" charset="0"/>
              <a:buChar char="–"/>
              <a:defRPr sz="1800" cap="none" baseline="0">
                <a:solidFill>
                  <a:schemeClr val="tx1"/>
                </a:solidFill>
              </a:defRPr>
            </a:lvl2pPr>
            <a:lvl3pPr marL="803275" indent="-228600">
              <a:spcBef>
                <a:spcPts val="3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9788" y="342902"/>
            <a:ext cx="8652439" cy="577848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19122" y="1043770"/>
            <a:ext cx="2626234" cy="5787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0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258630" y="1043770"/>
            <a:ext cx="2626234" cy="578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098961" y="1043770"/>
            <a:ext cx="2626234" cy="5787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576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9788" y="1672965"/>
            <a:ext cx="2045923" cy="2641555"/>
          </a:xfrm>
        </p:spPr>
        <p:txBody>
          <a:bodyPr>
            <a:normAutofit/>
          </a:bodyPr>
          <a:lstStyle>
            <a:lvl1pPr marL="230188" indent="-230188">
              <a:spcBef>
                <a:spcPts val="900"/>
              </a:spcBef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</a:defRPr>
            </a:lvl1pPr>
            <a:lvl2pPr marL="460375" indent="-171450">
              <a:spcBef>
                <a:spcPts val="300"/>
              </a:spcBef>
              <a:buFont typeface="Arial" panose="020B0604020202020204" pitchFamily="34" charset="0"/>
              <a:buChar char="–"/>
              <a:defRPr sz="14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2443302" y="1672965"/>
            <a:ext cx="2046884" cy="2641555"/>
          </a:xfrm>
        </p:spPr>
        <p:txBody>
          <a:bodyPr>
            <a:normAutofit/>
          </a:bodyPr>
          <a:lstStyle>
            <a:lvl1pPr marL="230188" indent="-230188">
              <a:spcBef>
                <a:spcPts val="900"/>
              </a:spcBef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</a:defRPr>
            </a:lvl1pPr>
            <a:lvl2pPr marL="460375" indent="-171450">
              <a:spcBef>
                <a:spcPts val="300"/>
              </a:spcBef>
              <a:buFont typeface="Arial" panose="020B0604020202020204" pitchFamily="34" charset="0"/>
              <a:buChar char="–"/>
              <a:defRPr sz="14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630628" y="1672965"/>
            <a:ext cx="2049094" cy="2641555"/>
          </a:xfrm>
        </p:spPr>
        <p:txBody>
          <a:bodyPr>
            <a:normAutofit/>
          </a:bodyPr>
          <a:lstStyle>
            <a:lvl1pPr marL="230188" indent="-230188">
              <a:spcBef>
                <a:spcPts val="900"/>
              </a:spcBef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</a:defRPr>
            </a:lvl1pPr>
            <a:lvl2pPr marL="460375" indent="-171450">
              <a:spcBef>
                <a:spcPts val="300"/>
              </a:spcBef>
              <a:buFont typeface="Arial" panose="020B0604020202020204" pitchFamily="34" charset="0"/>
              <a:buChar char="–"/>
              <a:defRPr sz="14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23261" y="1672965"/>
            <a:ext cx="2048177" cy="2641555"/>
          </a:xfrm>
        </p:spPr>
        <p:txBody>
          <a:bodyPr>
            <a:normAutofit/>
          </a:bodyPr>
          <a:lstStyle>
            <a:lvl1pPr marL="230188" indent="-230188">
              <a:spcBef>
                <a:spcPts val="900"/>
              </a:spcBef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</a:defRPr>
            </a:lvl1pPr>
            <a:lvl2pPr marL="460375" indent="-171450">
              <a:spcBef>
                <a:spcPts val="300"/>
              </a:spcBef>
              <a:buFont typeface="Arial" panose="020B0604020202020204" pitchFamily="34" charset="0"/>
              <a:buChar char="–"/>
              <a:defRPr sz="14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9787" y="342902"/>
            <a:ext cx="8621650" cy="577848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49788" y="1043770"/>
            <a:ext cx="2045923" cy="5787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91440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0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23" hasCustomPrompt="1"/>
          </p:nvPr>
        </p:nvSpPr>
        <p:spPr>
          <a:xfrm>
            <a:off x="2443301" y="1043770"/>
            <a:ext cx="2046884" cy="578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4" hasCustomPrompt="1"/>
          </p:nvPr>
        </p:nvSpPr>
        <p:spPr>
          <a:xfrm>
            <a:off x="4622932" y="1043770"/>
            <a:ext cx="2049094" cy="5787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31" hasCustomPrompt="1"/>
          </p:nvPr>
        </p:nvSpPr>
        <p:spPr>
          <a:xfrm>
            <a:off x="6830958" y="1043770"/>
            <a:ext cx="2048177" cy="5787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503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989" y="1043770"/>
            <a:ext cx="3887318" cy="5787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0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4759702" y="1646156"/>
            <a:ext cx="3941761" cy="150730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759701" y="1043770"/>
            <a:ext cx="3941762" cy="5787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458990" y="1646156"/>
            <a:ext cx="3887317" cy="150730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8989" y="3295650"/>
            <a:ext cx="3887318" cy="1018869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80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6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4759702" y="3295650"/>
            <a:ext cx="3941762" cy="1018869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80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6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9788" y="342902"/>
            <a:ext cx="8451677" cy="5778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949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Image/Text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9787" y="342902"/>
            <a:ext cx="8475408" cy="57238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19122" y="1043770"/>
            <a:ext cx="2626234" cy="5787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0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258631" y="1646156"/>
            <a:ext cx="2626233" cy="144629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258630" y="1043770"/>
            <a:ext cx="2626234" cy="578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098961" y="1043770"/>
            <a:ext cx="2626234" cy="5787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6098961" y="1646156"/>
            <a:ext cx="2626233" cy="144629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419123" y="1646156"/>
            <a:ext cx="2626233" cy="144629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19122" y="3220935"/>
            <a:ext cx="2626234" cy="1093585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80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6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3258630" y="3220935"/>
            <a:ext cx="2626234" cy="1093585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80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6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6098960" y="3220935"/>
            <a:ext cx="2626234" cy="1093585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80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60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1590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49788" y="1043770"/>
            <a:ext cx="2045923" cy="5787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91440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0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2443303" y="1646156"/>
            <a:ext cx="2046883" cy="143994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23" hasCustomPrompt="1"/>
          </p:nvPr>
        </p:nvSpPr>
        <p:spPr>
          <a:xfrm>
            <a:off x="2443301" y="1043770"/>
            <a:ext cx="2046884" cy="578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24" hasCustomPrompt="1"/>
          </p:nvPr>
        </p:nvSpPr>
        <p:spPr>
          <a:xfrm>
            <a:off x="4622932" y="1043770"/>
            <a:ext cx="2049094" cy="5787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4622933" y="1646156"/>
            <a:ext cx="2049093" cy="143994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249787" y="1646156"/>
            <a:ext cx="2045922" cy="143994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9788" y="3220935"/>
            <a:ext cx="2045923" cy="1093585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600" b="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800" b="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b="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2443302" y="3220935"/>
            <a:ext cx="2046884" cy="1093585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600" b="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800" b="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b="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31" hasCustomPrompt="1"/>
          </p:nvPr>
        </p:nvSpPr>
        <p:spPr>
          <a:xfrm>
            <a:off x="6830958" y="1043770"/>
            <a:ext cx="2048177" cy="5787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19997" tIns="91440" rIns="119997" bIns="9144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 sz="2200" cap="none">
                <a:solidFill>
                  <a:schemeClr val="bg1"/>
                </a:solidFill>
              </a:defRPr>
            </a:lvl1pPr>
            <a:lvl2pPr marL="711182" indent="-380990">
              <a:defRPr>
                <a:solidFill>
                  <a:schemeClr val="bg1"/>
                </a:solidFill>
              </a:defRPr>
            </a:lvl2pPr>
            <a:lvl3pPr marL="1198003" indent="-304792">
              <a:defRPr>
                <a:solidFill>
                  <a:schemeClr val="bg1"/>
                </a:solidFill>
              </a:defRPr>
            </a:lvl3pPr>
            <a:lvl4pPr marL="1676358" indent="-304792">
              <a:defRPr>
                <a:solidFill>
                  <a:schemeClr val="bg1"/>
                </a:solidFill>
              </a:defRPr>
            </a:lvl4pPr>
            <a:lvl5pPr marL="2150480" indent="-304792"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32" hasCustomPrompt="1"/>
          </p:nvPr>
        </p:nvSpPr>
        <p:spPr>
          <a:xfrm>
            <a:off x="6830958" y="1646156"/>
            <a:ext cx="2048177" cy="143994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49788" y="342902"/>
            <a:ext cx="8629347" cy="5778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5142" y="3220935"/>
            <a:ext cx="2046884" cy="1093585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600" b="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800" b="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b="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32250" y="3220935"/>
            <a:ext cx="2046884" cy="1093585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Tx/>
              <a:buNone/>
              <a:defRPr sz="1600" b="0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480"/>
              </a:spcBef>
              <a:buFontTx/>
              <a:buNone/>
              <a:defRPr sz="1800" b="0" cap="none" baseline="0">
                <a:solidFill>
                  <a:schemeClr val="tx1"/>
                </a:solidFill>
              </a:defRPr>
            </a:lvl2pPr>
            <a:lvl3pPr marL="228600" indent="-228600">
              <a:spcBef>
                <a:spcPts val="480"/>
              </a:spcBef>
              <a:buFont typeface="Arial"/>
              <a:buChar char="•"/>
              <a:defRPr sz="1800" b="0" cap="none" baseline="0">
                <a:solidFill>
                  <a:schemeClr val="tx1"/>
                </a:solidFill>
              </a:defRPr>
            </a:lvl3pPr>
            <a:lvl4pPr marL="502920">
              <a:spcBef>
                <a:spcPts val="600"/>
              </a:spcBef>
              <a:defRPr sz="1600" cap="none" baseline="0">
                <a:solidFill>
                  <a:schemeClr val="tx1"/>
                </a:solidFill>
              </a:defRPr>
            </a:lvl4pPr>
            <a:lvl5pPr marL="777240" indent="-228600">
              <a:spcBef>
                <a:spcPts val="600"/>
              </a:spcBef>
              <a:buFont typeface="Arial"/>
              <a:buChar char="•"/>
              <a:defRPr sz="1600"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097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4CA4B8-89B3-668B-DC98-6EB65788C315}"/>
              </a:ext>
            </a:extLst>
          </p:cNvPr>
          <p:cNvSpPr/>
          <p:nvPr userDrawn="1"/>
        </p:nvSpPr>
        <p:spPr>
          <a:xfrm>
            <a:off x="-98024" y="-1"/>
            <a:ext cx="9282846" cy="1125812"/>
          </a:xfrm>
          <a:custGeom>
            <a:avLst/>
            <a:gdLst>
              <a:gd name="connsiteX0" fmla="*/ 0 w 9144000"/>
              <a:gd name="connsiteY0" fmla="*/ 0 h 1265464"/>
              <a:gd name="connsiteX1" fmla="*/ 9144000 w 9144000"/>
              <a:gd name="connsiteY1" fmla="*/ 0 h 1265464"/>
              <a:gd name="connsiteX2" fmla="*/ 9144000 w 9144000"/>
              <a:gd name="connsiteY2" fmla="*/ 1265464 h 1265464"/>
              <a:gd name="connsiteX3" fmla="*/ 0 w 9144000"/>
              <a:gd name="connsiteY3" fmla="*/ 1265464 h 1265464"/>
              <a:gd name="connsiteX4" fmla="*/ 0 w 9144000"/>
              <a:gd name="connsiteY4" fmla="*/ 0 h 1265464"/>
              <a:gd name="connsiteX0" fmla="*/ 0 w 9144000"/>
              <a:gd name="connsiteY0" fmla="*/ 0 h 1762578"/>
              <a:gd name="connsiteX1" fmla="*/ 9144000 w 9144000"/>
              <a:gd name="connsiteY1" fmla="*/ 0 h 1762578"/>
              <a:gd name="connsiteX2" fmla="*/ 9144000 w 9144000"/>
              <a:gd name="connsiteY2" fmla="*/ 1265464 h 1762578"/>
              <a:gd name="connsiteX3" fmla="*/ 0 w 9144000"/>
              <a:gd name="connsiteY3" fmla="*/ 1265464 h 1762578"/>
              <a:gd name="connsiteX4" fmla="*/ 0 w 9144000"/>
              <a:gd name="connsiteY4" fmla="*/ 0 h 1762578"/>
              <a:gd name="connsiteX0" fmla="*/ 0 w 9144000"/>
              <a:gd name="connsiteY0" fmla="*/ 0 h 1954222"/>
              <a:gd name="connsiteX1" fmla="*/ 9144000 w 9144000"/>
              <a:gd name="connsiteY1" fmla="*/ 0 h 1954222"/>
              <a:gd name="connsiteX2" fmla="*/ 9144000 w 9144000"/>
              <a:gd name="connsiteY2" fmla="*/ 1265464 h 1954222"/>
              <a:gd name="connsiteX3" fmla="*/ 0 w 9144000"/>
              <a:gd name="connsiteY3" fmla="*/ 1265464 h 1954222"/>
              <a:gd name="connsiteX4" fmla="*/ 0 w 9144000"/>
              <a:gd name="connsiteY4" fmla="*/ 0 h 1954222"/>
              <a:gd name="connsiteX0" fmla="*/ 0 w 9168493"/>
              <a:gd name="connsiteY0" fmla="*/ 0 h 1732936"/>
              <a:gd name="connsiteX1" fmla="*/ 9144000 w 9168493"/>
              <a:gd name="connsiteY1" fmla="*/ 0 h 1732936"/>
              <a:gd name="connsiteX2" fmla="*/ 9168493 w 9168493"/>
              <a:gd name="connsiteY2" fmla="*/ 538843 h 1732936"/>
              <a:gd name="connsiteX3" fmla="*/ 0 w 9168493"/>
              <a:gd name="connsiteY3" fmla="*/ 1265464 h 1732936"/>
              <a:gd name="connsiteX4" fmla="*/ 0 w 9168493"/>
              <a:gd name="connsiteY4" fmla="*/ 0 h 1732936"/>
              <a:gd name="connsiteX0" fmla="*/ 0 w 9168493"/>
              <a:gd name="connsiteY0" fmla="*/ 0 h 1364965"/>
              <a:gd name="connsiteX1" fmla="*/ 9144000 w 9168493"/>
              <a:gd name="connsiteY1" fmla="*/ 0 h 1364965"/>
              <a:gd name="connsiteX2" fmla="*/ 9168493 w 9168493"/>
              <a:gd name="connsiteY2" fmla="*/ 538843 h 1364965"/>
              <a:gd name="connsiteX3" fmla="*/ 8164 w 9168493"/>
              <a:gd name="connsiteY3" fmla="*/ 759279 h 1364965"/>
              <a:gd name="connsiteX4" fmla="*/ 0 w 9168493"/>
              <a:gd name="connsiteY4" fmla="*/ 0 h 1364965"/>
              <a:gd name="connsiteX0" fmla="*/ 0 w 9152165"/>
              <a:gd name="connsiteY0" fmla="*/ 0 h 1434654"/>
              <a:gd name="connsiteX1" fmla="*/ 9144000 w 9152165"/>
              <a:gd name="connsiteY1" fmla="*/ 0 h 1434654"/>
              <a:gd name="connsiteX2" fmla="*/ 9152165 w 9152165"/>
              <a:gd name="connsiteY2" fmla="*/ 726622 h 1434654"/>
              <a:gd name="connsiteX3" fmla="*/ 8164 w 9152165"/>
              <a:gd name="connsiteY3" fmla="*/ 759279 h 1434654"/>
              <a:gd name="connsiteX4" fmla="*/ 0 w 9152165"/>
              <a:gd name="connsiteY4" fmla="*/ 0 h 1434654"/>
              <a:gd name="connsiteX0" fmla="*/ 0 w 9152165"/>
              <a:gd name="connsiteY0" fmla="*/ 0 h 1344296"/>
              <a:gd name="connsiteX1" fmla="*/ 9144000 w 9152165"/>
              <a:gd name="connsiteY1" fmla="*/ 0 h 1344296"/>
              <a:gd name="connsiteX2" fmla="*/ 9152165 w 9152165"/>
              <a:gd name="connsiteY2" fmla="*/ 726622 h 1344296"/>
              <a:gd name="connsiteX3" fmla="*/ 8164 w 9152165"/>
              <a:gd name="connsiteY3" fmla="*/ 759279 h 1344296"/>
              <a:gd name="connsiteX4" fmla="*/ 0 w 9152165"/>
              <a:gd name="connsiteY4" fmla="*/ 0 h 1344296"/>
              <a:gd name="connsiteX0" fmla="*/ 0 w 9152165"/>
              <a:gd name="connsiteY0" fmla="*/ 0 h 1137168"/>
              <a:gd name="connsiteX1" fmla="*/ 9144000 w 9152165"/>
              <a:gd name="connsiteY1" fmla="*/ 0 h 1137168"/>
              <a:gd name="connsiteX2" fmla="*/ 9152165 w 9152165"/>
              <a:gd name="connsiteY2" fmla="*/ 726622 h 1137168"/>
              <a:gd name="connsiteX3" fmla="*/ 8164 w 9152165"/>
              <a:gd name="connsiteY3" fmla="*/ 759279 h 1137168"/>
              <a:gd name="connsiteX4" fmla="*/ 0 w 9152165"/>
              <a:gd name="connsiteY4" fmla="*/ 0 h 1137168"/>
              <a:gd name="connsiteX0" fmla="*/ 0 w 9152165"/>
              <a:gd name="connsiteY0" fmla="*/ 0 h 1178876"/>
              <a:gd name="connsiteX1" fmla="*/ 9144000 w 9152165"/>
              <a:gd name="connsiteY1" fmla="*/ 0 h 1178876"/>
              <a:gd name="connsiteX2" fmla="*/ 9152165 w 9152165"/>
              <a:gd name="connsiteY2" fmla="*/ 824594 h 1178876"/>
              <a:gd name="connsiteX3" fmla="*/ 8164 w 9152165"/>
              <a:gd name="connsiteY3" fmla="*/ 759279 h 1178876"/>
              <a:gd name="connsiteX4" fmla="*/ 0 w 9152165"/>
              <a:gd name="connsiteY4" fmla="*/ 0 h 1178876"/>
              <a:gd name="connsiteX0" fmla="*/ 0 w 9144362"/>
              <a:gd name="connsiteY0" fmla="*/ 0 h 1160716"/>
              <a:gd name="connsiteX1" fmla="*/ 9144000 w 9144362"/>
              <a:gd name="connsiteY1" fmla="*/ 0 h 1160716"/>
              <a:gd name="connsiteX2" fmla="*/ 9135836 w 9144362"/>
              <a:gd name="connsiteY2" fmla="*/ 783772 h 1160716"/>
              <a:gd name="connsiteX3" fmla="*/ 8164 w 9144362"/>
              <a:gd name="connsiteY3" fmla="*/ 759279 h 1160716"/>
              <a:gd name="connsiteX4" fmla="*/ 0 w 9144362"/>
              <a:gd name="connsiteY4" fmla="*/ 0 h 1160716"/>
              <a:gd name="connsiteX0" fmla="*/ 0 w 9144362"/>
              <a:gd name="connsiteY0" fmla="*/ 0 h 1130825"/>
              <a:gd name="connsiteX1" fmla="*/ 9144000 w 9144362"/>
              <a:gd name="connsiteY1" fmla="*/ 0 h 1130825"/>
              <a:gd name="connsiteX2" fmla="*/ 9135836 w 9144362"/>
              <a:gd name="connsiteY2" fmla="*/ 710293 h 1130825"/>
              <a:gd name="connsiteX3" fmla="*/ 8164 w 9144362"/>
              <a:gd name="connsiteY3" fmla="*/ 759279 h 1130825"/>
              <a:gd name="connsiteX4" fmla="*/ 0 w 9144362"/>
              <a:gd name="connsiteY4" fmla="*/ 0 h 1130825"/>
              <a:gd name="connsiteX0" fmla="*/ 0 w 9184822"/>
              <a:gd name="connsiteY0" fmla="*/ 0 h 1130825"/>
              <a:gd name="connsiteX1" fmla="*/ 9144000 w 9184822"/>
              <a:gd name="connsiteY1" fmla="*/ 0 h 1130825"/>
              <a:gd name="connsiteX2" fmla="*/ 9184822 w 9184822"/>
              <a:gd name="connsiteY2" fmla="*/ 710293 h 1130825"/>
              <a:gd name="connsiteX3" fmla="*/ 8164 w 9184822"/>
              <a:gd name="connsiteY3" fmla="*/ 759279 h 1130825"/>
              <a:gd name="connsiteX4" fmla="*/ 0 w 9184822"/>
              <a:gd name="connsiteY4" fmla="*/ 0 h 1130825"/>
              <a:gd name="connsiteX0" fmla="*/ 98024 w 9282846"/>
              <a:gd name="connsiteY0" fmla="*/ 0 h 1125812"/>
              <a:gd name="connsiteX1" fmla="*/ 9242024 w 9282846"/>
              <a:gd name="connsiteY1" fmla="*/ 0 h 1125812"/>
              <a:gd name="connsiteX2" fmla="*/ 9282846 w 9282846"/>
              <a:gd name="connsiteY2" fmla="*/ 710293 h 1125812"/>
              <a:gd name="connsiteX3" fmla="*/ 52 w 9282846"/>
              <a:gd name="connsiteY3" fmla="*/ 751115 h 1125812"/>
              <a:gd name="connsiteX4" fmla="*/ 98024 w 9282846"/>
              <a:gd name="connsiteY4" fmla="*/ 0 h 112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2846" h="1125812">
                <a:moveTo>
                  <a:pt x="98024" y="0"/>
                </a:moveTo>
                <a:lnTo>
                  <a:pt x="9242024" y="0"/>
                </a:lnTo>
                <a:cubicBezTo>
                  <a:pt x="9244746" y="242207"/>
                  <a:pt x="9280124" y="468086"/>
                  <a:pt x="9282846" y="710293"/>
                </a:cubicBezTo>
                <a:cubicBezTo>
                  <a:pt x="6438953" y="1102178"/>
                  <a:pt x="4476801" y="1387930"/>
                  <a:pt x="52" y="751115"/>
                </a:cubicBezTo>
                <a:cubicBezTo>
                  <a:pt x="-2669" y="498022"/>
                  <a:pt x="100745" y="253093"/>
                  <a:pt x="980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3017DC-50D6-A146-A689-DB91605A20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Corewell Health" descr="Corewell Health">
            <a:extLst>
              <a:ext uri="{FF2B5EF4-FFF2-40B4-BE49-F238E27FC236}">
                <a16:creationId xmlns:a16="http://schemas.microsoft.com/office/drawing/2014/main" id="{EBCC3503-3F67-162F-A37E-743C72C0CC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53989" y="102393"/>
            <a:ext cx="4097611" cy="89222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501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B - Beaum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tx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>
                <a:solidFill>
                  <a:schemeClr val="tx2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9AA780-1B16-F3D7-2246-A95C1103E4A8}"/>
              </a:ext>
            </a:extLst>
          </p:cNvPr>
          <p:cNvSpPr/>
          <p:nvPr userDrawn="1"/>
        </p:nvSpPr>
        <p:spPr>
          <a:xfrm>
            <a:off x="0" y="0"/>
            <a:ext cx="9144000" cy="1549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C675DF-9421-2C8D-B5A6-937799C23509}"/>
              </a:ext>
            </a:extLst>
          </p:cNvPr>
          <p:cNvSpPr/>
          <p:nvPr userDrawn="1"/>
        </p:nvSpPr>
        <p:spPr>
          <a:xfrm>
            <a:off x="0" y="4408493"/>
            <a:ext cx="9144000" cy="735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CFFA39-A1B5-0AFD-63A7-B13D67A3A421}"/>
              </a:ext>
            </a:extLst>
          </p:cNvPr>
          <p:cNvCxnSpPr>
            <a:cxnSpLocks/>
          </p:cNvCxnSpPr>
          <p:nvPr userDrawn="1"/>
        </p:nvCxnSpPr>
        <p:spPr>
          <a:xfrm>
            <a:off x="0" y="201479"/>
            <a:ext cx="9144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Corewell Health" descr="Corewell Health">
            <a:extLst>
              <a:ext uri="{FF2B5EF4-FFF2-40B4-BE49-F238E27FC236}">
                <a16:creationId xmlns:a16="http://schemas.microsoft.com/office/drawing/2014/main" id="{49954FB4-CC27-D1FB-839B-414FBD0D61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3412"/>
      </p:ext>
    </p:extLst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FBA5475F-E3E7-45DB-9585-0ECE84D66A7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B869750B-93A0-4A96-9938-6115E6D302C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75AE5263-4F50-40C3-AAB9-C5416C80C6F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3D2E5-AE8C-4865-B95F-619B33064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11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F0F9AF70-E767-4211-B30F-BBFF14FFAA4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6">
            <a:extLst>
              <a:ext uri="{FF2B5EF4-FFF2-40B4-BE49-F238E27FC236}">
                <a16:creationId xmlns:a16="http://schemas.microsoft.com/office/drawing/2014/main" id="{FA4160C6-3DC4-4CA3-A57A-7D667497806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A2F87725-7D14-4F15-A942-C66CB9DAB7AC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FF3DE-FC5E-46F7-BC45-794948B9C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86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5">
            <a:extLst>
              <a:ext uri="{FF2B5EF4-FFF2-40B4-BE49-F238E27FC236}">
                <a16:creationId xmlns:a16="http://schemas.microsoft.com/office/drawing/2014/main" id="{DE1B017F-11AE-4EDA-8A8A-02201A9D52D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5D385E64-CBC5-4B2F-9271-FB7B65E6251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7">
            <a:extLst>
              <a:ext uri="{FF2B5EF4-FFF2-40B4-BE49-F238E27FC236}">
                <a16:creationId xmlns:a16="http://schemas.microsoft.com/office/drawing/2014/main" id="{3193FFDC-7005-4261-972D-A3ABD4F2DC0F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C6D55-55A2-4005-A6AD-2CF95E2914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5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B - Beaumont Children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tx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>
                <a:solidFill>
                  <a:schemeClr val="tx2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59DB14-C1FC-3EC3-97C0-FC5D591458C3}"/>
              </a:ext>
            </a:extLst>
          </p:cNvPr>
          <p:cNvSpPr/>
          <p:nvPr userDrawn="1"/>
        </p:nvSpPr>
        <p:spPr>
          <a:xfrm>
            <a:off x="0" y="0"/>
            <a:ext cx="9144000" cy="1549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2D044-2C18-E0AD-7F4F-697D2210EE98}"/>
              </a:ext>
            </a:extLst>
          </p:cNvPr>
          <p:cNvSpPr/>
          <p:nvPr userDrawn="1"/>
        </p:nvSpPr>
        <p:spPr>
          <a:xfrm>
            <a:off x="0" y="4408493"/>
            <a:ext cx="9144000" cy="735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BA5A93-F93C-3142-853B-99FBC67DC387}"/>
              </a:ext>
            </a:extLst>
          </p:cNvPr>
          <p:cNvCxnSpPr>
            <a:cxnSpLocks/>
          </p:cNvCxnSpPr>
          <p:nvPr userDrawn="1"/>
        </p:nvCxnSpPr>
        <p:spPr>
          <a:xfrm>
            <a:off x="0" y="201479"/>
            <a:ext cx="9144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rewell Health" descr="Corewell Health">
            <a:extLst>
              <a:ext uri="{FF2B5EF4-FFF2-40B4-BE49-F238E27FC236}">
                <a16:creationId xmlns:a16="http://schemas.microsoft.com/office/drawing/2014/main" id="{1C9FC384-D636-DBA0-FFE7-21EC4E011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62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B - OU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tx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>
                <a:solidFill>
                  <a:schemeClr val="tx2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6F07DC-BAE5-6F57-78C7-87905084C10E}"/>
              </a:ext>
            </a:extLst>
          </p:cNvPr>
          <p:cNvSpPr/>
          <p:nvPr userDrawn="1"/>
        </p:nvSpPr>
        <p:spPr>
          <a:xfrm>
            <a:off x="0" y="0"/>
            <a:ext cx="9144000" cy="1549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4BFD86-A762-7834-662F-B322B1953F75}"/>
              </a:ext>
            </a:extLst>
          </p:cNvPr>
          <p:cNvSpPr/>
          <p:nvPr userDrawn="1"/>
        </p:nvSpPr>
        <p:spPr>
          <a:xfrm>
            <a:off x="0" y="4408493"/>
            <a:ext cx="9144000" cy="735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7572E7-69EC-1225-3ED7-A13A8AB00667}"/>
              </a:ext>
            </a:extLst>
          </p:cNvPr>
          <p:cNvCxnSpPr>
            <a:cxnSpLocks/>
          </p:cNvCxnSpPr>
          <p:nvPr userDrawn="1"/>
        </p:nvCxnSpPr>
        <p:spPr>
          <a:xfrm>
            <a:off x="0" y="201479"/>
            <a:ext cx="9144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rewell Health" descr="Corewell Health">
            <a:extLst>
              <a:ext uri="{FF2B5EF4-FFF2-40B4-BE49-F238E27FC236}">
                <a16:creationId xmlns:a16="http://schemas.microsoft.com/office/drawing/2014/main" id="{D379D4D3-9875-47A3-1007-7C3521A8B9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72381931-8375-39F7-5B29-EC3B3605EA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4" y="4556888"/>
            <a:ext cx="1115877" cy="4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706269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C - Beaumo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1436" y="4407959"/>
            <a:ext cx="8708435" cy="0"/>
          </a:xfrm>
          <a:prstGeom prst="line">
            <a:avLst/>
          </a:prstGeom>
          <a:ln w="12700" cmpd="sng">
            <a:solidFill>
              <a:schemeClr val="tx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200025"/>
            <a:ext cx="9144000" cy="0"/>
          </a:xfrm>
          <a:prstGeom prst="line">
            <a:avLst/>
          </a:prstGeom>
          <a:ln w="12700" cmpd="sng">
            <a:solidFill>
              <a:schemeClr val="tx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5159BFC5-5A92-EA97-4613-C8D0E6EA41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340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C - Beaumont Children'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1436" y="4407959"/>
            <a:ext cx="8708435" cy="0"/>
          </a:xfrm>
          <a:prstGeom prst="line">
            <a:avLst/>
          </a:prstGeom>
          <a:ln w="12700" cmpd="sng"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200025"/>
            <a:ext cx="9144000" cy="0"/>
          </a:xfrm>
          <a:prstGeom prst="line">
            <a:avLst/>
          </a:prstGeom>
          <a:ln w="12700" cmpd="sng">
            <a:solidFill>
              <a:schemeClr val="bg1">
                <a:alpha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Corewell Health" descr="Corewell Health">
            <a:extLst>
              <a:ext uri="{FF2B5EF4-FFF2-40B4-BE49-F238E27FC236}">
                <a16:creationId xmlns:a16="http://schemas.microsoft.com/office/drawing/2014/main" id="{34D34F8E-CBEB-9739-428C-6C2834D6DB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1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C - OUW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2351"/>
            <a:ext cx="6400800" cy="4717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874530"/>
          </a:xfrm>
        </p:spPr>
        <p:txBody>
          <a:bodyPr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1436" y="4407959"/>
            <a:ext cx="8708435" cy="0"/>
          </a:xfrm>
          <a:prstGeom prst="line">
            <a:avLst/>
          </a:prstGeom>
          <a:ln w="12700" cmpd="sng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200025"/>
            <a:ext cx="9144000" cy="0"/>
          </a:xfrm>
          <a:prstGeom prst="line">
            <a:avLst/>
          </a:prstGeom>
          <a:ln w="12700" cmpd="sng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20A0120B-BCBD-8EF6-26D5-E865F3DF92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4" y="4603307"/>
            <a:ext cx="884598" cy="32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rewell Health" descr="Corewell Health">
            <a:extLst>
              <a:ext uri="{FF2B5EF4-FFF2-40B4-BE49-F238E27FC236}">
                <a16:creationId xmlns:a16="http://schemas.microsoft.com/office/drawing/2014/main" id="{52B2FE9D-7ADE-C786-BE66-59F09B7FDA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/>
          </a:blip>
          <a:stretch>
            <a:fillRect/>
          </a:stretch>
        </p:blipFill>
        <p:spPr bwMode="black">
          <a:xfrm>
            <a:off x="6397152" y="4493928"/>
            <a:ext cx="251968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40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092" y="342902"/>
            <a:ext cx="8632514" cy="57149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Click to edit master slide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092" y="1038961"/>
            <a:ext cx="8632514" cy="31919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242092" y="4749801"/>
            <a:ext cx="312090" cy="393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fld id="{0D3320C1-E324-134A-9D46-3DA5E894166A}" type="slidenum">
              <a:rPr lang="en-US" sz="800" smtClean="0">
                <a:solidFill>
                  <a:srgbClr val="FFFFFF"/>
                </a:solidFill>
              </a:rPr>
              <a:pPr algn="ctr"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8" name="Corewell Health" descr="Corewell Health">
            <a:extLst>
              <a:ext uri="{FF2B5EF4-FFF2-40B4-BE49-F238E27FC236}">
                <a16:creationId xmlns:a16="http://schemas.microsoft.com/office/drawing/2014/main" id="{1EC97A24-F885-0F4F-5049-D6AE9D3BFEB0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7074976" y="4545193"/>
            <a:ext cx="2010942" cy="437866"/>
          </a:xfrm>
          <a:prstGeom prst="rect">
            <a:avLst/>
          </a:prstGeom>
          <a:noFill/>
        </p:spPr>
      </p:pic>
    </p:spTree>
    <p:custDataLst>
      <p:tags r:id="rId44"/>
    </p:custDataLst>
    <p:extLst>
      <p:ext uri="{BB962C8B-B14F-4D97-AF65-F5344CB8AC3E}">
        <p14:creationId xmlns:p14="http://schemas.microsoft.com/office/powerpoint/2010/main" val="33968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94" r:id="rId2"/>
    <p:sldLayoutId id="2147484195" r:id="rId3"/>
    <p:sldLayoutId id="2147484161" r:id="rId4"/>
    <p:sldLayoutId id="2147484158" r:id="rId5"/>
    <p:sldLayoutId id="2147484159" r:id="rId6"/>
    <p:sldLayoutId id="2147484193" r:id="rId7"/>
    <p:sldLayoutId id="2147484197" r:id="rId8"/>
    <p:sldLayoutId id="2147484196" r:id="rId9"/>
    <p:sldLayoutId id="2147484177" r:id="rId10"/>
    <p:sldLayoutId id="2147484198" r:id="rId11"/>
    <p:sldLayoutId id="2147484199" r:id="rId12"/>
    <p:sldLayoutId id="2147484178" r:id="rId13"/>
    <p:sldLayoutId id="2147484200" r:id="rId14"/>
    <p:sldLayoutId id="2147484201" r:id="rId15"/>
    <p:sldLayoutId id="2147484189" r:id="rId16"/>
    <p:sldLayoutId id="2147484190" r:id="rId17"/>
    <p:sldLayoutId id="2147484192" r:id="rId18"/>
    <p:sldLayoutId id="2147484191" r:id="rId19"/>
    <p:sldLayoutId id="2147484157" r:id="rId20"/>
    <p:sldLayoutId id="2147484204" r:id="rId21"/>
    <p:sldLayoutId id="2147484172" r:id="rId22"/>
    <p:sldLayoutId id="2147484162" r:id="rId23"/>
    <p:sldLayoutId id="2147484207" r:id="rId24"/>
    <p:sldLayoutId id="2147484203" r:id="rId25"/>
    <p:sldLayoutId id="2147484202" r:id="rId26"/>
    <p:sldLayoutId id="2147484173" r:id="rId27"/>
    <p:sldLayoutId id="2147484163" r:id="rId28"/>
    <p:sldLayoutId id="2147484205" r:id="rId29"/>
    <p:sldLayoutId id="2147484167" r:id="rId30"/>
    <p:sldLayoutId id="2147484183" r:id="rId31"/>
    <p:sldLayoutId id="2147484168" r:id="rId32"/>
    <p:sldLayoutId id="2147484187" r:id="rId33"/>
    <p:sldLayoutId id="2147484166" r:id="rId34"/>
    <p:sldLayoutId id="2147484188" r:id="rId35"/>
    <p:sldLayoutId id="2147484185" r:id="rId36"/>
    <p:sldLayoutId id="2147484184" r:id="rId37"/>
    <p:sldLayoutId id="2147484186" r:id="rId38"/>
    <p:sldLayoutId id="2147484208" r:id="rId39"/>
    <p:sldLayoutId id="2147484209" r:id="rId40"/>
    <p:sldLayoutId id="2147484210" r:id="rId41"/>
    <p:sldLayoutId id="2147484211" r:id="rId4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5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200"/>
        </a:spcBef>
        <a:buFont typeface="Arial"/>
        <a:buChar char="•"/>
        <a:defRPr sz="2800" b="0" i="0" kern="1200">
          <a:solidFill>
            <a:schemeClr val="tx1"/>
          </a:solidFill>
          <a:latin typeface="+mn-l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ts val="4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ts val="3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ts val="200"/>
        </a:spcBef>
        <a:buFont typeface="Arial"/>
        <a:buChar char="–"/>
        <a:defRPr sz="1800" b="0" i="0" kern="1200">
          <a:solidFill>
            <a:schemeClr val="tx1"/>
          </a:solidFill>
          <a:latin typeface="+mn-l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ts val="200"/>
        </a:spcBef>
        <a:buFont typeface="Arial"/>
        <a:buChar char="»"/>
        <a:defRPr sz="1800" b="0" i="0" kern="1200">
          <a:solidFill>
            <a:schemeClr val="tx1"/>
          </a:solidFill>
          <a:latin typeface="+mn-l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580" userDrawn="1">
          <p15:clr>
            <a:srgbClr val="F26B43"/>
          </p15:clr>
        </p15:guide>
        <p15:guide id="4" orient="horz" pos="215" userDrawn="1">
          <p15:clr>
            <a:srgbClr val="F26B43"/>
          </p15:clr>
        </p15:guide>
        <p15:guide id="5" pos="149" userDrawn="1">
          <p15:clr>
            <a:srgbClr val="F26B43"/>
          </p15:clr>
        </p15:guide>
        <p15:guide id="6" pos="5594" userDrawn="1">
          <p15:clr>
            <a:srgbClr val="F26B43"/>
          </p15:clr>
        </p15:guide>
        <p15:guide id="7" orient="horz" pos="6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7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85.xml"/><Relationship Id="rId7" Type="http://schemas.openxmlformats.org/officeDocument/2006/relationships/image" Target="../media/image2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31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5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34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33.png"/><Relationship Id="rId5" Type="http://schemas.openxmlformats.org/officeDocument/2006/relationships/tags" Target="../tags/tag93.xml"/><Relationship Id="rId10" Type="http://schemas.openxmlformats.org/officeDocument/2006/relationships/image" Target="../media/image32.png"/><Relationship Id="rId4" Type="http://schemas.openxmlformats.org/officeDocument/2006/relationships/tags" Target="../tags/tag9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37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36.png"/><Relationship Id="rId5" Type="http://schemas.openxmlformats.org/officeDocument/2006/relationships/tags" Target="../tags/tag100.xml"/><Relationship Id="rId10" Type="http://schemas.openxmlformats.org/officeDocument/2006/relationships/image" Target="../media/image29.png"/><Relationship Id="rId4" Type="http://schemas.openxmlformats.org/officeDocument/2006/relationships/tags" Target="../tags/tag99.xml"/><Relationship Id="rId9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09.xml"/><Relationship Id="rId7" Type="http://schemas.openxmlformats.org/officeDocument/2006/relationships/image" Target="../media/image39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tags" Target="../tags/tag112.xml"/><Relationship Id="rId7" Type="http://schemas.openxmlformats.org/officeDocument/2006/relationships/image" Target="../media/image4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43.jpe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5.png"/><Relationship Id="rId4" Type="http://schemas.openxmlformats.org/officeDocument/2006/relationships/tags" Target="../tags/tag113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0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hyperlink" Target="https://www.youtube.com/watch?v=w1v0B_9fOXI" TargetMode="External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64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63.png"/><Relationship Id="rId5" Type="http://schemas.openxmlformats.org/officeDocument/2006/relationships/tags" Target="../tags/tag133.xml"/><Relationship Id="rId10" Type="http://schemas.openxmlformats.org/officeDocument/2006/relationships/image" Target="../media/image62.png"/><Relationship Id="rId4" Type="http://schemas.openxmlformats.org/officeDocument/2006/relationships/tags" Target="../tags/tag132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29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67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66.png"/><Relationship Id="rId5" Type="http://schemas.openxmlformats.org/officeDocument/2006/relationships/tags" Target="../tags/tag140.xml"/><Relationship Id="rId10" Type="http://schemas.openxmlformats.org/officeDocument/2006/relationships/image" Target="../media/image65.pn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image" Target="../media/image70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75.jpe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openxmlformats.org/officeDocument/2006/relationships/image" Target="../media/image79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d.com/vacutainer/products/urine/" TargetMode="External"/><Relationship Id="rId3" Type="http://schemas.openxmlformats.org/officeDocument/2006/relationships/tags" Target="../tags/tag167.xml"/><Relationship Id="rId7" Type="http://schemas.openxmlformats.org/officeDocument/2006/relationships/hyperlink" Target="http://www.bd.com/vacutainer/capillary/" TargetMode="Externa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hyperlink" Target="http://www.bd.com/vacutainer/products/venous/" TargetMode="External"/><Relationship Id="rId5" Type="http://schemas.openxmlformats.org/officeDocument/2006/relationships/hyperlink" Target="http://www.cdc.gov/sharpssafety" TargetMode="External"/><Relationship Id="rId4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77.xml"/><Relationship Id="rId7" Type="http://schemas.openxmlformats.org/officeDocument/2006/relationships/image" Target="../media/image11.jpe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80.xml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E81BC363-AFA2-44A9-A985-901A6F40BDD0}"/>
              </a:ext>
            </a:extLst>
          </p:cNvPr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1799215"/>
            <a:ext cx="6400800" cy="471741"/>
          </a:xfrm>
        </p:spPr>
        <p:txBody>
          <a:bodyPr>
            <a:normAutofit fontScale="70000" lnSpcReduction="20000"/>
          </a:bodyPr>
          <a:lstStyle/>
          <a:p>
            <a:pPr algn="ctr" eaLnBrk="1" hangingPunct="1"/>
            <a:r>
              <a:rPr lang="en-US" altLang="en-US" dirty="0"/>
              <a:t>Training Module for Corewell Laboratory Phlebotomists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DA404FE6-08F4-4871-B0C7-4EE45FEF6A85}"/>
              </a:ext>
            </a:extLst>
          </p:cNvPr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723291"/>
            <a:ext cx="7772400" cy="87453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Sharps Safety </a:t>
            </a:r>
          </a:p>
        </p:txBody>
      </p:sp>
      <p:pic>
        <p:nvPicPr>
          <p:cNvPr id="5124" name="Picture 5">
            <a:extLst>
              <a:ext uri="{FF2B5EF4-FFF2-40B4-BE49-F238E27FC236}">
                <a16:creationId xmlns:a16="http://schemas.microsoft.com/office/drawing/2014/main" id="{8249FA8C-9DCB-41B9-90B4-6924690AE5F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67" y="2397330"/>
            <a:ext cx="1515666" cy="151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07BEA-370C-45F9-8B14-3214848FE22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04152" y="4036990"/>
            <a:ext cx="2571750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sz="1500" dirty="0"/>
              <a:t>Updated:  September, 2018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F8F257A-1028-48A9-9C03-CD0A6D8FC2E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IMPORTANT!</a:t>
            </a:r>
          </a:p>
        </p:txBody>
      </p:sp>
      <p:sp>
        <p:nvSpPr>
          <p:cNvPr id="1331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3F8D262-F1D9-47CD-BECE-8FF8C9543B39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142999"/>
            <a:ext cx="8026148" cy="348863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1800" dirty="0"/>
              <a:t>To avoid an accidental needle stick, activate the Vacutainer needle safety shield </a:t>
            </a:r>
            <a:r>
              <a:rPr lang="en-US" altLang="en-US" sz="1800" u="sng" dirty="0"/>
              <a:t>immediately upon removal</a:t>
            </a:r>
            <a:r>
              <a:rPr lang="en-US" altLang="en-US" sz="1800" dirty="0"/>
              <a:t> from the vein.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sz="1800" dirty="0"/>
              <a:t>Do </a:t>
            </a:r>
            <a:r>
              <a:rPr lang="en-US" altLang="en-US" sz="1800" u="sng" dirty="0"/>
              <a:t>NOT</a:t>
            </a:r>
            <a:r>
              <a:rPr lang="en-US" altLang="en-US" sz="1800" dirty="0"/>
              <a:t> hold the needle up in the air before activating!</a:t>
            </a:r>
          </a:p>
        </p:txBody>
      </p:sp>
      <p:pic>
        <p:nvPicPr>
          <p:cNvPr id="13317" name="Picture 3">
            <a:extLst>
              <a:ext uri="{FF2B5EF4-FFF2-40B4-BE49-F238E27FC236}">
                <a16:creationId xmlns:a16="http://schemas.microsoft.com/office/drawing/2014/main" id="{BFD07871-2258-43D4-BF92-04BF63182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600325"/>
            <a:ext cx="9191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317456" y="2796183"/>
            <a:ext cx="1435894" cy="1437085"/>
            <a:chOff x="6937375" y="4800600"/>
            <a:chExt cx="1914525" cy="1916113"/>
          </a:xfrm>
        </p:grpSpPr>
        <p:pic>
          <p:nvPicPr>
            <p:cNvPr id="13316" name="Picture 2">
              <a:extLst>
                <a:ext uri="{FF2B5EF4-FFF2-40B4-BE49-F238E27FC236}">
                  <a16:creationId xmlns:a16="http://schemas.microsoft.com/office/drawing/2014/main" id="{3169BC0B-FB5E-487D-98D6-B9027F30D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75" y="4800600"/>
              <a:ext cx="1838325" cy="183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4" descr="C:\Users\NRamirez\AppData\Local\Microsoft\Windows\Temporary Internet Files\Content.IE5\6QC3SBXA\150px-ProhibitionSign2.svg[1].png">
              <a:extLst>
                <a:ext uri="{FF2B5EF4-FFF2-40B4-BE49-F238E27FC236}">
                  <a16:creationId xmlns:a16="http://schemas.microsoft.com/office/drawing/2014/main" id="{CD6D486D-E0A1-43B2-9760-78A7F75F9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4876800"/>
              <a:ext cx="1841500" cy="183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9" name="Picture 8">
            <a:extLst>
              <a:ext uri="{FF2B5EF4-FFF2-40B4-BE49-F238E27FC236}">
                <a16:creationId xmlns:a16="http://schemas.microsoft.com/office/drawing/2014/main" id="{7DAACD23-CDA7-4C31-9248-C615CD1DA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114550"/>
            <a:ext cx="2277666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F60EF2-3BE1-903E-0E79-8E843210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18" y="378063"/>
            <a:ext cx="8637266" cy="57784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/>
              <a:t>BD Safety-</a:t>
            </a:r>
            <a:r>
              <a:rPr lang="en-US" altLang="en-US" sz="3600" dirty="0" err="1"/>
              <a:t>Lok</a:t>
            </a:r>
            <a:r>
              <a:rPr lang="en-US" altLang="en-US" sz="3600" baseline="30000" dirty="0" err="1"/>
              <a:t>TM</a:t>
            </a:r>
            <a:r>
              <a:rPr lang="en-US" altLang="en-US" sz="3600" dirty="0"/>
              <a:t> Blood Collection Set </a:t>
            </a:r>
            <a:br>
              <a:rPr lang="en-US" altLang="en-US" sz="3600" dirty="0"/>
            </a:br>
            <a:r>
              <a:rPr lang="en-US" altLang="en-US" sz="3600" dirty="0"/>
              <a:t>(aka Butterfly)</a:t>
            </a:r>
          </a:p>
        </p:txBody>
      </p:sp>
      <p:sp>
        <p:nvSpPr>
          <p:cNvPr id="12291" name="Content Placeholder 6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626D7908-A4D7-405C-8E15-2552EEC17015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2"/>
            </p:custDataLst>
          </p:nvPr>
        </p:nvSpPr>
        <p:spPr>
          <a:xfrm>
            <a:off x="1371600" y="2944813"/>
            <a:ext cx="6400800" cy="160730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altLang="en-US" sz="2100" dirty="0"/>
              <a:t>Butterflies are one of the most common sources  of needle stick and blood splash injuries for phlebotomists.</a:t>
            </a: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altLang="en-US" sz="1350" dirty="0"/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altLang="en-US" sz="2100" dirty="0"/>
              <a:t>To minimize your risk, activate the butterfly safety shield </a:t>
            </a:r>
            <a:r>
              <a:rPr lang="en-US" altLang="en-US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removal</a:t>
            </a:r>
            <a:r>
              <a:rPr lang="en-US" altLang="en-US" sz="2100" dirty="0"/>
              <a:t> from the vein following the recommended steps demonstrated  in the photos on the next few slides. </a:t>
            </a:r>
            <a:endParaRPr lang="en-US" altLang="en-US" sz="900" dirty="0"/>
          </a:p>
        </p:txBody>
      </p:sp>
      <p:sp>
        <p:nvSpPr>
          <p:cNvPr id="14340" name="AutoShape 8" descr="Image result for BD safety-lok activation">
            <a:extLst>
              <a:ext uri="{FF2B5EF4-FFF2-40B4-BE49-F238E27FC236}">
                <a16:creationId xmlns:a16="http://schemas.microsoft.com/office/drawing/2014/main" id="{D79B4A4F-95BC-433A-B935-F2F20FB83981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359694" y="-122635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</a:pPr>
            <a:endParaRPr lang="en-US" altLang="en-US" sz="1800"/>
          </a:p>
        </p:txBody>
      </p:sp>
      <p:pic>
        <p:nvPicPr>
          <p:cNvPr id="14341" name="Picture 9">
            <a:extLst>
              <a:ext uri="{FF2B5EF4-FFF2-40B4-BE49-F238E27FC236}">
                <a16:creationId xmlns:a16="http://schemas.microsoft.com/office/drawing/2014/main" id="{DB7E9B42-437C-41E5-88A4-BBE4447D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1195387"/>
            <a:ext cx="1145381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1">
            <a:extLst>
              <a:ext uri="{FF2B5EF4-FFF2-40B4-BE49-F238E27FC236}">
                <a16:creationId xmlns:a16="http://schemas.microsoft.com/office/drawing/2014/main" id="{41BFA371-AEB6-4E50-97CF-9A74B244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4" y="1246585"/>
            <a:ext cx="1553766" cy="111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7737F2-2EF8-F1FB-FA16-13B93DA9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14" y="246262"/>
            <a:ext cx="8637266" cy="577848"/>
          </a:xfrm>
        </p:spPr>
        <p:txBody>
          <a:bodyPr>
            <a:normAutofit/>
          </a:bodyPr>
          <a:lstStyle/>
          <a:p>
            <a:r>
              <a:rPr lang="en-US" sz="3600" dirty="0"/>
              <a:t>Safety-</a:t>
            </a:r>
            <a:r>
              <a:rPr lang="en-US" sz="3600" dirty="0" err="1"/>
              <a:t>Lok</a:t>
            </a:r>
            <a:r>
              <a:rPr lang="en-US" sz="3600" baseline="30000" dirty="0" err="1"/>
              <a:t>TM</a:t>
            </a:r>
            <a:r>
              <a:rPr lang="en-US" sz="3600" dirty="0"/>
              <a:t> Activation</a:t>
            </a:r>
            <a:endParaRPr lang="en-US" dirty="0"/>
          </a:p>
        </p:txBody>
      </p:sp>
      <p:sp>
        <p:nvSpPr>
          <p:cNvPr id="12291" name="Content Placeholder 6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CD4CFB6-AC96-44F7-BAE1-8D5CFB859913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2"/>
            </p:custDataLst>
          </p:nvPr>
        </p:nvSpPr>
        <p:spPr>
          <a:xfrm>
            <a:off x="247414" y="1205110"/>
            <a:ext cx="4492576" cy="3439518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  <a:buFont typeface="+mj-lt"/>
              <a:buAutoNum type="arabicParenR"/>
              <a:defRPr/>
            </a:pPr>
            <a:r>
              <a:rPr lang="en-US" altLang="en-US" dirty="0"/>
              <a:t>Upon completion of collection, apply gauze over site with free hand but do not apply pressure yet.</a:t>
            </a:r>
          </a:p>
          <a:p>
            <a:pPr>
              <a:buClr>
                <a:schemeClr val="tx1"/>
              </a:buClr>
              <a:buFont typeface="+mj-lt"/>
              <a:buAutoNum type="arabicParenR"/>
              <a:defRPr/>
            </a:pPr>
            <a:endParaRPr lang="en-US" altLang="en-US" sz="1500" dirty="0"/>
          </a:p>
          <a:p>
            <a:pPr>
              <a:buClr>
                <a:schemeClr val="tx1"/>
              </a:buClr>
              <a:buFont typeface="+mj-lt"/>
              <a:buAutoNum type="arabicParenR"/>
              <a:defRPr/>
            </a:pPr>
            <a:r>
              <a:rPr lang="en-US" altLang="en-US" dirty="0"/>
              <a:t>While gripping the </a:t>
            </a:r>
            <a:r>
              <a:rPr lang="en-US" altLang="en-US" u="sng" dirty="0"/>
              <a:t>base</a:t>
            </a:r>
            <a:r>
              <a:rPr lang="en-US" altLang="en-US" dirty="0"/>
              <a:t> of the yellow safety shield with </a:t>
            </a:r>
            <a:r>
              <a:rPr lang="en-US" altLang="en-US" b="1" dirty="0"/>
              <a:t>thumb </a:t>
            </a:r>
            <a:r>
              <a:rPr lang="en-US" altLang="en-US" dirty="0"/>
              <a:t>and</a:t>
            </a:r>
            <a:r>
              <a:rPr lang="en-US" altLang="en-US" b="1" dirty="0"/>
              <a:t> index finger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dirty="0"/>
              <a:t>position the tubing between your                          </a:t>
            </a:r>
            <a:r>
              <a:rPr lang="en-US" altLang="en-US" b="1" dirty="0"/>
              <a:t>middle </a:t>
            </a:r>
            <a:r>
              <a:rPr lang="en-US" altLang="en-US" dirty="0"/>
              <a:t>and</a:t>
            </a:r>
            <a:r>
              <a:rPr lang="en-US" altLang="en-US" b="1" dirty="0"/>
              <a:t> ring finger.</a:t>
            </a:r>
            <a:endParaRPr lang="en-US" altLang="en-US" dirty="0"/>
          </a:p>
          <a:p>
            <a:pPr>
              <a:buClr>
                <a:schemeClr val="tx1"/>
              </a:buClr>
              <a:buFont typeface="+mj-lt"/>
              <a:buAutoNum type="arabicParenR"/>
              <a:defRPr/>
            </a:pPr>
            <a:endParaRPr lang="en-US" altLang="en-US" sz="1500" dirty="0"/>
          </a:p>
          <a:p>
            <a:pPr>
              <a:buClr>
                <a:schemeClr val="tx1"/>
              </a:buClr>
              <a:buFont typeface="+mj-lt"/>
              <a:buAutoNum type="arabicParenR"/>
              <a:defRPr/>
            </a:pPr>
            <a:endParaRPr lang="en-US" altLang="en-US" sz="1500" dirty="0"/>
          </a:p>
          <a:p>
            <a:pPr>
              <a:buClr>
                <a:schemeClr val="tx1"/>
              </a:buClr>
              <a:buFont typeface="Tahoma" pitchFamily="34" charset="0"/>
              <a:buAutoNum type="arabicParenR"/>
              <a:defRPr/>
            </a:pPr>
            <a:endParaRPr lang="en-US" altLang="en-US" sz="900" dirty="0"/>
          </a:p>
        </p:txBody>
      </p:sp>
      <p:sp>
        <p:nvSpPr>
          <p:cNvPr id="15364" name="AutoShape 8" descr="Image result for BD safety-lok activation">
            <a:extLst>
              <a:ext uri="{FF2B5EF4-FFF2-40B4-BE49-F238E27FC236}">
                <a16:creationId xmlns:a16="http://schemas.microsoft.com/office/drawing/2014/main" id="{76AD4B55-4481-47CB-8F34-4A34E6BD91CE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359694" y="-122635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</a:pPr>
            <a:endParaRPr lang="en-US" altLang="en-US" sz="1800"/>
          </a:p>
        </p:txBody>
      </p:sp>
      <p:grpSp>
        <p:nvGrpSpPr>
          <p:cNvPr id="3" name="Group 2"/>
          <p:cNvGrpSpPr/>
          <p:nvPr>
            <p:custDataLst>
              <p:tags r:id="rId4"/>
            </p:custDataLst>
          </p:nvPr>
        </p:nvGrpSpPr>
        <p:grpSpPr>
          <a:xfrm>
            <a:off x="4995863" y="571500"/>
            <a:ext cx="2658666" cy="3980259"/>
            <a:chOff x="5137150" y="931863"/>
            <a:chExt cx="3544888" cy="5307012"/>
          </a:xfrm>
        </p:grpSpPr>
        <p:pic>
          <p:nvPicPr>
            <p:cNvPr id="15365" name="Picture 13">
              <a:extLst>
                <a:ext uri="{FF2B5EF4-FFF2-40B4-BE49-F238E27FC236}">
                  <a16:creationId xmlns:a16="http://schemas.microsoft.com/office/drawing/2014/main" id="{4A5BB8EA-8F44-47C7-902D-0770EB1CD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rgbClr val="00206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150" y="2435225"/>
              <a:ext cx="628650" cy="3476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849F3B-F6D9-4208-87BE-AEF49D8E234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202013" y="4461342"/>
              <a:ext cx="450984" cy="37240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None/>
                <a:defRPr/>
              </a:pPr>
              <a:r>
                <a:rPr lang="en-US" sz="135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D22B16-99EF-4D56-B304-B314ACD3018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191271" y="1828800"/>
              <a:ext cx="425757" cy="37240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None/>
                <a:defRPr/>
              </a:pPr>
              <a:r>
                <a:rPr lang="en-US" sz="135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1.</a:t>
              </a:r>
            </a:p>
          </p:txBody>
        </p:sp>
        <p:pic>
          <p:nvPicPr>
            <p:cNvPr id="15368" name="Picture 15">
              <a:extLst>
                <a:ext uri="{FF2B5EF4-FFF2-40B4-BE49-F238E27FC236}">
                  <a16:creationId xmlns:a16="http://schemas.microsoft.com/office/drawing/2014/main" id="{3969E332-AD0F-47AC-A22C-395E6BA75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931863"/>
              <a:ext cx="219551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9" name="Picture 22">
              <a:extLst>
                <a:ext uri="{FF2B5EF4-FFF2-40B4-BE49-F238E27FC236}">
                  <a16:creationId xmlns:a16="http://schemas.microsoft.com/office/drawing/2014/main" id="{644E379E-F261-416E-88EA-CA1EBDAF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60" r="22578" b="27348"/>
            <a:stretch>
              <a:fillRect/>
            </a:stretch>
          </p:blipFill>
          <p:spPr bwMode="auto">
            <a:xfrm>
              <a:off x="5943600" y="3725863"/>
              <a:ext cx="2738438" cy="251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ight Arrow 3">
              <a:extLst>
                <a:ext uri="{FF2B5EF4-FFF2-40B4-BE49-F238E27FC236}">
                  <a16:creationId xmlns:a16="http://schemas.microsoft.com/office/drawing/2014/main" id="{4A72CA49-3482-45CB-8717-6861EFE045DA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14124741">
              <a:off x="7443788" y="5710238"/>
              <a:ext cx="625475" cy="346075"/>
            </a:xfrm>
            <a:prstGeom prst="rightArrow">
              <a:avLst>
                <a:gd name="adj1" fmla="val 50000"/>
                <a:gd name="adj2" fmla="val 49995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50800" dir="54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AutoNum type="arabicPeriod" startAt="2"/>
                <a:defRPr/>
              </a:pPr>
              <a:endParaRPr lang="en-US" altLang="en-US" sz="1800"/>
            </a:p>
          </p:txBody>
        </p:sp>
        <p:pic>
          <p:nvPicPr>
            <p:cNvPr id="15371" name="Picture 4">
              <a:extLst>
                <a:ext uri="{FF2B5EF4-FFF2-40B4-BE49-F238E27FC236}">
                  <a16:creationId xmlns:a16="http://schemas.microsoft.com/office/drawing/2014/main" id="{01054651-FD8A-43C3-9D70-026CFDD3E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8" y="4983163"/>
              <a:ext cx="628650" cy="3476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22DBC8-728F-E1FD-2D87-AC40F6EF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Safety-</a:t>
            </a:r>
            <a:r>
              <a:rPr lang="en-US" sz="3600" dirty="0" err="1"/>
              <a:t>Lok</a:t>
            </a:r>
            <a:r>
              <a:rPr lang="en-US" sz="3600" baseline="30000" dirty="0" err="1"/>
              <a:t>TM</a:t>
            </a:r>
            <a:r>
              <a:rPr lang="en-US" sz="3600" dirty="0"/>
              <a:t> Activation</a:t>
            </a:r>
            <a:endParaRPr lang="en-US" dirty="0"/>
          </a:p>
        </p:txBody>
      </p:sp>
      <p:sp>
        <p:nvSpPr>
          <p:cNvPr id="12291" name="Content Placeholder 6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8206DBB7-CA78-41E1-A3CB-FA91794FCA9D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2"/>
            </p:custDataLst>
          </p:nvPr>
        </p:nvSpPr>
        <p:spPr>
          <a:xfrm>
            <a:off x="243209" y="1070762"/>
            <a:ext cx="4507695" cy="3511177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  <a:buFont typeface="+mj-lt"/>
              <a:buAutoNum type="arabicParenR" startAt="3"/>
              <a:defRPr/>
            </a:pPr>
            <a:r>
              <a:rPr lang="en-US" altLang="en-US" b="1" dirty="0"/>
              <a:t>Grasp tubing tight between both fingers  </a:t>
            </a:r>
            <a:r>
              <a:rPr lang="en-US" altLang="en-US" dirty="0"/>
              <a:t>and then .....</a:t>
            </a:r>
          </a:p>
          <a:p>
            <a:pPr>
              <a:buClr>
                <a:schemeClr val="tx1"/>
              </a:buClr>
              <a:buFont typeface="+mj-lt"/>
              <a:buAutoNum type="arabicParenR" startAt="3"/>
              <a:defRPr/>
            </a:pPr>
            <a:endParaRPr lang="en-US" altLang="en-US" dirty="0"/>
          </a:p>
          <a:p>
            <a:pPr>
              <a:buClr>
                <a:schemeClr val="tx1"/>
              </a:buClr>
              <a:buFont typeface="+mj-lt"/>
              <a:buAutoNum type="arabicParenR" startAt="3"/>
              <a:defRPr/>
            </a:pPr>
            <a:r>
              <a:rPr lang="en-US" altLang="en-US" b="1" dirty="0"/>
              <a:t>Close fingers into a tight fist </a:t>
            </a:r>
            <a:r>
              <a:rPr lang="en-US" altLang="en-US" dirty="0"/>
              <a:t>until the safety shield is completely locked in place over the needle. </a:t>
            </a:r>
          </a:p>
          <a:p>
            <a:pPr>
              <a:buClr>
                <a:schemeClr val="tx1"/>
              </a:buClr>
              <a:buFont typeface="+mj-lt"/>
              <a:buAutoNum type="arabicParenR" startAt="3"/>
              <a:defRPr/>
            </a:pPr>
            <a:endParaRPr lang="en-US" altLang="en-US" sz="750" dirty="0"/>
          </a:p>
          <a:p>
            <a:pPr>
              <a:buClr>
                <a:schemeClr val="tx1"/>
              </a:buClr>
              <a:buFont typeface="+mj-lt"/>
              <a:buAutoNum type="arabicParenR" startAt="3"/>
              <a:defRPr/>
            </a:pPr>
            <a:r>
              <a:rPr lang="en-US" altLang="en-US" dirty="0"/>
              <a:t>Apply pressure over site and dispose of collection set and adapter (hub) into sharps container.</a:t>
            </a:r>
          </a:p>
          <a:p>
            <a:pPr>
              <a:buClr>
                <a:schemeClr val="tx1"/>
              </a:buClr>
              <a:buFont typeface="+mj-lt"/>
              <a:buAutoNum type="arabicParenR" startAt="3"/>
              <a:defRPr/>
            </a:pPr>
            <a:endParaRPr lang="en-US" altLang="en-US" dirty="0"/>
          </a:p>
        </p:txBody>
      </p:sp>
      <p:sp>
        <p:nvSpPr>
          <p:cNvPr id="16387" name="AutoShape 8" descr="Image result for BD safety-lok activation">
            <a:extLst>
              <a:ext uri="{FF2B5EF4-FFF2-40B4-BE49-F238E27FC236}">
                <a16:creationId xmlns:a16="http://schemas.microsoft.com/office/drawing/2014/main" id="{A5CE9EA7-8E3D-4764-99F8-4EF89AB69472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359694" y="-122635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10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</a:pPr>
            <a:endParaRPr lang="en-US" altLang="en-US" sz="1800"/>
          </a:p>
        </p:txBody>
      </p:sp>
      <p:grpSp>
        <p:nvGrpSpPr>
          <p:cNvPr id="2" name="Group 1"/>
          <p:cNvGrpSpPr/>
          <p:nvPr>
            <p:custDataLst>
              <p:tags r:id="rId4"/>
            </p:custDataLst>
          </p:nvPr>
        </p:nvGrpSpPr>
        <p:grpSpPr>
          <a:xfrm>
            <a:off x="5222143" y="178129"/>
            <a:ext cx="2628043" cy="4296965"/>
            <a:chOff x="5236718" y="595313"/>
            <a:chExt cx="3504057" cy="6032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09CA1B-0558-4E74-950E-249DF0650BA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236718" y="1834146"/>
              <a:ext cx="425757" cy="39211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None/>
                <a:defRPr/>
              </a:pPr>
              <a:r>
                <a:rPr lang="en-US" sz="135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FF0E49-2BC4-4FDA-9E65-C4BA923557F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306338" y="3909220"/>
              <a:ext cx="425757" cy="39211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None/>
                <a:defRPr/>
              </a:pPr>
              <a:r>
                <a:rPr lang="en-US" sz="135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4.</a:t>
              </a:r>
            </a:p>
          </p:txBody>
        </p:sp>
        <p:pic>
          <p:nvPicPr>
            <p:cNvPr id="16390" name="Picture 2">
              <a:extLst>
                <a:ext uri="{FF2B5EF4-FFF2-40B4-BE49-F238E27FC236}">
                  <a16:creationId xmlns:a16="http://schemas.microsoft.com/office/drawing/2014/main" id="{11C8F96C-0833-4406-9D12-317EDE767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113" y="595313"/>
              <a:ext cx="2722562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91" name="Picture 3">
              <a:extLst>
                <a:ext uri="{FF2B5EF4-FFF2-40B4-BE49-F238E27FC236}">
                  <a16:creationId xmlns:a16="http://schemas.microsoft.com/office/drawing/2014/main" id="{F6A74928-3F06-465D-B55C-BB969C337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783013"/>
              <a:ext cx="2747963" cy="284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94" name="Right Arrow 3">
              <a:extLst>
                <a:ext uri="{FF2B5EF4-FFF2-40B4-BE49-F238E27FC236}">
                  <a16:creationId xmlns:a16="http://schemas.microsoft.com/office/drawing/2014/main" id="{1C2F70B9-9C31-4879-B1D2-6750CF5D3033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12558670">
              <a:off x="7708900" y="4864100"/>
              <a:ext cx="982663" cy="376238"/>
            </a:xfrm>
            <a:prstGeom prst="rightArrow">
              <a:avLst>
                <a:gd name="adj1" fmla="val 50000"/>
                <a:gd name="adj2" fmla="val 49995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chemeClr val="bg2"/>
              </a:outerShdw>
            </a:effec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AutoNum type="arabicPeriod" startAt="2"/>
                <a:defRPr/>
              </a:pPr>
              <a:endParaRPr lang="en-US" altLang="en-US" sz="1800"/>
            </a:p>
          </p:txBody>
        </p:sp>
        <p:sp>
          <p:nvSpPr>
            <p:cNvPr id="17" name="Right Arrow 3">
              <a:extLst>
                <a:ext uri="{FF2B5EF4-FFF2-40B4-BE49-F238E27FC236}">
                  <a16:creationId xmlns:a16="http://schemas.microsoft.com/office/drawing/2014/main" id="{40FE1CD1-0D53-4C28-9EA7-63A51CDB44FD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12207686">
              <a:off x="7802563" y="2035175"/>
              <a:ext cx="938212" cy="365125"/>
            </a:xfrm>
            <a:prstGeom prst="rightArrow">
              <a:avLst>
                <a:gd name="adj1" fmla="val 50000"/>
                <a:gd name="adj2" fmla="val 49995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chemeClr val="bg2"/>
              </a:outerShdw>
            </a:effec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Char char="î"/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AutoNum type="arabicPeriod" startAt="2"/>
                <a:defRPr/>
              </a:pPr>
              <a:endParaRPr lang="en-US" altLang="en-US" sz="1800"/>
            </a:p>
          </p:txBody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>
            <a:extLst>
              <a:ext uri="{FF2B5EF4-FFF2-40B4-BE49-F238E27FC236}">
                <a16:creationId xmlns:a16="http://schemas.microsoft.com/office/drawing/2014/main" id="{0A26DD60-4005-48C3-9E25-29B7CA03273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/>
          <a:lstStyle/>
          <a:p>
            <a:r>
              <a:rPr lang="en-US" altLang="en-US" sz="2700" dirty="0">
                <a:solidFill>
                  <a:schemeClr val="tx1"/>
                </a:solidFill>
              </a:rPr>
              <a:t>Video: Safety-</a:t>
            </a:r>
            <a:r>
              <a:rPr lang="en-US" altLang="en-US" sz="2700" dirty="0" err="1">
                <a:solidFill>
                  <a:schemeClr val="tx1"/>
                </a:solidFill>
              </a:rPr>
              <a:t>Lok</a:t>
            </a:r>
            <a:r>
              <a:rPr lang="en-US" altLang="en-US" sz="2700" baseline="30000" dirty="0" err="1">
                <a:solidFill>
                  <a:schemeClr val="tx1"/>
                </a:solidFill>
              </a:rPr>
              <a:t>TM</a:t>
            </a:r>
            <a:r>
              <a:rPr lang="en-US" altLang="en-US" sz="2700" dirty="0">
                <a:solidFill>
                  <a:schemeClr val="tx1"/>
                </a:solidFill>
              </a:rPr>
              <a:t> Activation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88C2B-A2E0-40C2-A738-785B64455F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43150" y="808851"/>
            <a:ext cx="542925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defRPr/>
            </a:pPr>
            <a:r>
              <a:rPr lang="en-US" sz="1500" dirty="0"/>
              <a:t>Be patient while the Video start paying.</a:t>
            </a:r>
            <a:endParaRPr lang="en-US" sz="1350" dirty="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>
            <a:extLst>
              <a:ext uri="{FF2B5EF4-FFF2-40B4-BE49-F238E27FC236}">
                <a16:creationId xmlns:a16="http://schemas.microsoft.com/office/drawing/2014/main" id="{C6E95ADF-C7CC-4D1B-A463-C9E66B0ED20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IMPORTANT!</a:t>
            </a:r>
          </a:p>
        </p:txBody>
      </p:sp>
      <p:sp>
        <p:nvSpPr>
          <p:cNvPr id="18436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4FE38658-B4F4-4E67-84C3-073FEEBD5747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083668"/>
            <a:ext cx="5143800" cy="2107208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Do </a:t>
            </a:r>
            <a:r>
              <a:rPr lang="en-US" altLang="en-US" sz="2000" u="sng" dirty="0">
                <a:solidFill>
                  <a:srgbClr val="FF0000"/>
                </a:solidFill>
              </a:rPr>
              <a:t>NOT</a:t>
            </a:r>
            <a:r>
              <a:rPr lang="en-US" altLang="en-US" sz="2000" dirty="0"/>
              <a:t> hold a needle up in the air before activating!</a:t>
            </a:r>
          </a:p>
          <a:p>
            <a:endParaRPr lang="en-US" altLang="en-US" sz="2000" dirty="0"/>
          </a:p>
          <a:p>
            <a:r>
              <a:rPr lang="en-US" altLang="en-US" sz="2000" dirty="0"/>
              <a:t>Do </a:t>
            </a:r>
            <a:r>
              <a:rPr lang="en-US" altLang="en-US" sz="2000" u="sng" dirty="0">
                <a:solidFill>
                  <a:srgbClr val="FF0000"/>
                </a:solidFill>
              </a:rPr>
              <a:t>NOT</a:t>
            </a:r>
            <a:r>
              <a:rPr lang="en-US" altLang="en-US" sz="2000" dirty="0"/>
              <a:t> use two-handed techniques to activate the Safety-</a:t>
            </a:r>
            <a:r>
              <a:rPr lang="en-US" altLang="en-US" sz="2000" dirty="0" err="1"/>
              <a:t>Lok</a:t>
            </a:r>
            <a:r>
              <a:rPr lang="en-US" altLang="en-US" sz="2000" dirty="0"/>
              <a:t> safety shield!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86151" y="742951"/>
            <a:ext cx="4042172" cy="3926681"/>
            <a:chOff x="3124200" y="1473200"/>
            <a:chExt cx="5389563" cy="5235575"/>
          </a:xfrm>
        </p:grpSpPr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50E85203-1E7A-4F8E-B81B-AD5C75718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650" y="1473200"/>
              <a:ext cx="2170113" cy="217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7" name="Picture 4" descr="C:\Users\NRamirez\AppData\Local\Microsoft\Windows\Temporary Internet Files\Content.IE5\6QC3SBXA\150px-ProhibitionSign2.svg[1].png">
              <a:extLst>
                <a:ext uri="{FF2B5EF4-FFF2-40B4-BE49-F238E27FC236}">
                  <a16:creationId xmlns:a16="http://schemas.microsoft.com/office/drawing/2014/main" id="{F8273C2A-3CB8-4BDE-8DA1-90E1F6C55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554163"/>
              <a:ext cx="2008188" cy="200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2">
              <a:extLst>
                <a:ext uri="{FF2B5EF4-FFF2-40B4-BE49-F238E27FC236}">
                  <a16:creationId xmlns:a16="http://schemas.microsoft.com/office/drawing/2014/main" id="{50953261-E0DA-49DB-9B16-F77DBB0A5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93"/>
            <a:stretch>
              <a:fillRect/>
            </a:stretch>
          </p:blipFill>
          <p:spPr bwMode="auto">
            <a:xfrm>
              <a:off x="6096000" y="4737100"/>
              <a:ext cx="1762125" cy="180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9" name="Picture 3">
              <a:extLst>
                <a:ext uri="{FF2B5EF4-FFF2-40B4-BE49-F238E27FC236}">
                  <a16:creationId xmlns:a16="http://schemas.microsoft.com/office/drawing/2014/main" id="{482D28C8-65C7-42DB-AE34-43B8C07F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737100"/>
              <a:ext cx="1914525" cy="190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40" name="Picture 4">
              <a:extLst>
                <a:ext uri="{FF2B5EF4-FFF2-40B4-BE49-F238E27FC236}">
                  <a16:creationId xmlns:a16="http://schemas.microsoft.com/office/drawing/2014/main" id="{81955E48-5844-452D-9A72-5040E49B0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800600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5">
              <a:extLst>
                <a:ext uri="{FF2B5EF4-FFF2-40B4-BE49-F238E27FC236}">
                  <a16:creationId xmlns:a16="http://schemas.microsoft.com/office/drawing/2014/main" id="{C62374B1-9BD8-4770-8F4B-0BE0C3F19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4800600"/>
              <a:ext cx="1914525" cy="190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>
            <a:extLst>
              <a:ext uri="{FF2B5EF4-FFF2-40B4-BE49-F238E27FC236}">
                <a16:creationId xmlns:a16="http://schemas.microsoft.com/office/drawing/2014/main" id="{213836FE-0145-414B-8884-F8EECC6623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 i="1"/>
              <a:t>BEWARE!</a:t>
            </a:r>
          </a:p>
        </p:txBody>
      </p:sp>
      <p:sp>
        <p:nvSpPr>
          <p:cNvPr id="19460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23533DA5-7408-4518-AF01-EA8ACB360078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305717"/>
            <a:ext cx="5163678" cy="3249615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Do </a:t>
            </a:r>
            <a:r>
              <a:rPr lang="en-US" altLang="en-US" sz="1800" u="sng" dirty="0"/>
              <a:t>NOT</a:t>
            </a:r>
            <a:r>
              <a:rPr lang="en-US" altLang="en-US" sz="1800" dirty="0"/>
              <a:t> place fingers into a hub (adapter) connected to a Vacutainer needle, butterfly or blood transfer device.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/>
              <a:t>Remember, there is a needle under the rubber sheath!</a:t>
            </a:r>
          </a:p>
          <a:p>
            <a:pPr lvl="1"/>
            <a:endParaRPr lang="en-US" altLang="en-US" sz="1800" dirty="0"/>
          </a:p>
          <a:p>
            <a:r>
              <a:rPr lang="en-US" altLang="en-US" sz="1800" dirty="0"/>
              <a:t>Do </a:t>
            </a:r>
            <a:r>
              <a:rPr lang="en-US" altLang="en-US" sz="1800" u="sng" dirty="0"/>
              <a:t>NOT</a:t>
            </a:r>
            <a:r>
              <a:rPr lang="en-US" altLang="en-US" sz="1800" dirty="0"/>
              <a:t> gather up remaining blood collection equipment in one hand.  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/>
              <a:t>It’s possible the butterfly needle may not be fully retracted into safety shield! </a:t>
            </a:r>
          </a:p>
          <a:p>
            <a:endParaRPr lang="en-US" altLang="en-US" dirty="0"/>
          </a:p>
          <a:p>
            <a:pPr lvl="1"/>
            <a:endParaRPr lang="en-US" altLang="en-US" sz="1800" dirty="0"/>
          </a:p>
        </p:txBody>
      </p:sp>
      <p:grpSp>
        <p:nvGrpSpPr>
          <p:cNvPr id="2" name="Group 1"/>
          <p:cNvGrpSpPr/>
          <p:nvPr/>
        </p:nvGrpSpPr>
        <p:grpSpPr>
          <a:xfrm>
            <a:off x="5943600" y="342902"/>
            <a:ext cx="1876425" cy="4130279"/>
            <a:chOff x="6515100" y="914400"/>
            <a:chExt cx="2501900" cy="5507038"/>
          </a:xfrm>
        </p:grpSpPr>
        <p:pic>
          <p:nvPicPr>
            <p:cNvPr id="19458" name="Picture 2" descr="C:\Users\NRamirez\AppData\Local\Microsoft\Windows\Temporary Internet Files\Content.IE5\6QC3SBXA\hand[1].jpg">
              <a:extLst>
                <a:ext uri="{FF2B5EF4-FFF2-40B4-BE49-F238E27FC236}">
                  <a16:creationId xmlns:a16="http://schemas.microsoft.com/office/drawing/2014/main" id="{70C13B9F-A8E8-4ED8-8308-D0B185FF3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50" y="4359275"/>
              <a:ext cx="1822450" cy="20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5">
              <a:extLst>
                <a:ext uri="{FF2B5EF4-FFF2-40B4-BE49-F238E27FC236}">
                  <a16:creationId xmlns:a16="http://schemas.microsoft.com/office/drawing/2014/main" id="{F867AA03-AD80-4CF6-8D12-CB02F14C0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4529138"/>
              <a:ext cx="1778000" cy="177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2" name="Picture 1">
              <a:extLst>
                <a:ext uri="{FF2B5EF4-FFF2-40B4-BE49-F238E27FC236}">
                  <a16:creationId xmlns:a16="http://schemas.microsoft.com/office/drawing/2014/main" id="{EB3891AF-FCD3-4C54-91BA-330C619FD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33" b="20361"/>
            <a:stretch>
              <a:fillRect/>
            </a:stretch>
          </p:blipFill>
          <p:spPr bwMode="auto">
            <a:xfrm>
              <a:off x="7002463" y="2590800"/>
              <a:ext cx="1978025" cy="115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Right Arrow 3">
              <a:extLst>
                <a:ext uri="{FF2B5EF4-FFF2-40B4-BE49-F238E27FC236}">
                  <a16:creationId xmlns:a16="http://schemas.microsoft.com/office/drawing/2014/main" id="{84D1FEEA-7B89-4DF8-A76E-26F52D7D5838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515100" y="3271838"/>
              <a:ext cx="381000" cy="38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  <a:buBlip>
                  <a:blip r:embed="rId9"/>
                </a:buBlip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chemeClr val="tx1"/>
                </a:buClr>
                <a:buSzPct val="60000"/>
                <a:buFont typeface="Wingdings" panose="05000000000000000000" pitchFamily="2" charset="2"/>
                <a:buAutoNum type="arabicPeriod" startAt="2"/>
              </a:pPr>
              <a:endParaRPr lang="en-US" altLang="en-US" sz="1800"/>
            </a:p>
          </p:txBody>
        </p:sp>
        <p:pic>
          <p:nvPicPr>
            <p:cNvPr id="19464" name="Picture 3">
              <a:extLst>
                <a:ext uri="{FF2B5EF4-FFF2-40B4-BE49-F238E27FC236}">
                  <a16:creationId xmlns:a16="http://schemas.microsoft.com/office/drawing/2014/main" id="{46D69F9F-F69F-49BA-A325-CA1B223E8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4" r="7484"/>
            <a:stretch>
              <a:fillRect/>
            </a:stretch>
          </p:blipFill>
          <p:spPr bwMode="auto">
            <a:xfrm>
              <a:off x="7348538" y="914400"/>
              <a:ext cx="1285875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D08187C-CE5E-44DC-A043-83D8EA72CB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 i="1"/>
              <a:t>BEWARE!</a:t>
            </a:r>
          </a:p>
        </p:txBody>
      </p:sp>
      <p:sp>
        <p:nvSpPr>
          <p:cNvPr id="2048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3345360-68EE-497C-8709-C74086243E02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388372"/>
            <a:ext cx="7797548" cy="3253202"/>
          </a:xfrm>
        </p:spPr>
        <p:txBody>
          <a:bodyPr>
            <a:normAutofit/>
          </a:bodyPr>
          <a:lstStyle/>
          <a:p>
            <a:pPr lvl="1"/>
            <a:endParaRPr lang="en-US" altLang="en-US" sz="1800" dirty="0"/>
          </a:p>
          <a:p>
            <a:r>
              <a:rPr lang="en-US" altLang="en-US" sz="2100" dirty="0"/>
              <a:t>When dealing with agitated or combative patients, do not try to continue the venipuncture.  </a:t>
            </a:r>
          </a:p>
          <a:p>
            <a:r>
              <a:rPr lang="en-US" altLang="en-US" sz="2100" b="1" dirty="0">
                <a:solidFill>
                  <a:srgbClr val="FF0000"/>
                </a:solidFill>
              </a:rPr>
              <a:t>STOP</a:t>
            </a:r>
            <a:r>
              <a:rPr lang="en-US" altLang="en-US" sz="2100" dirty="0"/>
              <a:t> the procedure and step back to avoid risk of injury.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/>
              <a:t>Tip:  If possible, stick the needle into the sheet or nearby object to secure it until patient is back under control. </a:t>
            </a:r>
          </a:p>
        </p:txBody>
      </p:sp>
      <p:pic>
        <p:nvPicPr>
          <p:cNvPr id="20484" name="Picture 2" descr="C:\Users\NRamirez\AppData\Local\Microsoft\Windows\Temporary Internet Files\Content.IE5\TSUZ1D40\488635044_1280x720[1].jpg">
            <a:extLst>
              <a:ext uri="{FF2B5EF4-FFF2-40B4-BE49-F238E27FC236}">
                <a16:creationId xmlns:a16="http://schemas.microsoft.com/office/drawing/2014/main" id="{9E1B7945-5D26-4836-83B6-23730543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CB96AC68-7C01-4297-AD8C-7E3F92E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6" y="1285335"/>
            <a:ext cx="1635919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C6CD185F-E7E4-453F-AD06-F9089A7F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34" y="1033687"/>
            <a:ext cx="4274344" cy="387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">
            <a:extLst>
              <a:ext uri="{FF2B5EF4-FFF2-40B4-BE49-F238E27FC236}">
                <a16:creationId xmlns:a16="http://schemas.microsoft.com/office/drawing/2014/main" id="{B25DCBBE-6C36-4A0B-A26C-0F0598C76BE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75210" y="3401616"/>
            <a:ext cx="1714500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î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US" altLang="en-US" sz="900" b="1">
              <a:solidFill>
                <a:schemeClr val="bg2"/>
              </a:solidFill>
            </a:endParaRPr>
          </a:p>
        </p:txBody>
      </p:sp>
      <p:pic>
        <p:nvPicPr>
          <p:cNvPr id="19461" name="Picture 7">
            <a:extLst>
              <a:ext uri="{FF2B5EF4-FFF2-40B4-BE49-F238E27FC236}">
                <a16:creationId xmlns:a16="http://schemas.microsoft.com/office/drawing/2014/main" id="{66D28749-1711-4079-BB2D-3B45E590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1055">
            <a:off x="6411966" y="1736673"/>
            <a:ext cx="400050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B723BF-3B5F-2753-4CBF-757EAC82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9" y="227858"/>
            <a:ext cx="8637266" cy="577848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Blood Transfer Device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FBD04074-ACBC-4D5F-9D28-77C59769A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41" y="1809578"/>
            <a:ext cx="1085850" cy="15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B3767910-B269-445C-BDF8-DAEC6319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41" y="3335246"/>
            <a:ext cx="1085850" cy="151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>
            <a:extLst>
              <a:ext uri="{FF2B5EF4-FFF2-40B4-BE49-F238E27FC236}">
                <a16:creationId xmlns:a16="http://schemas.microsoft.com/office/drawing/2014/main" id="{F79CAAFE-C93B-4EE5-B038-C36927689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4" b="6213"/>
          <a:stretch>
            <a:fillRect/>
          </a:stretch>
        </p:blipFill>
        <p:spPr bwMode="auto">
          <a:xfrm>
            <a:off x="3712827" y="736904"/>
            <a:ext cx="3143250" cy="84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>
            <a:extLst>
              <a:ext uri="{FF2B5EF4-FFF2-40B4-BE49-F238E27FC236}">
                <a16:creationId xmlns:a16="http://schemas.microsoft.com/office/drawing/2014/main" id="{65742435-59BC-48A5-8363-79639D3FD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71" y="1657892"/>
            <a:ext cx="3486150" cy="329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68EF93-C23C-D4AC-C51F-B2F1649D7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96" y="635309"/>
            <a:ext cx="8637266" cy="577848"/>
          </a:xfrm>
        </p:spPr>
        <p:txBody>
          <a:bodyPr>
            <a:normAutofit fontScale="90000"/>
          </a:bodyPr>
          <a:lstStyle/>
          <a:p>
            <a:r>
              <a:rPr lang="en-US" altLang="en-US" sz="4400" dirty="0"/>
              <a:t>Capillary Blood Lancets – Pediatric/Adult Finger Sticks</a:t>
            </a:r>
            <a:r>
              <a:rPr lang="en-US" altLang="en-US" sz="4400" dirty="0">
                <a:solidFill>
                  <a:srgbClr val="002855"/>
                </a:solidFill>
              </a:rPr>
              <a:t> </a:t>
            </a:r>
            <a:br>
              <a:rPr lang="en-US" altLang="en-US" sz="4400" dirty="0">
                <a:solidFill>
                  <a:srgbClr val="002855"/>
                </a:solidFill>
              </a:rPr>
            </a:br>
            <a:r>
              <a:rPr lang="en-US" altLang="en-US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(Royal Oak, Troy, Grosse Pointe)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4">
            <a:extLst>
              <a:ext uri="{FF2B5EF4-FFF2-40B4-BE49-F238E27FC236}">
                <a16:creationId xmlns:a16="http://schemas.microsoft.com/office/drawing/2014/main" id="{A4B25CDB-6394-4511-8486-73884D9224F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en-US" sz="2400"/>
              <a:t>Making Safe Choices</a:t>
            </a:r>
          </a:p>
        </p:txBody>
      </p:sp>
      <p:sp>
        <p:nvSpPr>
          <p:cNvPr id="6" name="Content Placeholder 5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033ABC3B-436E-4719-8186-916268E86DF9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139894"/>
            <a:ext cx="8473408" cy="331283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sz="2550" dirty="0"/>
              <a:t>This module provides critical information/steps needed to ensure that our patients consistently receive safe care. It is </a:t>
            </a:r>
            <a:r>
              <a:rPr lang="en-US" sz="2550" b="1" dirty="0"/>
              <a:t>your responsibility </a:t>
            </a:r>
            <a:r>
              <a:rPr lang="en-US" sz="2550" dirty="0"/>
              <a:t>to notify your supervisor/educator  if you have questions about the information in this module, or if you are unable to complete the steps as described.</a:t>
            </a:r>
          </a:p>
          <a:p>
            <a:pPr>
              <a:defRPr/>
            </a:pPr>
            <a:endParaRPr lang="en-US" sz="2550" dirty="0"/>
          </a:p>
          <a:p>
            <a:pPr>
              <a:defRPr/>
            </a:pPr>
            <a:r>
              <a:rPr lang="en-US" sz="2550" dirty="0"/>
              <a:t>Not following these steps may cause harm to our patients, ourselves or others and is called </a:t>
            </a:r>
            <a:r>
              <a:rPr lang="en-US" sz="2550" dirty="0">
                <a:solidFill>
                  <a:srgbClr val="FFC000"/>
                </a:solidFill>
              </a:rPr>
              <a:t>at-risk behavior</a:t>
            </a:r>
            <a:r>
              <a:rPr lang="en-US" sz="2550" dirty="0"/>
              <a:t>. You should expect to be coached if you misstep, or </a:t>
            </a:r>
            <a:r>
              <a:rPr lang="en-US" sz="2550" dirty="0">
                <a:solidFill>
                  <a:srgbClr val="FFC000"/>
                </a:solidFill>
              </a:rPr>
              <a:t>drift</a:t>
            </a:r>
            <a:r>
              <a:rPr lang="en-US" sz="2550" dirty="0"/>
              <a:t>, from the described procedures.</a:t>
            </a:r>
          </a:p>
          <a:p>
            <a:pPr>
              <a:defRPr/>
            </a:pPr>
            <a:endParaRPr lang="en-US" sz="2550" dirty="0"/>
          </a:p>
          <a:p>
            <a:pPr>
              <a:defRPr/>
            </a:pPr>
            <a:r>
              <a:rPr lang="en-US" sz="2550" dirty="0"/>
              <a:t>Should you choose to not follow this procedure (after being coached on the correct procedure) that may be considered </a:t>
            </a:r>
            <a:r>
              <a:rPr lang="en-US" sz="2550" dirty="0">
                <a:solidFill>
                  <a:srgbClr val="FFC000"/>
                </a:solidFill>
              </a:rPr>
              <a:t>reckless behavior </a:t>
            </a:r>
            <a:r>
              <a:rPr lang="en-US" sz="2550" dirty="0"/>
              <a:t>and may result in punitive action</a:t>
            </a:r>
            <a:r>
              <a:rPr lang="en-US"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B3D4922-3BBC-40F3-ABB9-F88B6617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186" b="16368"/>
          <a:stretch>
            <a:fillRect/>
          </a:stretch>
        </p:blipFill>
        <p:spPr bwMode="auto">
          <a:xfrm>
            <a:off x="6172200" y="114299"/>
            <a:ext cx="1138238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8A1E645C-79E7-4E3A-9794-506AFFA2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63110"/>
            <a:ext cx="6259116" cy="33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9315F80-EE58-43AE-1786-9E0950D4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44" y="216229"/>
            <a:ext cx="8637266" cy="577848"/>
          </a:xfrm>
        </p:spPr>
        <p:txBody>
          <a:bodyPr>
            <a:normAutofit fontScale="90000"/>
          </a:bodyPr>
          <a:lstStyle/>
          <a:p>
            <a:r>
              <a:rPr lang="en-US" altLang="en-US" sz="3600" dirty="0"/>
              <a:t>Capillary Blood Lancet – Newborns</a:t>
            </a:r>
            <a:br>
              <a:rPr lang="en-US" altLang="en-US" sz="3600" dirty="0"/>
            </a:br>
            <a:r>
              <a:rPr lang="en-US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(Royal Oak, Troy, Grosse Pointe)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49C4D3-8D63-49FA-A596-B917766D6BC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318184" y="1856735"/>
            <a:ext cx="3200400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Owen Mumford </a:t>
            </a:r>
            <a:r>
              <a:rPr lang="en-US" sz="1350" b="1" dirty="0" err="1"/>
              <a:t>Unistik</a:t>
            </a:r>
            <a:r>
              <a:rPr lang="en-US" sz="1350" b="1" dirty="0"/>
              <a:t>® 3 lancets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Features Comfort Zone Technology</a:t>
            </a:r>
            <a:r>
              <a:rPr lang="en-US" sz="1200" baseline="30000" dirty="0"/>
              <a:t>®</a:t>
            </a:r>
            <a:r>
              <a:rPr lang="en-US" sz="1200" dirty="0"/>
              <a:t> (CZT®) with eight raised pressure points  to reduce pain for a more comfortable sampling experience.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Needle retracts immediately after use to reduce the risk of needlestick injuries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Lock out indicator prevents reuse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Indicator for targeted positioning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09D77-BC30-4A7C-B6D9-406CF8B0A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34" t="19050" r="37500" b="21852"/>
          <a:stretch/>
        </p:blipFill>
        <p:spPr>
          <a:xfrm>
            <a:off x="1828801" y="1624531"/>
            <a:ext cx="2299862" cy="3163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9BE22-CCA7-4867-9F39-CEFE0841F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2" b="10385"/>
          <a:stretch/>
        </p:blipFill>
        <p:spPr>
          <a:xfrm>
            <a:off x="5143500" y="742950"/>
            <a:ext cx="1753578" cy="881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049E2F-9E38-4E0F-B04A-CE686D90E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67" t="33704" r="34166" b="37133"/>
          <a:stretch/>
        </p:blipFill>
        <p:spPr>
          <a:xfrm>
            <a:off x="4629151" y="3753795"/>
            <a:ext cx="2400300" cy="11524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B5D2AD-944B-746A-B282-4ED6A6C6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4" y="423002"/>
            <a:ext cx="8637266" cy="57784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000" dirty="0"/>
              <a:t>Capillary Blood Lancets – Pediatric/Adult Finger Sticks</a:t>
            </a:r>
            <a:br>
              <a:rPr lang="en-US" altLang="en-US" sz="4400" dirty="0"/>
            </a:b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(Dearborn, Taylor, Trenton, Wayne)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836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8FE2BB-1D89-491D-8FE7-CB08F3A3B9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66" t="28148" r="26667" b="36719"/>
          <a:stretch/>
        </p:blipFill>
        <p:spPr>
          <a:xfrm>
            <a:off x="3841407" y="2571750"/>
            <a:ext cx="3546537" cy="19114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49C4D3-8D63-49FA-A596-B917766D6BC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0831" y="1029205"/>
            <a:ext cx="84229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Accriva</a:t>
            </a:r>
            <a:r>
              <a:rPr lang="en-US" sz="1600" dirty="0"/>
              <a:t> Tenderfoot™ lancets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1200" dirty="0"/>
              <a:t>Safe, easy to use, and virtually pain free </a:t>
            </a:r>
            <a:r>
              <a:rPr lang="en-US" sz="1200" dirty="0" err="1"/>
              <a:t>Softsweep</a:t>
            </a:r>
            <a:r>
              <a:rPr lang="en-US" sz="1200" dirty="0"/>
              <a:t>™ incision method controlled to a depth just above most nerve fibers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1200" dirty="0"/>
              <a:t>Less bruising as compared with traditional lancet devices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1200" dirty="0"/>
              <a:t>No need for heel warmers, repeat sampling, and excessive squeezing of the heel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1200" dirty="0"/>
              <a:t>Blade permanently retracts back into the device, eliminating any chance of an accidental stick and creates a high-quality incision resulting in a sample free of tissue contamination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1200" dirty="0"/>
              <a:t>Available in four different incision depths:   micro-preemie, preemie, newborn, and toddler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613993-E8A1-4F3F-BE63-6D1DF159202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286500" y="2857500"/>
            <a:ext cx="571500" cy="1828800"/>
          </a:xfrm>
          <a:prstGeom prst="roundRect">
            <a:avLst/>
          </a:prstGeom>
          <a:noFill/>
          <a:ln w="38100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AutoNum type="arabicPeriod" startAt="2"/>
            </a:pPr>
            <a:endParaRPr lang="en-US"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9C1A0-300C-4CD3-B8BB-2C80B121F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608" y="2538377"/>
            <a:ext cx="2898899" cy="201185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46B7223-292E-1245-C07B-1DC59EF8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1" y="228131"/>
            <a:ext cx="8637266" cy="57784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Capillary Blood Lancets – Newborns</a:t>
            </a:r>
            <a:br>
              <a:rPr lang="en-US" altLang="en-US" sz="3600" dirty="0"/>
            </a:b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(Dearborn, Taylor, Trenton, Wayne)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99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7107-A00B-4B61-9BCD-33F22781B96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3000" dirty="0" err="1">
                <a:solidFill>
                  <a:schemeClr val="tx1"/>
                </a:solidFill>
              </a:rPr>
              <a:t>Accriva</a:t>
            </a:r>
            <a:r>
              <a:rPr lang="en-US" sz="3000" dirty="0">
                <a:solidFill>
                  <a:schemeClr val="tx1"/>
                </a:solidFill>
              </a:rPr>
              <a:t> Tenderfoot™ method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AE492-43C8-4F0B-BE4D-5C6BECB40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34074" r="18055" b="21481"/>
          <a:stretch/>
        </p:blipFill>
        <p:spPr>
          <a:xfrm>
            <a:off x="1200150" y="1285875"/>
            <a:ext cx="6629400" cy="2571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47363A-B4FF-47A2-BAEB-B53EE9F764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0200" y="3943350"/>
            <a:ext cx="54292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YouTube Video link for tutorial: </a:t>
            </a:r>
            <a:r>
              <a:rPr lang="en-US" sz="135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6"/>
              </a:rPr>
              <a:t>https://www.youtube.com/watch?v=w1v0B_9fOXI</a:t>
            </a:r>
            <a:r>
              <a:rPr lang="en-US" sz="135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95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1">
            <a:extLst>
              <a:ext uri="{FF2B5EF4-FFF2-40B4-BE49-F238E27FC236}">
                <a16:creationId xmlns:a16="http://schemas.microsoft.com/office/drawing/2014/main" id="{5AFD2313-26E8-4F57-A0CD-95DA8AADCD8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51884" y="4434083"/>
            <a:ext cx="2587099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750" b="1" dirty="0"/>
              <a:t>6.  Repeat steps 1-5 for the yellow UA tube.</a:t>
            </a:r>
          </a:p>
        </p:txBody>
      </p:sp>
      <p:sp>
        <p:nvSpPr>
          <p:cNvPr id="12295" name="TextBox 3">
            <a:extLst>
              <a:ext uri="{FF2B5EF4-FFF2-40B4-BE49-F238E27FC236}">
                <a16:creationId xmlns:a16="http://schemas.microsoft.com/office/drawing/2014/main" id="{D69681A8-9555-4BA2-82FB-39A96BBAE8A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43913" y="1215508"/>
            <a:ext cx="3086100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Review the steps below for proper specimen processing and safe disposal.</a:t>
            </a:r>
          </a:p>
        </p:txBody>
      </p:sp>
      <p:grpSp>
        <p:nvGrpSpPr>
          <p:cNvPr id="7" name="Group 6"/>
          <p:cNvGrpSpPr/>
          <p:nvPr>
            <p:custDataLst>
              <p:tags r:id="rId4"/>
            </p:custDataLst>
          </p:nvPr>
        </p:nvGrpSpPr>
        <p:grpSpPr>
          <a:xfrm>
            <a:off x="1319213" y="134542"/>
            <a:ext cx="6460331" cy="4306328"/>
            <a:chOff x="234950" y="179388"/>
            <a:chExt cx="8613775" cy="6052657"/>
          </a:xfrm>
        </p:grpSpPr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2CFDCD5B-E37C-41AF-BECD-3D4D77337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" r="2"/>
            <a:stretch>
              <a:fillRect/>
            </a:stretch>
          </p:blipFill>
          <p:spPr bwMode="auto">
            <a:xfrm>
              <a:off x="5175250" y="179388"/>
              <a:ext cx="3206750" cy="2481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579" name="Picture 3">
              <a:extLst>
                <a:ext uri="{FF2B5EF4-FFF2-40B4-BE49-F238E27FC236}">
                  <a16:creationId xmlns:a16="http://schemas.microsoft.com/office/drawing/2014/main" id="{95C3A42C-F231-4C21-9CF9-E98F252EF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" y="2895600"/>
              <a:ext cx="8613775" cy="327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A1BADF-FC56-43EF-AB9B-732CED8F23A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29400" y="5454649"/>
              <a:ext cx="2219325" cy="777396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128588" indent="-128588">
                <a:lnSpc>
                  <a:spcPct val="90000"/>
                </a:lnSpc>
                <a:spcBef>
                  <a:spcPct val="20000"/>
                </a:spcBef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n-US" sz="788" b="1" dirty="0">
                  <a:solidFill>
                    <a:schemeClr val="bg2"/>
                  </a:solidFill>
                  <a:latin typeface="+mj-lt"/>
                  <a:cs typeface="Arial" panose="020B0604020202020204" pitchFamily="34" charset="0"/>
                </a:rPr>
                <a:t>Remove patient identifiers on label with a Sharpie.</a:t>
              </a:r>
            </a:p>
            <a:p>
              <a:pPr marL="128588" indent="-128588">
                <a:lnSpc>
                  <a:spcPct val="90000"/>
                </a:lnSpc>
                <a:spcBef>
                  <a:spcPct val="20000"/>
                </a:spcBef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n-US" sz="788" b="1" dirty="0">
                  <a:solidFill>
                    <a:schemeClr val="bg2"/>
                  </a:solidFill>
                  <a:latin typeface="+mj-lt"/>
                  <a:cs typeface="Arial" panose="020B0604020202020204" pitchFamily="34" charset="0"/>
                </a:rPr>
                <a:t>Dispose of empty cup in regular trash. </a:t>
              </a:r>
            </a:p>
          </p:txBody>
        </p:sp>
        <p:sp>
          <p:nvSpPr>
            <p:cNvPr id="3" name="5-Point Star 2">
              <a:extLst>
                <a:ext uri="{FF2B5EF4-FFF2-40B4-BE49-F238E27FC236}">
                  <a16:creationId xmlns:a16="http://schemas.microsoft.com/office/drawing/2014/main" id="{1063FC34-D040-407C-BDE8-11DEB10B8C4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8153400" y="4535488"/>
              <a:ext cx="457200" cy="42386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AutoNum type="arabicPeriod" startAt="2"/>
                <a:defRPr/>
              </a:pPr>
              <a:endParaRPr lang="en-US" sz="1350"/>
            </a:p>
          </p:txBody>
        </p:sp>
        <p:pic>
          <p:nvPicPr>
            <p:cNvPr id="24585" name="Picture 6">
              <a:extLst>
                <a:ext uri="{FF2B5EF4-FFF2-40B4-BE49-F238E27FC236}">
                  <a16:creationId xmlns:a16="http://schemas.microsoft.com/office/drawing/2014/main" id="{7AB667C7-49DB-4B7C-A5B0-07053040A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688" y="808038"/>
              <a:ext cx="95250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2FBF09-5BF1-4588-ACBD-C077816725C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629400" y="5072063"/>
              <a:ext cx="1971675" cy="436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128588" indent="-128588">
                <a:lnSpc>
                  <a:spcPct val="90000"/>
                </a:lnSpc>
                <a:spcBef>
                  <a:spcPct val="20000"/>
                </a:spcBef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n-US" sz="788" b="1" dirty="0">
                  <a:solidFill>
                    <a:schemeClr val="bg2"/>
                  </a:solidFill>
                  <a:latin typeface="+mj-lt"/>
                  <a:cs typeface="Arial" panose="020B0604020202020204" pitchFamily="34" charset="0"/>
                </a:rPr>
                <a:t>Discard remaining urine in sink. 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8A2425B-140C-C459-5DC5-DC99FA70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9" y="401171"/>
            <a:ext cx="4209095" cy="57784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Urine Collection using BD cup with transfer device in lid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>
            <a:extLst>
              <a:ext uri="{FF2B5EF4-FFF2-40B4-BE49-F238E27FC236}">
                <a16:creationId xmlns:a16="http://schemas.microsoft.com/office/drawing/2014/main" id="{910FB5E3-8977-40CD-9B90-06F5978C231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61518" y="1008329"/>
            <a:ext cx="3086100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î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Review the steps below for proper specimen processing and safe disposal.</a:t>
            </a:r>
          </a:p>
        </p:txBody>
      </p:sp>
      <p:grpSp>
        <p:nvGrpSpPr>
          <p:cNvPr id="4" name="Group 3"/>
          <p:cNvGrpSpPr/>
          <p:nvPr>
            <p:custDataLst>
              <p:tags r:id="rId3"/>
            </p:custDataLst>
          </p:nvPr>
        </p:nvGrpSpPr>
        <p:grpSpPr>
          <a:xfrm>
            <a:off x="1685925" y="111114"/>
            <a:ext cx="6240068" cy="4400595"/>
            <a:chOff x="723900" y="460375"/>
            <a:chExt cx="8320090" cy="5867459"/>
          </a:xfrm>
        </p:grpSpPr>
        <p:pic>
          <p:nvPicPr>
            <p:cNvPr id="25604" name="Picture 3">
              <a:extLst>
                <a:ext uri="{FF2B5EF4-FFF2-40B4-BE49-F238E27FC236}">
                  <a16:creationId xmlns:a16="http://schemas.microsoft.com/office/drawing/2014/main" id="{35AD49AA-65E7-4567-B24F-E531A1982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9" r="23627" b="16931"/>
            <a:stretch>
              <a:fillRect/>
            </a:stretch>
          </p:blipFill>
          <p:spPr bwMode="auto">
            <a:xfrm>
              <a:off x="6950075" y="857250"/>
              <a:ext cx="1660525" cy="163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5" name="Picture 4">
              <a:extLst>
                <a:ext uri="{FF2B5EF4-FFF2-40B4-BE49-F238E27FC236}">
                  <a16:creationId xmlns:a16="http://schemas.microsoft.com/office/drawing/2014/main" id="{6429546C-786E-41C7-8BF9-AC430E73C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488" y="460375"/>
              <a:ext cx="1052512" cy="210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6">
              <a:extLst>
                <a:ext uri="{FF2B5EF4-FFF2-40B4-BE49-F238E27FC236}">
                  <a16:creationId xmlns:a16="http://schemas.microsoft.com/office/drawing/2014/main" id="{978D9C65-288B-43BD-8EC0-2687C9BBD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5" t="40228" r="31595" b="24734"/>
            <a:stretch>
              <a:fillRect/>
            </a:stretch>
          </p:blipFill>
          <p:spPr bwMode="auto">
            <a:xfrm>
              <a:off x="723900" y="2779713"/>
              <a:ext cx="8302625" cy="354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605EF72-7C43-4842-B968-9AF3A716D15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775451" y="4876800"/>
              <a:ext cx="1970088" cy="4001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1450" indent="-171450">
                <a:lnSpc>
                  <a:spcPct val="90000"/>
                </a:lnSpc>
                <a:spcBef>
                  <a:spcPct val="20000"/>
                </a:spcBef>
                <a:buSzPct val="100000"/>
                <a:buFont typeface="+mj-lt"/>
                <a:buAutoNum type="arabicPeriod" startAt="5"/>
                <a:defRPr/>
              </a:pPr>
              <a:r>
                <a:rPr lang="en-US" sz="750" b="1" dirty="0">
                  <a:solidFill>
                    <a:schemeClr val="bg2"/>
                  </a:solidFill>
                  <a:latin typeface="+mj-lt"/>
                  <a:cs typeface="Arial" panose="020B0604020202020204" pitchFamily="34" charset="0"/>
                </a:rPr>
                <a:t>Discard remaining urine in sink. </a:t>
              </a:r>
            </a:p>
          </p:txBody>
        </p:sp>
        <p:sp>
          <p:nvSpPr>
            <p:cNvPr id="25608" name="TextBox 1">
              <a:extLst>
                <a:ext uri="{FF2B5EF4-FFF2-40B4-BE49-F238E27FC236}">
                  <a16:creationId xmlns:a16="http://schemas.microsoft.com/office/drawing/2014/main" id="{6FEEAE2D-4670-47CB-B1D7-159D12B2849A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775451" y="5927725"/>
              <a:ext cx="2268539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  <a:buBlip>
                  <a:blip r:embed="rId13"/>
                </a:buBlip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Pct val="100000"/>
                <a:buFont typeface="Tahoma" panose="020B0604030504040204" pitchFamily="34" charset="0"/>
                <a:buAutoNum type="arabicPeriod" startAt="8"/>
              </a:pPr>
              <a:r>
                <a:rPr lang="en-US" altLang="en-US" sz="750" b="1">
                  <a:solidFill>
                    <a:schemeClr val="bg2"/>
                  </a:solidFill>
                  <a:cs typeface="Tahoma" panose="020B0604030504040204" pitchFamily="34" charset="0"/>
                </a:rPr>
                <a:t>Repeat steps 1-5 for the yellow UA tube.</a:t>
              </a:r>
            </a:p>
          </p:txBody>
        </p:sp>
        <p:sp>
          <p:nvSpPr>
            <p:cNvPr id="3" name="5-Point Star 2">
              <a:extLst>
                <a:ext uri="{FF2B5EF4-FFF2-40B4-BE49-F238E27FC236}">
                  <a16:creationId xmlns:a16="http://schemas.microsoft.com/office/drawing/2014/main" id="{7EA68F1A-31C1-4DCF-A3FC-519158BBC99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8580438" y="4398963"/>
              <a:ext cx="457200" cy="42386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AutoNum type="arabicPeriod" startAt="2"/>
                <a:defRPr/>
              </a:pPr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BCEE51-B70F-4071-9DB8-63E09EBC00D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775450" y="5167313"/>
              <a:ext cx="2125662" cy="4001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1450" indent="-171450">
                <a:lnSpc>
                  <a:spcPct val="90000"/>
                </a:lnSpc>
                <a:spcBef>
                  <a:spcPct val="20000"/>
                </a:spcBef>
                <a:buSzPct val="100000"/>
                <a:buFont typeface="+mj-lt"/>
                <a:buAutoNum type="arabicPeriod" startAt="6"/>
                <a:defRPr/>
              </a:pPr>
              <a:r>
                <a:rPr lang="en-US" sz="750" b="1" dirty="0">
                  <a:solidFill>
                    <a:schemeClr val="bg2"/>
                  </a:solidFill>
                  <a:latin typeface="+mj-lt"/>
                  <a:cs typeface="Arial" panose="020B0604020202020204" pitchFamily="34" charset="0"/>
                </a:rPr>
                <a:t>Remove patient identifiers on label with a Sharpie. 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E8C6FC-DA3A-4550-81A2-20503A4A2CD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775450" y="5551487"/>
              <a:ext cx="2116138" cy="4001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1450" indent="-171450">
                <a:lnSpc>
                  <a:spcPct val="90000"/>
                </a:lnSpc>
                <a:spcBef>
                  <a:spcPct val="20000"/>
                </a:spcBef>
                <a:buSzPct val="100000"/>
                <a:buFont typeface="+mj-lt"/>
                <a:buAutoNum type="arabicPeriod" startAt="7"/>
                <a:defRPr/>
              </a:pPr>
              <a:r>
                <a:rPr lang="en-US" sz="750" b="1" dirty="0">
                  <a:solidFill>
                    <a:schemeClr val="bg2"/>
                  </a:solidFill>
                  <a:latin typeface="+mj-lt"/>
                  <a:cs typeface="Arial" panose="020B0604020202020204" pitchFamily="34" charset="0"/>
                </a:rPr>
                <a:t>Discard empty cup in regular trash . 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31D85DF0-2E7C-E68D-C577-5294A38E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01" y="351639"/>
            <a:ext cx="5174692" cy="577848"/>
          </a:xfrm>
        </p:spPr>
        <p:txBody>
          <a:bodyPr>
            <a:normAutofit fontScale="90000"/>
          </a:bodyPr>
          <a:lstStyle/>
          <a:p>
            <a:r>
              <a:rPr lang="en-US" altLang="en-US" sz="3600" dirty="0"/>
              <a:t>Urine Collection using BD transfer straw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09B0373-D740-4868-B967-99E5ED2751D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/>
              <a:t>Sharps Safety:</a:t>
            </a:r>
          </a:p>
        </p:txBody>
      </p:sp>
      <p:sp>
        <p:nvSpPr>
          <p:cNvPr id="26627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6BF44AA-4275-40A0-BF8F-5C6F38A4CD5C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077912"/>
            <a:ext cx="8027580" cy="198244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dirty="0"/>
              <a:t>Be Prepared </a:t>
            </a:r>
            <a:r>
              <a:rPr lang="en-US" altLang="en-US" sz="2100" dirty="0"/>
              <a:t>– continued: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Before handling sharps, assess any hazards such as a combative or confused patient 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Explain to the patient the importance of avoiding sudden movement that could dislodge the needle and possible discomfort or injury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altLang="en-US" sz="1500" dirty="0"/>
              <a:t> </a:t>
            </a:r>
            <a:r>
              <a:rPr lang="en-US" altLang="en-US" dirty="0"/>
              <a:t>Ask for assistance, if needed</a:t>
            </a:r>
          </a:p>
          <a:p>
            <a:pPr lvl="1" eaLnBrk="1" hangingPunct="1"/>
            <a:endParaRPr lang="en-US" altLang="en-US" dirty="0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41723951-0391-4D1D-A868-04F69316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060354"/>
            <a:ext cx="1887141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8" descr="C:\Users\NRamirez\AppData\Local\Microsoft\Windows\Temporary Internet Files\Content.IE5\ZGGEZX1H\crying_baby[1].jpg">
            <a:extLst>
              <a:ext uri="{FF2B5EF4-FFF2-40B4-BE49-F238E27FC236}">
                <a16:creationId xmlns:a16="http://schemas.microsoft.com/office/drawing/2014/main" id="{45D3209C-D92F-4759-9288-84024F37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746154"/>
            <a:ext cx="1257300" cy="83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>
            <a:extLst>
              <a:ext uri="{FF2B5EF4-FFF2-40B4-BE49-F238E27FC236}">
                <a16:creationId xmlns:a16="http://schemas.microsoft.com/office/drawing/2014/main" id="{3836CD56-69CE-4336-912B-9EE15F0D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1092994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DDC24F64-3C46-459D-AACD-4F8A5A6D1CB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/>
              <a:t>Sharps Safety:</a:t>
            </a:r>
          </a:p>
        </p:txBody>
      </p:sp>
      <p:sp>
        <p:nvSpPr>
          <p:cNvPr id="27651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C666FBD9-B11C-4B3C-8C45-E6C95C62E1FD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8" y="1378201"/>
            <a:ext cx="8266477" cy="330913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dirty="0"/>
              <a:t>Be Aware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Activate safety feature </a:t>
            </a:r>
            <a:r>
              <a:rPr lang="en-US" altLang="en-US" sz="1800" u="sng" dirty="0"/>
              <a:t>immediately after use </a:t>
            </a:r>
            <a:r>
              <a:rPr lang="en-US" altLang="en-US" sz="1800" dirty="0"/>
              <a:t>with </a:t>
            </a:r>
            <a:r>
              <a:rPr lang="en-US" altLang="en-US" sz="1800" u="sng" dirty="0"/>
              <a:t>one hand</a:t>
            </a:r>
            <a:r>
              <a:rPr lang="en-US" altLang="en-US" sz="1800" dirty="0"/>
              <a:t>, not both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Keep exposed sharp in view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Be aware of other people around you as well as  where you are pointing the sharp device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Focus on task; stop if you feel rushed or distracted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Avoid hand-passing sharps; use verbal alerts when moving sharps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Watch for sharps in linen, beds, on the floor or in waste containers</a:t>
            </a: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D33945D3-9FC2-465C-8F9D-E67AFAD1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1" y="228600"/>
            <a:ext cx="143232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 descr="C:\Users\NRamirez\AppData\Local\Microsoft\Windows\Temporary Internet Files\Content.IE5\18HEK1JC\warning-sign11[1].png">
            <a:extLst>
              <a:ext uri="{FF2B5EF4-FFF2-40B4-BE49-F238E27FC236}">
                <a16:creationId xmlns:a16="http://schemas.microsoft.com/office/drawing/2014/main" id="{F496B909-94C5-43C3-BBEE-687BE200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14300"/>
            <a:ext cx="1200150" cy="10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B97EE2A-DD1F-4573-A6D7-A633486E4EF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/>
              <a:t>Sharps Safety:</a:t>
            </a:r>
          </a:p>
        </p:txBody>
      </p:sp>
      <p:sp>
        <p:nvSpPr>
          <p:cNvPr id="2867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48DDA7E0-84D3-46AB-A771-C34F3B844CDA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257696"/>
            <a:ext cx="6141115" cy="236695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dirty="0"/>
              <a:t>Dispose of Sharps with Care: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Dispose of devices into designated rigid biohazard sharps containers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Keep fingers away from the openings of sharp containers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Do NOT overfill sharps containers; replace when safe capacity level is reached  </a:t>
            </a:r>
          </a:p>
          <a:p>
            <a:pPr lvl="1" eaLnBrk="1" hangingPunct="1"/>
            <a:endParaRPr lang="en-US" altLang="en-US" sz="1800" dirty="0"/>
          </a:p>
        </p:txBody>
      </p:sp>
      <p:pic>
        <p:nvPicPr>
          <p:cNvPr id="28676" name="Picture 5">
            <a:extLst>
              <a:ext uri="{FF2B5EF4-FFF2-40B4-BE49-F238E27FC236}">
                <a16:creationId xmlns:a16="http://schemas.microsoft.com/office/drawing/2014/main" id="{381EDDB3-3246-4FFF-AD76-EE3F4C1A1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902494"/>
            <a:ext cx="111323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>
            <a:extLst>
              <a:ext uri="{FF2B5EF4-FFF2-40B4-BE49-F238E27FC236}">
                <a16:creationId xmlns:a16="http://schemas.microsoft.com/office/drawing/2014/main" id="{FBEEA6E2-9170-468F-B5D0-798698DF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543300"/>
            <a:ext cx="16859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9" descr="C:\Users\NRamirez\AppData\Local\Microsoft\Windows\Temporary Internet Files\Content.IE5\TSUZ1D40\biohazard-sharps-containers-red[1].jpg">
            <a:extLst>
              <a:ext uri="{FF2B5EF4-FFF2-40B4-BE49-F238E27FC236}">
                <a16:creationId xmlns:a16="http://schemas.microsoft.com/office/drawing/2014/main" id="{FA9B513F-5C0A-47B2-838E-A3F3B9FC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64770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50B71F-B41B-B998-8832-30B082BE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7" y="183061"/>
            <a:ext cx="8637266" cy="577848"/>
          </a:xfrm>
        </p:spPr>
        <p:txBody>
          <a:bodyPr>
            <a:normAutofit fontScale="90000"/>
          </a:bodyPr>
          <a:lstStyle/>
          <a:p>
            <a:r>
              <a:rPr lang="en-US" altLang="en-US" sz="3600" kern="0" dirty="0"/>
              <a:t>Biohazard disposal containers  currently in use:</a:t>
            </a:r>
            <a:endParaRPr lang="en-US" dirty="0"/>
          </a:p>
        </p:txBody>
      </p:sp>
      <p:sp>
        <p:nvSpPr>
          <p:cNvPr id="17410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DDCA67BB-9859-4DFA-AAF6-64428CD202EF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2"/>
            </p:custDataLst>
          </p:nvPr>
        </p:nvSpPr>
        <p:spPr>
          <a:xfrm>
            <a:off x="253367" y="1071404"/>
            <a:ext cx="5829300" cy="35912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1800" dirty="0"/>
              <a:t>PHLEBOTOMY AREAS: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Dispose of the following items into the </a:t>
            </a:r>
            <a:r>
              <a:rPr lang="en-US" altLang="en-US" sz="1800" dirty="0" err="1"/>
              <a:t>Stericycle</a:t>
            </a:r>
            <a:r>
              <a:rPr lang="en-US" altLang="en-US" sz="1800" dirty="0"/>
              <a:t> red plastic, drop containers located on phlebotomy carts, in patient rooms and at phlebotomy draw sites:</a:t>
            </a:r>
          </a:p>
          <a:p>
            <a:pPr lvl="2">
              <a:defRPr/>
            </a:pPr>
            <a:r>
              <a:rPr lang="en-US" altLang="en-US" sz="1800" dirty="0"/>
              <a:t>Vacutainer needles and holders</a:t>
            </a:r>
          </a:p>
          <a:p>
            <a:pPr lvl="2">
              <a:defRPr/>
            </a:pPr>
            <a:r>
              <a:rPr lang="en-US" altLang="en-US" sz="1800" dirty="0"/>
              <a:t>Blood collection sets (butterflies) </a:t>
            </a:r>
          </a:p>
          <a:p>
            <a:pPr lvl="2">
              <a:defRPr/>
            </a:pPr>
            <a:r>
              <a:rPr lang="en-US" altLang="en-US" sz="1800" dirty="0"/>
              <a:t>Lancets</a:t>
            </a:r>
          </a:p>
          <a:p>
            <a:pPr lvl="2">
              <a:defRPr/>
            </a:pPr>
            <a:r>
              <a:rPr lang="en-US" altLang="en-US" sz="1800" dirty="0"/>
              <a:t>Blood transfer devices</a:t>
            </a:r>
          </a:p>
          <a:p>
            <a:pPr lvl="2">
              <a:defRPr/>
            </a:pPr>
            <a:r>
              <a:rPr lang="en-US" altLang="en-US" sz="1800" dirty="0"/>
              <a:t>Syringes</a:t>
            </a:r>
          </a:p>
          <a:p>
            <a:pPr lvl="2">
              <a:defRPr/>
            </a:pPr>
            <a:r>
              <a:rPr lang="en-US" altLang="en-US" sz="1800" dirty="0"/>
              <a:t>Urine straws/transfer needle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1BBC09-9559-4649-9AF2-06E72B0460C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714500" y="342900"/>
            <a:ext cx="58293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en-US" sz="3000" kern="0" dirty="0"/>
          </a:p>
        </p:txBody>
      </p:sp>
      <p:pic>
        <p:nvPicPr>
          <p:cNvPr id="29700" name="Picture 10">
            <a:extLst>
              <a:ext uri="{FF2B5EF4-FFF2-40B4-BE49-F238E27FC236}">
                <a16:creationId xmlns:a16="http://schemas.microsoft.com/office/drawing/2014/main" id="{322CADB3-B70B-47DD-A9B6-9CFA16C5C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43" y="2242898"/>
            <a:ext cx="1675209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>
            <a:extLst>
              <a:ext uri="{FF2B5EF4-FFF2-40B4-BE49-F238E27FC236}">
                <a16:creationId xmlns:a16="http://schemas.microsoft.com/office/drawing/2014/main" id="{9573A83B-D15B-4776-B868-9479F5A7D85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The purpose of this module is to provide:</a:t>
            </a:r>
          </a:p>
        </p:txBody>
      </p:sp>
      <p:sp>
        <p:nvSpPr>
          <p:cNvPr id="7171" name="Rectangle 2051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1D300B3-C8B9-4352-988C-759E95CCDD8D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139895"/>
            <a:ext cx="8413774" cy="311405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Incidence and risks of sharps injury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Work practices to prevent sharps injuries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Instructions/demonstrations on the proper use and safe handling of currently used needle products including: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Single use blood collection needle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Blood collection set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Blood transfer</a:t>
            </a:r>
            <a:r>
              <a:rPr lang="en-US" altLang="en-US" sz="1800" baseline="30000" dirty="0"/>
              <a:t> </a:t>
            </a:r>
            <a:r>
              <a:rPr lang="en-US" altLang="en-US" sz="1800" dirty="0"/>
              <a:t>device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Fingerstick lancets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Infant heel lancets 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Urine collection kits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Current sharps disposal practices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42D11AED-F6BC-486A-94C0-46B13D077BA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43209" y="268760"/>
            <a:ext cx="8637266" cy="577848"/>
          </a:xfrm>
        </p:spPr>
        <p:txBody>
          <a:bodyPr>
            <a:normAutofit/>
          </a:bodyPr>
          <a:lstStyle/>
          <a:p>
            <a:r>
              <a:rPr lang="en-US" altLang="en-US" sz="3000" dirty="0"/>
              <a:t>Biohazard disposal containers currently in use:</a:t>
            </a:r>
          </a:p>
        </p:txBody>
      </p:sp>
      <p:sp>
        <p:nvSpPr>
          <p:cNvPr id="1843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54E05B4B-5417-42D8-B076-9FFDC9D28222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233088"/>
            <a:ext cx="4946629" cy="3396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1800" dirty="0"/>
              <a:t>TECHNICAL AREAS: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Dispose of the following items into red plastic, drop containers on countertops -or-  large metal, foot pedal controlled containers with retractable lid:</a:t>
            </a:r>
          </a:p>
          <a:p>
            <a:pPr lvl="2">
              <a:defRPr/>
            </a:pPr>
            <a:r>
              <a:rPr lang="en-US" altLang="en-US" sz="1800" dirty="0"/>
              <a:t>glass slides</a:t>
            </a:r>
          </a:p>
          <a:p>
            <a:pPr lvl="2">
              <a:defRPr/>
            </a:pPr>
            <a:r>
              <a:rPr lang="en-US" altLang="en-US" sz="1800" dirty="0"/>
              <a:t>glass coverslips</a:t>
            </a:r>
          </a:p>
          <a:p>
            <a:pPr lvl="2">
              <a:defRPr/>
            </a:pPr>
            <a:r>
              <a:rPr lang="en-US" altLang="en-US" sz="1800" dirty="0"/>
              <a:t>glass pipettes</a:t>
            </a:r>
          </a:p>
          <a:p>
            <a:pPr lvl="2">
              <a:defRPr/>
            </a:pPr>
            <a:r>
              <a:rPr lang="en-US" altLang="en-US" sz="1800" dirty="0"/>
              <a:t>wood sticks</a:t>
            </a:r>
          </a:p>
          <a:p>
            <a:pPr lvl="2">
              <a:defRPr/>
            </a:pPr>
            <a:r>
              <a:rPr lang="en-US" altLang="en-US" sz="1800" dirty="0"/>
              <a:t>needles</a:t>
            </a:r>
          </a:p>
          <a:p>
            <a:pPr lvl="1">
              <a:defRPr/>
            </a:pPr>
            <a:endParaRPr lang="en-US" altLang="en-US" sz="15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29250" y="891778"/>
            <a:ext cx="2400300" cy="3737372"/>
            <a:chOff x="5715000" y="1701800"/>
            <a:chExt cx="3200400" cy="4983163"/>
          </a:xfrm>
        </p:grpSpPr>
        <p:pic>
          <p:nvPicPr>
            <p:cNvPr id="19461" name="Picture 2">
              <a:extLst>
                <a:ext uri="{FF2B5EF4-FFF2-40B4-BE49-F238E27FC236}">
                  <a16:creationId xmlns:a16="http://schemas.microsoft.com/office/drawing/2014/main" id="{7FAC67B5-9C78-40F8-AB2A-C632A6EF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15000" y="4302125"/>
              <a:ext cx="1535113" cy="2251075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5" name="Picture 6">
              <a:extLst>
                <a:ext uri="{FF2B5EF4-FFF2-40B4-BE49-F238E27FC236}">
                  <a16:creationId xmlns:a16="http://schemas.microsoft.com/office/drawing/2014/main" id="{F9945476-089B-4135-B3CA-C5CBC1C7C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5094288"/>
              <a:ext cx="1752600" cy="159067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726" name="Picture 8">
              <a:extLst>
                <a:ext uri="{FF2B5EF4-FFF2-40B4-BE49-F238E27FC236}">
                  <a16:creationId xmlns:a16="http://schemas.microsoft.com/office/drawing/2014/main" id="{1536759A-F4E0-4CEF-968D-6D99024D0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9" b="6351"/>
            <a:stretch>
              <a:fillRect/>
            </a:stretch>
          </p:blipFill>
          <p:spPr bwMode="auto">
            <a:xfrm>
              <a:off x="6481763" y="1701800"/>
              <a:ext cx="2076450" cy="233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378A866A-C469-421D-A96F-AB811111066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First Aid:</a:t>
            </a:r>
          </a:p>
        </p:txBody>
      </p:sp>
      <p:sp>
        <p:nvSpPr>
          <p:cNvPr id="31747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8E05FD64-7B27-4350-8A06-8E390CE5B63A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227824"/>
            <a:ext cx="8464186" cy="3360652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If you experience a needle stick or sharps injury or are exposed to the blood or other body fluid of a patient during the course of your work, </a:t>
            </a:r>
            <a:r>
              <a:rPr lang="en-US" altLang="en-US" sz="1800" b="1" dirty="0"/>
              <a:t>immediately follow these steps</a:t>
            </a:r>
            <a:r>
              <a:rPr lang="en-US" altLang="en-US" sz="18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50" dirty="0"/>
              <a:t>Wash needle sticks and cuts with soap and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50" dirty="0"/>
              <a:t>Flush splashes to the nose, mouth, or skin with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50" dirty="0"/>
              <a:t>Irrigate eyes with clean water, saline, or sterile </a:t>
            </a:r>
            <a:r>
              <a:rPr lang="en-US" altLang="en-US" sz="1650" dirty="0" err="1"/>
              <a:t>irrigants</a:t>
            </a:r>
            <a:endParaRPr lang="en-US" altLang="en-US" sz="165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50" dirty="0"/>
              <a:t>Report the incident to your supervisor.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50" dirty="0"/>
              <a:t>Complete the on-line Employee Illness/Injury Form posted on the Occupational Health website.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50" dirty="0"/>
              <a:t>Immediately seek medical treatment from Occupational Health Service.   Patient source testing will be performed.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1650" dirty="0"/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A7C20197-E066-45B0-8F9C-AC2DFD75223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Summary:</a:t>
            </a:r>
          </a:p>
        </p:txBody>
      </p:sp>
      <p:sp>
        <p:nvSpPr>
          <p:cNvPr id="6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04D9D0A5-4C45-47C1-ACF0-A9CA0E71F457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243208" y="1076583"/>
            <a:ext cx="8077007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/>
              <a:t>Be Prepared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/>
              <a:t>Learn proper use and disposal of specimen collection devices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/>
              <a:t>Assess potential hazards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/>
              <a:t>Be Aware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/>
              <a:t>Focus on task and keep exposed sharps in view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/>
              <a:t>Dispose with Care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/>
              <a:t>Use safe techniques and correct biohazard disposal containers</a:t>
            </a:r>
          </a:p>
          <a:p>
            <a:pPr marL="857250" lvl="2" indent="-171450" eaLnBrk="1" hangingPunct="1">
              <a:buFont typeface="Arial" panose="020B0604020202020204" pitchFamily="34" charset="0"/>
              <a:buChar char="•"/>
              <a:defRPr/>
            </a:pPr>
            <a:endParaRPr lang="en-US" altLang="en-US" sz="1200" kern="0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en-US" sz="1050" kern="0" dirty="0"/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338A3E79-80C0-47DF-9D38-F7168A2F2FD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/>
              <a:t>References:</a:t>
            </a:r>
          </a:p>
        </p:txBody>
      </p:sp>
      <p:sp>
        <p:nvSpPr>
          <p:cNvPr id="3379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35F72768-2620-4BA1-9E09-CE9F637BB9D2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8" y="1343680"/>
            <a:ext cx="8497137" cy="319536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dirty="0"/>
              <a:t>Sharps Safety for Healthcare Professionals, </a:t>
            </a:r>
            <a:r>
              <a:rPr lang="en-US" altLang="en-US" sz="1800" dirty="0">
                <a:hlinkClick r:id="rId5"/>
              </a:rPr>
              <a:t>www.cdc.gov/sharpssafety</a:t>
            </a:r>
            <a:endParaRPr lang="en-US" altLang="en-US" sz="1800" dirty="0"/>
          </a:p>
          <a:p>
            <a:pPr eaLnBrk="1" hangingPunct="1"/>
            <a:r>
              <a:rPr lang="en-US" altLang="en-US" sz="1800" dirty="0"/>
              <a:t>Sharps Workbook – Appendix C </a:t>
            </a:r>
            <a:r>
              <a:rPr lang="en-US" altLang="en-US" sz="1800" dirty="0">
                <a:hlinkClick r:id="rId5"/>
              </a:rPr>
              <a:t>www.cdc.gov/sharpssafety</a:t>
            </a:r>
            <a:endParaRPr lang="en-US" altLang="en-US" sz="1800" dirty="0"/>
          </a:p>
          <a:p>
            <a:pPr eaLnBrk="1" hangingPunct="1"/>
            <a:r>
              <a:rPr lang="en-US" altLang="en-US" sz="1800" dirty="0"/>
              <a:t>BD Venous Blood Collection Product Literature  </a:t>
            </a:r>
            <a:r>
              <a:rPr lang="en-US" altLang="en-US" sz="1800" dirty="0">
                <a:hlinkClick r:id="rId6"/>
              </a:rPr>
              <a:t>http://www.bd.com/vacutainer/products/venous/</a:t>
            </a:r>
            <a:endParaRPr lang="en-US" altLang="en-US" sz="1800" dirty="0"/>
          </a:p>
          <a:p>
            <a:pPr eaLnBrk="1" hangingPunct="1"/>
            <a:r>
              <a:rPr lang="en-US" altLang="en-US" sz="1800" dirty="0"/>
              <a:t>BD Capillary Blood Collection Product Literature </a:t>
            </a:r>
            <a:r>
              <a:rPr lang="en-US" altLang="en-US" sz="1800" dirty="0">
                <a:hlinkClick r:id="rId7"/>
              </a:rPr>
              <a:t>http://www.bd.com/vacutainer/capillary/</a:t>
            </a:r>
            <a:endParaRPr lang="en-US" altLang="en-US" sz="1800" dirty="0"/>
          </a:p>
          <a:p>
            <a:pPr eaLnBrk="1" hangingPunct="1"/>
            <a:r>
              <a:rPr lang="en-US" altLang="en-US" sz="1800" dirty="0"/>
              <a:t>BD Urine Collection Literature  </a:t>
            </a:r>
            <a:r>
              <a:rPr lang="en-US" altLang="en-US" sz="1800" dirty="0">
                <a:hlinkClick r:id="rId8"/>
              </a:rPr>
              <a:t>http://www.bd.com/vacutainer/products/urine/</a:t>
            </a:r>
            <a:endParaRPr lang="en-US" altLang="en-US" sz="1800" dirty="0"/>
          </a:p>
          <a:p>
            <a:pPr eaLnBrk="1" hangingPunct="1"/>
            <a:endParaRPr lang="en-US" altLang="en-US" sz="1800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75B55B0-AD7F-4BF1-A0E4-281A80D8EF6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Incidence of Injuries</a:t>
            </a:r>
          </a:p>
        </p:txBody>
      </p:sp>
      <p:sp>
        <p:nvSpPr>
          <p:cNvPr id="819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DD64901B-BF79-425B-82C6-9DFD8B6E8CAD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8" y="1298921"/>
            <a:ext cx="8637265" cy="32631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900"/>
              </a:spcAft>
            </a:pPr>
            <a:r>
              <a:rPr lang="en-US" altLang="en-US" sz="1800" dirty="0"/>
              <a:t>CDC estimates ~385,000 sharps injuries annually among hospital-based healthcare personnel (&gt;1,000 injuries/day)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Many more in other healthcare settings (e.g., emergency services, home care, nursing homes)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7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Increased risk for bloodborne virus transmission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7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Costly to personnel and healthcare system</a:t>
            </a:r>
            <a:endParaRPr lang="en-US" altLang="en-US" sz="2000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9C19896-236F-44C3-BD3C-7867971A6F3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High Risk Situations</a:t>
            </a:r>
          </a:p>
        </p:txBody>
      </p:sp>
      <p:sp>
        <p:nvSpPr>
          <p:cNvPr id="7171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3C7ADAAD-77AC-4DD9-A5CC-B5208D38CEA7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120016"/>
            <a:ext cx="6400800" cy="356131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2100" dirty="0"/>
              <a:t>Injuries can occur….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n-US" sz="6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1650" dirty="0"/>
              <a:t>During patient care: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50" dirty="0"/>
              <a:t>Inserting or withdrawing a needle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50" dirty="0"/>
              <a:t>Using a lancet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50" dirty="0"/>
              <a:t>Using a urine collection container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1650" dirty="0"/>
              <a:t>Immediately after sharp use: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50" dirty="0"/>
              <a:t>Activating a needle safety shield 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1650" dirty="0"/>
              <a:t>During and after sharp disposal: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50" dirty="0"/>
              <a:t>Disposing of sharps into sharps containers 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50" dirty="0"/>
              <a:t>Cleaning up after a procedure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650" dirty="0"/>
              <a:t>Sharps left on floors and tables, or found in linen, beds or waste containers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n-US" dirty="0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068FEF03-4A89-4CE4-B6E1-AB442EE8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143000"/>
            <a:ext cx="194191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78D8733-BA43-4EF8-8D74-982F511C403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/>
              <a:t>Sharps Safety:</a:t>
            </a:r>
          </a:p>
        </p:txBody>
      </p:sp>
      <p:sp>
        <p:nvSpPr>
          <p:cNvPr id="1024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E9D066B6-A699-4E27-BFF9-34CB58F67603}"/>
              </a:ext>
            </a:extLst>
          </p:cNvPr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308634"/>
            <a:ext cx="2678895" cy="329318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Be Prepared</a:t>
            </a:r>
          </a:p>
          <a:p>
            <a:pPr eaLnBrk="1" hangingPunct="1"/>
            <a:r>
              <a:rPr lang="en-US" altLang="en-US" dirty="0"/>
              <a:t>Be Aware</a:t>
            </a:r>
          </a:p>
          <a:p>
            <a:pPr eaLnBrk="1" hangingPunct="1"/>
            <a:r>
              <a:rPr lang="en-US" altLang="en-US" dirty="0"/>
              <a:t>Dispose with Care</a:t>
            </a:r>
          </a:p>
          <a:p>
            <a:pPr marL="685800" lvl="2" indent="0">
              <a:buNone/>
            </a:pPr>
            <a:endParaRPr lang="en-US" altLang="en-US" sz="1200" dirty="0"/>
          </a:p>
          <a:p>
            <a:pPr lvl="1" eaLnBrk="1" hangingPunct="1"/>
            <a:endParaRPr lang="en-US" altLang="en-US" sz="1050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5D120732-E8D8-4C71-96C7-DF108816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2" y="2330726"/>
            <a:ext cx="218956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>
            <a:extLst>
              <a:ext uri="{FF2B5EF4-FFF2-40B4-BE49-F238E27FC236}">
                <a16:creationId xmlns:a16="http://schemas.microsoft.com/office/drawing/2014/main" id="{C7DFC3F2-7BD9-47C6-8FA8-8C212900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72" y="2315248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C:\Users\NRamirez\AppData\Local\Microsoft\Windows\Temporary Internet Files\Content.IE5\ZGGEZX1H\check-mark[1].jpg">
            <a:extLst>
              <a:ext uri="{FF2B5EF4-FFF2-40B4-BE49-F238E27FC236}">
                <a16:creationId xmlns:a16="http://schemas.microsoft.com/office/drawing/2014/main" id="{EDB1DD20-3F7B-4678-A367-CEB6C203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1034654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C:\Users\NRamirez\AppData\Local\Microsoft\Windows\Temporary Internet Files\Content.IE5\18HEK1JC\safety_first_sign_by_bsadlerjr-d6khzh7[1].jpg">
            <a:extLst>
              <a:ext uri="{FF2B5EF4-FFF2-40B4-BE49-F238E27FC236}">
                <a16:creationId xmlns:a16="http://schemas.microsoft.com/office/drawing/2014/main" id="{FB3B522A-A3D6-4E6D-9F51-F0146B30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25" y="2827217"/>
            <a:ext cx="1682354" cy="13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7EDBFBE-A982-4C73-A26C-7842C3E3AC4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/>
              <a:t>Sharps Safety:</a:t>
            </a:r>
          </a:p>
        </p:txBody>
      </p:sp>
      <p:sp>
        <p:nvSpPr>
          <p:cNvPr id="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5F3C8CBF-D945-4040-8F37-D4FF52C4EEFC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243209" y="1243411"/>
            <a:ext cx="6400800" cy="242412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Be Prepared: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Organize your work area with appropriate sharps disposal containers within reach:</a:t>
            </a:r>
          </a:p>
          <a:p>
            <a:pPr lvl="2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Sharp containers should be in locked cabinets, </a:t>
            </a:r>
            <a:r>
              <a:rPr lang="en-US" sz="1200" u="sng" dirty="0"/>
              <a:t>with keys removed</a:t>
            </a:r>
            <a:r>
              <a:rPr lang="en-US" sz="1200" dirty="0"/>
              <a:t>,     when located in areas where patients are left unattended</a:t>
            </a:r>
          </a:p>
          <a:p>
            <a:pPr lvl="2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Sharps containers should not be located on the floor where a patient or child can gain access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Work in well-lit areas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Learn how to properly use the BD sharps safety devices that we currently use.</a:t>
            </a:r>
          </a:p>
          <a:p>
            <a:pPr lvl="2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Read the manufacturer’s educational literature and  </a:t>
            </a:r>
          </a:p>
          <a:p>
            <a:pPr lvl="2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Watch a demonstration (see the following slides)</a:t>
            </a:r>
          </a:p>
          <a:p>
            <a:pPr marL="685800" lvl="2" indent="0">
              <a:buNone/>
              <a:defRPr/>
            </a:pPr>
            <a:endParaRPr lang="en-US" sz="1200" dirty="0"/>
          </a:p>
          <a:p>
            <a:pPr lvl="1" eaLnBrk="1" hangingPunct="1">
              <a:defRPr/>
            </a:pPr>
            <a:endParaRPr lang="en-US" sz="1050" dirty="0"/>
          </a:p>
        </p:txBody>
      </p:sp>
      <p:pic>
        <p:nvPicPr>
          <p:cNvPr id="11272" name="Picture 9" descr="C:\Users\NRamirez\AppData\Local\Microsoft\Windows\Temporary Internet Files\Content.IE5\MEWCW01I\figures-reading-books[1].jpg">
            <a:extLst>
              <a:ext uri="{FF2B5EF4-FFF2-40B4-BE49-F238E27FC236}">
                <a16:creationId xmlns:a16="http://schemas.microsoft.com/office/drawing/2014/main" id="{4917BA6B-3B53-4230-AA31-DC65323A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07" y="171451"/>
            <a:ext cx="1094185" cy="11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04309" y="2764036"/>
            <a:ext cx="6509147" cy="2069902"/>
            <a:chOff x="177800" y="3902075"/>
            <a:chExt cx="8678863" cy="2759869"/>
          </a:xfrm>
        </p:grpSpPr>
        <p:pic>
          <p:nvPicPr>
            <p:cNvPr id="11268" name="Picture 7">
              <a:extLst>
                <a:ext uri="{FF2B5EF4-FFF2-40B4-BE49-F238E27FC236}">
                  <a16:creationId xmlns:a16="http://schemas.microsoft.com/office/drawing/2014/main" id="{13D05D5C-CE2A-4BA5-A8AC-B8B084321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5257800"/>
              <a:ext cx="1355725" cy="135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1">
              <a:extLst>
                <a:ext uri="{FF2B5EF4-FFF2-40B4-BE49-F238E27FC236}">
                  <a16:creationId xmlns:a16="http://schemas.microsoft.com/office/drawing/2014/main" id="{73735D0D-6BCB-40FD-B11A-11694ED86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336" y="5588794"/>
              <a:ext cx="766763" cy="107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6">
              <a:extLst>
                <a:ext uri="{FF2B5EF4-FFF2-40B4-BE49-F238E27FC236}">
                  <a16:creationId xmlns:a16="http://schemas.microsoft.com/office/drawing/2014/main" id="{95957CD8-1FFD-47DB-9E22-766343E15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6" b="17487"/>
            <a:stretch>
              <a:fillRect/>
            </a:stretch>
          </p:blipFill>
          <p:spPr bwMode="auto">
            <a:xfrm>
              <a:off x="5539581" y="5728493"/>
              <a:ext cx="1042988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1" name="Picture 8">
              <a:extLst>
                <a:ext uri="{FF2B5EF4-FFF2-40B4-BE49-F238E27FC236}">
                  <a16:creationId xmlns:a16="http://schemas.microsoft.com/office/drawing/2014/main" id="{2FE12007-3ACB-4B7D-AD35-501000141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52"/>
            <a:stretch>
              <a:fillRect/>
            </a:stretch>
          </p:blipFill>
          <p:spPr bwMode="auto">
            <a:xfrm>
              <a:off x="7519988" y="5454650"/>
              <a:ext cx="1065212" cy="115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3" name="Picture 2">
              <a:extLst>
                <a:ext uri="{FF2B5EF4-FFF2-40B4-BE49-F238E27FC236}">
                  <a16:creationId xmlns:a16="http://schemas.microsoft.com/office/drawing/2014/main" id="{35E4086D-9CDB-4593-A7AA-9342EEC77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213" y="3902075"/>
              <a:ext cx="679450" cy="1355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A2675B-9F09-4C8D-8AD9-5B7990E55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85" b="17093"/>
            <a:stretch/>
          </p:blipFill>
          <p:spPr>
            <a:xfrm>
              <a:off x="2209800" y="5867400"/>
              <a:ext cx="1179513" cy="533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BF7745-75A4-4454-830A-80D7C597F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945" y="5626115"/>
              <a:ext cx="1009650" cy="103025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D082D6EE-9D1A-45CE-AC3A-AECE9E75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899" y="196454"/>
            <a:ext cx="2175272" cy="12573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2">
            <a:extLst>
              <a:ext uri="{FF2B5EF4-FFF2-40B4-BE49-F238E27FC236}">
                <a16:creationId xmlns:a16="http://schemas.microsoft.com/office/drawing/2014/main" id="{983B2C8F-5FE4-44FD-8FE9-5AFD29C2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2221" r="39166" b="20000"/>
          <a:stretch>
            <a:fillRect/>
          </a:stretch>
        </p:blipFill>
        <p:spPr bwMode="auto">
          <a:xfrm>
            <a:off x="1585292" y="1001711"/>
            <a:ext cx="5375672" cy="384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AF17B0F-3CE7-4840-4885-1475F140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67888"/>
            <a:ext cx="8637266" cy="577848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BD </a:t>
            </a:r>
            <a:r>
              <a:rPr lang="en-US" altLang="en-US" sz="3600" dirty="0" err="1"/>
              <a:t>Vacutainer</a:t>
            </a:r>
            <a:r>
              <a:rPr lang="en-US" altLang="en-US" sz="3600" baseline="30000" dirty="0" err="1"/>
              <a:t>®</a:t>
            </a:r>
            <a:r>
              <a:rPr lang="en-US" altLang="en-US" sz="3600" dirty="0" err="1"/>
              <a:t>needles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3D84E-8335-4E9E-A6EB-A8209D6BF4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/>
          <a:stretch/>
        </p:blipFill>
        <p:spPr>
          <a:xfrm>
            <a:off x="5143500" y="57150"/>
            <a:ext cx="2205789" cy="1059227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BCBA7-8193-4D45-94DA-3F37A3531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08" t="24814" r="49167" b="16057"/>
          <a:stretch/>
        </p:blipFill>
        <p:spPr>
          <a:xfrm>
            <a:off x="2343150" y="1085851"/>
            <a:ext cx="4057650" cy="36004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866E76-192B-6A41-A6AE-37BDDFAD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7" y="253281"/>
            <a:ext cx="8637266" cy="577848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BD Vacutainer</a:t>
            </a:r>
            <a:r>
              <a:rPr lang="en-US" altLang="en-US" sz="3600" baseline="30000" dirty="0"/>
              <a:t>® </a:t>
            </a:r>
            <a:r>
              <a:rPr lang="en-US" altLang="en-US" sz="3600" dirty="0"/>
              <a:t>needles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3383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BACKING_FORM_KEY" val="10818088-c:\users\car85562\desktop\in progress\conversion\pharm142-antimicrobial stewardship program prescribers and pharmacists\pharm142-antimicrobial stewardship program prescribers and pharmacists\asp_healthstream_prescribers_10.20.20.pptx"/>
  <p:tag name="ARTICULATE_PRESENTER_VERSION" val="8"/>
  <p:tag name="ARTICULATE_DESIGN_ID_BEAUMONT BRAND 1" val="VIP4kf8W"/>
  <p:tag name="ARTICULATE_SLIDE_THUMBNAIL_REFRESH" val="1"/>
  <p:tag name="ARTICULATE_PROJECT_OPEN" val="0"/>
  <p:tag name="ARTICULATE_SLIDE_COUNT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{BECAD97A-CFCC-4625-B65B-86E7281B99C6}&quot;/&gt;&lt;isInvalidForFieldText val=&quot;0&quot;/&gt;&lt;Image&gt;&lt;filename val=&quot;C:\Users\123570\AppData\Local\Temp\CP6684432325Session\CPTrustFolder6684432528\PPTImport66845344329\data\asimages\{BECAD97A-CFCC-4625-B65B-86E7281B99C6}_14.png&quot;/&gt;&lt;left val=&quot;44&quot;/&gt;&lt;top val=&quot;16&quot;/&gt;&lt;width val=&quot;837&quot;/&gt;&lt;height val=&quot;121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{84469F34-D030-4150-9110-22BAF71EA0E3}&quot;/&gt;&lt;isInvalidForFieldText val=&quot;0&quot;/&gt;&lt;Image&gt;&lt;filename val=&quot;C:\Users\123570\AppData\Local\Temp\CP6684432325Session\CPTrustFolder6684432528\PPTImport66845344329\data\asimages\{84469F34-D030-4150-9110-22BAF71EA0E3}_14.png&quot;/&gt;&lt;left val=&quot;160&quot;/&gt;&lt;top val=&quot;107&quot;/&gt;&lt;width val=&quot;768&quot;/&gt;&lt;height val=&quot;58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{34CC7A37-38DD-4655-B095-53243B968F41}&quot;/&gt;&lt;isInvalidForFieldText val=&quot;0&quot;/&gt;&lt;Image&gt;&lt;filename val=&quot;C:\Users\123570\AppData\Local\Temp\CP6684432325Session\CPTrustFolder6684432528\PPTImport66845344329\data\asimages\{34CC7A37-38DD-4655-B095-53243B968F41}_15.png&quot;/&gt;&lt;left val=&quot;38&quot;/&gt;&lt;top val=&quot;32&quot;/&gt;&lt;width val=&quot;843&quot;/&gt;&lt;height val=&quot;151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50&quot;/&gt;&lt;lineCharCount val=&quot;27&quot;/&gt;&lt;lineCharCount val=&quot;1&quot;/&gt;&lt;lineCharCount val=&quot;36&quot;/&gt;&lt;lineCharCount val=&quot;38&quot;/&gt;&lt;/TableIndex&gt;&lt;/ShapeTextInfo&gt;"/>
  <p:tag name="HTML_SHAPEINFO" val="&lt;ThreeDShapeInfo&gt;&lt;uuid val=&quot;{D68E43F1-84E0-4E0A-902A-4B6D6A333672}&quot;/&gt;&lt;isInvalidForFieldText val=&quot;0&quot;/&gt;&lt;Image&gt;&lt;filename val=&quot;C:\Users\123570\AppData\Local\Temp\CP6684432325Session\CPTrustFolder6684432528\PPTImport66845344329\data\asimages\{D68E43F1-84E0-4E0A-902A-4B6D6A333672}_15.png&quot;/&gt;&lt;left val=&quot;32&quot;/&gt;&lt;top val=&quot;158&quot;/&gt;&lt;width val=&quot;918&quot;/&gt;&lt;height val=&quot;443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{CC07BE68-2715-478C-A7DE-B590722D23F6}&quot;/&gt;&lt;isInvalidForFieldText val=&quot;0&quot;/&gt;&lt;Image&gt;&lt;filename val=&quot;C:\Users\123570\AppData\Local\Temp\CP6684432325Session\CPTrustFolder6684432528\PPTImport66845344329\data\asimages\{CC07BE68-2715-478C-A7DE-B590722D23F6}_16.png&quot;/&gt;&lt;left val=&quot;38&quot;/&gt;&lt;top val=&quot;32&quot;/&gt;&lt;width val=&quot;843&quot;/&gt;&lt;height val=&quot;151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42&quot;/&gt;&lt;lineCharCount val=&quot;34&quot;/&gt;&lt;lineCharCount val=&quot;38&quot;/&gt;&lt;lineCharCount val=&quot;48&quot;/&gt;&lt;lineCharCount val=&quot;19&quot;/&gt;&lt;lineCharCount val=&quot;1&quot;/&gt;&lt;lineCharCount val=&quot;33&quot;/&gt;&lt;lineCharCount val=&quot;38&quot;/&gt;&lt;lineCharCount val=&quot;39&quot;/&gt;&lt;lineCharCount val=&quot;44&quot;/&gt;&lt;lineCharCount val=&quot;1&quot;/&gt;&lt;/TableIndex&gt;&lt;/ShapeTextInfo&gt;"/>
  <p:tag name="HTML_SHAPEINFO" val="&lt;ThreeDShapeInfo&gt;&lt;uuid val=&quot;{E3AC4036-FDBC-4D9C-80C1-E46B7980334A}&quot;/&gt;&lt;isInvalidForFieldText val=&quot;0&quot;/&gt;&lt;Image&gt;&lt;filename val=&quot;C:\Users\123570\AppData\Local\Temp\CP6684432325Session\CPTrustFolder6684432528\PPTImport66845344329\data\asimages\{E3AC4036-FDBC-4D9C-80C1-E46B7980334A}_16.png&quot;/&gt;&lt;left val=&quot;78&quot;/&gt;&lt;top val=&quot;172&quot;/&gt;&lt;width val=&quot;758&quot;/&gt;&lt;height val=&quot;461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{512B6120-4181-4352-B0C8-3E767976AB80}&quot;/&gt;&lt;isInvalidForFieldText val=&quot;0&quot;/&gt;&lt;Image&gt;&lt;filename val=&quot;C:\Users\123570\AppData\Local\Temp\CP6684432325Session\CPTrustFolder6684432528\PPTImport66845344329\data\asimages\{512B6120-4181-4352-B0C8-3E767976AB80}_17.png&quot;/&gt;&lt;left val=&quot;38&quot;/&gt;&lt;top val=&quot;32&quot;/&gt;&lt;width val=&quot;843&quot;/&gt;&lt;height val=&quot;151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1&quot;/&gt;&lt;lineCharCount val=&quot;40&quot;/&gt;&lt;lineCharCount val=&quot;37&quot;/&gt;&lt;lineCharCount val=&quot;16&quot;/&gt;&lt;lineCharCount val=&quot;42&quot;/&gt;&lt;lineCharCount val=&quot;16&quot;/&gt;&lt;lineCharCount val=&quot;51&quot;/&gt;&lt;lineCharCount val=&quot;52&quot;/&gt;&lt;lineCharCount val=&quot;15&quot;/&gt;&lt;/TableIndex&gt;&lt;/ShapeTextInfo&gt;"/>
  <p:tag name="HTML_SHAPEINFO" val="&lt;ThreeDShapeInfo&gt;&lt;uuid val=&quot;{77D7C066-6431-41DE-A29E-03574EA8E9F9}&quot;/&gt;&lt;isInvalidForFieldText val=&quot;0&quot;/&gt;&lt;Image&gt;&lt;filename val=&quot;C:\Users\123570\AppData\Local\Temp\CP6684432325Session\CPTrustFolder6684432528\PPTImport66845344329\data\asimages\{77D7C066-6431-41DE-A29E-03574EA8E9F9}_17.png&quot;/&gt;&lt;left val=&quot;72&quot;/&gt;&lt;top val=&quot;200&quot;/&gt;&lt;width val=&quot;808&quot;/&gt;&lt;height val=&quot;457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33&quot;/&gt;&lt;lineCharCount val=&quot;34&quot;/&gt;&lt;lineCharCount val=&quot;42&quot;/&gt;&lt;lineCharCount val=&quot;38&quot;/&gt;&lt;lineCharCount val=&quot;21&quot;/&gt;&lt;lineCharCount val=&quot;41&quot;/&gt;&lt;lineCharCount val=&quot;40&quot;/&gt;&lt;lineCharCount val=&quot;34&quot;/&gt;&lt;lineCharCount val=&quot;34&quot;/&gt;&lt;/TableIndex&gt;&lt;/ShapeTextInfo&gt;"/>
  <p:tag name="HTML_SHAPEINFO" val="&lt;ThreeDShapeInfo&gt;&lt;uuid val=&quot;{850CB19A-C4BC-4E89-9418-62FCCC6C8365}&quot;/&gt;&lt;isInvalidForFieldText val=&quot;0&quot;/&gt;&lt;Image&gt;&lt;filename val=&quot;C:\Users\123570\AppData\Local\Temp\CP6684432325Session\CPTrustFolder6684432528\PPTImport66845344329\data\asimages\{850CB19A-C4BC-4E89-9418-62FCCC6C8365}_21.png&quot;/&gt;&lt;left val=&quot;440&quot;/&gt;&lt;top val=&quot;256&quot;/&gt;&lt;width val=&quot;458&quot;/&gt;&lt;height val=&quot;254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9&quot;/&gt;&lt;lineCharCount val=&quot;92&quot;/&gt;&lt;lineCharCount val=&quot;29&quot;/&gt;&lt;lineCharCount val=&quot;58&quot;/&gt;&lt;lineCharCount val=&quot;79&quot;/&gt;&lt;lineCharCount val=&quot;89&quot;/&gt;&lt;lineCharCount val=&quot;93&quot;/&gt;&lt;lineCharCount val=&quot;91&quot;/&gt;&lt;/TableIndex&gt;&lt;/ShapeTextInfo&gt;"/>
  <p:tag name="HTML_SHAPEINFO" val="&lt;ThreeDShapeInfo&gt;&lt;uuid val=&quot;{85FBDB77-F1FD-4C8F-AEBB-7E45823643B4}&quot;/&gt;&lt;isInvalidForFieldText val=&quot;0&quot;/&gt;&lt;Image&gt;&lt;filename val=&quot;C:\Users\123570\AppData\Local\Temp\CP6684432325Session\CPTrustFolder6684432528\PPTImport66845344329\data\asimages\{85FBDB77-F1FD-4C8F-AEBB-7E45823643B4}_22.png&quot;/&gt;&lt;left val=&quot;75&quot;/&gt;&lt;top val=&quot;163&quot;/&gt;&lt;width val=&quot;822&quot;/&gt;&lt;height val=&quot;206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{E91EA957-0A46-4861-AEB8-9BA7EA21C058}&quot;/&gt;&lt;isInvalidForFieldText val=&quot;0&quot;/&gt;&lt;Image&gt;&lt;filename val=&quot;C:\Users\123570\AppData\Local\Temp\CP6684432325Session\CPTrustFolder6684432528\PPTImport66845344329\data\asimages\{E91EA957-0A46-4861-AEB8-9BA7EA21C058}_23.png&quot;/&gt;&lt;left val=&quot;40&quot;/&gt;&lt;top val=&quot;32&quot;/&gt;&lt;width val=&quot;840&quot;/&gt;&lt;height val=&quot;149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44&quot;/&gt;&lt;/TableIndex&gt;&lt;/ShapeTextInfo&gt;"/>
  <p:tag name="HTML_SHAPEINFO" val="&lt;ThreeDShapeInfo&gt;&lt;uuid val=&quot;{8BB4F341-2781-4B79-92DE-4387A2E96BEA}&quot;/&gt;&lt;isInvalidForFieldText val=&quot;0&quot;/&gt;&lt;Image&gt;&lt;filename val=&quot;C:\Users\123570\AppData\Local\Temp\CP6684432325Session\CPTrustFolder6684432528\PPTImport66845344329\data\asimages\{8BB4F341-2781-4B79-92DE-4387A2E96BEA}_23.png&quot;/&gt;&lt;left val=&quot;54&quot;/&gt;&lt;top val=&quot;548&quot;/&gt;&lt;width val=&quot;771&quot;/&gt;&lt;height val=&quot;106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4&quot;/&gt;&lt;/TableIndex&gt;&lt;/ShapeTextInfo&gt;"/>
  <p:tag name="HTML_SHAPEINFO" val="&lt;ThreeDShapeInfo&gt;&lt;uuid val=&quot;{CF0D989A-62CB-48F5-907C-DEBC5F1C98F5}&quot;/&gt;&lt;isInvalidForFieldText val=&quot;0&quot;/&gt;&lt;Image&gt;&lt;filename val=&quot;C:\Users\123570\AppData\Local\Temp\CP6684432325Session\CPTrustFolder6684432528\PPTImport66845344329\data\asimages\{CF0D989A-62CB-48F5-907C-DEBC5F1C98F5}_24.png&quot;/&gt;&lt;left val=&quot;616&quot;/&gt;&lt;top val=&quot;614&quot;/&gt;&lt;width val=&quot;312&quot;/&gt;&lt;height val=&quot;30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7&quot;/&gt;&lt;lineCharCount val=&quot;27&quot;/&gt;&lt;lineCharCount val=&quot;18&quot;/&gt;&lt;/TableIndex&gt;&lt;/ShapeTextInfo&gt;"/>
  <p:tag name="HTML_SHAPEINFO" val="&lt;ThreeDShapeInfo&gt;&lt;uuid val=&quot;{053D8A42-842A-4513-9518-55883B1B5C3F}&quot;/&gt;&lt;isInvalidForFieldText val=&quot;0&quot;/&gt;&lt;Image&gt;&lt;filename val=&quot;C:\Users\123570\AppData\Local\Temp\CP6684432325Session\CPTrustFolder6684432528\PPTImport66845344329\data\asimages\{053D8A42-842A-4513-9518-55883B1B5C3F}_24.png&quot;/&gt;&lt;left val=&quot;86&quot;/&gt;&lt;top val=&quot;168&quot;/&gt;&lt;width val=&quot;444&quot;/&gt;&lt;height val=&quot;137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1E76FFC-7A46-44D5-90B7-56A79C307107}&quot;/&gt;&lt;isInvalidForFieldText val=&quot;0&quot;/&gt;&lt;Image&gt;&lt;filename val=&quot;C:\Users\123570\AppData\Local\Temp\CP6684432325Session\CPTrustFolder6684432528\PPTImport66845344329\data\asimages\{D1E76FFC-7A46-44D5-90B7-56A79C307107}_24.png&quot;/&gt;&lt;left val=&quot;24&quot;/&gt;&lt;top val=&quot;18&quot;/&gt;&lt;width val=&quot;905&quot;/&gt;&lt;height val=&quot;605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7&quot;/&gt;&lt;lineCharCount val=&quot;25&quot;/&gt;&lt;lineCharCount val=&quot;24&quot;/&gt;&lt;lineCharCount val=&quot;15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9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7&quot;/&gt;&lt;lineCharCount val=&quot;27&quot;/&gt;&lt;lineCharCount val=&quot;18&quot;/&gt;&lt;/TableIndex&gt;&lt;/ShapeTextInfo&gt;"/>
  <p:tag name="HTML_SHAPEINFO" val="&lt;ThreeDShapeInfo&gt;&lt;uuid val=&quot;{B34D0555-50D3-4EAB-9559-BA41551C84A7}&quot;/&gt;&lt;isInvalidForFieldText val=&quot;0&quot;/&gt;&lt;Image&gt;&lt;filename val=&quot;C:\Users\123570\AppData\Local\Temp\CP6684432325Session\CPTrustFolder6684432528\PPTImport66845344329\data\asimages\{B34D0555-50D3-4EAB-9559-BA41551C84A7}_25.png&quot;/&gt;&lt;left val=&quot;84&quot;/&gt;&lt;top val=&quot;152&quot;/&gt;&lt;width val=&quot;444&quot;/&gt;&lt;height val=&quot;137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1183F47-C68D-48F6-9C68-E67322F48CBB}&quot;/&gt;&lt;isInvalidForFieldText val=&quot;0&quot;/&gt;&lt;Image&gt;&lt;filename val=&quot;C:\Users\123570\AppData\Local\Temp\CP6684432325Session\CPTrustFolder6684432528\PPTImport66845344329\data\asimages\{01183F47-C68D-48F6-9C68-E67322F48CBB}_25.png&quot;/&gt;&lt;left val=&quot;76&quot;/&gt;&lt;top val=&quot;32&quot;/&gt;&lt;width val=&quot;875&quot;/&gt;&lt;height val=&quot;617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15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25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6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{631EB97D-30C4-48B2-894F-24E7E4C8B35A}&quot;/&gt;&lt;isInvalidForFieldText val=&quot;0&quot;/&gt;&lt;Image&gt;&lt;filename val=&quot;C:\Users\123570\AppData\Local\Temp\CP6684432325Session\CPTrustFolder6684432528\PPTImport66845344329\data\asimages\{631EB97D-30C4-48B2-894F-24E7E4C8B35A}_26.png&quot;/&gt;&lt;left val=&quot;38&quot;/&gt;&lt;top val=&quot;32&quot;/&gt;&lt;width val=&quot;843&quot;/&gt;&lt;height val=&quot;151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5&quot;/&gt;&lt;lineCharCount val=&quot;48&quot;/&gt;&lt;lineCharCount val=&quot;36&quot;/&gt;&lt;lineCharCount val=&quot;41&quot;/&gt;&lt;lineCharCount val=&quot;36&quot;/&gt;&lt;lineCharCount val=&quot;44&quot;/&gt;&lt;lineCharCount val=&quot;10&quot;/&gt;&lt;lineCharCount val=&quot;31&quot;/&gt;&lt;/TableIndex&gt;&lt;/ShapeTextInfo&gt;"/>
  <p:tag name="HTML_SHAPEINFO" val="&lt;ThreeDShapeInfo&gt;&lt;uuid val=&quot;{B8BC888E-7F48-4CB4-96A7-7545A53F5413}&quot;/&gt;&lt;isInvalidForFieldText val=&quot;0&quot;/&gt;&lt;Image&gt;&lt;filename val=&quot;C:\Users\123570\AppData\Local\Temp\CP6684432325Session\CPTrustFolder6684432528\PPTImport66845344329\data\asimages\{B8BC888E-7F48-4CB4-96A7-7545A53F5413}_26.png&quot;/&gt;&lt;left val=&quot;72&quot;/&gt;&lt;top val=&quot;167&quot;/&gt;&lt;width val=&quot;808&quot;/&gt;&lt;height val=&quot;466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{6A782CA9-2A67-42B3-9704-B0DA1E1C3844}&quot;/&gt;&lt;isInvalidForFieldText val=&quot;0&quot;/&gt;&lt;Image&gt;&lt;filename val=&quot;C:\Users\123570\AppData\Local\Temp\CP6684432325Session\CPTrustFolder6684432528\PPTImport66845344329\data\asimages\{6A782CA9-2A67-42B3-9704-B0DA1E1C3844}_27.png&quot;/&gt;&lt;left val=&quot;38&quot;/&gt;&lt;top val=&quot;32&quot;/&gt;&lt;width val=&quot;843&quot;/&gt;&lt;height val=&quot;151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9&quot;/&gt;&lt;lineCharCount val=&quot;51&quot;/&gt;&lt;lineCharCount val=&quot;19&quot;/&gt;&lt;lineCharCount val=&quot;27&quot;/&gt;&lt;lineCharCount val=&quot;48&quot;/&gt;&lt;lineCharCount val=&quot;40&quot;/&gt;&lt;lineCharCount val=&quot;53&quot;/&gt;&lt;lineCharCount val=&quot;50&quot;/&gt;&lt;lineCharCount val=&quot;14&quot;/&gt;&lt;lineCharCount val=&quot;52&quot;/&gt;&lt;lineCharCount val=&quot;16&quot;/&gt;&lt;/TableIndex&gt;&lt;/ShapeTextInfo&gt;"/>
  <p:tag name="HTML_SHAPEINFO" val="&lt;ThreeDShapeInfo&gt;&lt;uuid val=&quot;{CAA61B79-DE59-497A-9E70-C112A779AD48}&quot;/&gt;&lt;isInvalidForFieldText val=&quot;0&quot;/&gt;&lt;Image&gt;&lt;filename val=&quot;C:\Users\123570\AppData\Local\Temp\CP6684432325Session\CPTrustFolder6684432528\PPTImport66845344329\data\asimages\{CAA61B79-DE59-497A-9E70-C112A779AD48}_27.png&quot;/&gt;&lt;left val=&quot;72&quot;/&gt;&lt;top val=&quot;166&quot;/&gt;&lt;width val=&quot;836&quot;/&gt;&lt;height val=&quot;517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{447C902E-1155-40AB-A665-085C1D55BC18}&quot;/&gt;&lt;isInvalidForFieldText val=&quot;0&quot;/&gt;&lt;Image&gt;&lt;filename val=&quot;C:\Users\123570\AppData\Local\Temp\CP6684432325Session\CPTrustFolder6684432528\PPTImport66845344329\data\asimages\{447C902E-1155-40AB-A665-085C1D55BC18}_28.png&quot;/&gt;&lt;left val=&quot;38&quot;/&gt;&lt;top val=&quot;32&quot;/&gt;&lt;width val=&quot;843&quot;/&gt;&lt;height val=&quot;151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9&quot;/&gt;&lt;lineCharCount val=&quot;41&quot;/&gt;&lt;lineCharCount val=&quot;28&quot;/&gt;&lt;lineCharCount val=&quot;39&quot;/&gt;&lt;lineCharCount val=&quot;17&quot;/&gt;&lt;lineCharCount val=&quot;43&quot;/&gt;&lt;lineCharCount val=&quot;38&quot;/&gt;&lt;/TableIndex&gt;&lt;/ShapeTextInfo&gt;"/>
  <p:tag name="HTML_SHAPEINFO" val="&lt;ThreeDShapeInfo&gt;&lt;uuid val=&quot;{2BB62422-CC15-4FE8-BFE3-A206CF5BEC29}&quot;/&gt;&lt;isInvalidForFieldText val=&quot;0&quot;/&gt;&lt;Image&gt;&lt;filename val=&quot;C:\Users\123570\AppData\Local\Temp\CP6684432325Session\CPTrustFolder6684432528\PPTImport66845344329\data\asimages\{2BB62422-CC15-4FE8-BFE3-A206CF5BEC29}_28.png&quot;/&gt;&lt;left val=&quot;72&quot;/&gt;&lt;top val=&quot;167&quot;/&gt;&lt;width val=&quot;731&quot;/&gt;&lt;height val=&quot;498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9&quot;/&gt;&lt;lineCharCount val=&quot;55&quot;/&gt;&lt;lineCharCount val=&quot;54&quot;/&gt;&lt;lineCharCount val=&quot;47&quot;/&gt;&lt;lineCharCount val=&quot;31&quot;/&gt;&lt;lineCharCount val=&quot;37&quot;/&gt;&lt;lineCharCount val=&quot;8&quot;/&gt;&lt;lineCharCount val=&quot;23&quot;/&gt;&lt;lineCharCount val=&quot;9&quot;/&gt;&lt;lineCharCount val=&quot;28&quot;/&gt;&lt;/TableIndex&gt;&lt;/ShapeTextInfo&gt;"/>
  <p:tag name="HTML_SHAPEINFO" val="&lt;ThreeDShapeInfo&gt;&lt;uuid val=&quot;{A84A7333-ADC8-450C-A5F8-C37AF44E58D4}&quot;/&gt;&lt;isInvalidForFieldText val=&quot;0&quot;/&gt;&lt;Image&gt;&lt;filename val=&quot;C:\Users\123570\AppData\Local\Temp\CP6684432325Session\CPTrustFolder6684432528\PPTImport66845344329\data\asimages\{A84A7333-ADC8-450C-A5F8-C37AF44E58D4}_29.png&quot;/&gt;&lt;left val=&quot;72&quot;/&gt;&lt;top val=&quot;166&quot;/&gt;&lt;width val=&quot;866&quot;/&gt;&lt;height val=&quot;486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{8B05D427-7BB9-48E1-B7F8-8BAF7CD29643}&quot;/&gt;&lt;isInvalidForFieldText val=&quot;0&quot;/&gt;&lt;Image&gt;&lt;filename val=&quot;C:\Users\123570\AppData\Local\Temp\CP6684432325Session\CPTrustFolder6684432528\PPTImport66845344329\data\asimages\{8B05D427-7BB9-48E1-B7F8-8BAF7CD29643}_29.png&quot;/&gt;&lt;left val=&quot;56&quot;/&gt;&lt;top val=&quot;11&quot;/&gt;&lt;width val=&quot;840&quot;/&gt;&lt;height val=&quot;178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17&quot;/&gt;&lt;/TableIndex&gt;&lt;/ShapeTextInfo&gt;"/>
  <p:tag name="HTML_SHAPEINFO" val="&lt;ThreeDShapeInfo&gt;&lt;uuid val=&quot;{BBD72558-E5E9-434B-8BD3-4EF3EC31D34F}&quot;/&gt;&lt;isInvalidForFieldText val=&quot;0&quot;/&gt;&lt;Image&gt;&lt;filename val=&quot;C:\Users\123570\AppData\Local\Temp\CP6684432325Session\CPTrustFolder6684432528\PPTImport66845344329\data\asimages\{BBD72558-E5E9-434B-8BD3-4EF3EC31D34F}_30.png&quot;/&gt;&lt;left val=&quot;40&quot;/&gt;&lt;top val=&quot;3&quot;/&gt;&lt;width val=&quot;840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18&quot;/&gt;&lt;lineCharCount val=&quot;31&quot;/&gt;&lt;lineCharCount val=&quot;34&quot;/&gt;&lt;lineCharCount val=&quot;34&quot;/&gt;&lt;lineCharCount val=&quot;33&quot;/&gt;&lt;lineCharCount val=&quot;22&quot;/&gt;&lt;lineCharCount val=&quot;13&quot;/&gt;&lt;lineCharCount val=&quot;17&quot;/&gt;&lt;lineCharCount val=&quot;15&quot;/&gt;&lt;lineCharCount val=&quot;12&quot;/&gt;&lt;lineCharCount val=&quot;8&quot;/&gt;&lt;/TableIndex&gt;&lt;/ShapeTextInfo&gt;"/>
  <p:tag name="HTML_SHAPEINFO" val="&lt;ThreeDShapeInfo&gt;&lt;uuid val=&quot;{27AF49BC-B483-48D1-B3E0-3847DB6B90FF}&quot;/&gt;&lt;isInvalidForFieldText val=&quot;0&quot;/&gt;&lt;Image&gt;&lt;filename val=&quot;C:\Users\123570\AppData\Local\Temp\CP6684432325Session\CPTrustFolder6684432528\PPTImport66845344329\data\asimages\{27AF49BC-B483-48D1-B3E0-3847DB6B90FF}_30.png&quot;/&gt;&lt;left val=&quot;88&quot;/&gt;&lt;top val=&quot;166&quot;/&gt;&lt;width val=&quot;585&quot;/&gt;&lt;height val=&quot;539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{2233F904-AC1D-4D8E-BB86-855B7F2E7778}&quot;/&gt;&lt;isInvalidForFieldText val=&quot;0&quot;/&gt;&lt;Image&gt;&lt;filename val=&quot;C:\Users\123570\AppData\Local\Temp\CP6684432325Session\CPTrustFolder6684432528\PPTImport66845344329\data\asimages\{2233F904-AC1D-4D8E-BB86-855B7F2E7778}_31.png&quot;/&gt;&lt;left val=&quot;38&quot;/&gt;&lt;top val=&quot;50&quot;/&gt;&lt;width val=&quot;843&quot;/&gt;&lt;height val=&quot;125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57&quot;/&gt;&lt;lineCharCount val=&quot;54&quot;/&gt;&lt;lineCharCount val=&quot;51&quot;/&gt;&lt;lineCharCount val=&quot;13&quot;/&gt;&lt;lineCharCount val=&quot;48&quot;/&gt;&lt;lineCharCount val=&quot;54&quot;/&gt;&lt;lineCharCount val=&quot;61&quot;/&gt;&lt;lineCharCount val=&quot;41&quot;/&gt;&lt;lineCharCount val=&quot;50&quot;/&gt;&lt;lineCharCount val=&quot;43&quot;/&gt;&lt;lineCharCount val=&quot;53&quot;/&gt;&lt;lineCharCount val=&quot;49&quot;/&gt;&lt;lineCharCount val=&quot;11&quot;/&gt;&lt;/TableIndex&gt;&lt;/ShapeTextInfo&gt;"/>
  <p:tag name="HTML_SHAPEINFO" val="&lt;ThreeDShapeInfo&gt;&lt;uuid val=&quot;{C2265E7E-550E-47F4-B3CC-C78E1A5C335D}&quot;/&gt;&lt;isInvalidForFieldText val=&quot;0&quot;/&gt;&lt;Image&gt;&lt;filename val=&quot;C:\Users\123570\AppData\Local\Temp\CP6684432325Session\CPTrustFolder6684432528\PPTImport66845344329\data\asimages\{C2265E7E-550E-47F4-B3CC-C78E1A5C335D}_31.png&quot;/&gt;&lt;left val=&quot;64&quot;/&gt;&lt;top val=&quot;156&quot;/&gt;&lt;width val=&quot;850&quot;/&gt;&lt;height val=&quot;540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{24271788-2C5D-4B71-B77F-3182B96DBE4A}&quot;/&gt;&lt;isInvalidForFieldText val=&quot;0&quot;/&gt;&lt;Image&gt;&lt;filename val=&quot;C:\Users\123570\AppData\Local\Temp\CP6684432325Session\CPTrustFolder6684432528\PPTImport66845344329\data\asimages\{24271788-2C5D-4B71-B77F-3182B96DBE4A}_32.png&quot;/&gt;&lt;left val=&quot;38&quot;/&gt;&lt;top val=&quot;32&quot;/&gt;&lt;width val=&quot;843&quot;/&gt;&lt;height val=&quot;151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2&quot;/&gt;&lt;lineCharCount val=&quot;53&quot;/&gt;&lt;lineCharCount val=&quot;8&quot;/&gt;&lt;lineCharCount val=&quot;25&quot;/&gt;&lt;lineCharCount val=&quot;9&quot;/&gt;&lt;lineCharCount val=&quot;46&quot;/&gt;&lt;lineCharCount val=&quot;18&quot;/&gt;&lt;lineCharCount val=&quot;51&quot;/&gt;&lt;lineCharCount val=&quot;11&quot;/&gt;&lt;lineCharCount val=&quot;1&quot;/&gt;&lt;/TableIndex&gt;&lt;/ShapeTextInfo&gt;"/>
  <p:tag name="HTML_SHAPEINFO" val="&lt;ThreeDShapeInfo&gt;&lt;uuid val=&quot;{3993972F-708C-4CDF-A712-73ED0E2B1A3C}&quot;/&gt;&lt;isInvalidForFieldText val=&quot;0&quot;/&gt;&lt;Image&gt;&lt;filename val=&quot;C:\Users\123570\AppData\Local\Temp\CP6684432325Session\CPTrustFolder6684432528\PPTImport66845344329\data\asimages\{3993972F-708C-4CDF-A712-73ED0E2B1A3C}_32.png&quot;/&gt;&lt;left val=&quot;56&quot;/&gt;&lt;top val=&quot;158&quot;/&gt;&lt;width val=&quot;881&quot;/&gt;&lt;height val=&quot;475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HTML_SHAPEINFO" val="&lt;ThreeDShapeInfo&gt;&lt;uuid val=&quot;{5E13B133-FFF3-4B01-B83C-12E31905070E}&quot;/&gt;&lt;isInvalidForFieldText val=&quot;0&quot;/&gt;&lt;Image&gt;&lt;filename val=&quot;C:\Users\123570\AppData\Local\Temp\CP6684432325Session\CPTrustFolder6684432528\PPTImport66845344329\data\asimages\{5E13B133-FFF3-4B01-B83C-12E31905070E}_33.png&quot;/&gt;&lt;left val=&quot;38&quot;/&gt;&lt;top val=&quot;32&quot;/&gt;&lt;width val=&quot;843&quot;/&gt;&lt;height val=&quot;151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69&quot;/&gt;&lt;lineCharCount val=&quot;25&quot;/&gt;&lt;lineCharCount val=&quot;29&quot;/&gt;&lt;lineCharCount val=&quot;25&quot;/&gt;&lt;lineCharCount val=&quot;47&quot;/&gt;&lt;lineCharCount val=&quot;46&quot;/&gt;&lt;lineCharCount val=&quot;49&quot;/&gt;&lt;lineCharCount val=&quot;40&quot;/&gt;&lt;lineCharCount val=&quot;32&quot;/&gt;&lt;lineCharCount val=&quot;45&quot;/&gt;&lt;/TableIndex&gt;&lt;/ShapeTextInfo&gt;"/>
  <p:tag name="HTML_SHAPEINFO" val="&lt;ThreeDShapeInfo&gt;&lt;uuid val=&quot;{63F58738-895F-437D-BC69-A81B7A5E0850}&quot;/&gt;&lt;isInvalidForFieldText val=&quot;0&quot;/&gt;&lt;Image&gt;&lt;filename val=&quot;C:\Users\123570\AppData\Local\Temp\CP6684432325Session\CPTrustFolder6684432528\PPTImport66845344329\data\asimages\{63F58738-895F-437D-BC69-A81B7A5E0850}_33.png&quot;/&gt;&lt;left val=&quot;88&quot;/&gt;&lt;top val=&quot;172&quot;/&gt;&lt;width val=&quot;933&quot;/&gt;&lt;height val=&quot;461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6&quot;/&gt;&lt;lineCharCount val=&quot;6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6&quot;/&gt;&lt;lineCharCount val=&quot;6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0&quot;/&gt;&lt;lineCharCount val=&quot;13&quot;/&gt;&lt;/TableIndex&gt;&lt;/ShapeTextInfo&gt;"/>
  <p:tag name="PRESENTER_DUMMYTAG" val="&lt;DummyForForceWrite&gt;&lt;/DummyForForceWrite&gt;"/>
  <p:tag name="HTML_SHAPEINFO" val="&lt;ThreeDShapeInfo&gt;&lt;uuid val=&quot;{62B28EC3-3CCD-4219-BD55-DC5787F70E3E}&quot;/&gt;&lt;isInvalidForFieldText val=&quot;0&quot;/&gt;&lt;Image&gt;&lt;filename val=&quot;C:\Users\123570\AppData\Local\Temp\CP6684432325Session\CPTrustFolder6684432528\PPTImport66845344329\data\asimages\{62B28EC3-3CCD-4219-BD55-DC5787F70E3E}_1.png&quot;/&gt;&lt;left val=&quot;200&quot;/&gt;&lt;top val=&quot;398&quot;/&gt;&lt;width val=&quot;585&quot;/&gt;&lt;height val=&quot;1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DUMMYTAG" val="&lt;DummyForForceWrite&gt;&lt;/DummyForForceWrite&gt;"/>
  <p:tag name="HTML_SHAPEINFO" val="&lt;ThreeDShapeInfo&gt;&lt;uuid val=&quot;{5407BEBE-BDB8-4869-8D33-964F8522016C}&quot;/&gt;&lt;isInvalidForFieldText val=&quot;0&quot;/&gt;&lt;Image&gt;&lt;filename val=&quot;C:\Users\123570\AppData\Local\Temp\CP6684432325Session\CPTrustFolder6684432528\PPTImport66845344329\data\asimages\{5407BEBE-BDB8-4869-8D33-964F8522016C}_1.png&quot;/&gt;&lt;left val=&quot;70&quot;/&gt;&lt;top val=&quot;152&quot;/&gt;&lt;width val=&quot;843&quot;/&gt;&lt;height val=&quot;191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DUMMYTAG" val="&lt;DummyForForceWrite&gt;&lt;/DummyForForceWrite&gt;"/>
  <p:tag name="HTML_SHAPEINFO" val="&lt;ThreeDShapeInfo&gt;&lt;uuid val=&quot;{D28F877B-F279-44F6-8175-FE38DCADD329}&quot;/&gt;&lt;isInvalidForFieldText val=&quot;0&quot;/&gt;&lt;Image&gt;&lt;filename val=&quot;C:\Users\123570\AppData\Local\Temp\CP6684432325Session\CPTrustFolder6684432528\PPTImport66845344329\data\asimages\{D28F877B-F279-44F6-8175-FE38DCADD329}_1.png&quot;/&gt;&lt;left val=&quot;520&quot;/&gt;&lt;top val=&quot;616&quot;/&gt;&lt;width val=&quot;368&quot;/&gt;&lt;height val=&quot;58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{7175BD3B-E42D-48D2-ABE6-0B63A0031566}&quot;/&gt;&lt;isInvalidForFieldText val=&quot;0&quot;/&gt;&lt;Image&gt;&lt;filename val=&quot;C:\Users\123570\AppData\Local\Temp\CP6684432325Session\CPTrustFolder6684432528\PPTImport66845344329\data\asimages\{7175BD3B-E42D-48D2-ABE6-0B63A0031566}_2.png&quot;/&gt;&lt;left val=&quot;47&quot;/&gt;&lt;top val=&quot;32&quot;/&gt;&lt;width val=&quot;834&quot;/&gt;&lt;height val=&quot;110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65&quot;/&gt;&lt;lineCharCount val=&quot;61&quot;/&gt;&lt;lineCharCount val=&quot;63&quot;/&gt;&lt;lineCharCount val=&quot;62&quot;/&gt;&lt;lineCharCount val=&quot;43&quot;/&gt;&lt;lineCharCount val=&quot;1&quot;/&gt;&lt;lineCharCount val=&quot;58&quot;/&gt;&lt;lineCharCount val=&quot;63&quot;/&gt;&lt;lineCharCount val=&quot;66&quot;/&gt;&lt;lineCharCount val=&quot;12&quot;/&gt;&lt;lineCharCount val=&quot;1&quot;/&gt;&lt;lineCharCount val=&quot;60&quot;/&gt;&lt;lineCharCount val=&quot;57&quot;/&gt;&lt;lineCharCount val=&quot;52&quot;/&gt;&lt;/TableIndex&gt;&lt;/ShapeTextInfo&gt;"/>
  <p:tag name="HTML_SHAPEINFO" val="&lt;ThreeDShapeInfo&gt;&lt;uuid val=&quot;{C7D76CF6-813D-439B-B825-1ADFCD68D12B}&quot;/&gt;&lt;isInvalidForFieldText val=&quot;0&quot;/&gt;&lt;Image&gt;&lt;filename val=&quot;C:\Users\123570\AppData\Local\Temp\CP6684432325Session\CPTrustFolder6684432528\PPTImport66845344329\data\asimages\{C7D76CF6-813D-439B-B825-1ADFCD68D12B}_2.png&quot;/&gt;&lt;left val=&quot;48&quot;/&gt;&lt;top val=&quot;164&quot;/&gt;&lt;width val=&quot;874&quot;/&gt;&lt;height val=&quot;54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1&quot;/&gt;&lt;/TableIndex&gt;&lt;/ShapeTextInfo&gt;"/>
  <p:tag name="HTML_SHAPEINFO" val="&lt;ThreeDShapeInfo&gt;&lt;uuid val=&quot;{461956D4-5E55-4940-892B-B4348A6D5F1D}&quot;/&gt;&lt;isInvalidForFieldText val=&quot;0&quot;/&gt;&lt;Image&gt;&lt;filename val=&quot;C:\Users\123570\AppData\Local\Temp\CP6684432325Session\CPTrustFolder6684432528\PPTImport66845344329\data\asimages\{461956D4-5E55-4940-892B-B4348A6D5F1D}_3.png&quot;/&gt;&lt;left val=&quot;47&quot;/&gt;&lt;top val=&quot;32&quot;/&gt;&lt;width val=&quot;835&quot;/&gt;&lt;height val=&quot;142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37&quot;/&gt;&lt;lineCharCount val=&quot;42&quot;/&gt;&lt;lineCharCount val=&quot;50&quot;/&gt;&lt;lineCharCount val=&quot;48&quot;/&gt;&lt;lineCharCount val=&quot;11&quot;/&gt;&lt;lineCharCount val=&quot;35&quot;/&gt;&lt;lineCharCount val=&quot;21&quot;/&gt;&lt;lineCharCount val=&quot;22&quot;/&gt;&lt;lineCharCount val=&quot;20&quot;/&gt;&lt;lineCharCount val=&quot;21&quot;/&gt;&lt;lineCharCount val=&quot;22&quot;/&gt;&lt;lineCharCount val=&quot;33&quot;/&gt;&lt;/TableIndex&gt;&lt;/ShapeTextInfo&gt;"/>
  <p:tag name="HTML_SHAPEINFO" val="&lt;ThreeDShapeInfo&gt;&lt;uuid val=&quot;{4615196D-615A-4D13-B966-78098AB9451E}&quot;/&gt;&lt;isInvalidForFieldText val=&quot;0&quot;/&gt;&lt;Image&gt;&lt;filename val=&quot;C:\Users\123570\AppData\Local\Temp\CP6684432325Session\CPTrustFolder6684432528\PPTImport66845344329\data\asimages\{4615196D-615A-4D13-B966-78098AB9451E}_3.png&quot;/&gt;&lt;left val=&quot;88&quot;/&gt;&lt;top val=&quot;160&quot;/&gt;&lt;width val=&quot;817&quot;/&gt;&lt;height val=&quot;51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{E85CB9FF-48C5-42BF-9796-950826CEAB2F}&quot;/&gt;&lt;isInvalidForFieldText val=&quot;0&quot;/&gt;&lt;Image&gt;&lt;filename val=&quot;C:\Users\123570\AppData\Local\Temp\CP6684432325Session\CPTrustFolder6684432528\PPTImport66845344329\data\asimages\{E85CB9FF-48C5-42BF-9796-950826CEAB2F}_4.png&quot;/&gt;&lt;left val=&quot;64&quot;/&gt;&lt;top val=&quot;32&quot;/&gt;&lt;width val=&quot;817&quot;/&gt;&lt;height val=&quot;151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39&quot;/&gt;&lt;lineCharCount val=&quot;41&quot;/&gt;&lt;lineCharCount val=&quot;32&quot;/&gt;&lt;lineCharCount val=&quot;56&quot;/&gt;&lt;lineCharCount val=&quot;36&quot;/&gt;&lt;lineCharCount val=&quot;1&quot;/&gt;&lt;lineCharCount val=&quot;36&quot;/&gt;&lt;lineCharCount val=&quot;13&quot;/&gt;&lt;lineCharCount val=&quot;1&quot;/&gt;&lt;lineCharCount val=&quot;41&quot;/&gt;&lt;/TableIndex&gt;&lt;/ShapeTextInfo&gt;"/>
  <p:tag name="HTML_SHAPEINFO" val="&lt;ThreeDShapeInfo&gt;&lt;uuid val=&quot;{D064F38D-862E-4EE2-9550-697F6594BF20}&quot;/&gt;&lt;isInvalidForFieldText val=&quot;0&quot;/&gt;&lt;Image&gt;&lt;filename val=&quot;C:\Users\123570\AppData\Local\Temp\CP6684432325Session\CPTrustFolder6684432528\PPTImport66845344329\data\asimages\{D064F38D-862E-4EE2-9550-697F6594BF20}_4.png&quot;/&gt;&lt;left val=&quot;88&quot;/&gt;&lt;top val=&quot;190&quot;/&gt;&lt;width val=&quot;817&quot;/&gt;&lt;height val=&quot;443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{5FC6630F-3301-4D37-838D-85723A2B7A9B}&quot;/&gt;&lt;isInvalidForFieldText val=&quot;0&quot;/&gt;&lt;Image&gt;&lt;filename val=&quot;C:\Users\123570\AppData\Local\Temp\CP6684432325Session\CPTrustFolder6684432528\PPTImport66845344329\data\asimages\{5FC6630F-3301-4D37-838D-85723A2B7A9B}_5.png&quot;/&gt;&lt;left val=&quot;64&quot;/&gt;&lt;top val=&quot;32&quot;/&gt;&lt;width val=&quot;817&quot;/&gt;&lt;height val=&quot;151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1&quot;/&gt;&lt;lineCharCount val=&quot;1&quot;/&gt;&lt;lineCharCount val=&quot;22&quot;/&gt;&lt;lineCharCount val=&quot;34&quot;/&gt;&lt;lineCharCount val=&quot;15&quot;/&gt;&lt;lineCharCount val=&quot;35&quot;/&gt;&lt;lineCharCount val=&quot;29&quot;/&gt;&lt;lineCharCount val=&quot;36&quot;/&gt;&lt;lineCharCount val=&quot;33&quot;/&gt;&lt;lineCharCount val=&quot;45&quot;/&gt;&lt;lineCharCount val=&quot;30&quot;/&gt;&lt;lineCharCount val=&quot;58&quot;/&gt;&lt;lineCharCount val=&quot;20&quot;/&gt;&lt;/TableIndex&gt;&lt;/ShapeTextInfo&gt;"/>
  <p:tag name="HTML_SHAPEINFO" val="&lt;ThreeDShapeInfo&gt;&lt;uuid val=&quot;{7791F761-64E0-4E2E-8831-93533349E9E6}&quot;/&gt;&lt;isInvalidForFieldText val=&quot;0&quot;/&gt;&lt;Image&gt;&lt;filename val=&quot;C:\Users\123570\AppData\Local\Temp\CP6684432325Session\CPTrustFolder6684432528\PPTImport66845344329\data\asimages\{7791F761-64E0-4E2E-8831-93533349E9E6}_5.png&quot;/&gt;&lt;left val=&quot;67&quot;/&gt;&lt;top val=&quot;154&quot;/&gt;&lt;width val=&quot;842&quot;/&gt;&lt;height val=&quot;551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{52FB2F74-CB21-4CD9-92F9-C0ABD4823A2C}&quot;/&gt;&lt;isInvalidForFieldText val=&quot;0&quot;/&gt;&lt;Image&gt;&lt;filename val=&quot;C:\Users\123570\AppData\Local\Temp\CP6684432325Session\CPTrustFolder6684432528\PPTImport66845344329\data\asimages\{52FB2F74-CB21-4CD9-92F9-C0ABD4823A2C}_6.png&quot;/&gt;&lt;left val=&quot;38&quot;/&gt;&lt;top val=&quot;32&quot;/&gt;&lt;width val=&quot;843&quot;/&gt;&lt;height val=&quot;143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2&quot;/&gt;&lt;lineCharCount val=&quot;9&quot;/&gt;&lt;lineCharCount val=&quot;18&quot;/&gt;&lt;lineCharCount val=&quot;1&quot;/&gt;&lt;/TableIndex&gt;&lt;/ShapeTextInfo&gt;"/>
  <p:tag name="HTML_SHAPEINFO" val="&lt;ThreeDShapeInfo&gt;&lt;uuid val=&quot;{CB5B8908-4EF5-46B1-95DE-24FE83C9F117}&quot;/&gt;&lt;isInvalidForFieldText val=&quot;0&quot;/&gt;&lt;Image&gt;&lt;filename val=&quot;C:\Users\123570\AppData\Local\Temp\CP6684432325Session\CPTrustFolder6684432528\PPTImport66845344329\data\asimages\{CB5B8908-4EF5-46B1-95DE-24FE83C9F117}_6.png&quot;/&gt;&lt;left val=&quot;56&quot;/&gt;&lt;top val=&quot;158&quot;/&gt;&lt;width val=&quot;609&quot;/&gt;&lt;height val=&quot;475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{75EE1738-6443-4C87-86D7-87A32E4613A4}&quot;/&gt;&lt;isInvalidForFieldText val=&quot;0&quot;/&gt;&lt;Image&gt;&lt;filename val=&quot;C:\Users\123570\AppData\Local\Temp\CP6684432325Session\CPTrustFolder6684432528\PPTImport66845344329\data\asimages\{75EE1738-6443-4C87-86D7-87A32E4613A4}_7.png&quot;/&gt;&lt;left val=&quot;38&quot;/&gt;&lt;top val=&quot;32&quot;/&gt;&lt;width val=&quot;843&quot;/&gt;&lt;height val=&quot;143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13&quot;/&gt;&lt;lineCharCount val=&quot;57&quot;/&gt;&lt;lineCharCount val=&quot;25&quot;/&gt;&lt;lineCharCount val=&quot;70&quot;/&gt;&lt;lineCharCount val=&quot;57&quot;/&gt;&lt;lineCharCount val=&quot;69&quot;/&gt;&lt;lineCharCount val=&quot;25&quot;/&gt;&lt;lineCharCount val=&quot;23&quot;/&gt;&lt;lineCharCount val=&quot;55&quot;/&gt;&lt;lineCharCount val=&quot;23&quot;/&gt;&lt;lineCharCount val=&quot;53&quot;/&gt;&lt;lineCharCount val=&quot;49&quot;/&gt;&lt;lineCharCount val=&quot;1&quot;/&gt;&lt;/TableIndex&gt;&lt;/ShapeTextInfo&gt;"/>
  <p:tag name="HTML_SHAPEINFO" val="&lt;ThreeDShapeInfo&gt;&lt;uuid val=&quot;{E023AA74-475A-437D-9985-6E04D5AD9FE3}&quot;/&gt;&lt;isInvalidForFieldText val=&quot;0&quot;/&gt;&lt;Image&gt;&lt;filename val=&quot;C:\Users\123570\AppData\Local\Temp\CP6684432325Session\CPTrustFolder6684432528\PPTImport66845344329\data\asimages\{E023AA74-475A-437D-9985-6E04D5AD9FE3}_7.png&quot;/&gt;&lt;left val=&quot;64&quot;/&gt;&lt;top val=&quot;134&quot;/&gt;&lt;width val=&quot;809&quot;/&gt;&lt;height val=&quot;452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{C4A68125-8443-416E-B00A-5045259F8E4C}&quot;/&gt;&lt;isInvalidForFieldText val=&quot;0&quot;/&gt;&lt;Image&gt;&lt;filename val=&quot;C:\Users\123570\AppData\Local\Temp\CP6684432325Session\CPTrustFolder6684432528\PPTImport66845344329\data\asimages\{C4A68125-8443-416E-B00A-5045259F8E4C}_10.png&quot;/&gt;&lt;left val=&quot;38&quot;/&gt;&lt;top val=&quot;32&quot;/&gt;&lt;width val=&quot;843&quot;/&gt;&lt;height val=&quot;15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50&quot;/&gt;&lt;lineCharCount val=&quot;49&quot;/&gt;&lt;lineCharCount val=&quot;24&quot;/&gt;&lt;lineCharCount val=&quot;1&quot;/&gt;&lt;lineCharCount val=&quot;1&quot;/&gt;&lt;lineCharCount val=&quot;1&quot;/&gt;&lt;lineCharCount val=&quot;1&quot;/&gt;&lt;lineCharCount val=&quot;1&quot;/&gt;&lt;lineCharCount val=&quot;59&quot;/&gt;&lt;lineCharCount val=&quot;22&quot;/&gt;&lt;/TableIndex&gt;&lt;/ShapeTextInfo&gt;"/>
  <p:tag name="HTML_SHAPEINFO" val="&lt;ThreeDShapeInfo&gt;&lt;uuid val=&quot;{9EAAF927-4CAE-46D1-8D2B-3AC04F1504DD}&quot;/&gt;&lt;isInvalidForFieldText val=&quot;0&quot;/&gt;&lt;Image&gt;&lt;filename val=&quot;C:\Users\123570\AppData\Local\Temp\CP6684432325Session\CPTrustFolder6684432528\PPTImport66845344329\data\asimages\{9EAAF927-4CAE-46D1-8D2B-3AC04F1504DD}_10.png&quot;/&gt;&lt;left val=&quot;80&quot;/&gt;&lt;top val=&quot;148&quot;/&gt;&lt;width val=&quot;818&quot;/&gt;&lt;height val=&quot;536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48&quot;/&gt;&lt;lineCharCount val=&quot;46&quot;/&gt;&lt;lineCharCount val=&quot;15&quot;/&gt;&lt;lineCharCount val=&quot;1&quot;/&gt;&lt;lineCharCount val=&quot;59&quot;/&gt;&lt;lineCharCount val=&quot;43&quot;/&gt;&lt;lineCharCount val=&quot;46&quot;/&gt;&lt;lineCharCount val=&quot;38&quot;/&gt;&lt;/TableIndex&gt;&lt;/ShapeTextInfo&gt;"/>
  <p:tag name="PRESENTER_SHAPEINFO" val="&lt;ThreeDShapeInfo&gt;&lt;uuid val=&quot;{EDD4EF57-4DA8-4F11-9123-2FFD6B31D51A}&quot;/&gt;&lt;isInvalidForFieldText val=&quot;0&quot;/&gt;&lt;Image&gt;&lt;filename val=&quot;C:\Users\123570\AppData\Local\Temp\CP6684432325Session\CPTrustFolder6684432528\PPTImport66845344329\data\asimages\{EDD4EF57-4DA8-4F11-9123-2FFD6B31D51A}_11.png&quot;/&gt;&lt;left val=&quot;62&quot;/&gt;&lt;top val=&quot;322&quot;/&gt;&lt;width val=&quot;979&quot;/&gt;&lt;height val=&quot;377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9&quot;/&gt;&lt;lineCharCount val=&quot;24&quot;/&gt;&lt;lineCharCount val=&quot;25&quot;/&gt;&lt;lineCharCount val=&quot;26&quot;/&gt;&lt;lineCharCount val=&quot;5&quot;/&gt;&lt;lineCharCount val=&quot;1&quot;/&gt;&lt;lineCharCount val=&quot;27&quot;/&gt;&lt;lineCharCount val=&quot;25&quot;/&gt;&lt;lineCharCount val=&quot;21&quot;/&gt;&lt;lineCharCount val=&quot;21&quot;/&gt;&lt;lineCharCount val=&quot;45&quot;/&gt;&lt;lineCharCount val=&quot;24&quot;/&gt;&lt;lineCharCount val=&quot;1&quot;/&gt;&lt;lineCharCount val=&quot;1&quot;/&gt;&lt;/TableIndex&gt;&lt;/ShapeTextInfo&gt;"/>
  <p:tag name="PRESENTER_SHAPEINFO" val="&lt;ThreeDShapeInfo&gt;&lt;uuid val=&quot;{A06B08E8-B36C-4F92-9872-5CA74E9DF874}&quot;/&gt;&lt;isInvalidForFieldText val=&quot;0&quot;/&gt;&lt;Image&gt;&lt;filename val=&quot;C:\Users\123570\AppData\Local\Temp\CP6684432325Session\CPTrustFolder6684432528\PPTImport66845344329\data\asimages\{A06B08E8-B36C-4F92-9872-5CA74E9DF874}_12.png&quot;/&gt;&lt;left val=&quot;63&quot;/&gt;&lt;top val=&quot;148&quot;/&gt;&lt;width val=&quot;642&quot;/&gt;&lt;height val=&quot;517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4D786D-0B45-45AB-A32D-74360BC86E92}&quot;/&gt;&lt;isInvalidForFieldText val=&quot;1&quot;/&gt;&lt;Image&gt;&lt;filename val=&quot;C:\Users\123570\AppData\Local\Temp\CP6684432325Session\CPTrustFolder6684432528\PPTImport66845344329\data\asimages\{074D786D-0B45-45AB-A32D-74360BC86E92}_12.png&quot;/&gt;&lt;left val=&quot;536&quot;/&gt;&lt;top val=&quot;80&quot;/&gt;&lt;width val=&quot;376&quot;/&gt;&lt;height val=&quot;56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19&quot;/&gt;&lt;lineCharCount val=&quot;22&quot;/&gt;&lt;lineCharCount val=&quot;15&quot;/&gt;&lt;lineCharCount val=&quot;1&quot;/&gt;&lt;lineCharCount val=&quot;27&quot;/&gt;&lt;lineCharCount val=&quot;32&quot;/&gt;&lt;lineCharCount val=&quot;27&quot;/&gt;&lt;lineCharCount val=&quot;18&quot;/&gt;&lt;lineCharCount val=&quot;1&quot;/&gt;&lt;lineCharCount val=&quot;29&quot;/&gt;&lt;lineCharCount val=&quot;30&quot;/&gt;&lt;lineCharCount val=&quot;26&quot;/&gt;&lt;lineCharCount val=&quot;11&quot;/&gt;&lt;/TableIndex&gt;&lt;/ShapeTextInfo&gt;"/>
  <p:tag name="PRESENTER_SHAPEINFO" val="&lt;ThreeDShapeInfo&gt;&lt;uuid val=&quot;{CE1B3991-5EF3-4167-ADEA-25CA96858A24}&quot;/&gt;&lt;isInvalidForFieldText val=&quot;0&quot;/&gt;&lt;Image&gt;&lt;filename val=&quot;C:\Users\123570\AppData\Local\Temp\CP6684432325Session\CPTrustFolder6684432528\PPTImport66845344329\data\asimages\{CE1B3991-5EF3-4167-ADEA-25CA96858A24}_13.png&quot;/&gt;&lt;left val=&quot;63&quot;/&gt;&lt;top val=&quot;151&quot;/&gt;&lt;width val=&quot;502&quot;/&gt;&lt;height val=&quot;537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B04AD-8078-415A-89EB-8C1D6119F6A3}&quot;/&gt;&lt;isInvalidForFieldText val=&quot;1&quot;/&gt;&lt;Image&gt;&lt;filename val=&quot;C:\Users\123570\AppData\Local\Temp\CP6684432325Session\CPTrustFolder6684432528\PPTImport66845344329\data\asimages\{0C3B04AD-8078-415A-89EB-8C1D6119F6A3}_13.png&quot;/&gt;&lt;left val=&quot;542&quot;/&gt;&lt;top val=&quot;63&quot;/&gt;&lt;width val=&quot;383&quot;/&gt;&lt;height val=&quot;602&quot;/&gt;&lt;hasText val=&quot;1&quot;/&gt;&lt;/Image&gt;&lt;/ThreeDShapeInfo&gt;"/>
</p:tagLst>
</file>

<file path=ppt/theme/theme1.xml><?xml version="1.0" encoding="utf-8"?>
<a:theme xmlns:a="http://schemas.openxmlformats.org/drawingml/2006/main" name="Beaumont Brand 1">
  <a:themeElements>
    <a:clrScheme name="Conversion">
      <a:dk1>
        <a:srgbClr val="002855"/>
      </a:dk1>
      <a:lt1>
        <a:srgbClr val="FFFFFF"/>
      </a:lt1>
      <a:dk2>
        <a:srgbClr val="002855"/>
      </a:dk2>
      <a:lt2>
        <a:srgbClr val="FFFFFF"/>
      </a:lt2>
      <a:accent1>
        <a:srgbClr val="002855"/>
      </a:accent1>
      <a:accent2>
        <a:srgbClr val="002855"/>
      </a:accent2>
      <a:accent3>
        <a:srgbClr val="0ED7E5"/>
      </a:accent3>
      <a:accent4>
        <a:srgbClr val="67F48C"/>
      </a:accent4>
      <a:accent5>
        <a:srgbClr val="7F93AA"/>
      </a:accent5>
      <a:accent6>
        <a:srgbClr val="B2BECC"/>
      </a:accent6>
      <a:hlink>
        <a:srgbClr val="002855"/>
      </a:hlink>
      <a:folHlink>
        <a:srgbClr val="002855"/>
      </a:folHlink>
    </a:clrScheme>
    <a:fontScheme name="Tes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92500" lnSpcReduction="20000"/>
      </a:bodyPr>
      <a:lstStyle>
        <a:defPPr>
          <a:spcAft>
            <a:spcPts val="6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P_HealthStream_prescribers_10.20.20" id="{C4D0755E-1579-4E8F-BB89-D2C7C4AD6050}" vid="{8E43A583-FCAF-41B4-B8AC-57BA933672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C162C1E12A9446A20A46E1D261C996" ma:contentTypeVersion="0" ma:contentTypeDescription="Create a new document." ma:contentTypeScope="" ma:versionID="8f8412ee2fe90b8ef71fe9063016d01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D7E418-DFFF-4CE9-AA26-3FE6963B1F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0D016C-FB2A-4F8B-8446-F4D762E61AF0}">
  <ds:schemaRefs>
    <ds:schemaRef ds:uri="http://schemas.microsoft.com/office/2006/metadata/properties"/>
    <ds:schemaRef ds:uri="http://schemas.microsoft.com/office/infopath/2007/PartnerControls"/>
    <ds:schemaRef ds:uri="0b7e441a-a4fa-4a3a-bc77-03dc57546a9d"/>
    <ds:schemaRef ds:uri="49c189e6-b97c-4975-a782-08ae2f3ea066"/>
  </ds:schemaRefs>
</ds:datastoreItem>
</file>

<file path=customXml/itemProps3.xml><?xml version="1.0" encoding="utf-8"?>
<ds:datastoreItem xmlns:ds="http://schemas.openxmlformats.org/officeDocument/2006/customXml" ds:itemID="{ECFDD860-2C4D-4FC1-9EDA-BCE3C3E3DDAF}"/>
</file>

<file path=docProps/app.xml><?xml version="1.0" encoding="utf-8"?>
<Properties xmlns="http://schemas.openxmlformats.org/officeDocument/2006/extended-properties" xmlns:vt="http://schemas.openxmlformats.org/officeDocument/2006/docPropsVTypes">
  <Template>ConversionTemplate</Template>
  <TotalTime>44</TotalTime>
  <Words>1607</Words>
  <Application>Microsoft Office PowerPoint</Application>
  <PresentationFormat>On-screen Show (16:9)</PresentationFormat>
  <Paragraphs>187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Beaumont Brand 1</vt:lpstr>
      <vt:lpstr>Sharps Safety </vt:lpstr>
      <vt:lpstr>Making Safe Choices</vt:lpstr>
      <vt:lpstr>The purpose of this module is to provide:</vt:lpstr>
      <vt:lpstr>Incidence of Injuries</vt:lpstr>
      <vt:lpstr>High Risk Situations</vt:lpstr>
      <vt:lpstr>Sharps Safety:</vt:lpstr>
      <vt:lpstr>Sharps Safety:</vt:lpstr>
      <vt:lpstr>BD Vacutainer®needles</vt:lpstr>
      <vt:lpstr>BD Vacutainer® needles</vt:lpstr>
      <vt:lpstr>IMPORTANT!</vt:lpstr>
      <vt:lpstr>BD Safety-LokTM Blood Collection Set  (aka Butterfly)</vt:lpstr>
      <vt:lpstr>Safety-LokTM Activation</vt:lpstr>
      <vt:lpstr>Safety-LokTM Activation</vt:lpstr>
      <vt:lpstr>Video: Safety-LokTM Activation</vt:lpstr>
      <vt:lpstr>IMPORTANT!</vt:lpstr>
      <vt:lpstr>BEWARE!</vt:lpstr>
      <vt:lpstr>BEWARE!</vt:lpstr>
      <vt:lpstr>Blood Transfer Device</vt:lpstr>
      <vt:lpstr>Capillary Blood Lancets – Pediatric/Adult Finger Sticks  (Royal Oak, Troy, Grosse Pointe)</vt:lpstr>
      <vt:lpstr>Capillary Blood Lancet – Newborns (Royal Oak, Troy, Grosse Pointe)</vt:lpstr>
      <vt:lpstr>Capillary Blood Lancets – Pediatric/Adult Finger Sticks (Dearborn, Taylor, Trenton, Wayne)</vt:lpstr>
      <vt:lpstr>Capillary Blood Lancets – Newborns (Dearborn, Taylor, Trenton, Wayne)</vt:lpstr>
      <vt:lpstr>Accriva Tenderfoot™ method</vt:lpstr>
      <vt:lpstr>Urine Collection using BD cup with transfer device in lid</vt:lpstr>
      <vt:lpstr>Urine Collection using BD transfer straw</vt:lpstr>
      <vt:lpstr>Sharps Safety:</vt:lpstr>
      <vt:lpstr>Sharps Safety:</vt:lpstr>
      <vt:lpstr>Sharps Safety:</vt:lpstr>
      <vt:lpstr>Biohazard disposal containers  currently in use:</vt:lpstr>
      <vt:lpstr>Biohazard disposal containers currently in use:</vt:lpstr>
      <vt:lpstr>First Aid:</vt:lpstr>
      <vt:lpstr>Summary:</vt:lpstr>
      <vt:lpstr>References:</vt:lpstr>
    </vt:vector>
  </TitlesOfParts>
  <Company>Spectrum Health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Dobritt, Carrie</dc:creator>
  <cp:lastModifiedBy>Maddox, Cory</cp:lastModifiedBy>
  <cp:revision>32</cp:revision>
  <cp:lastPrinted>2020-01-15T20:45:38Z</cp:lastPrinted>
  <dcterms:created xsi:type="dcterms:W3CDTF">2023-02-27T15:09:36Z</dcterms:created>
  <dcterms:modified xsi:type="dcterms:W3CDTF">2023-03-31T17:48:43Z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ASP_HealthStream_prescribers_10.20.20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ContentTypeId">
    <vt:lpwstr>0x010100DCC162C1E12A9446A20A46E1D261C996</vt:lpwstr>
  </property>
  <property fmtid="{D5CDD505-2E9C-101B-9397-08002B2CF9AE}" pid="6" name="ArticulateGUID">
    <vt:lpwstr>A199CA25-414F-4ACB-AFD1-B09B7062D4E8</vt:lpwstr>
  </property>
  <property fmtid="{D5CDD505-2E9C-101B-9397-08002B2CF9AE}" pid="7" name="ArticulateProjectFull">
    <vt:lpwstr>C:\Users\COR16992\OneDrive - Spectrum Health\Downloads\CHE Converted LAB106_Sharps Safety for Phlebotomists_2019_091718.ppta</vt:lpwstr>
  </property>
  <property fmtid="{D5CDD505-2E9C-101B-9397-08002B2CF9AE}" pid="8" name="MediaServiceImageTags">
    <vt:lpwstr/>
  </property>
</Properties>
</file>