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4" r:id="rId2"/>
  </p:sldMasterIdLst>
  <p:notesMasterIdLst>
    <p:notesMasterId r:id="rId27"/>
  </p:notesMasterIdLst>
  <p:handoutMasterIdLst>
    <p:handoutMasterId r:id="rId28"/>
  </p:handoutMasterIdLst>
  <p:sldIdLst>
    <p:sldId id="256" r:id="rId3"/>
    <p:sldId id="265" r:id="rId4"/>
    <p:sldId id="257" r:id="rId5"/>
    <p:sldId id="258" r:id="rId6"/>
    <p:sldId id="259" r:id="rId7"/>
    <p:sldId id="260" r:id="rId8"/>
    <p:sldId id="261" r:id="rId9"/>
    <p:sldId id="266" r:id="rId10"/>
    <p:sldId id="262" r:id="rId11"/>
    <p:sldId id="263" r:id="rId12"/>
    <p:sldId id="267" r:id="rId13"/>
    <p:sldId id="268" r:id="rId14"/>
    <p:sldId id="264" r:id="rId15"/>
    <p:sldId id="269" r:id="rId16"/>
    <p:sldId id="270" r:id="rId17"/>
    <p:sldId id="271" r:id="rId18"/>
    <p:sldId id="272" r:id="rId19"/>
    <p:sldId id="273" r:id="rId20"/>
    <p:sldId id="275" r:id="rId21"/>
    <p:sldId id="276" r:id="rId22"/>
    <p:sldId id="277" r:id="rId23"/>
    <p:sldId id="274" r:id="rId24"/>
    <p:sldId id="279" r:id="rId25"/>
    <p:sldId id="278" r:id="rId26"/>
  </p:sldIdLst>
  <p:sldSz cx="12188825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200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2880">
          <p15:clr>
            <a:srgbClr val="A4A3A4"/>
          </p15:clr>
        </p15:guide>
        <p15:guide id="5" orient="horz" pos="3216">
          <p15:clr>
            <a:srgbClr val="A4A3A4"/>
          </p15:clr>
        </p15:guide>
        <p15:guide id="6" orient="horz" pos="816">
          <p15:clr>
            <a:srgbClr val="A4A3A4"/>
          </p15:clr>
        </p15:guide>
        <p15:guide id="7" orient="horz" pos="175">
          <p15:clr>
            <a:srgbClr val="A4A3A4"/>
          </p15:clr>
        </p15:guide>
        <p15:guide id="8" pos="3839">
          <p15:clr>
            <a:srgbClr val="A4A3A4"/>
          </p15:clr>
        </p15:guide>
        <p15:guide id="9" pos="959">
          <p15:clr>
            <a:srgbClr val="A4A3A4"/>
          </p15:clr>
        </p15:guide>
        <p15:guide id="10" pos="6719">
          <p15:clr>
            <a:srgbClr val="A4A3A4"/>
          </p15:clr>
        </p15:guide>
        <p15:guide id="11" pos="6143">
          <p15:clr>
            <a:srgbClr val="A4A3A4"/>
          </p15:clr>
        </p15:guide>
        <p15:guide id="12" pos="28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000000"/>
    <a:srgbClr val="FFFFCC"/>
    <a:srgbClr val="3D64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6163" autoAdjust="0"/>
  </p:normalViewPr>
  <p:slideViewPr>
    <p:cSldViewPr>
      <p:cViewPr varScale="1">
        <p:scale>
          <a:sx n="86" d="100"/>
          <a:sy n="86" d="100"/>
        </p:scale>
        <p:origin x="470" y="58"/>
      </p:cViewPr>
      <p:guideLst>
        <p:guide orient="horz" pos="2160"/>
        <p:guide orient="horz" pos="1200"/>
        <p:guide orient="horz" pos="3888"/>
        <p:guide orient="horz" pos="2880"/>
        <p:guide orient="horz" pos="3216"/>
        <p:guide orient="horz" pos="816"/>
        <p:guide orient="horz" pos="175"/>
        <p:guide pos="3839"/>
        <p:guide pos="959"/>
        <p:guide pos="6719"/>
        <p:guide pos="6143"/>
        <p:guide pos="28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2538" y="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12/21/2023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28.36041" units="1/cm"/>
          <inkml:channelProperty channel="Y" name="resolution" value="28.34646" units="1/cm"/>
          <inkml:channelProperty channel="T" name="resolution" value="1" units="1/dev"/>
        </inkml:channelProperties>
      </inkml:inkSource>
      <inkml:timestamp xml:id="ts0" timeString="2016-09-30T14:27:29.636"/>
    </inkml:context>
    <inkml:brush xml:id="br0">
      <inkml:brushProperty name="width" value="0.08333" units="cm"/>
      <inkml:brushProperty name="height" value="0.08333" units="cm"/>
      <inkml:brushProperty name="color" value="#EDFADC"/>
      <inkml:brushProperty name="fitToCurve" value="1"/>
    </inkml:brush>
  </inkml:definitions>
  <inkml:traceGroup>
    <inkml:annotationXML>
      <emma:emma xmlns:emma="http://www.w3.org/2003/04/emma" version="1.0">
        <emma:interpretation id="{7C5A8CAC-C182-4D85-ADC1-4A30DFE97E28}" emma:medium="tactile" emma:mode="ink">
          <msink:context xmlns:msink="http://schemas.microsoft.com/ink/2010/main" type="writingRegion" rotatedBoundingBox="2375,6302 2390,6302 2390,6317 2375,6317"/>
        </emma:interpretation>
      </emma:emma>
    </inkml:annotationXML>
    <inkml:traceGroup>
      <inkml:annotationXML>
        <emma:emma xmlns:emma="http://www.w3.org/2003/04/emma" version="1.0">
          <emma:interpretation id="{3E1E5C55-5E4A-4205-A861-4DFF8BEC57CA}" emma:medium="tactile" emma:mode="ink">
            <msink:context xmlns:msink="http://schemas.microsoft.com/ink/2010/main" type="paragraph" rotatedBoundingBox="2375,6302 2390,6302 2390,6317 2375,631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294A723-DF4D-45F1-8199-B7FE08D46F25}" emma:medium="tactile" emma:mode="ink">
              <msink:context xmlns:msink="http://schemas.microsoft.com/ink/2010/main" type="line" rotatedBoundingBox="2375,6302 2390,6302 2390,6317 2375,6317"/>
            </emma:interpretation>
          </emma:emma>
        </inkml:annotationXML>
        <inkml:traceGroup>
          <inkml:annotationXML>
            <emma:emma xmlns:emma="http://www.w3.org/2003/04/emma" version="1.0">
              <emma:interpretation id="{90D6F3CE-BAC3-4C96-AA7B-624E51828696}" emma:medium="tactile" emma:mode="ink">
                <msink:context xmlns:msink="http://schemas.microsoft.com/ink/2010/main" type="inkWord" rotatedBoundingBox="2375,6302 2390,6302 2390,6317 2375,6317"/>
              </emma:interpretation>
              <emma:one-of disjunction-type="recognition" id="oneOf0">
                <emma:interpretation id="interp0" emma:lang="en-US" emma:confidence="0">
                  <emma:literal>.</emma:literal>
                </emma:interpretation>
                <emma:interpretation id="interp1" emma:lang="en-US" emma:confidence="0">
                  <emma:literal>v</emma:literal>
                </emma:interpretation>
                <emma:interpretation id="interp2" emma:lang="en-US" emma:confidence="0">
                  <emma:literal>}</emma:literal>
                </emma:interpretation>
                <emma:interpretation id="interp3" emma:lang="en-US" emma:confidence="0">
                  <emma:literal>w</emma:literal>
                </emma:interpretation>
                <emma:interpretation id="interp4" emma:lang="en-US" emma:confidence="0">
                  <emma:literal>3</emma:literal>
                </emma:interpretation>
              </emma:one-of>
            </emma:emma>
          </inkml:annotationXML>
          <inkml:trace contextRef="#ctx0" brushRef="#br0">0 0 0</inkml:trace>
        </inkml:traceGroup>
      </inkml:traceGroup>
    </inkml:traceGroup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12/21/2023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699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tx2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8551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3416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5855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8576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tx2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4563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6596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0744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9579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frame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  <a:solidFill>
            <a:schemeClr val="tx2"/>
          </a:solidFill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5766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frame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  <a:solidFill>
            <a:schemeClr val="tx2"/>
          </a:solidFill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0549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9AFE8FB1-0A7A-443E-AAF7-31D4FA1AA312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64714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g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523412" y="228600"/>
            <a:ext cx="24384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Updated 12/2023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141412" y="1367393"/>
            <a:ext cx="9144000" cy="222631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66FF33"/>
                </a:solidFill>
              </a:rPr>
              <a:t>Anti-A</a:t>
            </a:r>
            <a:r>
              <a:rPr lang="en-US" sz="2800" dirty="0">
                <a:solidFill>
                  <a:srgbClr val="66FF33"/>
                </a:solidFill>
              </a:rPr>
              <a:t>1     </a:t>
            </a:r>
            <a:r>
              <a:rPr lang="en-US" sz="3600" dirty="0">
                <a:solidFill>
                  <a:srgbClr val="66FF33"/>
                </a:solidFill>
              </a:rPr>
              <a:t>and</a:t>
            </a:r>
            <a:br>
              <a:rPr lang="en-US" sz="3600" dirty="0">
                <a:solidFill>
                  <a:srgbClr val="66FF33"/>
                </a:solidFill>
              </a:rPr>
            </a:br>
            <a:r>
              <a:rPr lang="en-US" dirty="0">
                <a:solidFill>
                  <a:srgbClr val="66FF33"/>
                </a:solidFill>
              </a:rPr>
              <a:t>A</a:t>
            </a:r>
            <a:r>
              <a:rPr lang="en-US" sz="2800" dirty="0">
                <a:solidFill>
                  <a:srgbClr val="66FF33"/>
                </a:solidFill>
              </a:rPr>
              <a:t>2</a:t>
            </a:r>
            <a:r>
              <a:rPr lang="en-US" dirty="0">
                <a:solidFill>
                  <a:srgbClr val="66FF33"/>
                </a:solidFill>
              </a:rPr>
              <a:t> or Weaker subgroups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93812" y="5181600"/>
            <a:ext cx="73914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</a:rPr>
              <a:t>Let’s clear up the confusion!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612" y="3983624"/>
            <a:ext cx="3611988" cy="239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1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9012" y="1828800"/>
            <a:ext cx="4800600" cy="4495800"/>
          </a:xfrm>
        </p:spPr>
        <p:txBody>
          <a:bodyPr>
            <a:normAutofit/>
          </a:bodyPr>
          <a:lstStyle/>
          <a:p>
            <a:pPr lvl="1">
              <a:buFont typeface="Century Gothic" panose="020B0502020202020204" pitchFamily="34" charset="0"/>
              <a:buChar char="►"/>
            </a:pPr>
            <a:r>
              <a:rPr lang="en-US" sz="2400" i="1" dirty="0">
                <a:solidFill>
                  <a:srgbClr val="66FF33"/>
                </a:solidFill>
              </a:rPr>
              <a:t>Patient  / Edit / Messages</a:t>
            </a:r>
          </a:p>
          <a:p>
            <a:pPr marL="274320" lvl="1" indent="0">
              <a:buNone/>
            </a:pPr>
            <a:endParaRPr lang="en-US" sz="2400" dirty="0"/>
          </a:p>
          <a:p>
            <a:pPr lvl="1">
              <a:buFont typeface="Century Gothic" panose="020B0502020202020204" pitchFamily="34" charset="0"/>
              <a:buChar char="►"/>
            </a:pPr>
            <a:r>
              <a:rPr lang="en-US" sz="2400" dirty="0"/>
              <a:t>If the RBCs are A1  positive </a:t>
            </a:r>
          </a:p>
          <a:p>
            <a:pPr marL="274320" lvl="1" indent="0">
              <a:buNone/>
            </a:pPr>
            <a:endParaRPr lang="en-US" sz="2400" dirty="0"/>
          </a:p>
          <a:p>
            <a:pPr marL="274320" lvl="1" indent="0">
              <a:buNone/>
            </a:pPr>
            <a:r>
              <a:rPr lang="en-US" sz="2400" dirty="0"/>
              <a:t>…that means there is </a:t>
            </a:r>
            <a:r>
              <a:rPr lang="en-US" sz="2400" dirty="0">
                <a:solidFill>
                  <a:srgbClr val="66FF33"/>
                </a:solidFill>
              </a:rPr>
              <a:t>agglutination</a:t>
            </a:r>
            <a:r>
              <a:rPr lang="en-US" sz="2400" dirty="0"/>
              <a:t> when the </a:t>
            </a:r>
          </a:p>
          <a:p>
            <a:pPr marL="274320" lvl="1" indent="0">
              <a:buNone/>
            </a:pPr>
            <a:r>
              <a:rPr lang="en-US" sz="2400" dirty="0"/>
              <a:t>RBCs are mixed with </a:t>
            </a:r>
          </a:p>
          <a:p>
            <a:pPr marL="274320" lvl="1" indent="0">
              <a:buNone/>
            </a:pPr>
            <a:r>
              <a:rPr lang="en-US" sz="2400" dirty="0"/>
              <a:t>Anti-A 1  Lectin… </a:t>
            </a:r>
          </a:p>
          <a:p>
            <a:pPr marL="274320" lvl="1" indent="0">
              <a:buNone/>
            </a:pPr>
            <a:endParaRPr lang="en-US" sz="2400" dirty="0"/>
          </a:p>
          <a:p>
            <a:pPr lvl="1">
              <a:buFont typeface="Century Gothic" panose="020B0502020202020204" pitchFamily="34" charset="0"/>
              <a:buChar char="►"/>
            </a:pPr>
            <a:r>
              <a:rPr lang="en-US" sz="2400" dirty="0"/>
              <a:t>Add the comment </a:t>
            </a:r>
          </a:p>
          <a:p>
            <a:pPr marL="274320" lvl="1" indent="0">
              <a:buNone/>
            </a:pPr>
            <a:r>
              <a:rPr lang="en-US" sz="2400" dirty="0"/>
              <a:t>      </a:t>
            </a:r>
            <a:r>
              <a:rPr lang="en-US" sz="2400" dirty="0">
                <a:solidFill>
                  <a:srgbClr val="92D050"/>
                </a:solidFill>
              </a:rPr>
              <a:t>“ A1 subgroup”</a:t>
            </a:r>
          </a:p>
          <a:p>
            <a:pPr marL="274320" lvl="1" indent="0">
              <a:buNone/>
            </a:pPr>
            <a:endParaRPr lang="en-US" sz="2400" dirty="0"/>
          </a:p>
          <a:p>
            <a:pPr marL="274320" lvl="1" indent="0">
              <a:buNone/>
            </a:pPr>
            <a:endParaRPr lang="en-US" sz="24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3612" y="381000"/>
            <a:ext cx="6248400" cy="1020762"/>
          </a:xfrm>
        </p:spPr>
        <p:txBody>
          <a:bodyPr/>
          <a:lstStyle/>
          <a:p>
            <a:r>
              <a:rPr lang="en-US" dirty="0"/>
              <a:t>Don’t forget the comment!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r="55926" b="42881"/>
          <a:stretch/>
        </p:blipFill>
        <p:spPr bwMode="auto">
          <a:xfrm>
            <a:off x="6018212" y="1752600"/>
            <a:ext cx="5181598" cy="3962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-230188" y="0"/>
            <a:ext cx="1981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400">
                <a:solidFill>
                  <a:schemeClr val="bg1"/>
                </a:solidFill>
              </a:rPr>
              <a:t>Subgroup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Picture 6" descr="Image result for manual blood typi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t="11097" r="25217" b="35404"/>
          <a:stretch/>
        </p:blipFill>
        <p:spPr bwMode="auto">
          <a:xfrm>
            <a:off x="417512" y="3276600"/>
            <a:ext cx="685799" cy="17250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hevron 7"/>
          <p:cNvSpPr/>
          <p:nvPr/>
        </p:nvSpPr>
        <p:spPr>
          <a:xfrm>
            <a:off x="1217612" y="5428129"/>
            <a:ext cx="381000" cy="30480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>
            <a:off x="1238436" y="1887071"/>
            <a:ext cx="381000" cy="30480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1217612" y="2667000"/>
            <a:ext cx="381000" cy="30480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55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65212" y="1905000"/>
            <a:ext cx="4571998" cy="4267200"/>
          </a:xfrm>
        </p:spPr>
        <p:txBody>
          <a:bodyPr>
            <a:normAutofit fontScale="92500" lnSpcReduction="10000"/>
          </a:bodyPr>
          <a:lstStyle/>
          <a:p>
            <a:pPr lvl="1">
              <a:buFont typeface="Century Gothic" panose="020B0502020202020204" pitchFamily="34" charset="0"/>
              <a:buChar char="►"/>
            </a:pPr>
            <a:r>
              <a:rPr lang="en-US" sz="2400" i="1" dirty="0">
                <a:solidFill>
                  <a:srgbClr val="66FF33"/>
                </a:solidFill>
              </a:rPr>
              <a:t>Patient  / Edit / Message</a:t>
            </a:r>
          </a:p>
          <a:p>
            <a:pPr marL="274320" lvl="1" indent="0">
              <a:buNone/>
            </a:pPr>
            <a:endParaRPr lang="en-US" sz="2400" dirty="0"/>
          </a:p>
          <a:p>
            <a:pPr lvl="1">
              <a:buFont typeface="Century Gothic" panose="020B0502020202020204" pitchFamily="34" charset="0"/>
              <a:buChar char="►"/>
            </a:pPr>
            <a:r>
              <a:rPr lang="en-US" sz="2400" dirty="0"/>
              <a:t>If the RBCs are A1  negative </a:t>
            </a:r>
          </a:p>
          <a:p>
            <a:pPr marL="274320" lvl="1" indent="0">
              <a:buNone/>
            </a:pPr>
            <a:endParaRPr lang="en-US" sz="2400" dirty="0"/>
          </a:p>
          <a:p>
            <a:pPr marL="274320" lvl="1" indent="0">
              <a:buNone/>
            </a:pPr>
            <a:r>
              <a:rPr lang="en-US" sz="2400" dirty="0"/>
              <a:t>…that means there is </a:t>
            </a:r>
          </a:p>
          <a:p>
            <a:pPr marL="274320" lvl="1" indent="0">
              <a:buNone/>
            </a:pPr>
            <a:r>
              <a:rPr lang="en-US" sz="2400" dirty="0">
                <a:solidFill>
                  <a:srgbClr val="66FF33"/>
                </a:solidFill>
              </a:rPr>
              <a:t>NO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66FF33"/>
                </a:solidFill>
              </a:rPr>
              <a:t>agglutination</a:t>
            </a:r>
            <a:r>
              <a:rPr lang="en-US" sz="2400" dirty="0"/>
              <a:t> </a:t>
            </a:r>
          </a:p>
          <a:p>
            <a:pPr marL="274320" lvl="1" indent="0">
              <a:buNone/>
            </a:pPr>
            <a:r>
              <a:rPr lang="en-US" sz="2400" dirty="0"/>
              <a:t>when the RBCs are </a:t>
            </a:r>
          </a:p>
          <a:p>
            <a:pPr marL="274320" lvl="1" indent="0">
              <a:buNone/>
            </a:pPr>
            <a:r>
              <a:rPr lang="en-US" sz="2400" dirty="0"/>
              <a:t>mixed with </a:t>
            </a:r>
          </a:p>
          <a:p>
            <a:pPr marL="274320" lvl="1" indent="0">
              <a:buNone/>
            </a:pPr>
            <a:r>
              <a:rPr lang="en-US" sz="2400" dirty="0"/>
              <a:t>Anti-A 1  Lectin… </a:t>
            </a:r>
          </a:p>
          <a:p>
            <a:pPr marL="274320" lvl="1" indent="0">
              <a:buNone/>
            </a:pPr>
            <a:endParaRPr lang="en-US" sz="2400" dirty="0"/>
          </a:p>
          <a:p>
            <a:pPr lvl="1">
              <a:buFont typeface="Century Gothic" panose="020B0502020202020204" pitchFamily="34" charset="0"/>
              <a:buChar char="►"/>
            </a:pPr>
            <a:r>
              <a:rPr lang="en-US" sz="2400" dirty="0"/>
              <a:t>Add the comment </a:t>
            </a:r>
          </a:p>
          <a:p>
            <a:pPr marL="274320" lvl="1" indent="0">
              <a:buNone/>
            </a:pPr>
            <a:r>
              <a:rPr lang="en-US" sz="2400" dirty="0"/>
              <a:t> </a:t>
            </a:r>
            <a:r>
              <a:rPr lang="en-US" sz="2400" dirty="0">
                <a:solidFill>
                  <a:srgbClr val="92D050"/>
                </a:solidFill>
              </a:rPr>
              <a:t>“ A2 or weaker subgroup”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22613" y="261798"/>
            <a:ext cx="5943598" cy="1020762"/>
          </a:xfrm>
        </p:spPr>
        <p:txBody>
          <a:bodyPr/>
          <a:lstStyle/>
          <a:p>
            <a:r>
              <a:rPr lang="en-US" dirty="0"/>
              <a:t>Don’t forget the comment!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r="55926" b="42881"/>
          <a:stretch/>
        </p:blipFill>
        <p:spPr bwMode="auto">
          <a:xfrm>
            <a:off x="6018212" y="1752600"/>
            <a:ext cx="5715000" cy="4724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53988" y="13447"/>
            <a:ext cx="19050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Subgroup</a:t>
            </a:r>
          </a:p>
        </p:txBody>
      </p:sp>
      <p:pic>
        <p:nvPicPr>
          <p:cNvPr id="6" name="Picture 5" descr="Image result for manual blood typi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4" t="11410" r="39572" b="36732"/>
          <a:stretch/>
        </p:blipFill>
        <p:spPr bwMode="auto">
          <a:xfrm>
            <a:off x="455612" y="3352800"/>
            <a:ext cx="685800" cy="1676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hevron 6"/>
          <p:cNvSpPr/>
          <p:nvPr/>
        </p:nvSpPr>
        <p:spPr>
          <a:xfrm>
            <a:off x="1293812" y="1905000"/>
            <a:ext cx="381000" cy="30480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1293812" y="2590800"/>
            <a:ext cx="381000" cy="30480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>
            <a:off x="1293812" y="5334000"/>
            <a:ext cx="381000" cy="30480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70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3612" y="152400"/>
            <a:ext cx="51816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</a:rPr>
              <a:t>Keep in Mind…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412" y="420971"/>
            <a:ext cx="2177161" cy="2362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4212" y="1143000"/>
            <a:ext cx="8334248" cy="54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►"/>
            </a:pPr>
            <a:r>
              <a:rPr lang="en-US" sz="2400" dirty="0">
                <a:solidFill>
                  <a:schemeClr val="bg1"/>
                </a:solidFill>
              </a:rPr>
              <a:t>To make Anti-A1, the patient’s RBCs must be A2 or weaker subgroup.</a:t>
            </a:r>
          </a:p>
          <a:p>
            <a:pPr marL="800100" lvl="1" indent="-34290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►"/>
            </a:pPr>
            <a:r>
              <a:rPr lang="en-US" sz="2400" dirty="0">
                <a:solidFill>
                  <a:schemeClr val="bg1"/>
                </a:solidFill>
              </a:rPr>
              <a:t>Just like with any other antibody.  </a:t>
            </a:r>
          </a:p>
          <a:p>
            <a:pPr marL="800100" lvl="1" indent="-34290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►"/>
            </a:pPr>
            <a:r>
              <a:rPr lang="en-US" sz="2400" dirty="0">
                <a:solidFill>
                  <a:schemeClr val="bg1"/>
                </a:solidFill>
              </a:rPr>
              <a:t>For example: A patient should be negative for the </a:t>
            </a:r>
            <a:r>
              <a:rPr lang="en-US" sz="2400" dirty="0" err="1">
                <a:solidFill>
                  <a:schemeClr val="bg1"/>
                </a:solidFill>
              </a:rPr>
              <a:t>Kell</a:t>
            </a:r>
            <a:r>
              <a:rPr lang="en-US" sz="2400" dirty="0">
                <a:solidFill>
                  <a:schemeClr val="bg1"/>
                </a:solidFill>
              </a:rPr>
              <a:t> antigen to make Anti-</a:t>
            </a:r>
            <a:r>
              <a:rPr lang="en-US" sz="2400" dirty="0" err="1">
                <a:solidFill>
                  <a:schemeClr val="bg1"/>
                </a:solidFill>
              </a:rPr>
              <a:t>Kell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  <a:p>
            <a:pPr marL="800100" lvl="1" indent="-34290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►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►"/>
            </a:pPr>
            <a:r>
              <a:rPr lang="en-US" sz="2400" dirty="0">
                <a:solidFill>
                  <a:schemeClr val="bg1"/>
                </a:solidFill>
              </a:rPr>
              <a:t>Not all A2 or weaker subgroups make Anti-A1. Only approximately 5% of A2 patients actually make the antibody.</a:t>
            </a:r>
          </a:p>
          <a:p>
            <a:pPr marL="342900" indent="-34290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►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►"/>
            </a:pPr>
            <a:r>
              <a:rPr lang="en-US" sz="2400" dirty="0">
                <a:solidFill>
                  <a:schemeClr val="bg1"/>
                </a:solidFill>
              </a:rPr>
              <a:t>The A1 antigen testing only needs to be performed once in a lifetime… just like </a:t>
            </a:r>
            <a:r>
              <a:rPr lang="en-US" sz="2400" dirty="0" err="1">
                <a:solidFill>
                  <a:schemeClr val="bg1"/>
                </a:solidFill>
              </a:rPr>
              <a:t>Kell</a:t>
            </a:r>
            <a:r>
              <a:rPr lang="en-US" sz="2400" dirty="0">
                <a:solidFill>
                  <a:schemeClr val="bg1"/>
                </a:solidFill>
              </a:rPr>
              <a:t> or other antigens.</a:t>
            </a:r>
          </a:p>
          <a:p>
            <a:pPr marL="342900" indent="-34290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►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►"/>
            </a:pPr>
            <a:r>
              <a:rPr lang="en-US" sz="2400" dirty="0">
                <a:solidFill>
                  <a:schemeClr val="bg1"/>
                </a:solidFill>
              </a:rPr>
              <a:t>A2B or weaker subgroup is just a patient who is type AB, but the A is an A2 or weaker subgroup.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400" dirty="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6" name="Chevron 5"/>
          <p:cNvSpPr/>
          <p:nvPr/>
        </p:nvSpPr>
        <p:spPr>
          <a:xfrm>
            <a:off x="684212" y="1143000"/>
            <a:ext cx="381000" cy="30480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684212" y="3200400"/>
            <a:ext cx="381000" cy="30480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>
            <a:off x="684212" y="4490963"/>
            <a:ext cx="381000" cy="30480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684212" y="5476726"/>
            <a:ext cx="381000" cy="30480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hevron 10"/>
          <p:cNvSpPr/>
          <p:nvPr/>
        </p:nvSpPr>
        <p:spPr>
          <a:xfrm>
            <a:off x="1141412" y="1828800"/>
            <a:ext cx="381000" cy="30480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hevron 11"/>
          <p:cNvSpPr/>
          <p:nvPr/>
        </p:nvSpPr>
        <p:spPr>
          <a:xfrm>
            <a:off x="1141412" y="2210748"/>
            <a:ext cx="381000" cy="30480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72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817812" y="1828800"/>
            <a:ext cx="6629399" cy="685800"/>
          </a:xfrm>
        </p:spPr>
        <p:txBody>
          <a:bodyPr/>
          <a:lstStyle/>
          <a:p>
            <a:r>
              <a:rPr lang="en-US" sz="3200" dirty="0"/>
              <a:t>So… when do suspect Anti-A1?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612" y="228600"/>
            <a:ext cx="11201400" cy="1524000"/>
          </a:xfrm>
        </p:spPr>
        <p:txBody>
          <a:bodyPr/>
          <a:lstStyle/>
          <a:p>
            <a:r>
              <a:rPr lang="en-US" dirty="0"/>
              <a:t>Remember, only 5% of A</a:t>
            </a:r>
            <a:r>
              <a:rPr lang="en-US" sz="2400" dirty="0"/>
              <a:t>2</a:t>
            </a:r>
            <a:r>
              <a:rPr lang="en-US" dirty="0"/>
              <a:t> or weaker subgroups will make Anti-A</a:t>
            </a:r>
            <a:r>
              <a:rPr lang="en-US" sz="2400" dirty="0"/>
              <a:t>1.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74812" y="266700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</a:rPr>
              <a:t>When you detect </a:t>
            </a:r>
            <a:r>
              <a:rPr lang="en-US" sz="2800" dirty="0">
                <a:solidFill>
                  <a:srgbClr val="92D050"/>
                </a:solidFill>
              </a:rPr>
              <a:t>unexpected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rgbClr val="92D050"/>
                </a:solidFill>
              </a:rPr>
              <a:t>reactivity</a:t>
            </a:r>
            <a:r>
              <a:rPr lang="en-US" sz="2800" dirty="0">
                <a:solidFill>
                  <a:schemeClr val="bg1"/>
                </a:solidFill>
              </a:rPr>
              <a:t> in the  </a:t>
            </a:r>
            <a:r>
              <a:rPr lang="en-US" sz="2800" i="1" dirty="0">
                <a:solidFill>
                  <a:srgbClr val="92D050"/>
                </a:solidFill>
              </a:rPr>
              <a:t>Reverse</a:t>
            </a:r>
            <a:r>
              <a:rPr lang="en-US" sz="2800" dirty="0">
                <a:solidFill>
                  <a:srgbClr val="92D050"/>
                </a:solidFill>
              </a:rPr>
              <a:t> A well </a:t>
            </a:r>
            <a:r>
              <a:rPr lang="en-US" sz="2800" dirty="0">
                <a:solidFill>
                  <a:schemeClr val="bg1"/>
                </a:solidFill>
              </a:rPr>
              <a:t>in a patient who otherwise appears to be type A or type AB</a:t>
            </a:r>
          </a:p>
          <a:p>
            <a:pPr marL="457200" indent="-457200">
              <a:lnSpc>
                <a:spcPct val="90000"/>
              </a:lnSpc>
              <a:buFont typeface="Century Gothic" panose="020B0502020202020204" pitchFamily="34" charset="0"/>
              <a:buChar char="►"/>
            </a:pPr>
            <a:r>
              <a:rPr lang="en-US" dirty="0">
                <a:solidFill>
                  <a:schemeClr val="bg1"/>
                </a:solidFill>
              </a:rPr>
              <a:t>(i.e.  A discrepancy between the forward typing reactions and the reverse typing reactions).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2" name="Ink 21"/>
              <p14:cNvContentPartPr/>
              <p14:nvPr/>
            </p14:nvContentPartPr>
            <p14:xfrm>
              <a:off x="855107" y="2268920"/>
              <a:ext cx="360" cy="36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9987" y="2253800"/>
                <a:ext cx="30600" cy="30600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TextBox 23"/>
          <p:cNvSpPr txBox="1"/>
          <p:nvPr/>
        </p:nvSpPr>
        <p:spPr>
          <a:xfrm>
            <a:off x="384200" y="5427808"/>
            <a:ext cx="19050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Forward as an “A”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212144" y="5006629"/>
            <a:ext cx="278213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Unexpected reactivity in</a:t>
            </a:r>
          </a:p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“a reverse” well</a:t>
            </a:r>
          </a:p>
        </p:txBody>
      </p:sp>
      <p:pic>
        <p:nvPicPr>
          <p:cNvPr id="18" name="Picture 17"/>
          <p:cNvPicPr/>
          <p:nvPr/>
        </p:nvPicPr>
        <p:blipFill rotWithShape="1">
          <a:blip r:embed="rId5"/>
          <a:srcRect l="19118" t="18870" r="39999" b="65140"/>
          <a:stretch/>
        </p:blipFill>
        <p:spPr bwMode="auto">
          <a:xfrm>
            <a:off x="3977153" y="4528902"/>
            <a:ext cx="4218650" cy="21804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Right Arrow 22"/>
          <p:cNvSpPr/>
          <p:nvPr/>
        </p:nvSpPr>
        <p:spPr>
          <a:xfrm>
            <a:off x="2437705" y="5349173"/>
            <a:ext cx="1600200" cy="914400"/>
          </a:xfrm>
          <a:prstGeom prst="rightArrow">
            <a:avLst/>
          </a:prstGeom>
          <a:solidFill>
            <a:srgbClr val="92D050"/>
          </a:solidFill>
          <a:ln>
            <a:solidFill>
              <a:srgbClr val="00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Arrow 24"/>
          <p:cNvSpPr/>
          <p:nvPr/>
        </p:nvSpPr>
        <p:spPr>
          <a:xfrm>
            <a:off x="6856412" y="6032538"/>
            <a:ext cx="3524189" cy="304800"/>
          </a:xfrm>
          <a:prstGeom prst="leftArrow">
            <a:avLst/>
          </a:prstGeom>
          <a:solidFill>
            <a:srgbClr val="92D050"/>
          </a:solidFill>
          <a:ln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81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5012" y="152400"/>
            <a:ext cx="6095998" cy="1020762"/>
          </a:xfrm>
        </p:spPr>
        <p:txBody>
          <a:bodyPr/>
          <a:lstStyle/>
          <a:p>
            <a:r>
              <a:rPr lang="en-US" dirty="0"/>
              <a:t>How do you prove Anti-A1?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412" y="1828800"/>
            <a:ext cx="10515600" cy="3962400"/>
          </a:xfrm>
        </p:spPr>
        <p:txBody>
          <a:bodyPr>
            <a:normAutofit/>
          </a:bodyPr>
          <a:lstStyle/>
          <a:p>
            <a:r>
              <a:rPr lang="en-US" dirty="0"/>
              <a:t>First, do a test tube ABO. </a:t>
            </a:r>
          </a:p>
          <a:p>
            <a:pPr lvl="4"/>
            <a:r>
              <a:rPr lang="en-US" sz="2400" dirty="0"/>
              <a:t>If the unexpected reactions are still present </a:t>
            </a:r>
          </a:p>
          <a:p>
            <a:pPr marL="1005840" lvl="4" indent="0">
              <a:buNone/>
            </a:pPr>
            <a:r>
              <a:rPr lang="en-US" sz="2400" dirty="0"/>
              <a:t> in the reverse tube typing, then…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Do a tube panel to identify Anti-A1</a:t>
            </a:r>
          </a:p>
          <a:p>
            <a:pPr lvl="4"/>
            <a:r>
              <a:rPr lang="en-US" sz="2400" dirty="0">
                <a:solidFill>
                  <a:srgbClr val="66FF33"/>
                </a:solidFill>
              </a:rPr>
              <a:t>See procedure Resolution of ABO Discrepancies due to A subgroup or Anti-A1</a:t>
            </a:r>
          </a:p>
        </p:txBody>
      </p:sp>
      <p:pic>
        <p:nvPicPr>
          <p:cNvPr id="7" name="Picture 2" descr="Image result for manual blood in tub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012" y="1676400"/>
            <a:ext cx="2383397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hevron 4"/>
          <p:cNvSpPr/>
          <p:nvPr/>
        </p:nvSpPr>
        <p:spPr>
          <a:xfrm>
            <a:off x="364377" y="1905000"/>
            <a:ext cx="381000" cy="30480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hevron 5"/>
          <p:cNvSpPr/>
          <p:nvPr/>
        </p:nvSpPr>
        <p:spPr>
          <a:xfrm>
            <a:off x="1370012" y="2223247"/>
            <a:ext cx="381000" cy="30480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608012" y="4267200"/>
            <a:ext cx="381000" cy="30480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>
            <a:off x="1370012" y="4724400"/>
            <a:ext cx="381000" cy="30480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31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Tube Panel to ID  Anti-A1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5" t="1754" r="10527" b="2339"/>
          <a:stretch/>
        </p:blipFill>
        <p:spPr>
          <a:xfrm rot="5400000">
            <a:off x="6291907" y="2230581"/>
            <a:ext cx="4953001" cy="36922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62663" y="3014714"/>
            <a:ext cx="34290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The A1 and A2 cells are from A1 Rack.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76963" y="4211596"/>
            <a:ext cx="32004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The O cells can be any panel cells</a:t>
            </a:r>
          </a:p>
          <a:p>
            <a:pPr algn="ctr">
              <a:lnSpc>
                <a:spcPct val="90000"/>
              </a:lnSpc>
            </a:pPr>
            <a:endParaRPr lang="en-US" sz="2400" dirty="0"/>
          </a:p>
        </p:txBody>
      </p:sp>
      <p:sp>
        <p:nvSpPr>
          <p:cNvPr id="10" name="Right Arrow 9"/>
          <p:cNvSpPr/>
          <p:nvPr/>
        </p:nvSpPr>
        <p:spPr>
          <a:xfrm>
            <a:off x="4955760" y="3319514"/>
            <a:ext cx="1966528" cy="482918"/>
          </a:xfrm>
          <a:prstGeom prst="rightArrow">
            <a:avLst/>
          </a:prstGeom>
          <a:solidFill>
            <a:srgbClr val="92D050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5018150" y="4196291"/>
            <a:ext cx="1966528" cy="482918"/>
          </a:xfrm>
          <a:prstGeom prst="rightArrow">
            <a:avLst/>
          </a:prstGeom>
          <a:solidFill>
            <a:srgbClr val="92D050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4" t="24215" r="3210" b="32760"/>
          <a:stretch/>
        </p:blipFill>
        <p:spPr>
          <a:xfrm rot="16200000">
            <a:off x="585091" y="3174538"/>
            <a:ext cx="886438" cy="3693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9" t="19711" r="8342" b="35443"/>
          <a:stretch/>
        </p:blipFill>
        <p:spPr>
          <a:xfrm rot="16200000">
            <a:off x="1173451" y="3173934"/>
            <a:ext cx="886437" cy="3705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88" y="4293446"/>
            <a:ext cx="1190625" cy="771525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0A958BF-226C-C63E-B458-DB0090825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61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the patient has Anti-A1, expect the three A1 cells to be reactive and the A2 and O cells to be non-reactive.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2414" y="457200"/>
            <a:ext cx="9143998" cy="1020762"/>
          </a:xfrm>
        </p:spPr>
        <p:txBody>
          <a:bodyPr/>
          <a:lstStyle/>
          <a:p>
            <a:r>
              <a:rPr lang="en-US" dirty="0"/>
              <a:t>How do you interpret the tube panel to ID Anti-A1?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313" y="2895600"/>
            <a:ext cx="6934200" cy="3523947"/>
          </a:xfrm>
          <a:prstGeom prst="rect">
            <a:avLst/>
          </a:prstGeom>
        </p:spPr>
      </p:pic>
      <p:sp>
        <p:nvSpPr>
          <p:cNvPr id="5" name="Chevron 4"/>
          <p:cNvSpPr/>
          <p:nvPr/>
        </p:nvSpPr>
        <p:spPr>
          <a:xfrm>
            <a:off x="1446212" y="1981200"/>
            <a:ext cx="381000" cy="30480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60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283" y="1905000"/>
            <a:ext cx="4638260" cy="4267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8212" y="381000"/>
            <a:ext cx="9143998" cy="1020762"/>
          </a:xfrm>
        </p:spPr>
        <p:txBody>
          <a:bodyPr/>
          <a:lstStyle/>
          <a:p>
            <a:r>
              <a:rPr lang="en-US" dirty="0"/>
              <a:t>What if your panel is </a:t>
            </a:r>
            <a:r>
              <a:rPr lang="en-US" dirty="0">
                <a:solidFill>
                  <a:srgbClr val="66FF33"/>
                </a:solidFill>
              </a:rPr>
              <a:t>pan-reactive</a:t>
            </a:r>
            <a:r>
              <a:rPr lang="en-US" dirty="0"/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325310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34557" y="4572000"/>
            <a:ext cx="9144000" cy="1524000"/>
          </a:xfrm>
        </p:spPr>
        <p:txBody>
          <a:bodyPr>
            <a:normAutofit/>
          </a:bodyPr>
          <a:lstStyle/>
          <a:p>
            <a:r>
              <a:rPr lang="en-US" sz="3600" dirty="0"/>
              <a:t>It </a:t>
            </a:r>
            <a:r>
              <a:rPr lang="en-US" sz="3600" i="1" dirty="0"/>
              <a:t>may be </a:t>
            </a:r>
            <a:r>
              <a:rPr lang="en-US" sz="3600" dirty="0"/>
              <a:t>a cold reacting antibody.</a:t>
            </a:r>
          </a:p>
          <a:p>
            <a:r>
              <a:rPr lang="en-US" sz="3600" dirty="0"/>
              <a:t>See the procedure for Cold Antibodies</a:t>
            </a:r>
            <a:endParaRPr lang="en-US" sz="3600" dirty="0">
              <a:solidFill>
                <a:srgbClr val="66FF33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4557" y="1179779"/>
            <a:ext cx="4114798" cy="2491581"/>
          </a:xfrm>
        </p:spPr>
        <p:txBody>
          <a:bodyPr>
            <a:noAutofit/>
          </a:bodyPr>
          <a:lstStyle/>
          <a:p>
            <a:r>
              <a:rPr lang="en-US" sz="6000" dirty="0"/>
              <a:t>Don’t PANIC!!!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887" y="3424237"/>
            <a:ext cx="19050" cy="95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354" y="1600200"/>
            <a:ext cx="3657601" cy="2438400"/>
          </a:xfrm>
          <a:prstGeom prst="rect">
            <a:avLst/>
          </a:prstGeom>
        </p:spPr>
      </p:pic>
      <p:sp>
        <p:nvSpPr>
          <p:cNvPr id="6" name="Chevron 5"/>
          <p:cNvSpPr/>
          <p:nvPr/>
        </p:nvSpPr>
        <p:spPr>
          <a:xfrm>
            <a:off x="1310557" y="4724400"/>
            <a:ext cx="381000" cy="30480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1337451" y="5414995"/>
            <a:ext cx="381000" cy="30480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30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the antibody screen is negative, the ABID is not automatically ordered.</a:t>
            </a:r>
          </a:p>
          <a:p>
            <a:pPr lvl="1"/>
            <a:r>
              <a:rPr lang="en-US" dirty="0"/>
              <a:t>Order an ABID on the patient</a:t>
            </a:r>
          </a:p>
          <a:p>
            <a:pPr lvl="2"/>
            <a:r>
              <a:rPr lang="en-US" i="1" dirty="0">
                <a:solidFill>
                  <a:srgbClr val="66FF33"/>
                </a:solidFill>
              </a:rPr>
              <a:t>Patient  / Order / Modify</a:t>
            </a:r>
          </a:p>
          <a:p>
            <a:pPr lvl="2"/>
            <a:endParaRPr lang="en-US" i="1" dirty="0">
              <a:solidFill>
                <a:srgbClr val="92D050"/>
              </a:solidFill>
            </a:endParaRPr>
          </a:p>
          <a:p>
            <a:pPr lvl="2"/>
            <a:endParaRPr lang="en-US" i="1" dirty="0">
              <a:solidFill>
                <a:srgbClr val="92D05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you record your results in SOFT?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r="55741" b="40741"/>
          <a:stretch/>
        </p:blipFill>
        <p:spPr bwMode="auto">
          <a:xfrm>
            <a:off x="5332412" y="2971800"/>
            <a:ext cx="5867400" cy="3733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46314" y="4519638"/>
            <a:ext cx="236219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Select </a:t>
            </a:r>
            <a:r>
              <a:rPr lang="en-US" sz="2400" dirty="0">
                <a:solidFill>
                  <a:srgbClr val="66FF33"/>
                </a:solidFill>
              </a:rPr>
              <a:t>ABID </a:t>
            </a:r>
            <a:r>
              <a:rPr lang="en-US" sz="2400" dirty="0">
                <a:solidFill>
                  <a:schemeClr val="bg1"/>
                </a:solidFill>
              </a:rPr>
              <a:t>from the drop down menu</a:t>
            </a:r>
          </a:p>
        </p:txBody>
      </p:sp>
      <p:sp>
        <p:nvSpPr>
          <p:cNvPr id="6" name="Right Arrow 5"/>
          <p:cNvSpPr/>
          <p:nvPr/>
        </p:nvSpPr>
        <p:spPr>
          <a:xfrm>
            <a:off x="1674812" y="5617634"/>
            <a:ext cx="4800600" cy="598236"/>
          </a:xfrm>
          <a:prstGeom prst="rightArrow">
            <a:avLst>
              <a:gd name="adj1" fmla="val 50000"/>
              <a:gd name="adj2" fmla="val 134916"/>
            </a:avLst>
          </a:prstGeom>
          <a:solidFill>
            <a:srgbClr val="92D050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212" y="274638"/>
            <a:ext cx="1638300" cy="1011296"/>
          </a:xfrm>
          <a:prstGeom prst="rect">
            <a:avLst/>
          </a:prstGeom>
        </p:spPr>
      </p:pic>
      <p:sp>
        <p:nvSpPr>
          <p:cNvPr id="8" name="Chevron 7"/>
          <p:cNvSpPr/>
          <p:nvPr/>
        </p:nvSpPr>
        <p:spPr>
          <a:xfrm>
            <a:off x="1484312" y="1914466"/>
            <a:ext cx="381000" cy="30480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>
            <a:off x="1709083" y="2667000"/>
            <a:ext cx="381000" cy="30480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hevron 10"/>
          <p:cNvSpPr/>
          <p:nvPr/>
        </p:nvSpPr>
        <p:spPr>
          <a:xfrm>
            <a:off x="2053654" y="3040663"/>
            <a:ext cx="263153" cy="25574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10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2812" y="1676400"/>
            <a:ext cx="105156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  There are two principal subgroups of A</a:t>
            </a:r>
          </a:p>
          <a:p>
            <a:pPr marL="548640" lvl="2" indent="0">
              <a:buNone/>
            </a:pPr>
            <a:r>
              <a:rPr lang="en-US" sz="2400" dirty="0"/>
              <a:t>    A</a:t>
            </a:r>
            <a:r>
              <a:rPr lang="en-US" sz="1050" dirty="0"/>
              <a:t>1  </a:t>
            </a:r>
            <a:r>
              <a:rPr lang="en-US" sz="2400" dirty="0"/>
              <a:t> and A</a:t>
            </a:r>
            <a:r>
              <a:rPr lang="en-US" sz="1050" dirty="0"/>
              <a:t>2</a:t>
            </a:r>
          </a:p>
          <a:p>
            <a:pPr marL="1234440" lvl="5" indent="0">
              <a:buNone/>
            </a:pPr>
            <a:r>
              <a:rPr lang="en-US" sz="2000" dirty="0"/>
              <a:t>Approximately 80% of group A individuals are A</a:t>
            </a:r>
            <a:r>
              <a:rPr lang="en-US" sz="800" dirty="0"/>
              <a:t>1 </a:t>
            </a:r>
            <a:r>
              <a:rPr lang="en-US" sz="2000" dirty="0"/>
              <a:t> subgroup; the    remaining 20% are A</a:t>
            </a:r>
            <a:r>
              <a:rPr lang="en-US" sz="800" dirty="0"/>
              <a:t>2 </a:t>
            </a:r>
            <a:r>
              <a:rPr lang="en-US" sz="2000" dirty="0"/>
              <a:t> or weaker subgroup</a:t>
            </a:r>
          </a:p>
          <a:p>
            <a:pPr marL="1234440" lvl="5" indent="0">
              <a:buNone/>
            </a:pPr>
            <a:endParaRPr lang="en-US" sz="2000" dirty="0"/>
          </a:p>
          <a:p>
            <a:pPr marL="1234440" lvl="5" indent="0">
              <a:buNone/>
            </a:pPr>
            <a:r>
              <a:rPr lang="en-US" sz="2000" dirty="0"/>
              <a:t>Several weaker A subgroups have been described: </a:t>
            </a:r>
          </a:p>
          <a:p>
            <a:pPr marL="1691640" lvl="7" indent="0">
              <a:buNone/>
            </a:pPr>
            <a:r>
              <a:rPr lang="en-US" sz="2000" dirty="0"/>
              <a:t>A</a:t>
            </a:r>
            <a:r>
              <a:rPr lang="en-US" sz="1050" dirty="0"/>
              <a:t>3</a:t>
            </a:r>
            <a:r>
              <a:rPr lang="en-US" sz="2000" dirty="0"/>
              <a:t>, A</a:t>
            </a:r>
            <a:r>
              <a:rPr lang="en-US" sz="1050" dirty="0"/>
              <a:t>x</a:t>
            </a:r>
            <a:r>
              <a:rPr lang="en-US" sz="2000" dirty="0"/>
              <a:t>, A</a:t>
            </a:r>
            <a:r>
              <a:rPr lang="en-US" sz="1050" dirty="0"/>
              <a:t>m</a:t>
            </a:r>
            <a:r>
              <a:rPr lang="en-US" sz="2000" dirty="0"/>
              <a:t>, </a:t>
            </a:r>
            <a:r>
              <a:rPr lang="en-US" sz="2000" dirty="0" err="1"/>
              <a:t>A</a:t>
            </a:r>
            <a:r>
              <a:rPr lang="en-US" sz="1050" dirty="0" err="1"/>
              <a:t>el</a:t>
            </a:r>
            <a:r>
              <a:rPr lang="en-US" sz="1050" dirty="0"/>
              <a:t>, etc.</a:t>
            </a:r>
          </a:p>
          <a:p>
            <a:pPr marL="1691640" lvl="7" indent="0">
              <a:buNone/>
            </a:pPr>
            <a:endParaRPr lang="en-US" sz="2000" dirty="0"/>
          </a:p>
          <a:p>
            <a:pPr marL="1691640" lvl="7" indent="0">
              <a:buNone/>
            </a:pPr>
            <a:r>
              <a:rPr lang="en-US" sz="2000" dirty="0"/>
              <a:t>We don’t differentiate between these A subgroups; they are just considered A2  weaker subgroup</a:t>
            </a:r>
          </a:p>
          <a:p>
            <a:pPr marL="1234440" lvl="5" indent="0">
              <a:buNone/>
            </a:pPr>
            <a:endParaRPr lang="en-US" dirty="0"/>
          </a:p>
          <a:p>
            <a:pPr marL="1234440" lvl="5" indent="0">
              <a:buNone/>
            </a:pPr>
            <a:endParaRPr lang="en-US" sz="1050" dirty="0"/>
          </a:p>
          <a:p>
            <a:pPr marL="1234440" lvl="5" indent="0">
              <a:buNone/>
            </a:pPr>
            <a:r>
              <a:rPr lang="en-US" sz="2000" dirty="0"/>
              <a:t>The Vision detects the subgroups better than tube testing with weaker </a:t>
            </a:r>
            <a:r>
              <a:rPr lang="en-US" sz="2000" i="1" dirty="0"/>
              <a:t>forward </a:t>
            </a:r>
            <a:r>
              <a:rPr lang="en-US" sz="2000" dirty="0"/>
              <a:t>A wells or mixed field A wells.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Anti- A</a:t>
            </a:r>
            <a:r>
              <a:rPr lang="en-US" sz="1800" dirty="0"/>
              <a:t>1 </a:t>
            </a:r>
            <a:r>
              <a:rPr lang="en-US" sz="3600" dirty="0"/>
              <a:t> and A</a:t>
            </a:r>
            <a:r>
              <a:rPr lang="en-US" sz="1800" dirty="0"/>
              <a:t>2 </a:t>
            </a:r>
            <a:r>
              <a:rPr lang="en-US" sz="3600" dirty="0"/>
              <a:t> or weaker subgroups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0553" y="46038"/>
            <a:ext cx="1676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Subgroup</a:t>
            </a:r>
          </a:p>
        </p:txBody>
      </p:sp>
      <p:sp>
        <p:nvSpPr>
          <p:cNvPr id="5" name="Chevron 4"/>
          <p:cNvSpPr/>
          <p:nvPr/>
        </p:nvSpPr>
        <p:spPr>
          <a:xfrm>
            <a:off x="637147" y="1752600"/>
            <a:ext cx="381000" cy="30480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hevron 5"/>
          <p:cNvSpPr/>
          <p:nvPr/>
        </p:nvSpPr>
        <p:spPr>
          <a:xfrm>
            <a:off x="1475347" y="2177931"/>
            <a:ext cx="381000" cy="30480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1716459" y="2711331"/>
            <a:ext cx="381000" cy="30480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1716459" y="3554260"/>
            <a:ext cx="381000" cy="30480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>
            <a:off x="2208212" y="4724400"/>
            <a:ext cx="381000" cy="30480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1719353" y="5867400"/>
            <a:ext cx="381000" cy="30480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12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0412" y="2589422"/>
            <a:ext cx="5486400" cy="1071033"/>
          </a:xfrm>
        </p:spPr>
        <p:txBody>
          <a:bodyPr/>
          <a:lstStyle/>
          <a:p>
            <a:r>
              <a:rPr lang="en-US" sz="2800" dirty="0"/>
              <a:t>Answer the ABID</a:t>
            </a:r>
          </a:p>
          <a:p>
            <a:pPr lvl="1"/>
            <a:r>
              <a:rPr lang="en-US" sz="2800" i="1" dirty="0">
                <a:solidFill>
                  <a:srgbClr val="92D050"/>
                </a:solidFill>
              </a:rPr>
              <a:t>Patient / Order / Results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you record your results in SOFT? 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r="56296" b="37120"/>
          <a:stretch/>
        </p:blipFill>
        <p:spPr bwMode="auto">
          <a:xfrm>
            <a:off x="6475412" y="1676400"/>
            <a:ext cx="5181600" cy="4800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2665412" y="5257800"/>
            <a:ext cx="4038600" cy="609600"/>
          </a:xfrm>
          <a:prstGeom prst="rightArrow">
            <a:avLst/>
          </a:prstGeom>
          <a:solidFill>
            <a:srgbClr val="92D050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55812" y="4549914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0040" lvl="1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Result the antibody as Anti-A1</a:t>
            </a:r>
          </a:p>
          <a:p>
            <a:pPr marL="320040" lvl="1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Add the NEXM comment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412" y="270156"/>
            <a:ext cx="1638300" cy="1011296"/>
          </a:xfrm>
          <a:prstGeom prst="rect">
            <a:avLst/>
          </a:prstGeom>
        </p:spPr>
      </p:pic>
      <p:sp>
        <p:nvSpPr>
          <p:cNvPr id="9" name="Chevron 8"/>
          <p:cNvSpPr/>
          <p:nvPr/>
        </p:nvSpPr>
        <p:spPr>
          <a:xfrm>
            <a:off x="684212" y="2667000"/>
            <a:ext cx="457200" cy="38100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989012" y="3108386"/>
            <a:ext cx="457200" cy="320613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38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412" y="2971800"/>
            <a:ext cx="3384518" cy="2667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9295" y="685800"/>
            <a:ext cx="9143998" cy="1020762"/>
          </a:xfrm>
        </p:spPr>
        <p:txBody>
          <a:bodyPr>
            <a:normAutofit fontScale="90000"/>
          </a:bodyPr>
          <a:lstStyle/>
          <a:p>
            <a:r>
              <a:rPr lang="en-US" dirty="0"/>
              <a:t>How do you crossmatch a patient with Anti-A</a:t>
            </a:r>
            <a:r>
              <a:rPr lang="en-US" sz="2000" dirty="0"/>
              <a:t>1</a:t>
            </a:r>
            <a:r>
              <a:rPr lang="en-US" dirty="0"/>
              <a:t>?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4212" y="1905000"/>
            <a:ext cx="67056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Century Gothic" panose="020B0502020202020204" pitchFamily="34" charset="0"/>
              <a:buChar char="►"/>
            </a:pPr>
            <a:r>
              <a:rPr lang="en-US" sz="2400" dirty="0"/>
              <a:t> </a:t>
            </a:r>
            <a:r>
              <a:rPr lang="en-US" sz="3200" dirty="0">
                <a:solidFill>
                  <a:schemeClr val="bg1"/>
                </a:solidFill>
              </a:rPr>
              <a:t>Immediate spin crossmatch </a:t>
            </a:r>
          </a:p>
          <a:p>
            <a:pPr marL="800100" lvl="1" indent="-342900">
              <a:lnSpc>
                <a:spcPct val="90000"/>
              </a:lnSpc>
              <a:buFont typeface="Century Gothic" panose="020B0502020202020204" pitchFamily="34" charset="0"/>
              <a:buChar char="►"/>
            </a:pPr>
            <a:r>
              <a:rPr lang="en-US" sz="2400" dirty="0"/>
              <a:t> </a:t>
            </a:r>
            <a:r>
              <a:rPr lang="en-US" sz="2400" dirty="0">
                <a:solidFill>
                  <a:schemeClr val="bg1"/>
                </a:solidFill>
              </a:rPr>
              <a:t>See the Crossmatch Job Aid </a:t>
            </a:r>
            <a:endParaRPr lang="en-US" sz="2400" dirty="0">
              <a:solidFill>
                <a:srgbClr val="66FF3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8012" y="3750732"/>
            <a:ext cx="7086600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Century Gothic" panose="020B0502020202020204" pitchFamily="34" charset="0"/>
              <a:buChar char="►"/>
            </a:pPr>
            <a:r>
              <a:rPr lang="en-US" sz="2400" dirty="0"/>
              <a:t> </a:t>
            </a:r>
            <a:r>
              <a:rPr lang="en-US" sz="2400" dirty="0">
                <a:solidFill>
                  <a:schemeClr val="bg1"/>
                </a:solidFill>
              </a:rPr>
              <a:t>Use </a:t>
            </a:r>
            <a:r>
              <a:rPr lang="en-US" sz="2400" dirty="0">
                <a:solidFill>
                  <a:srgbClr val="66FF33"/>
                </a:solidFill>
              </a:rPr>
              <a:t>group O donor </a:t>
            </a:r>
            <a:r>
              <a:rPr lang="en-US" sz="2400" dirty="0">
                <a:solidFill>
                  <a:schemeClr val="bg1"/>
                </a:solidFill>
              </a:rPr>
              <a:t>RBCs     </a:t>
            </a:r>
          </a:p>
          <a:p>
            <a:pPr lvl="1">
              <a:lnSpc>
                <a:spcPct val="90000"/>
              </a:lnSpc>
            </a:pPr>
            <a:endParaRPr lang="en-US" sz="24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or </a:t>
            </a:r>
          </a:p>
          <a:p>
            <a:pPr lvl="1">
              <a:lnSpc>
                <a:spcPct val="90000"/>
              </a:lnSpc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90000"/>
              </a:lnSpc>
              <a:buFont typeface="Century Gothic" panose="020B0502020202020204" pitchFamily="34" charset="0"/>
              <a:buChar char="►"/>
            </a:pPr>
            <a:r>
              <a:rPr lang="en-US" sz="2400" dirty="0"/>
              <a:t> </a:t>
            </a:r>
            <a:r>
              <a:rPr lang="en-US" sz="2400" dirty="0">
                <a:solidFill>
                  <a:schemeClr val="bg1"/>
                </a:solidFill>
              </a:rPr>
              <a:t>You can antigen type group A donor RBCs           for A</a:t>
            </a:r>
            <a:r>
              <a:rPr lang="en-US" sz="16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 or weaker  subgroup (if you have a lot of extra time on your hands!)</a:t>
            </a:r>
          </a:p>
        </p:txBody>
      </p:sp>
      <p:sp>
        <p:nvSpPr>
          <p:cNvPr id="7" name="Chevron 6"/>
          <p:cNvSpPr/>
          <p:nvPr/>
        </p:nvSpPr>
        <p:spPr>
          <a:xfrm>
            <a:off x="684212" y="2034165"/>
            <a:ext cx="381000" cy="30480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1137714" y="2409472"/>
            <a:ext cx="381000" cy="30480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>
            <a:off x="592977" y="3750732"/>
            <a:ext cx="381000" cy="30480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592977" y="5121160"/>
            <a:ext cx="381000" cy="30480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68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848" y="257705"/>
            <a:ext cx="1827130" cy="1219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Keep in mind…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2812" y="1676400"/>
            <a:ext cx="11125200" cy="4413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If a patient’s RBCs agglutinate in Anti-A</a:t>
            </a:r>
            <a:r>
              <a:rPr lang="en-US" sz="1400" dirty="0">
                <a:solidFill>
                  <a:schemeClr val="bg1"/>
                </a:solidFill>
              </a:rPr>
              <a:t>1</a:t>
            </a:r>
            <a:r>
              <a:rPr lang="en-US" sz="2000" dirty="0">
                <a:solidFill>
                  <a:schemeClr val="bg1"/>
                </a:solidFill>
              </a:rPr>
              <a:t> lectin , then he/she is group A</a:t>
            </a:r>
            <a:r>
              <a:rPr lang="en-US" sz="1400" dirty="0">
                <a:solidFill>
                  <a:schemeClr val="bg1"/>
                </a:solidFill>
              </a:rPr>
              <a:t>1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chemeClr val="bg1"/>
                </a:solidFill>
              </a:rPr>
              <a:t>	Just like if a patient’s RBCs agglutinate in Anti-</a:t>
            </a:r>
            <a:r>
              <a:rPr lang="en-US" sz="1600" dirty="0" err="1">
                <a:solidFill>
                  <a:schemeClr val="bg1"/>
                </a:solidFill>
              </a:rPr>
              <a:t>Kell</a:t>
            </a:r>
            <a:r>
              <a:rPr lang="en-US" sz="1600" dirty="0">
                <a:solidFill>
                  <a:schemeClr val="bg1"/>
                </a:solidFill>
              </a:rPr>
              <a:t>, then they are </a:t>
            </a:r>
            <a:r>
              <a:rPr lang="en-US" sz="1600" dirty="0" err="1">
                <a:solidFill>
                  <a:schemeClr val="bg1"/>
                </a:solidFill>
              </a:rPr>
              <a:t>Kell</a:t>
            </a:r>
            <a:r>
              <a:rPr lang="en-US" sz="1600" dirty="0">
                <a:solidFill>
                  <a:schemeClr val="bg1"/>
                </a:solidFill>
              </a:rPr>
              <a:t> positive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If a patient’s RBCs do not agglutinate in Anti-A</a:t>
            </a:r>
            <a:r>
              <a:rPr lang="en-US" sz="1400" dirty="0">
                <a:solidFill>
                  <a:schemeClr val="bg1"/>
                </a:solidFill>
              </a:rPr>
              <a:t>1</a:t>
            </a:r>
            <a:r>
              <a:rPr lang="en-US" sz="2000" dirty="0">
                <a:solidFill>
                  <a:schemeClr val="bg1"/>
                </a:solidFill>
              </a:rPr>
              <a:t> lectin but agglutinate in Anti-A, then they are A</a:t>
            </a:r>
            <a:r>
              <a:rPr lang="en-US" sz="1400" dirty="0">
                <a:solidFill>
                  <a:schemeClr val="bg1"/>
                </a:solidFill>
              </a:rPr>
              <a:t>2 </a:t>
            </a:r>
            <a:r>
              <a:rPr lang="en-US" sz="2000" dirty="0">
                <a:solidFill>
                  <a:schemeClr val="bg1"/>
                </a:solidFill>
              </a:rPr>
              <a:t>or weaker subgroup.</a:t>
            </a:r>
          </a:p>
          <a:p>
            <a:pPr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Group A1 patient do not generally make Anti-A</a:t>
            </a:r>
            <a:r>
              <a:rPr lang="en-US" sz="1400" dirty="0">
                <a:solidFill>
                  <a:schemeClr val="bg1"/>
                </a:solidFill>
              </a:rPr>
              <a:t>1</a:t>
            </a:r>
            <a:r>
              <a:rPr lang="en-US" sz="2000" dirty="0">
                <a:solidFill>
                  <a:schemeClr val="bg1"/>
                </a:solidFill>
              </a:rPr>
              <a:t>.  </a:t>
            </a:r>
          </a:p>
          <a:p>
            <a:pPr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chemeClr val="bg1"/>
                </a:solidFill>
              </a:rPr>
              <a:t>	Just like patients that are </a:t>
            </a:r>
            <a:r>
              <a:rPr lang="en-US" sz="1600" dirty="0" err="1">
                <a:solidFill>
                  <a:schemeClr val="bg1"/>
                </a:solidFill>
              </a:rPr>
              <a:t>Kell</a:t>
            </a:r>
            <a:r>
              <a:rPr lang="en-US" sz="1600" dirty="0">
                <a:solidFill>
                  <a:schemeClr val="bg1"/>
                </a:solidFill>
              </a:rPr>
              <a:t> positive generally do not make Anti-</a:t>
            </a:r>
            <a:r>
              <a:rPr lang="en-US" sz="1600" dirty="0" err="1">
                <a:solidFill>
                  <a:schemeClr val="bg1"/>
                </a:solidFill>
              </a:rPr>
              <a:t>Kell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endParaRPr lang="en-US" sz="16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A2 or weaker subgroups may produce Anit-A1.</a:t>
            </a:r>
          </a:p>
          <a:p>
            <a:pPr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The presence of Anti-A1 can cause ABO discrepancies between the forward and reverse typing. 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1600" dirty="0">
                <a:solidFill>
                  <a:schemeClr val="bg1"/>
                </a:solidFill>
              </a:rPr>
              <a:t> A patient will forward type as a group A and reverse type as a group O.</a:t>
            </a:r>
          </a:p>
        </p:txBody>
      </p:sp>
      <p:sp>
        <p:nvSpPr>
          <p:cNvPr id="7" name="Chevron 6"/>
          <p:cNvSpPr/>
          <p:nvPr/>
        </p:nvSpPr>
        <p:spPr>
          <a:xfrm>
            <a:off x="555624" y="1676400"/>
            <a:ext cx="381000" cy="30480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1503893" y="2286000"/>
            <a:ext cx="381000" cy="30480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>
            <a:off x="531812" y="2819400"/>
            <a:ext cx="381000" cy="30480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555624" y="3647658"/>
            <a:ext cx="381000" cy="30480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hevron 10"/>
          <p:cNvSpPr/>
          <p:nvPr/>
        </p:nvSpPr>
        <p:spPr>
          <a:xfrm>
            <a:off x="1522414" y="4130258"/>
            <a:ext cx="381000" cy="30480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hevron 11"/>
          <p:cNvSpPr/>
          <p:nvPr/>
        </p:nvSpPr>
        <p:spPr>
          <a:xfrm>
            <a:off x="555624" y="4633287"/>
            <a:ext cx="381000" cy="30480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608012" y="5166687"/>
            <a:ext cx="381000" cy="30480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hevron 13"/>
          <p:cNvSpPr/>
          <p:nvPr/>
        </p:nvSpPr>
        <p:spPr>
          <a:xfrm>
            <a:off x="1522414" y="5785116"/>
            <a:ext cx="381000" cy="30480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56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Forward typing discrepancies </a:t>
            </a:r>
            <a:r>
              <a:rPr lang="en-US" dirty="0">
                <a:solidFill>
                  <a:srgbClr val="66FF33"/>
                </a:solidFill>
              </a:rPr>
              <a:t>ARE NOT </a:t>
            </a:r>
            <a:r>
              <a:rPr lang="en-US" dirty="0"/>
              <a:t>generally resolved in the tube method.  They are resolved by the transfusion history or performing a subtype with Anti-A1 </a:t>
            </a:r>
            <a:r>
              <a:rPr lang="en-US" dirty="0" err="1"/>
              <a:t>lectin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Reverse typing discrepancies </a:t>
            </a:r>
            <a:r>
              <a:rPr lang="en-US" dirty="0">
                <a:solidFill>
                  <a:srgbClr val="66FF33"/>
                </a:solidFill>
              </a:rPr>
              <a:t>can be</a:t>
            </a:r>
            <a:r>
              <a:rPr lang="en-US" dirty="0"/>
              <a:t> resolved by starting with a tube type.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a General Rule…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212" y="152400"/>
            <a:ext cx="2732648" cy="12904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2" y="5486400"/>
            <a:ext cx="2401971" cy="1104132"/>
          </a:xfrm>
          <a:prstGeom prst="rect">
            <a:avLst/>
          </a:prstGeom>
        </p:spPr>
      </p:pic>
      <p:sp>
        <p:nvSpPr>
          <p:cNvPr id="6" name="Chevron 5"/>
          <p:cNvSpPr/>
          <p:nvPr/>
        </p:nvSpPr>
        <p:spPr>
          <a:xfrm>
            <a:off x="1489450" y="3733800"/>
            <a:ext cx="381000" cy="30480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1478897" y="1981200"/>
            <a:ext cx="381000" cy="30480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55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Questions?</a:t>
            </a:r>
          </a:p>
        </p:txBody>
      </p:sp>
      <p:pic>
        <p:nvPicPr>
          <p:cNvPr id="2050" name="Picture 2" descr="Image result for dog with questioning loo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238" y="2133600"/>
            <a:ext cx="3562349" cy="393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22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11570" y="1752600"/>
            <a:ext cx="8173842" cy="137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There will be an </a:t>
            </a:r>
            <a:r>
              <a:rPr lang="en-US" dirty="0">
                <a:solidFill>
                  <a:srgbClr val="92D050"/>
                </a:solidFill>
              </a:rPr>
              <a:t>ABO discrepancy</a:t>
            </a:r>
            <a:r>
              <a:rPr lang="en-US" dirty="0"/>
              <a:t>…</a:t>
            </a:r>
          </a:p>
          <a:p>
            <a:pPr marL="301752" lvl="1" indent="0">
              <a:buNone/>
            </a:pPr>
            <a:r>
              <a:rPr lang="en-US" dirty="0"/>
              <a:t>	There is a problem in the forward  “A” well</a:t>
            </a:r>
          </a:p>
          <a:p>
            <a:pPr marL="301752" lvl="1" indent="0">
              <a:buNone/>
            </a:pPr>
            <a:r>
              <a:rPr lang="en-US" dirty="0"/>
              <a:t>	The “A” well may be </a:t>
            </a:r>
            <a:r>
              <a:rPr lang="en-US" i="1" dirty="0">
                <a:solidFill>
                  <a:srgbClr val="66FF33"/>
                </a:solidFill>
              </a:rPr>
              <a:t>mf (mixed field), 2+ or less</a:t>
            </a:r>
          </a:p>
          <a:p>
            <a:pPr marL="576072" lvl="2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4412" y="274638"/>
            <a:ext cx="8077200" cy="1173162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r>
              <a:rPr lang="en-US" dirty="0"/>
              <a:t>When do we suspect that a patient’s RBCs are A</a:t>
            </a:r>
            <a:r>
              <a:rPr lang="en-US" sz="1800" dirty="0"/>
              <a:t>2</a:t>
            </a:r>
            <a:r>
              <a:rPr lang="en-US" dirty="0"/>
              <a:t> subgroup?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230188" y="103822"/>
            <a:ext cx="15240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Subgroup</a:t>
            </a:r>
          </a:p>
        </p:txBody>
      </p:sp>
      <p:pic>
        <p:nvPicPr>
          <p:cNvPr id="1026" name="Picture 2" descr="https://o.quizlet.com/dz0KhcXJNnA-CkI8sWow3Q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09"/>
          <a:stretch/>
        </p:blipFill>
        <p:spPr bwMode="auto">
          <a:xfrm>
            <a:off x="2589212" y="3052034"/>
            <a:ext cx="6858000" cy="334633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770" y="5257800"/>
            <a:ext cx="210014" cy="277761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1463870" y="4728882"/>
            <a:ext cx="1295400" cy="685800"/>
          </a:xfrm>
          <a:prstGeom prst="rightArrow">
            <a:avLst/>
          </a:prstGeom>
          <a:solidFill>
            <a:srgbClr val="FFFF00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hevron 13"/>
          <p:cNvSpPr/>
          <p:nvPr/>
        </p:nvSpPr>
        <p:spPr>
          <a:xfrm>
            <a:off x="2589212" y="2209800"/>
            <a:ext cx="381000" cy="30480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hevron 14"/>
          <p:cNvSpPr/>
          <p:nvPr/>
        </p:nvSpPr>
        <p:spPr>
          <a:xfrm>
            <a:off x="2568770" y="2545976"/>
            <a:ext cx="381000" cy="30480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29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565963" y="1410707"/>
            <a:ext cx="9845346" cy="5029200"/>
          </a:xfrm>
        </p:spPr>
        <p:txBody>
          <a:bodyPr/>
          <a:lstStyle/>
          <a:p>
            <a:r>
              <a:rPr lang="en-US" dirty="0"/>
              <a:t>The reagent Anti-A</a:t>
            </a:r>
            <a:r>
              <a:rPr lang="en-US" sz="1200" dirty="0"/>
              <a:t>1 </a:t>
            </a:r>
            <a:r>
              <a:rPr lang="en-US" dirty="0"/>
              <a:t> lectin made from the extract of the  plant, </a:t>
            </a:r>
            <a:r>
              <a:rPr lang="en-US" i="1" dirty="0" err="1"/>
              <a:t>Dolichos</a:t>
            </a:r>
            <a:r>
              <a:rPr lang="en-US" i="1" dirty="0"/>
              <a:t> </a:t>
            </a:r>
            <a:r>
              <a:rPr lang="en-US" i="1" dirty="0" err="1"/>
              <a:t>biflorus</a:t>
            </a:r>
            <a:r>
              <a:rPr lang="en-US" i="1" dirty="0"/>
              <a:t>, </a:t>
            </a:r>
            <a:r>
              <a:rPr lang="en-US" dirty="0"/>
              <a:t>has specific Anti-A</a:t>
            </a:r>
            <a:r>
              <a:rPr lang="en-US" sz="1200" dirty="0"/>
              <a:t>1 </a:t>
            </a:r>
            <a:r>
              <a:rPr lang="en-US" dirty="0"/>
              <a:t> specificity.  </a:t>
            </a:r>
          </a:p>
          <a:p>
            <a:endParaRPr lang="en-US" dirty="0"/>
          </a:p>
          <a:p>
            <a:r>
              <a:rPr lang="en-US" dirty="0"/>
              <a:t>It will react with A</a:t>
            </a:r>
            <a:r>
              <a:rPr lang="en-US" sz="1200" dirty="0"/>
              <a:t>1 </a:t>
            </a:r>
            <a:r>
              <a:rPr lang="en-US" dirty="0"/>
              <a:t>cells, but not other subgroups of A. </a:t>
            </a:r>
          </a:p>
          <a:p>
            <a:endParaRPr lang="en-US" dirty="0"/>
          </a:p>
          <a:p>
            <a:r>
              <a:rPr lang="en-US" dirty="0"/>
              <a:t>The patient’s RBCs strongly agglutinate with Anti-A</a:t>
            </a:r>
            <a:r>
              <a:rPr lang="en-US" sz="1200" dirty="0"/>
              <a:t>1 </a:t>
            </a:r>
            <a:r>
              <a:rPr lang="en-US" dirty="0"/>
              <a:t> </a:t>
            </a:r>
            <a:r>
              <a:rPr lang="en-US" dirty="0" err="1"/>
              <a:t>lectin</a:t>
            </a:r>
            <a:r>
              <a:rPr lang="en-US" dirty="0"/>
              <a:t> if he or she is group A</a:t>
            </a:r>
            <a:r>
              <a:rPr lang="en-US" sz="1200" dirty="0"/>
              <a:t>1.</a:t>
            </a:r>
          </a:p>
          <a:p>
            <a:endParaRPr lang="en-US" sz="1200" dirty="0"/>
          </a:p>
          <a:p>
            <a:endParaRPr lang="en-US" dirty="0"/>
          </a:p>
          <a:p>
            <a:r>
              <a:rPr lang="en-US" dirty="0"/>
              <a:t>The patient’s RBCs fail to agglutinate with Anti-A</a:t>
            </a:r>
            <a:r>
              <a:rPr lang="en-US" sz="1200" dirty="0"/>
              <a:t>1 </a:t>
            </a:r>
            <a:r>
              <a:rPr lang="en-US" dirty="0"/>
              <a:t> </a:t>
            </a:r>
            <a:r>
              <a:rPr lang="en-US" dirty="0" err="1"/>
              <a:t>lectin</a:t>
            </a:r>
            <a:r>
              <a:rPr lang="en-US" dirty="0"/>
              <a:t> if he or she is group A</a:t>
            </a:r>
            <a:r>
              <a:rPr lang="en-US" sz="1200" dirty="0"/>
              <a:t>2</a:t>
            </a:r>
            <a:r>
              <a:rPr lang="en-US" dirty="0"/>
              <a:t>.  Note that patient’s A</a:t>
            </a:r>
            <a:r>
              <a:rPr lang="en-US" sz="1400" dirty="0"/>
              <a:t>2</a:t>
            </a:r>
            <a:r>
              <a:rPr lang="en-US" dirty="0"/>
              <a:t> cells do agglutinate with the regular Anti-A in our TQ1 and TQ2 racks (and in </a:t>
            </a:r>
            <a:r>
              <a:rPr lang="en-US" dirty="0" err="1"/>
              <a:t>ProVue</a:t>
            </a:r>
            <a:r>
              <a:rPr lang="en-US" dirty="0"/>
              <a:t> forward A well)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5812" y="487485"/>
            <a:ext cx="9143998" cy="1020762"/>
          </a:xfrm>
        </p:spPr>
        <p:txBody>
          <a:bodyPr/>
          <a:lstStyle/>
          <a:p>
            <a:r>
              <a:rPr lang="en-US" dirty="0"/>
              <a:t>How do we prove that the patient’s RBCs are A</a:t>
            </a:r>
            <a:r>
              <a:rPr lang="en-US" sz="1600" dirty="0"/>
              <a:t>2 </a:t>
            </a:r>
            <a:r>
              <a:rPr lang="en-US" dirty="0"/>
              <a:t> or weaker subgroup?</a:t>
            </a:r>
          </a:p>
        </p:txBody>
      </p:sp>
      <p:sp>
        <p:nvSpPr>
          <p:cNvPr id="5" name="Chevron 4"/>
          <p:cNvSpPr/>
          <p:nvPr/>
        </p:nvSpPr>
        <p:spPr>
          <a:xfrm>
            <a:off x="1156959" y="1694197"/>
            <a:ext cx="381000" cy="30480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>
            <a:off x="1156959" y="2556720"/>
            <a:ext cx="381000" cy="30480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1125997" y="3284358"/>
            <a:ext cx="381000" cy="30480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hevron 10"/>
          <p:cNvSpPr/>
          <p:nvPr/>
        </p:nvSpPr>
        <p:spPr>
          <a:xfrm>
            <a:off x="1156959" y="4704605"/>
            <a:ext cx="381000" cy="30480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53988" y="35859"/>
            <a:ext cx="188945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Subgroup</a:t>
            </a:r>
          </a:p>
        </p:txBody>
      </p:sp>
    </p:spTree>
    <p:extLst>
      <p:ext uri="{BB962C8B-B14F-4D97-AF65-F5344CB8AC3E}">
        <p14:creationId xmlns:p14="http://schemas.microsoft.com/office/powerpoint/2010/main" val="22396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065212" y="1432780"/>
            <a:ext cx="9448799" cy="777020"/>
          </a:xfrm>
        </p:spPr>
        <p:txBody>
          <a:bodyPr>
            <a:normAutofit/>
          </a:bodyPr>
          <a:lstStyle/>
          <a:p>
            <a:r>
              <a:rPr lang="en-US" sz="2000" dirty="0"/>
              <a:t>The Anti-A</a:t>
            </a:r>
            <a:r>
              <a:rPr lang="en-US" sz="900" dirty="0"/>
              <a:t>1</a:t>
            </a:r>
            <a:r>
              <a:rPr lang="en-US" sz="2000" dirty="0"/>
              <a:t> lectin is kept in the A1 rack located in the double door Helmer refrigerator beside the other antigen typing reagents.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274638"/>
            <a:ext cx="10210800" cy="1020762"/>
          </a:xfrm>
        </p:spPr>
        <p:txBody>
          <a:bodyPr/>
          <a:lstStyle/>
          <a:p>
            <a:r>
              <a:rPr lang="en-US" dirty="0"/>
              <a:t>Where do I find the Anti-A</a:t>
            </a:r>
            <a:r>
              <a:rPr lang="en-US" sz="1600" dirty="0"/>
              <a:t>1 </a:t>
            </a:r>
            <a:r>
              <a:rPr lang="en-US" dirty="0"/>
              <a:t> lectin?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859" y="62272"/>
            <a:ext cx="1676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400">
                <a:solidFill>
                  <a:schemeClr val="bg1"/>
                </a:solidFill>
              </a:rPr>
              <a:t>Subgroup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4" t="3530" r="9755" b="3573"/>
          <a:stretch/>
        </p:blipFill>
        <p:spPr>
          <a:xfrm>
            <a:off x="5180012" y="2400300"/>
            <a:ext cx="4337538" cy="2819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3" t="21883" r="4280" b="21846"/>
          <a:stretch/>
        </p:blipFill>
        <p:spPr>
          <a:xfrm rot="16200000">
            <a:off x="1381352" y="3194198"/>
            <a:ext cx="2819399" cy="12853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27412" y="5410200"/>
            <a:ext cx="853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The A1 rack contains: 	3 sets of A</a:t>
            </a:r>
            <a:r>
              <a:rPr lang="en-US" sz="900" dirty="0">
                <a:solidFill>
                  <a:schemeClr val="bg1"/>
                </a:solidFill>
              </a:rPr>
              <a:t>1   </a:t>
            </a:r>
            <a:r>
              <a:rPr lang="en-US" sz="2000" dirty="0">
                <a:solidFill>
                  <a:schemeClr val="bg1"/>
                </a:solidFill>
              </a:rPr>
              <a:t>cells (1 in-date and 2 expired) 				3 sets of A</a:t>
            </a:r>
            <a:r>
              <a:rPr lang="en-US" sz="900" dirty="0">
                <a:solidFill>
                  <a:schemeClr val="bg1"/>
                </a:solidFill>
              </a:rPr>
              <a:t>2 </a:t>
            </a:r>
            <a:r>
              <a:rPr lang="en-US" sz="2000" dirty="0">
                <a:solidFill>
                  <a:schemeClr val="bg1"/>
                </a:solidFill>
              </a:rPr>
              <a:t> cells (1 in-date and 2 expired)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			Anti- A</a:t>
            </a:r>
            <a:r>
              <a:rPr lang="en-US" sz="900" dirty="0">
                <a:solidFill>
                  <a:schemeClr val="bg1"/>
                </a:solidFill>
              </a:rPr>
              <a:t>1  </a:t>
            </a:r>
            <a:r>
              <a:rPr lang="en-US" sz="2000" dirty="0">
                <a:solidFill>
                  <a:schemeClr val="bg1"/>
                </a:solidFill>
              </a:rPr>
              <a:t>Lectin</a:t>
            </a:r>
          </a:p>
        </p:txBody>
      </p:sp>
    </p:spTree>
    <p:extLst>
      <p:ext uri="{BB962C8B-B14F-4D97-AF65-F5344CB8AC3E}">
        <p14:creationId xmlns:p14="http://schemas.microsoft.com/office/powerpoint/2010/main" val="231553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5414" y="274638"/>
            <a:ext cx="6858000" cy="1630362"/>
          </a:xfrm>
        </p:spPr>
        <p:txBody>
          <a:bodyPr/>
          <a:lstStyle/>
          <a:p>
            <a:r>
              <a:rPr lang="en-US" dirty="0"/>
              <a:t>How do I type the patient’s </a:t>
            </a:r>
            <a:br>
              <a:rPr lang="en-US" dirty="0"/>
            </a:br>
            <a:r>
              <a:rPr lang="en-US" dirty="0"/>
              <a:t>A cells with Anti- A</a:t>
            </a:r>
            <a:r>
              <a:rPr lang="en-US" sz="1600" dirty="0"/>
              <a:t>1 </a:t>
            </a:r>
            <a:r>
              <a:rPr lang="en-US" dirty="0"/>
              <a:t> Lectin?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230188" y="62272"/>
            <a:ext cx="1981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Subgroup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52638" y="2001676"/>
            <a:ext cx="9144000" cy="3733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Follow the directions in the manufacturer’s insert </a:t>
            </a:r>
          </a:p>
          <a:p>
            <a:pPr marL="0" indent="0">
              <a:buNone/>
            </a:pPr>
            <a:r>
              <a:rPr lang="en-US" dirty="0"/>
              <a:t>Make sure you </a:t>
            </a:r>
            <a:r>
              <a:rPr lang="en-US" b="1" dirty="0">
                <a:solidFill>
                  <a:srgbClr val="66FF33"/>
                </a:solidFill>
              </a:rPr>
              <a:t>DO NOT INCUBATE! </a:t>
            </a:r>
            <a:r>
              <a:rPr lang="en-US" dirty="0"/>
              <a:t>You are instructed to read at immediate spin.</a:t>
            </a:r>
          </a:p>
          <a:p>
            <a:pPr marL="0" indent="0">
              <a:buNone/>
            </a:pPr>
            <a:r>
              <a:rPr lang="en-US" dirty="0"/>
              <a:t>Anti-A</a:t>
            </a:r>
            <a:r>
              <a:rPr lang="en-US" sz="1200" dirty="0"/>
              <a:t>1 </a:t>
            </a:r>
            <a:r>
              <a:rPr lang="en-US" dirty="0"/>
              <a:t> lectin typing should </a:t>
            </a:r>
            <a:r>
              <a:rPr lang="en-US" b="1" dirty="0">
                <a:solidFill>
                  <a:srgbClr val="66FF33"/>
                </a:solidFill>
              </a:rPr>
              <a:t>not</a:t>
            </a:r>
            <a:r>
              <a:rPr lang="en-US" dirty="0"/>
              <a:t> be performed on cord blood samples or on patients less than 2 years old due to incomplete development of the A antigen on these RBCs.</a:t>
            </a:r>
          </a:p>
          <a:p>
            <a:pPr marL="0" indent="0">
              <a:buNone/>
            </a:pPr>
            <a:r>
              <a:rPr lang="en-US" dirty="0"/>
              <a:t>Document your results on the form, </a:t>
            </a:r>
            <a:r>
              <a:rPr lang="en-US" i="1" dirty="0"/>
              <a:t>Resolution of ABO Discrepancies for A subgroups and Patients with Anti-A1</a:t>
            </a:r>
          </a:p>
        </p:txBody>
      </p:sp>
      <p:sp>
        <p:nvSpPr>
          <p:cNvPr id="7" name="Chevron 6"/>
          <p:cNvSpPr/>
          <p:nvPr/>
        </p:nvSpPr>
        <p:spPr>
          <a:xfrm>
            <a:off x="1112932" y="2017952"/>
            <a:ext cx="381000" cy="30480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>
            <a:off x="1141414" y="2877846"/>
            <a:ext cx="381000" cy="30480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1084450" y="3739244"/>
            <a:ext cx="381000" cy="30480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hevron 10"/>
          <p:cNvSpPr/>
          <p:nvPr/>
        </p:nvSpPr>
        <p:spPr>
          <a:xfrm>
            <a:off x="1112932" y="4953000"/>
            <a:ext cx="381000" cy="30480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414" y="62272"/>
            <a:ext cx="1778429" cy="148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4912" y="284430"/>
            <a:ext cx="9143998" cy="1020762"/>
          </a:xfrm>
        </p:spPr>
        <p:txBody>
          <a:bodyPr/>
          <a:lstStyle/>
          <a:p>
            <a:r>
              <a:rPr lang="en-US" dirty="0"/>
              <a:t>What do I use as control cells when subtyping with Anti-A</a:t>
            </a:r>
            <a:r>
              <a:rPr lang="en-US" sz="1600" dirty="0"/>
              <a:t>1 </a:t>
            </a:r>
            <a:r>
              <a:rPr lang="en-US" dirty="0"/>
              <a:t> Lectin?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6212" y="1752600"/>
            <a:ext cx="8915400" cy="2590800"/>
          </a:xfrm>
        </p:spPr>
        <p:txBody>
          <a:bodyPr>
            <a:normAutofit/>
          </a:bodyPr>
          <a:lstStyle/>
          <a:p>
            <a:r>
              <a:rPr lang="en-US" dirty="0"/>
              <a:t>For positive control , use the in-date </a:t>
            </a:r>
            <a:r>
              <a:rPr lang="en-US" dirty="0">
                <a:solidFill>
                  <a:srgbClr val="66FF33"/>
                </a:solidFill>
              </a:rPr>
              <a:t>A</a:t>
            </a:r>
            <a:r>
              <a:rPr lang="en-US" sz="1200" dirty="0">
                <a:solidFill>
                  <a:srgbClr val="66FF33"/>
                </a:solidFill>
              </a:rPr>
              <a:t>1 </a:t>
            </a:r>
            <a:r>
              <a:rPr lang="en-US" dirty="0">
                <a:solidFill>
                  <a:srgbClr val="66FF33"/>
                </a:solidFill>
              </a:rPr>
              <a:t>cells</a:t>
            </a:r>
            <a:r>
              <a:rPr lang="en-US" dirty="0"/>
              <a:t> in the A1 Rack</a:t>
            </a:r>
          </a:p>
          <a:p>
            <a:endParaRPr lang="en-US" dirty="0"/>
          </a:p>
          <a:p>
            <a:r>
              <a:rPr lang="en-US" dirty="0"/>
              <a:t>For the negative control, use the in-date </a:t>
            </a:r>
            <a:r>
              <a:rPr lang="en-US" dirty="0">
                <a:solidFill>
                  <a:srgbClr val="66FF33"/>
                </a:solidFill>
              </a:rPr>
              <a:t>A</a:t>
            </a:r>
            <a:r>
              <a:rPr lang="en-US" sz="1200" dirty="0">
                <a:solidFill>
                  <a:srgbClr val="66FF33"/>
                </a:solidFill>
              </a:rPr>
              <a:t>2  </a:t>
            </a:r>
            <a:r>
              <a:rPr lang="en-US" dirty="0">
                <a:solidFill>
                  <a:srgbClr val="66FF33"/>
                </a:solidFill>
              </a:rPr>
              <a:t>cells</a:t>
            </a:r>
            <a:r>
              <a:rPr lang="en-US" dirty="0"/>
              <a:t> in the A1 Rack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4" t="24215" r="3210" b="32760"/>
          <a:stretch/>
        </p:blipFill>
        <p:spPr>
          <a:xfrm rot="16200000">
            <a:off x="3389313" y="4601135"/>
            <a:ext cx="2743200" cy="1142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9" t="19711" r="8342" b="35443"/>
          <a:stretch/>
        </p:blipFill>
        <p:spPr>
          <a:xfrm rot="16200000">
            <a:off x="5679794" y="4592170"/>
            <a:ext cx="2734236" cy="1143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534988" y="0"/>
            <a:ext cx="221587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400">
                <a:solidFill>
                  <a:schemeClr val="bg1"/>
                </a:solidFill>
              </a:rPr>
              <a:t>Subgroup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1417730" y="3276600"/>
            <a:ext cx="381000" cy="30480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1417730" y="1796332"/>
            <a:ext cx="381000" cy="30480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75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5" t="1754" r="10527" b="2339"/>
          <a:stretch/>
        </p:blipFill>
        <p:spPr>
          <a:xfrm rot="5400000">
            <a:off x="5786057" y="1351155"/>
            <a:ext cx="5826509" cy="4343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790" y="635136"/>
            <a:ext cx="5232424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 </a:t>
            </a:r>
            <a:r>
              <a:rPr lang="en-US" sz="3200" dirty="0">
                <a:solidFill>
                  <a:schemeClr val="bg1"/>
                </a:solidFill>
              </a:rPr>
              <a:t>Document the results on the proper form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19701" y="4495800"/>
            <a:ext cx="426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The results for the 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92D050"/>
                </a:solidFill>
              </a:rPr>
              <a:t>Negative </a:t>
            </a:r>
            <a:r>
              <a:rPr lang="en-US" sz="2400" dirty="0">
                <a:solidFill>
                  <a:schemeClr val="bg1"/>
                </a:solidFill>
              </a:rPr>
              <a:t>control cell  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and the 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92D050"/>
                </a:solidFill>
              </a:rPr>
              <a:t>Positive </a:t>
            </a:r>
            <a:r>
              <a:rPr lang="en-US" sz="2400" dirty="0">
                <a:solidFill>
                  <a:schemeClr val="bg1"/>
                </a:solidFill>
              </a:rPr>
              <a:t>control cell  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are documented here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838490" y="4800600"/>
            <a:ext cx="1941722" cy="762000"/>
          </a:xfrm>
          <a:prstGeom prst="rightArrow">
            <a:avLst/>
          </a:prstGeom>
          <a:solidFill>
            <a:srgbClr val="92D050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382588" y="13447"/>
            <a:ext cx="2133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400">
                <a:solidFill>
                  <a:schemeClr val="bg1"/>
                </a:solidFill>
              </a:rPr>
              <a:t>Subgroup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Picture 6" descr="Image result for manual blood typi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t="11097" r="25217" b="35404"/>
          <a:stretch/>
        </p:blipFill>
        <p:spPr bwMode="auto">
          <a:xfrm>
            <a:off x="1261642" y="2067424"/>
            <a:ext cx="685799" cy="17250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Image result for manual blood typi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4" t="11410" r="39572" b="36732"/>
          <a:stretch/>
        </p:blipFill>
        <p:spPr bwMode="auto">
          <a:xfrm>
            <a:off x="4152690" y="2053977"/>
            <a:ext cx="685799" cy="17385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39565" y="1598329"/>
            <a:ext cx="15240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92D050"/>
                </a:solidFill>
              </a:rPr>
              <a:t>Positive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58077" y="1630303"/>
            <a:ext cx="167502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92D050"/>
                </a:solidFill>
              </a:rPr>
              <a:t>Negative</a:t>
            </a:r>
          </a:p>
        </p:txBody>
      </p:sp>
    </p:spTree>
    <p:extLst>
      <p:ext uri="{BB962C8B-B14F-4D97-AF65-F5344CB8AC3E}">
        <p14:creationId xmlns:p14="http://schemas.microsoft.com/office/powerpoint/2010/main" val="161337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9690" y="598579"/>
            <a:ext cx="3793657" cy="715962"/>
          </a:xfrm>
        </p:spPr>
        <p:txBody>
          <a:bodyPr/>
          <a:lstStyle/>
          <a:p>
            <a:r>
              <a:rPr lang="en-US" dirty="0"/>
              <a:t>What’s next?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9012" y="1676400"/>
            <a:ext cx="10439400" cy="110701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Add patient’s RBC A</a:t>
            </a:r>
            <a:r>
              <a:rPr lang="en-US" sz="1200" dirty="0"/>
              <a:t>1 </a:t>
            </a:r>
            <a:r>
              <a:rPr lang="en-US" dirty="0"/>
              <a:t> results in Soft:</a:t>
            </a:r>
          </a:p>
          <a:p>
            <a:pPr lvl="1"/>
            <a:r>
              <a:rPr lang="en-US" dirty="0"/>
              <a:t> </a:t>
            </a:r>
            <a:r>
              <a:rPr lang="en-US" i="1" dirty="0">
                <a:solidFill>
                  <a:srgbClr val="66FF33"/>
                </a:solidFill>
              </a:rPr>
              <a:t>Patient / Edit / Antigen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77788" y="0"/>
            <a:ext cx="1752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Subgroup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r="55201" b="60938"/>
          <a:stretch/>
        </p:blipFill>
        <p:spPr bwMode="auto">
          <a:xfrm>
            <a:off x="5042647" y="2667000"/>
            <a:ext cx="6629400" cy="38235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89012" y="4272909"/>
            <a:ext cx="236220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This patient’s cells are  positive with Anti-A</a:t>
            </a:r>
            <a:r>
              <a:rPr lang="en-US" sz="1600" dirty="0">
                <a:solidFill>
                  <a:schemeClr val="bg1"/>
                </a:solidFill>
              </a:rPr>
              <a:t>1 </a:t>
            </a:r>
            <a:r>
              <a:rPr lang="en-US" sz="2000" dirty="0">
                <a:solidFill>
                  <a:schemeClr val="bg1"/>
                </a:solidFill>
              </a:rPr>
              <a:t>Lectin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006922" y="5488336"/>
            <a:ext cx="5204684" cy="787872"/>
          </a:xfrm>
          <a:prstGeom prst="rightArrow">
            <a:avLst/>
          </a:prstGeom>
          <a:solidFill>
            <a:srgbClr val="92D050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Image result for manual blood typi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t="11097" r="25217" b="35404"/>
          <a:stretch/>
        </p:blipFill>
        <p:spPr bwMode="auto">
          <a:xfrm>
            <a:off x="3213949" y="3165632"/>
            <a:ext cx="982980" cy="24612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Chevron 8"/>
          <p:cNvSpPr/>
          <p:nvPr/>
        </p:nvSpPr>
        <p:spPr>
          <a:xfrm>
            <a:off x="1217612" y="2121426"/>
            <a:ext cx="381000" cy="304800"/>
          </a:xfrm>
          <a:prstGeom prst="chevron">
            <a:avLst/>
          </a:prstGeom>
          <a:solidFill>
            <a:schemeClr val="accent3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06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udent presentation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Student presentation" id="{61936DD2-5F1E-4CE5-AB4B-725D35FC9179}" vid="{60FEA300-D151-4B21-9955-901AC34D046A}"/>
    </a:ext>
  </a:extLst>
</a:theme>
</file>

<file path=ppt/theme/theme2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98950B5-7B6B-4C28-8458-CAB8EA4CB24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1214</Words>
  <Application>Microsoft Office PowerPoint</Application>
  <PresentationFormat>Custom</PresentationFormat>
  <Paragraphs>171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Century Gothic</vt:lpstr>
      <vt:lpstr>Wingdings 3</vt:lpstr>
      <vt:lpstr>Student presentation</vt:lpstr>
      <vt:lpstr>Anti-A1     and A2 or Weaker subgroups</vt:lpstr>
      <vt:lpstr>Anti- A1  and A2  or weaker subgroups</vt:lpstr>
      <vt:lpstr>  When do we suspect that a patient’s RBCs are A2 subgroup?</vt:lpstr>
      <vt:lpstr>How do we prove that the patient’s RBCs are A2  or weaker subgroup?</vt:lpstr>
      <vt:lpstr>Where do I find the Anti-A1  lectin?</vt:lpstr>
      <vt:lpstr>How do I type the patient’s  A cells with Anti- A1  Lectin? </vt:lpstr>
      <vt:lpstr>What do I use as control cells when subtyping with Anti-A1  Lectin?</vt:lpstr>
      <vt:lpstr>PowerPoint Presentation</vt:lpstr>
      <vt:lpstr>What’s next?</vt:lpstr>
      <vt:lpstr>Don’t forget the comment!</vt:lpstr>
      <vt:lpstr>Don’t forget the comment!</vt:lpstr>
      <vt:lpstr>PowerPoint Presentation</vt:lpstr>
      <vt:lpstr>Remember, only 5% of A2 or weaker subgroups will make Anti-A1.</vt:lpstr>
      <vt:lpstr>How do you prove Anti-A1?</vt:lpstr>
      <vt:lpstr>Tube Panel to ID  Anti-A1</vt:lpstr>
      <vt:lpstr>How do you interpret the tube panel to ID Anti-A1?</vt:lpstr>
      <vt:lpstr>What if your panel is pan-reactive???</vt:lpstr>
      <vt:lpstr>Don’t PANIC!!!</vt:lpstr>
      <vt:lpstr>How do you record your results in SOFT?</vt:lpstr>
      <vt:lpstr>How do you record your results in SOFT? </vt:lpstr>
      <vt:lpstr>How do you crossmatch a patient with Anti-A1? </vt:lpstr>
      <vt:lpstr>Keep in mind…</vt:lpstr>
      <vt:lpstr>As a General Rule…</vt:lpstr>
      <vt:lpstr>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2016-09-29T12:49:42Z</dcterms:created>
  <dcterms:modified xsi:type="dcterms:W3CDTF">2023-12-21T15:27:39Z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TC034605859991</vt:lpwstr>
  </property>
</Properties>
</file>