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0" r:id="rId4"/>
    <p:sldId id="273" r:id="rId5"/>
    <p:sldId id="277" r:id="rId6"/>
    <p:sldId id="259" r:id="rId7"/>
    <p:sldId id="262" r:id="rId8"/>
    <p:sldId id="257" r:id="rId9"/>
    <p:sldId id="269" r:id="rId10"/>
    <p:sldId id="260" r:id="rId11"/>
    <p:sldId id="276" r:id="rId12"/>
    <p:sldId id="261" r:id="rId13"/>
    <p:sldId id="270" r:id="rId14"/>
    <p:sldId id="282" r:id="rId15"/>
    <p:sldId id="283" r:id="rId16"/>
    <p:sldId id="281" r:id="rId17"/>
    <p:sldId id="267" r:id="rId18"/>
    <p:sldId id="278" r:id="rId19"/>
    <p:sldId id="265" r:id="rId20"/>
    <p:sldId id="274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74239D-7D64-4746-99B8-132CFC26C979}" v="3" dt="2025-12-31T20:29:24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1162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irez, Nancy E." userId="fa769a97-2e9f-4ed3-90e3-92856a4695fa" providerId="ADAL" clId="{6586BA7E-7960-49D6-87B1-44A9DAFCD959}"/>
    <pc:docChg chg="custSel modSld sldOrd">
      <pc:chgData name="Ramirez, Nancy E." userId="fa769a97-2e9f-4ed3-90e3-92856a4695fa" providerId="ADAL" clId="{6586BA7E-7960-49D6-87B1-44A9DAFCD959}" dt="2025-12-31T20:44:24.491" v="1745" actId="20577"/>
      <pc:docMkLst>
        <pc:docMk/>
      </pc:docMkLst>
      <pc:sldChg chg="modSp mod">
        <pc:chgData name="Ramirez, Nancy E." userId="fa769a97-2e9f-4ed3-90e3-92856a4695fa" providerId="ADAL" clId="{6586BA7E-7960-49D6-87B1-44A9DAFCD959}" dt="2025-12-26T20:07:28.263" v="637" actId="27636"/>
        <pc:sldMkLst>
          <pc:docMk/>
          <pc:sldMk cId="1863306780" sldId="256"/>
        </pc:sldMkLst>
        <pc:spChg chg="mod">
          <ac:chgData name="Ramirez, Nancy E." userId="fa769a97-2e9f-4ed3-90e3-92856a4695fa" providerId="ADAL" clId="{6586BA7E-7960-49D6-87B1-44A9DAFCD959}" dt="2025-12-26T20:07:28.263" v="637" actId="27636"/>
          <ac:spMkLst>
            <pc:docMk/>
            <pc:sldMk cId="1863306780" sldId="256"/>
            <ac:spMk id="3" creationId="{D5F60D55-4C3A-EC17-46E3-AD33D56C8320}"/>
          </ac:spMkLst>
        </pc:spChg>
      </pc:sldChg>
      <pc:sldChg chg="modSp mod">
        <pc:chgData name="Ramirez, Nancy E." userId="fa769a97-2e9f-4ed3-90e3-92856a4695fa" providerId="ADAL" clId="{6586BA7E-7960-49D6-87B1-44A9DAFCD959}" dt="2025-12-31T20:41:46.577" v="1604" actId="207"/>
        <pc:sldMkLst>
          <pc:docMk/>
          <pc:sldMk cId="396619881" sldId="265"/>
        </pc:sldMkLst>
        <pc:spChg chg="mod">
          <ac:chgData name="Ramirez, Nancy E." userId="fa769a97-2e9f-4ed3-90e3-92856a4695fa" providerId="ADAL" clId="{6586BA7E-7960-49D6-87B1-44A9DAFCD959}" dt="2025-12-31T20:41:46.577" v="1604" actId="207"/>
          <ac:spMkLst>
            <pc:docMk/>
            <pc:sldMk cId="396619881" sldId="265"/>
            <ac:spMk id="2" creationId="{AD3FA098-1E2B-C950-DCF5-E3FA45482424}"/>
          </ac:spMkLst>
        </pc:spChg>
      </pc:sldChg>
      <pc:sldChg chg="modSp mod">
        <pc:chgData name="Ramirez, Nancy E." userId="fa769a97-2e9f-4ed3-90e3-92856a4695fa" providerId="ADAL" clId="{6586BA7E-7960-49D6-87B1-44A9DAFCD959}" dt="2025-12-31T20:38:46.417" v="1514" actId="115"/>
        <pc:sldMkLst>
          <pc:docMk/>
          <pc:sldMk cId="3308453714" sldId="267"/>
        </pc:sldMkLst>
        <pc:spChg chg="mod">
          <ac:chgData name="Ramirez, Nancy E." userId="fa769a97-2e9f-4ed3-90e3-92856a4695fa" providerId="ADAL" clId="{6586BA7E-7960-49D6-87B1-44A9DAFCD959}" dt="2025-12-31T20:38:46.417" v="1514" actId="115"/>
          <ac:spMkLst>
            <pc:docMk/>
            <pc:sldMk cId="3308453714" sldId="267"/>
            <ac:spMk id="3" creationId="{2264F056-D1AC-4209-26A1-B77833D57EF3}"/>
          </ac:spMkLst>
        </pc:spChg>
      </pc:sldChg>
      <pc:sldChg chg="modSp mod">
        <pc:chgData name="Ramirez, Nancy E." userId="fa769a97-2e9f-4ed3-90e3-92856a4695fa" providerId="ADAL" clId="{6586BA7E-7960-49D6-87B1-44A9DAFCD959}" dt="2025-12-26T19:56:43.466" v="180" actId="207"/>
        <pc:sldMkLst>
          <pc:docMk/>
          <pc:sldMk cId="2382909277" sldId="268"/>
        </pc:sldMkLst>
        <pc:spChg chg="mod">
          <ac:chgData name="Ramirez, Nancy E." userId="fa769a97-2e9f-4ed3-90e3-92856a4695fa" providerId="ADAL" clId="{6586BA7E-7960-49D6-87B1-44A9DAFCD959}" dt="2025-12-26T19:56:43.466" v="180" actId="207"/>
          <ac:spMkLst>
            <pc:docMk/>
            <pc:sldMk cId="2382909277" sldId="268"/>
            <ac:spMk id="3" creationId="{A7EB1C17-2CFE-A0B7-467C-71DE6575B1BC}"/>
          </ac:spMkLst>
        </pc:spChg>
      </pc:sldChg>
      <pc:sldChg chg="addSp modSp mod ord">
        <pc:chgData name="Ramirez, Nancy E." userId="fa769a97-2e9f-4ed3-90e3-92856a4695fa" providerId="ADAL" clId="{6586BA7E-7960-49D6-87B1-44A9DAFCD959}" dt="2025-12-31T20:31:52.597" v="1268" actId="20577"/>
        <pc:sldMkLst>
          <pc:docMk/>
          <pc:sldMk cId="2607880369" sldId="269"/>
        </pc:sldMkLst>
        <pc:spChg chg="add mod">
          <ac:chgData name="Ramirez, Nancy E." userId="fa769a97-2e9f-4ed3-90e3-92856a4695fa" providerId="ADAL" clId="{6586BA7E-7960-49D6-87B1-44A9DAFCD959}" dt="2025-12-31T20:31:52.597" v="1268" actId="20577"/>
          <ac:spMkLst>
            <pc:docMk/>
            <pc:sldMk cId="2607880369" sldId="269"/>
            <ac:spMk id="3" creationId="{D540EBAC-9F61-49D2-A51A-51640C74387B}"/>
          </ac:spMkLst>
        </pc:spChg>
        <pc:picChg chg="mod">
          <ac:chgData name="Ramirez, Nancy E." userId="fa769a97-2e9f-4ed3-90e3-92856a4695fa" providerId="ADAL" clId="{6586BA7E-7960-49D6-87B1-44A9DAFCD959}" dt="2025-12-31T20:29:14.020" v="1086" actId="1076"/>
          <ac:picMkLst>
            <pc:docMk/>
            <pc:sldMk cId="2607880369" sldId="269"/>
            <ac:picMk id="7" creationId="{90D0D8A8-A35D-2C28-58F2-EC5E05A23C2F}"/>
          </ac:picMkLst>
        </pc:picChg>
      </pc:sldChg>
      <pc:sldChg chg="ord">
        <pc:chgData name="Ramirez, Nancy E." userId="fa769a97-2e9f-4ed3-90e3-92856a4695fa" providerId="ADAL" clId="{6586BA7E-7960-49D6-87B1-44A9DAFCD959}" dt="2025-12-31T20:31:00.201" v="1262"/>
        <pc:sldMkLst>
          <pc:docMk/>
          <pc:sldMk cId="664986088" sldId="270"/>
        </pc:sldMkLst>
      </pc:sldChg>
      <pc:sldChg chg="modSp mod">
        <pc:chgData name="Ramirez, Nancy E." userId="fa769a97-2e9f-4ed3-90e3-92856a4695fa" providerId="ADAL" clId="{6586BA7E-7960-49D6-87B1-44A9DAFCD959}" dt="2025-12-31T20:35:18.926" v="1427" actId="6549"/>
        <pc:sldMkLst>
          <pc:docMk/>
          <pc:sldMk cId="754821124" sldId="273"/>
        </pc:sldMkLst>
        <pc:spChg chg="mod">
          <ac:chgData name="Ramirez, Nancy E." userId="fa769a97-2e9f-4ed3-90e3-92856a4695fa" providerId="ADAL" clId="{6586BA7E-7960-49D6-87B1-44A9DAFCD959}" dt="2025-12-31T20:32:54.275" v="1346" actId="313"/>
          <ac:spMkLst>
            <pc:docMk/>
            <pc:sldMk cId="754821124" sldId="273"/>
            <ac:spMk id="2" creationId="{6DD4DCDA-74E5-888F-830C-38BDC448DE76}"/>
          </ac:spMkLst>
        </pc:spChg>
        <pc:spChg chg="mod">
          <ac:chgData name="Ramirez, Nancy E." userId="fa769a97-2e9f-4ed3-90e3-92856a4695fa" providerId="ADAL" clId="{6586BA7E-7960-49D6-87B1-44A9DAFCD959}" dt="2025-12-31T20:35:18.926" v="1427" actId="6549"/>
          <ac:spMkLst>
            <pc:docMk/>
            <pc:sldMk cId="754821124" sldId="273"/>
            <ac:spMk id="3" creationId="{ADBF7011-F353-8B5E-F5B2-0B6119DB1195}"/>
          </ac:spMkLst>
        </pc:spChg>
      </pc:sldChg>
      <pc:sldChg chg="modSp mod">
        <pc:chgData name="Ramirez, Nancy E." userId="fa769a97-2e9f-4ed3-90e3-92856a4695fa" providerId="ADAL" clId="{6586BA7E-7960-49D6-87B1-44A9DAFCD959}" dt="2025-12-31T20:44:24.491" v="1745" actId="20577"/>
        <pc:sldMkLst>
          <pc:docMk/>
          <pc:sldMk cId="1537209242" sldId="274"/>
        </pc:sldMkLst>
        <pc:spChg chg="mod">
          <ac:chgData name="Ramirez, Nancy E." userId="fa769a97-2e9f-4ed3-90e3-92856a4695fa" providerId="ADAL" clId="{6586BA7E-7960-49D6-87B1-44A9DAFCD959}" dt="2025-12-31T20:41:53.850" v="1605" actId="207"/>
          <ac:spMkLst>
            <pc:docMk/>
            <pc:sldMk cId="1537209242" sldId="274"/>
            <ac:spMk id="2" creationId="{4E63472E-D0E1-555B-6681-CC0896EB02BA}"/>
          </ac:spMkLst>
        </pc:spChg>
        <pc:spChg chg="mod">
          <ac:chgData name="Ramirez, Nancy E." userId="fa769a97-2e9f-4ed3-90e3-92856a4695fa" providerId="ADAL" clId="{6586BA7E-7960-49D6-87B1-44A9DAFCD959}" dt="2025-12-31T20:44:24.491" v="1745" actId="20577"/>
          <ac:spMkLst>
            <pc:docMk/>
            <pc:sldMk cId="1537209242" sldId="274"/>
            <ac:spMk id="3" creationId="{DC9521E4-6A50-7580-4A12-7E3E30705DD9}"/>
          </ac:spMkLst>
        </pc:spChg>
      </pc:sldChg>
      <pc:sldChg chg="modSp mod">
        <pc:chgData name="Ramirez, Nancy E." userId="fa769a97-2e9f-4ed3-90e3-92856a4695fa" providerId="ADAL" clId="{6586BA7E-7960-49D6-87B1-44A9DAFCD959}" dt="2025-12-31T20:34:20.492" v="1417" actId="14100"/>
        <pc:sldMkLst>
          <pc:docMk/>
          <pc:sldMk cId="2758236376" sldId="277"/>
        </pc:sldMkLst>
        <pc:spChg chg="mod">
          <ac:chgData name="Ramirez, Nancy E." userId="fa769a97-2e9f-4ed3-90e3-92856a4695fa" providerId="ADAL" clId="{6586BA7E-7960-49D6-87B1-44A9DAFCD959}" dt="2025-12-31T20:34:20.492" v="1417" actId="14100"/>
          <ac:spMkLst>
            <pc:docMk/>
            <pc:sldMk cId="2758236376" sldId="277"/>
            <ac:spMk id="4" creationId="{1B141639-9595-F8D4-A46B-AC11667364DC}"/>
          </ac:spMkLst>
        </pc:spChg>
      </pc:sldChg>
      <pc:sldChg chg="modSp mod">
        <pc:chgData name="Ramirez, Nancy E." userId="fa769a97-2e9f-4ed3-90e3-92856a4695fa" providerId="ADAL" clId="{6586BA7E-7960-49D6-87B1-44A9DAFCD959}" dt="2025-12-31T20:41:17.512" v="1603" actId="11"/>
        <pc:sldMkLst>
          <pc:docMk/>
          <pc:sldMk cId="3214332798" sldId="278"/>
        </pc:sldMkLst>
        <pc:spChg chg="mod">
          <ac:chgData name="Ramirez, Nancy E." userId="fa769a97-2e9f-4ed3-90e3-92856a4695fa" providerId="ADAL" clId="{6586BA7E-7960-49D6-87B1-44A9DAFCD959}" dt="2025-12-31T20:41:17.512" v="1603" actId="11"/>
          <ac:spMkLst>
            <pc:docMk/>
            <pc:sldMk cId="3214332798" sldId="278"/>
            <ac:spMk id="3" creationId="{6902595C-E1B7-46C1-730E-BF70778740A2}"/>
          </ac:spMkLst>
        </pc:spChg>
      </pc:sldChg>
      <pc:sldChg chg="modSp mod">
        <pc:chgData name="Ramirez, Nancy E." userId="fa769a97-2e9f-4ed3-90e3-92856a4695fa" providerId="ADAL" clId="{6586BA7E-7960-49D6-87B1-44A9DAFCD959}" dt="2025-12-26T20:07:08.832" v="625" actId="14100"/>
        <pc:sldMkLst>
          <pc:docMk/>
          <pc:sldMk cId="1281021106" sldId="279"/>
        </pc:sldMkLst>
        <pc:spChg chg="mod">
          <ac:chgData name="Ramirez, Nancy E." userId="fa769a97-2e9f-4ed3-90e3-92856a4695fa" providerId="ADAL" clId="{6586BA7E-7960-49D6-87B1-44A9DAFCD959}" dt="2025-12-26T20:07:08.832" v="625" actId="14100"/>
          <ac:spMkLst>
            <pc:docMk/>
            <pc:sldMk cId="1281021106" sldId="279"/>
            <ac:spMk id="3" creationId="{66EF5472-D1CE-A309-8DFD-712069B5D921}"/>
          </ac:spMkLst>
        </pc:spChg>
      </pc:sldChg>
      <pc:sldChg chg="modSp mod">
        <pc:chgData name="Ramirez, Nancy E." userId="fa769a97-2e9f-4ed3-90e3-92856a4695fa" providerId="ADAL" clId="{6586BA7E-7960-49D6-87B1-44A9DAFCD959}" dt="2025-12-26T19:54:26.270" v="94" actId="20577"/>
        <pc:sldMkLst>
          <pc:docMk/>
          <pc:sldMk cId="193922856" sldId="280"/>
        </pc:sldMkLst>
        <pc:spChg chg="mod">
          <ac:chgData name="Ramirez, Nancy E." userId="fa769a97-2e9f-4ed3-90e3-92856a4695fa" providerId="ADAL" clId="{6586BA7E-7960-49D6-87B1-44A9DAFCD959}" dt="2025-12-26T19:54:26.270" v="94" actId="20577"/>
          <ac:spMkLst>
            <pc:docMk/>
            <pc:sldMk cId="193922856" sldId="280"/>
            <ac:spMk id="2" creationId="{93FCEF9E-591C-303B-A6F4-3F03882B6383}"/>
          </ac:spMkLst>
        </pc:spChg>
      </pc:sldChg>
      <pc:sldChg chg="modSp mod">
        <pc:chgData name="Ramirez, Nancy E." userId="fa769a97-2e9f-4ed3-90e3-92856a4695fa" providerId="ADAL" clId="{6586BA7E-7960-49D6-87B1-44A9DAFCD959}" dt="2025-12-31T20:37:05.569" v="1493" actId="113"/>
        <pc:sldMkLst>
          <pc:docMk/>
          <pc:sldMk cId="3096354993" sldId="282"/>
        </pc:sldMkLst>
        <pc:spChg chg="mod">
          <ac:chgData name="Ramirez, Nancy E." userId="fa769a97-2e9f-4ed3-90e3-92856a4695fa" providerId="ADAL" clId="{6586BA7E-7960-49D6-87B1-44A9DAFCD959}" dt="2025-12-31T20:37:05.569" v="1493" actId="113"/>
          <ac:spMkLst>
            <pc:docMk/>
            <pc:sldMk cId="3096354993" sldId="282"/>
            <ac:spMk id="3" creationId="{05C99BC1-B009-07FD-DFAD-AF230D2445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1449C-838C-968A-FB7E-1F1A2B65B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BD564-E94A-CA7F-E176-FF3C6EA81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8643F-4150-574B-9BB8-A437109B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4D53-EE9C-431D-88FE-81AE8A2923A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A9921-6E04-94C9-F20B-4DD1068F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26B4E-8C13-3339-AE3F-DE3DF2B1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EA7A-D29E-4A69-9016-AAE26BA0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1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EBBB-13E9-9255-9586-132E06A4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4ED6E-09A9-9441-5D19-15882A09C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DF5A0-41AB-4816-191C-56B45E6A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4D53-EE9C-431D-88FE-81AE8A2923A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8448-0FD1-3036-3D6A-0CCD1BEB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52E9E-58A7-5619-6311-5103DC5D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EA7A-D29E-4A69-9016-AAE26BA0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4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000CE-6F60-33B0-53A8-ACA37C7EF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BF9CD-6A09-4293-3B29-D690D5CB3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F138A-BA71-ED77-877F-E4106ACE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4D53-EE9C-431D-88FE-81AE8A2923A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6D561-7B95-5F90-C2EC-3ACF73FBA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DA49A-0D2E-F145-34EE-4E737CAA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EA7A-D29E-4A69-9016-AAE26BA0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9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DC461-0741-B7E2-A081-4DCA6DA4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20EEC-2FDD-960B-0765-5A71A063A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C7013-4ED0-D62E-E5C7-8C2725F1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4D53-EE9C-431D-88FE-81AE8A2923A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05C0F-186E-A3D8-1543-D0678F37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F69BE-154E-0C6E-FFB5-AEEC9676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EA7A-D29E-4A69-9016-AAE26BA0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4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E83B6-D4A6-9B9C-2CF5-451E7EB6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4E6A1-FBB4-6F59-AB3E-1AB3FD83D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4DCEF-7EA2-6172-69FA-E38338E3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4D53-EE9C-431D-88FE-81AE8A2923A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3DCA-EC90-95D5-9D73-AC522265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FFDA7-B084-7825-D780-853360FA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EA7A-D29E-4A69-9016-AAE26BA0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1BDD6-3CEE-287D-9C66-3C006EA4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DD135-456B-2AEC-F290-7281C2B44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8F31C-FE00-63ED-0863-5378BE30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B6A2D-C36A-2973-7C29-5630B8BD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4D53-EE9C-431D-88FE-81AE8A2923A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6AB88-24E2-2FCC-919B-11A77744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FC73E-1B4A-C525-20CA-C0620F32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EA7A-D29E-4A69-9016-AAE26BA0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3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25C5-2A7A-3E41-BB30-1DDD4B63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90D4E-943D-4D9D-2C52-6545E5A19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0ECD6-3715-2C0F-B622-266BE6B52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0AEA58-46EB-3FD6-E6D9-DF992C408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42BCC-58E9-29BF-F847-40689338E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63C362-506B-EBC0-D792-98558287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4D53-EE9C-431D-88FE-81AE8A2923A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7CF791-4A24-2BF1-C2D1-4FBA35D03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021363-DABE-D359-44CB-39063720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EA7A-D29E-4A69-9016-AAE26BA0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9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FE36-855A-6B09-C5C6-CAC5129D0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4C1E6-E4B6-9250-40E4-F7968466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4D53-EE9C-431D-88FE-81AE8A2923A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01FE8-33E6-B27A-05E1-232152EC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547BB-A86A-34F8-7799-3C393BC4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EA7A-D29E-4A69-9016-AAE26BA0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0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3798A-A5A9-AAF3-0FF6-EEB9069B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4D53-EE9C-431D-88FE-81AE8A2923A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55619B-B944-59CA-2893-A9E8ADD8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773FF-ADC3-332B-4849-05C4F9DF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EA7A-D29E-4A69-9016-AAE26BA0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6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36D1-197F-8D83-3E82-A73BC6244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4C6BE-EC32-615B-9FC9-9E8491BD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29DD0-7094-6453-C8FA-35E8A4D93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68050-2439-59C3-28CE-BB3C989E3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4D53-EE9C-431D-88FE-81AE8A2923A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548F9-BB31-7F0C-B0AA-FE5CC224B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8A3A3-8F1E-5D80-23C8-DB5C52BCA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EA7A-D29E-4A69-9016-AAE26BA0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9632-3CA1-FF11-2D2A-FB68AFC27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DD2236-AB5C-17B5-1F5C-FFDF1C31F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D1640-E9F7-0427-9E97-ABB5C7C1C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8E3FB-161F-EB09-C97E-8CFDC842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4D53-EE9C-431D-88FE-81AE8A2923A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7200E-A1F6-54EF-FA1A-CC350061F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C6390-6AA7-BFA8-36BE-C0430958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EA7A-D29E-4A69-9016-AAE26BA0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8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AAE5C6-C0CC-3510-AA60-08F7FB3E5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00190-DB01-5853-AD21-E8B0B1078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8D2E6-0EF8-F10F-F297-71CB4CA5E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0F4D53-EE9C-431D-88FE-81AE8A2923A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CB77A-1452-C322-6ACE-5B6AEB056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62783-AD8C-B820-C008-C6442D7D6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41EA7A-D29E-4A69-9016-AAE26BA0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8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417ED-C273-0045-FD0D-3A07E43F1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618" y="1237129"/>
            <a:ext cx="4008586" cy="46833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2026 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Topics in Clinical Education &amp; Laboratory Operations </a:t>
            </a: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60D55-4C3A-EC17-46E3-AD33D56C8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2204" y="860612"/>
            <a:ext cx="6101543" cy="50598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dirty="0"/>
              <a:t>This presentation provides illustrations on how to complete the application activity documents posted to your individual student folder in the </a:t>
            </a:r>
            <a:r>
              <a:rPr lang="en-US" sz="3200" b="1" dirty="0"/>
              <a:t>LAB</a:t>
            </a:r>
            <a:r>
              <a:rPr lang="en-US" sz="3200" dirty="0"/>
              <a:t> SharePoint site and a brief summary of the 2026 curriculum.</a:t>
            </a:r>
          </a:p>
          <a:p>
            <a:pPr algn="l"/>
            <a:r>
              <a:rPr lang="en-US" sz="3200" dirty="0"/>
              <a:t>  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</a:rPr>
              <a:t>12/26/25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</a:rPr>
              <a:t>Acknowledgement: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</a:rPr>
              <a:t>Caroline VanDenBrouck, MLS Graduate, Nov. 2025</a:t>
            </a:r>
          </a:p>
        </p:txBody>
      </p:sp>
    </p:spTree>
    <p:extLst>
      <p:ext uri="{BB962C8B-B14F-4D97-AF65-F5344CB8AC3E}">
        <p14:creationId xmlns:p14="http://schemas.microsoft.com/office/powerpoint/2010/main" val="1863306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00FAD-727B-72CC-E799-502F8F50F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73D1C-6378-5C8D-8EFA-0D68EEFF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57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Laboratory Operations Activities </a:t>
            </a:r>
            <a:r>
              <a:rPr lang="en-US" sz="3600" dirty="0"/>
              <a:t>– 2025 Student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6C6D9-B7A2-1275-2CD2-F62C9320D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77" y="1134272"/>
            <a:ext cx="8915399" cy="54664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9BC7C7-AA3C-9CFA-0125-42E17387E362}"/>
              </a:ext>
            </a:extLst>
          </p:cNvPr>
          <p:cNvSpPr/>
          <p:nvPr/>
        </p:nvSpPr>
        <p:spPr>
          <a:xfrm>
            <a:off x="1062318" y="1047526"/>
            <a:ext cx="9480176" cy="661570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86742-0439-0B13-4C8A-3FC3D399E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CAE3D9-554B-00A0-7592-3CE493CE6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570"/>
          </a:xfrm>
        </p:spPr>
        <p:txBody>
          <a:bodyPr>
            <a:normAutofit/>
          </a:bodyPr>
          <a:lstStyle/>
          <a:p>
            <a:r>
              <a:rPr lang="en-US" sz="3600" dirty="0"/>
              <a:t>Laboratory Operations Activities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73DC0-AF3C-FE35-F2AA-0A16518CBB15}"/>
              </a:ext>
            </a:extLst>
          </p:cNvPr>
          <p:cNvSpPr txBox="1"/>
          <p:nvPr/>
        </p:nvSpPr>
        <p:spPr>
          <a:xfrm>
            <a:off x="8775921" y="1026695"/>
            <a:ext cx="26356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Again, note the uniform file naming that includes student last name, activity # and topic plus date completed.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02B93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This is requested for efficient transfer of the completed documents to the  student’s official program file in the Corewell document retention database -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OnBase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861A62-3CF9-0633-8AA5-4ECD55E3C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1858" r="44705"/>
          <a:stretch>
            <a:fillRect/>
          </a:stretch>
        </p:blipFill>
        <p:spPr>
          <a:xfrm>
            <a:off x="1344181" y="1026695"/>
            <a:ext cx="6925759" cy="55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FE50B-BAD4-2578-4D19-610A93C66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131CC9-1242-EC32-FBD8-152E1A894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738"/>
            <a:ext cx="3128682" cy="4037394"/>
          </a:xfrm>
        </p:spPr>
        <p:txBody>
          <a:bodyPr>
            <a:noAutofit/>
          </a:bodyPr>
          <a:lstStyle/>
          <a:p>
            <a:r>
              <a:rPr lang="en-US" sz="3600" dirty="0"/>
              <a:t>Example completion of a </a:t>
            </a:r>
            <a:br>
              <a:rPr lang="en-US" sz="3600" dirty="0"/>
            </a:br>
            <a:r>
              <a:rPr lang="en-US" sz="3600" b="1" dirty="0"/>
              <a:t>Laboratory Operations </a:t>
            </a:r>
            <a:r>
              <a:rPr lang="en-US" sz="3600" dirty="0"/>
              <a:t>Activity:  </a:t>
            </a:r>
            <a:br>
              <a:rPr lang="en-US" sz="3600" dirty="0"/>
            </a:br>
            <a:r>
              <a:rPr lang="en-US" sz="3600" b="1" i="1" dirty="0">
                <a:solidFill>
                  <a:srgbClr val="0070C0"/>
                </a:solidFill>
              </a:rPr>
              <a:t>Standard Operating Procedures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45F8AF-CB14-9E1D-FDA0-E084EA636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20" y="333820"/>
            <a:ext cx="7305299" cy="56510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ED9145-893B-925C-6AB7-0BC430DF8C08}"/>
              </a:ext>
            </a:extLst>
          </p:cNvPr>
          <p:cNvSpPr txBox="1"/>
          <p:nvPr/>
        </p:nvSpPr>
        <p:spPr>
          <a:xfrm>
            <a:off x="2891117" y="6062515"/>
            <a:ext cx="891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Note the student’s use of blue font to highlight her answers.  </a:t>
            </a:r>
            <a:r>
              <a:rPr lang="en-US" sz="2400" b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</a:t>
            </a:r>
            <a:endParaRPr lang="en-US" sz="2400" b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51649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A65E4-6F39-2361-C8CA-2977AD69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03165-8EDB-3B44-589A-C936615BB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Former</a:t>
            </a:r>
            <a:r>
              <a:rPr lang="en-US" dirty="0"/>
              <a:t> 2025 Lab Operations Activities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C54725-C2DD-D40A-2018-DDD4C4E79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737" y="1408766"/>
            <a:ext cx="8034850" cy="520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86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CA254-277E-8DEF-370D-B1AE8AFE8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56C2-3C5D-0358-7DA9-820EA068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&amp;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99BC1-B009-07FD-DFAD-AF230D244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518"/>
            <a:ext cx="10515600" cy="4657445"/>
          </a:xfrm>
        </p:spPr>
        <p:txBody>
          <a:bodyPr>
            <a:normAutofit/>
          </a:bodyPr>
          <a:lstStyle/>
          <a:p>
            <a:r>
              <a:rPr lang="en-US" dirty="0"/>
              <a:t>It is expected you will </a:t>
            </a:r>
            <a:r>
              <a:rPr lang="en-US" dirty="0">
                <a:highlight>
                  <a:srgbClr val="FFFF00"/>
                </a:highlight>
              </a:rPr>
              <a:t>utilize the “Edit” access provided in your individual student folder</a:t>
            </a:r>
            <a:r>
              <a:rPr lang="en-US" dirty="0"/>
              <a:t> to complete these application activities.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Tip:  This will be easier by using a Corewell device in one of the MLS program student laboratories. </a:t>
            </a:r>
          </a:p>
          <a:p>
            <a:r>
              <a:rPr lang="en-US" dirty="0"/>
              <a:t>As illustrated in these examples, it is very easy to complete the provided documents by </a:t>
            </a:r>
            <a:r>
              <a:rPr lang="en-US" dirty="0">
                <a:highlight>
                  <a:srgbClr val="FFFF00"/>
                </a:highlight>
              </a:rPr>
              <a:t>simply typing your answers directly in the fillable PDF or Word document. 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Tip:  If the activity is a Word document, can even assist the reviewer by changing the font color of your answers like our 2025 graduate.  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en-US" sz="28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6354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CB723-38CB-E1DE-E82B-77B9A170E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0A33B-32CB-9760-9E5F-0DFE5949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82"/>
            <a:ext cx="10515600" cy="981636"/>
          </a:xfrm>
        </p:spPr>
        <p:txBody>
          <a:bodyPr/>
          <a:lstStyle/>
          <a:p>
            <a:r>
              <a:rPr lang="en-US" dirty="0"/>
              <a:t>Conclusion &amp; Reminders –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58F9F-28E7-4218-1F2C-91598687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518"/>
            <a:ext cx="10515600" cy="4657445"/>
          </a:xfrm>
        </p:spPr>
        <p:txBody>
          <a:bodyPr>
            <a:normAutofit/>
          </a:bodyPr>
          <a:lstStyle/>
          <a:p>
            <a:r>
              <a:rPr lang="en-US" dirty="0"/>
              <a:t>Lastly, please rename the file to include:</a:t>
            </a:r>
          </a:p>
          <a:p>
            <a:pPr lvl="1"/>
            <a:r>
              <a:rPr lang="en-US" sz="2800" b="1" dirty="0"/>
              <a:t>Last Name - Activity Topic - Date</a:t>
            </a:r>
          </a:p>
          <a:p>
            <a:pPr lvl="1"/>
            <a:r>
              <a:rPr lang="en-US" sz="2800" dirty="0"/>
              <a:t>This is simple to do by </a:t>
            </a:r>
            <a:r>
              <a:rPr lang="en-US" sz="2800" b="1" dirty="0"/>
              <a:t>right clicking the 3 dots </a:t>
            </a:r>
            <a:r>
              <a:rPr lang="en-US" sz="2800" dirty="0"/>
              <a:t>and selecting </a:t>
            </a:r>
            <a:r>
              <a:rPr lang="en-US" sz="2800" b="1" dirty="0"/>
              <a:t>Rename</a:t>
            </a:r>
            <a:r>
              <a:rPr lang="en-US" sz="28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A1F8D-8898-0191-481F-871F53824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249" y="3429000"/>
            <a:ext cx="9516231" cy="263926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30C95B-23D6-DFA0-80A7-1F85427BC7CE}"/>
              </a:ext>
            </a:extLst>
          </p:cNvPr>
          <p:cNvSpPr/>
          <p:nvPr/>
        </p:nvSpPr>
        <p:spPr>
          <a:xfrm>
            <a:off x="8431307" y="3781005"/>
            <a:ext cx="726140" cy="64545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5"/>
                </a:solidFill>
              </a:ln>
              <a:noFill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168821-D339-4E3A-3AC8-3FDB86A53764}"/>
              </a:ext>
            </a:extLst>
          </p:cNvPr>
          <p:cNvSpPr/>
          <p:nvPr/>
        </p:nvSpPr>
        <p:spPr>
          <a:xfrm>
            <a:off x="8825753" y="5477156"/>
            <a:ext cx="1326776" cy="64545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66275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D05EAA-6A8D-1D2A-1E91-0F57FF090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FCC90D-7D19-5CFA-E434-9B2DDEE57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58381A-B0E6-0A6A-8833-F8F92CAF2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9BB76B-7C97-8D02-4D6B-25EC3DD5A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12D5D4-232D-5BF9-BFF0-49FE3123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 II – 2026 Curriculum Overview &amp; Guidelines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828C4D-DBE8-5D89-D785-E22889D7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786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F59B-FCF9-12B6-946C-A8F7C8AC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Special Topics Curriculum Overview: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4F056-D1AC-4209-26A1-B77833D5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74188" cy="47112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View </a:t>
            </a:r>
            <a:r>
              <a:rPr lang="en-US" b="1" u="sng" dirty="0">
                <a:highlight>
                  <a:srgbClr val="FFFF00"/>
                </a:highlight>
              </a:rPr>
              <a:t>each</a:t>
            </a:r>
            <a:r>
              <a:rPr lang="en-US" dirty="0"/>
              <a:t> presentation posted in the Special Topics SharePoint site.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5"/>
                </a:solidFill>
              </a:rPr>
              <a:t>The format may be a simple PDF, narrated PPT and/or MP4 video.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5"/>
                </a:solidFill>
              </a:rPr>
              <a:t>Choose the one that best suits your learning style.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5"/>
                </a:solidFill>
              </a:rPr>
              <a:t>These are accessible for off-site, remote viewing 24/7.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Complete the review quiz for </a:t>
            </a:r>
            <a:r>
              <a:rPr lang="en-US" b="1" u="sng" dirty="0">
                <a:highlight>
                  <a:srgbClr val="FFFF00"/>
                </a:highlight>
              </a:rPr>
              <a:t>each</a:t>
            </a:r>
            <a:r>
              <a:rPr lang="en-US" dirty="0"/>
              <a:t> presentation – </a:t>
            </a:r>
            <a:r>
              <a:rPr lang="en-US" b="1" u="sng" dirty="0">
                <a:highlight>
                  <a:srgbClr val="FFFF00"/>
                </a:highlight>
              </a:rPr>
              <a:t>AFTER</a:t>
            </a:r>
            <a:r>
              <a:rPr lang="en-US" dirty="0"/>
              <a:t> viewing the presentation.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5"/>
                </a:solidFill>
              </a:rPr>
              <a:t>These are also accessible for off-site completion via your MTS account.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5"/>
                </a:solidFill>
              </a:rPr>
              <a:t>Quizzes cannot be reset.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5"/>
                </a:solidFill>
              </a:rPr>
              <a:t>The overall average scores from </a:t>
            </a:r>
            <a:r>
              <a:rPr lang="en-US" u="sng" dirty="0">
                <a:solidFill>
                  <a:schemeClr val="accent5"/>
                </a:solidFill>
              </a:rPr>
              <a:t>all </a:t>
            </a:r>
            <a:r>
              <a:rPr lang="en-US" dirty="0">
                <a:solidFill>
                  <a:schemeClr val="accent5"/>
                </a:solidFill>
              </a:rPr>
              <a:t>quizzes will be factored into your Laboratory Operations grade for your MLS program transcript.</a:t>
            </a:r>
          </a:p>
        </p:txBody>
      </p:sp>
    </p:spTree>
    <p:extLst>
      <p:ext uri="{BB962C8B-B14F-4D97-AF65-F5344CB8AC3E}">
        <p14:creationId xmlns:p14="http://schemas.microsoft.com/office/powerpoint/2010/main" val="3308453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F2E1F-C07E-6C0B-A3EB-9FCBAB456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BCB8B-B548-F75D-0AD6-A19E04EC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11" y="365125"/>
            <a:ext cx="11340353" cy="1325563"/>
          </a:xfrm>
        </p:spPr>
        <p:txBody>
          <a:bodyPr/>
          <a:lstStyle/>
          <a:p>
            <a:r>
              <a:rPr lang="en-US" dirty="0"/>
              <a:t>2026 Special Topics Curriculum Overview –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595C-E1B7-46C1-730E-BF7077874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965"/>
            <a:ext cx="10874188" cy="486895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Complete the written activities using a Corewell device which  allows full edit access to documents in your working folder.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Handwritten completion of activities will NOT be accepted as they are often difficult to read, sloppy and usually done last minute due to poor time management.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70C0"/>
                </a:solidFill>
                <a:latin typeface="Aptos" panose="02110004020202020204"/>
              </a:rPr>
              <a:t>Again, most of the 2026 activities are now provided in fillable PDF format along with some in Word. </a:t>
            </a:r>
          </a:p>
          <a:p>
            <a:pPr marL="514350" indent="-514350">
              <a:buFont typeface="+mj-lt"/>
              <a:buAutoNum type="arabicPeriod" startAt="4"/>
              <a:defRPr/>
            </a:pPr>
            <a:r>
              <a:rPr lang="en-US" dirty="0"/>
              <a:t>Complete the application activities per the progressive grading table in the 2026 syllabus.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5"/>
                </a:solidFill>
              </a:rPr>
              <a:t>It is highly recommended you complete as many activities as possible for better ASCP BOC exam readiness and career entry understanding of clinical laboratory services including corporate and regulatory requirements.</a:t>
            </a:r>
            <a:endParaRPr lang="en-US" dirty="0"/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32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A098-1E2B-C950-DCF5-E3FA45482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Revisions – Clinical Education </a:t>
            </a:r>
            <a:r>
              <a:rPr lang="en-US" dirty="0">
                <a:solidFill>
                  <a:srgbClr val="0070C0"/>
                </a:solidFill>
              </a:rPr>
              <a:t>Activities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F97EF3-A27E-ABAD-1891-5E5AFB56D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600" y="1435193"/>
            <a:ext cx="9033377" cy="4351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78653C-F94A-83FC-BFE1-0D4436DDAD68}"/>
              </a:ext>
            </a:extLst>
          </p:cNvPr>
          <p:cNvSpPr txBox="1"/>
          <p:nvPr/>
        </p:nvSpPr>
        <p:spPr>
          <a:xfrm>
            <a:off x="9507068" y="2804691"/>
            <a:ext cx="22643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Changes include: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rework of the 2025 case and research topics into topic #6.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b="1" dirty="0">
                <a:solidFill>
                  <a:srgbClr val="A02B93"/>
                </a:solidFill>
                <a:latin typeface="Aptos" panose="02110004020202020204"/>
              </a:rPr>
              <a:t>Reassignment of IPE from #20 to #5.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61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1BA69-8C75-A8E4-B087-AC1DC89A1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B1FC0-CEED-398F-02EA-F5572CEC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B1C17-2CFE-A0B7-467C-71DE6575B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966"/>
            <a:ext cx="10515600" cy="4643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Upon completion of this module, the learner will be able to </a:t>
            </a:r>
            <a:r>
              <a:rPr lang="en-US" b="1" dirty="0"/>
              <a:t>successfully complete </a:t>
            </a:r>
            <a:r>
              <a:rPr lang="en-US" dirty="0"/>
              <a:t>the following objectives: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Comply with </a:t>
            </a:r>
            <a:r>
              <a:rPr lang="en-US" b="1" dirty="0"/>
              <a:t>neat and orderly completion </a:t>
            </a:r>
            <a:r>
              <a:rPr lang="en-US" dirty="0"/>
              <a:t>of the various application activities that are part of the </a:t>
            </a:r>
            <a:r>
              <a:rPr lang="en-US" b="1" dirty="0"/>
              <a:t>Clinical Education &amp; Laboratory Operations </a:t>
            </a:r>
            <a:r>
              <a:rPr lang="en-US" dirty="0"/>
              <a:t>curriculum.</a:t>
            </a:r>
            <a:r>
              <a:rPr lang="en-US" b="1" dirty="0"/>
              <a:t> </a:t>
            </a:r>
            <a:r>
              <a:rPr lang="en-US" i="1" dirty="0">
                <a:highlight>
                  <a:srgbClr val="FFFF00"/>
                </a:highlight>
              </a:rPr>
              <a:t>This will be illustrated via </a:t>
            </a:r>
            <a:r>
              <a:rPr lang="en-US" b="1" i="1" u="sng" dirty="0">
                <a:highlight>
                  <a:srgbClr val="FFFF00"/>
                </a:highlight>
              </a:rPr>
              <a:t>exemplary</a:t>
            </a:r>
            <a:r>
              <a:rPr lang="en-US" i="1" dirty="0">
                <a:highlight>
                  <a:srgbClr val="FFFF00"/>
                </a:highlight>
              </a:rPr>
              <a:t> examples from a November 2025 graduate.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the </a:t>
            </a:r>
            <a:r>
              <a:rPr lang="en-US" b="1" dirty="0"/>
              <a:t>2026 curriculum revisions </a:t>
            </a:r>
            <a:r>
              <a:rPr lang="en-US" u="sng" dirty="0"/>
              <a:t>and</a:t>
            </a:r>
            <a:r>
              <a:rPr lang="en-US" b="1" dirty="0"/>
              <a:t> expectations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Reread</a:t>
            </a:r>
            <a:r>
              <a:rPr lang="en-US" dirty="0"/>
              <a:t> the </a:t>
            </a:r>
            <a:r>
              <a:rPr lang="en-US" b="1" dirty="0"/>
              <a:t>Clinical Education &amp; Laboratory Operations syllabus </a:t>
            </a:r>
            <a:r>
              <a:rPr lang="en-US" dirty="0"/>
              <a:t>for complete comprehension of the curriculum expectations summarized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382909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97118-E2CB-E7BF-A353-CEA852FE0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472E-D0E1-555B-6681-CC0896EB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005903"/>
          </a:xfrm>
        </p:spPr>
        <p:txBody>
          <a:bodyPr/>
          <a:lstStyle/>
          <a:p>
            <a:r>
              <a:rPr lang="en-US" dirty="0"/>
              <a:t>2026 Lab Operations </a:t>
            </a:r>
            <a:r>
              <a:rPr lang="en-US" dirty="0">
                <a:solidFill>
                  <a:srgbClr val="0070C0"/>
                </a:solidFill>
              </a:rPr>
              <a:t>Activities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753BB27-0866-6E47-55FD-296FD57C8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1028"/>
            <a:ext cx="7840059" cy="51673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9521E4-6A50-7580-4A12-7E3E30705DD9}"/>
              </a:ext>
            </a:extLst>
          </p:cNvPr>
          <p:cNvSpPr txBox="1"/>
          <p:nvPr/>
        </p:nvSpPr>
        <p:spPr>
          <a:xfrm>
            <a:off x="8982634" y="1517964"/>
            <a:ext cx="26356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NOTE: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These have NOT changed from 2025.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Additional topics in Personnel and Financial </a:t>
            </a:r>
            <a:r>
              <a:rPr lang="en-US" sz="2000" b="1" dirty="0">
                <a:solidFill>
                  <a:srgbClr val="A02B93"/>
                </a:solidFill>
                <a:latin typeface="Aptos" panose="02110004020202020204"/>
              </a:rPr>
              <a:t>M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anagement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will be added in 2026 as time permits. </a:t>
            </a:r>
          </a:p>
        </p:txBody>
      </p:sp>
    </p:spTree>
    <p:extLst>
      <p:ext uri="{BB962C8B-B14F-4D97-AF65-F5344CB8AC3E}">
        <p14:creationId xmlns:p14="http://schemas.microsoft.com/office/powerpoint/2010/main" val="1537209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D8EC2-2559-D601-1E2B-45D2CF8B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F5472-D1CE-A309-8DFD-712069B5D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412"/>
            <a:ext cx="10515600" cy="4630551"/>
          </a:xfrm>
        </p:spPr>
        <p:txBody>
          <a:bodyPr>
            <a:normAutofit/>
          </a:bodyPr>
          <a:lstStyle/>
          <a:p>
            <a:r>
              <a:rPr lang="en-US" dirty="0"/>
              <a:t>Learn to use SharePoint to your advantage to easily manage this curriculum component.</a:t>
            </a:r>
          </a:p>
          <a:p>
            <a:r>
              <a:rPr lang="en-US" dirty="0"/>
              <a:t>Reread the 2026 syllabus for more detailed information and guidelines.</a:t>
            </a:r>
          </a:p>
          <a:p>
            <a:r>
              <a:rPr lang="en-US" dirty="0"/>
              <a:t>Please reach out with any questions about this curriculum component.</a:t>
            </a:r>
          </a:p>
          <a:p>
            <a:r>
              <a:rPr lang="en-US" dirty="0"/>
              <a:t>Upcoming class meeting agendas will include this topic for further review and discussion s as well.</a:t>
            </a:r>
          </a:p>
          <a:p>
            <a:r>
              <a:rPr lang="en-US" dirty="0"/>
              <a:t>Lastly, please complete the attestation in MTS confirming you have viewed this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2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CEF9E-591C-303B-A6F4-3F03882B6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 I – Illustration of How to Complete the Application Activities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2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10C1B-6509-5342-80B7-C434FD9C4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DCDA-74E5-888F-830C-38BDC448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913"/>
            <a:ext cx="10739718" cy="831663"/>
          </a:xfrm>
        </p:spPr>
        <p:txBody>
          <a:bodyPr>
            <a:normAutofit/>
          </a:bodyPr>
          <a:lstStyle/>
          <a:p>
            <a:r>
              <a:rPr lang="en-US" dirty="0"/>
              <a:t>Application Activity Location &amp; Completion: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7011-F353-8B5E-F5B2-0B6119DB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706"/>
            <a:ext cx="10833847" cy="498017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copy of each “application activity” is provided in </a:t>
            </a:r>
            <a:r>
              <a:rPr lang="en-US" b="1" dirty="0">
                <a:highlight>
                  <a:srgbClr val="FFFF00"/>
                </a:highlight>
              </a:rPr>
              <a:t>your individual student working </a:t>
            </a:r>
            <a:r>
              <a:rPr lang="en-US" dirty="0"/>
              <a:t>folder in the </a:t>
            </a:r>
            <a:r>
              <a:rPr lang="en-US" b="1" dirty="0">
                <a:highlight>
                  <a:srgbClr val="FFFF00"/>
                </a:highlight>
              </a:rPr>
              <a:t>LAB</a:t>
            </a:r>
            <a:r>
              <a:rPr lang="en-US" dirty="0"/>
              <a:t> SharePoint for </a:t>
            </a:r>
            <a:r>
              <a:rPr lang="en-US" b="1" dirty="0">
                <a:highlight>
                  <a:srgbClr val="FFFF00"/>
                </a:highlight>
              </a:rPr>
              <a:t>easy editing and completion using a Corewell device.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activities are provided in two sub-folders: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dirty="0"/>
              <a:t>  </a:t>
            </a:r>
            <a:r>
              <a:rPr lang="en-US" sz="2800" b="1" dirty="0"/>
              <a:t>Clinical Education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b="1" dirty="0"/>
              <a:t>  Laboratory 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2026, most of the activities are now provided in </a:t>
            </a:r>
            <a:r>
              <a:rPr lang="en-US" b="1" dirty="0"/>
              <a:t>fillable-PDF format </a:t>
            </a:r>
            <a:r>
              <a:rPr lang="en-US" dirty="0"/>
              <a:t>while some </a:t>
            </a:r>
            <a:r>
              <a:rPr lang="en-US" b="1" dirty="0"/>
              <a:t>r</a:t>
            </a:r>
            <a:r>
              <a:rPr lang="en-US" dirty="0"/>
              <a:t>emain in Word where beneficial (e.g., objectives).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are expected to rename the activity with your </a:t>
            </a:r>
            <a:r>
              <a:rPr lang="en-US" b="1" dirty="0">
                <a:highlight>
                  <a:srgbClr val="FFFF00"/>
                </a:highlight>
              </a:rPr>
              <a:t>last name-topic-date </a:t>
            </a:r>
            <a:r>
              <a:rPr lang="en-US" dirty="0"/>
              <a:t>upon completion.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next slides illustrate “exemplary” completion of these application activities from a November 2025 graduate. 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2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141639-9595-F8D4-A46B-AC1166736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29" y="365125"/>
            <a:ext cx="11201399" cy="1325563"/>
          </a:xfrm>
        </p:spPr>
        <p:txBody>
          <a:bodyPr/>
          <a:lstStyle/>
          <a:p>
            <a:r>
              <a:rPr lang="en-US" dirty="0"/>
              <a:t>2025 Student Folder – CHE-MLS LAB SharePoint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99E745-C53F-8B50-5B52-E5B780BE61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847" y="1984690"/>
            <a:ext cx="5174445" cy="34387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EB774AC-CC31-02F3-D63A-2968B8C7AC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56980" y="3219987"/>
            <a:ext cx="6558058" cy="27497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5A9CEC-006E-8DD0-DD58-C963FFDBA9F2}"/>
              </a:ext>
            </a:extLst>
          </p:cNvPr>
          <p:cNvSpPr/>
          <p:nvPr/>
        </p:nvSpPr>
        <p:spPr>
          <a:xfrm>
            <a:off x="838200" y="4803855"/>
            <a:ext cx="4383741" cy="706555"/>
          </a:xfrm>
          <a:prstGeom prst="roundRect">
            <a:avLst/>
          </a:prstGeom>
          <a:noFill/>
          <a:ln w="412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3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08D36-7C28-C16E-122A-8DE400A6A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CFADA2-A59B-B49D-757F-EA8281F5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57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Clinical Education Activities </a:t>
            </a:r>
            <a:r>
              <a:rPr lang="en-US" sz="3600" dirty="0"/>
              <a:t>– 2025 Student 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E4315A-4E83-A96D-CC60-5A58E8261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650"/>
          <a:stretch>
            <a:fillRect/>
          </a:stretch>
        </p:blipFill>
        <p:spPr>
          <a:xfrm>
            <a:off x="918883" y="972908"/>
            <a:ext cx="9301353" cy="561238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528685-F650-81B4-7852-D8F4563259BA}"/>
              </a:ext>
            </a:extLst>
          </p:cNvPr>
          <p:cNvSpPr/>
          <p:nvPr/>
        </p:nvSpPr>
        <p:spPr>
          <a:xfrm>
            <a:off x="1828799" y="1828800"/>
            <a:ext cx="8821271" cy="537882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1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1DB50-E840-8E5A-E21A-1BC5AE697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EBC0CD-BADF-B85A-43F3-6276A2689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570"/>
          </a:xfrm>
        </p:spPr>
        <p:txBody>
          <a:bodyPr>
            <a:normAutofit/>
          </a:bodyPr>
          <a:lstStyle/>
          <a:p>
            <a:r>
              <a:rPr lang="en-US" sz="3600" dirty="0"/>
              <a:t>Clinical Education Activities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51B4AE-6901-5E46-C363-7A0287916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320" t="36305" r="39548" b="10985"/>
          <a:stretch>
            <a:fillRect/>
          </a:stretch>
        </p:blipFill>
        <p:spPr>
          <a:xfrm>
            <a:off x="699246" y="1164378"/>
            <a:ext cx="8283389" cy="5328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294F0A-B585-B1D3-5D69-833050292E47}"/>
              </a:ext>
            </a:extLst>
          </p:cNvPr>
          <p:cNvSpPr txBox="1"/>
          <p:nvPr/>
        </p:nvSpPr>
        <p:spPr>
          <a:xfrm>
            <a:off x="8982635" y="1320247"/>
            <a:ext cx="26356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Note the uniform file naming that includes student last name, activity # and topic plus date completed.</a:t>
            </a:r>
          </a:p>
          <a:p>
            <a:endParaRPr lang="en-US" sz="2000" b="1" dirty="0">
              <a:solidFill>
                <a:schemeClr val="accent5"/>
              </a:solidFill>
            </a:endParaRPr>
          </a:p>
          <a:p>
            <a:r>
              <a:rPr lang="en-US" sz="2000" b="1" dirty="0">
                <a:solidFill>
                  <a:schemeClr val="accent5"/>
                </a:solidFill>
              </a:rPr>
              <a:t>This is requested for efficient transfer of the completed documents to the  student’s official program file in the Corewell document retention database - </a:t>
            </a:r>
            <a:r>
              <a:rPr lang="en-US" sz="2000" b="1" i="1" dirty="0">
                <a:solidFill>
                  <a:schemeClr val="accent5"/>
                </a:solidFill>
              </a:rPr>
              <a:t>OnBase</a:t>
            </a:r>
            <a:r>
              <a:rPr lang="en-US" sz="2000" b="1" dirty="0">
                <a:solidFill>
                  <a:schemeClr val="accent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223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F2BA54-10E2-4395-F053-DE35A4F7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977" y="795485"/>
            <a:ext cx="2693894" cy="4260610"/>
          </a:xfrm>
        </p:spPr>
        <p:txBody>
          <a:bodyPr>
            <a:normAutofit/>
          </a:bodyPr>
          <a:lstStyle/>
          <a:p>
            <a:r>
              <a:rPr lang="en-US" sz="3600" dirty="0"/>
              <a:t>Example completion of a </a:t>
            </a:r>
            <a:r>
              <a:rPr lang="en-US" sz="3600" b="1" dirty="0"/>
              <a:t>Clinical Education Activity</a:t>
            </a:r>
            <a:r>
              <a:rPr lang="en-US" sz="3600" dirty="0"/>
              <a:t>:</a:t>
            </a:r>
            <a:br>
              <a:rPr lang="en-US" sz="3600" dirty="0"/>
            </a:br>
            <a:r>
              <a:rPr lang="en-US" sz="3600" b="1" i="1" dirty="0">
                <a:solidFill>
                  <a:srgbClr val="0070C0"/>
                </a:solidFill>
              </a:rPr>
              <a:t>Written &amp; Practical Testing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D611C98-3321-EB73-0DE1-C93923687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4056" y="539991"/>
            <a:ext cx="7746967" cy="52670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2239A5-9847-65F3-7BFA-A0FF7D4AECB3}"/>
              </a:ext>
            </a:extLst>
          </p:cNvPr>
          <p:cNvSpPr txBox="1"/>
          <p:nvPr/>
        </p:nvSpPr>
        <p:spPr>
          <a:xfrm>
            <a:off x="2891117" y="6062515"/>
            <a:ext cx="10461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Note the student’s use of blue font to highlight her answers.  </a:t>
            </a:r>
            <a:r>
              <a:rPr lang="en-US" sz="2400" b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</a:t>
            </a:r>
            <a:endParaRPr lang="en-US" sz="2400" b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83059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261ED-2CBD-875C-1793-E03232066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C3AF-DBFD-EB0B-604A-C69FDFAC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Former </a:t>
            </a:r>
            <a:r>
              <a:rPr lang="en-US" dirty="0"/>
              <a:t>2025 Clinical Education Activities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D0D8A8-A35D-2C28-58F2-EC5E05A23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8149" y="1522826"/>
            <a:ext cx="9295651" cy="49700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40EBAC-9F61-49D2-A51A-51640C74387B}"/>
              </a:ext>
            </a:extLst>
          </p:cNvPr>
          <p:cNvSpPr txBox="1"/>
          <p:nvPr/>
        </p:nvSpPr>
        <p:spPr>
          <a:xfrm>
            <a:off x="416859" y="2702859"/>
            <a:ext cx="16412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NOTE: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The required Case Study has been replaced with a required  Research presentation in 2026.</a:t>
            </a:r>
          </a:p>
        </p:txBody>
      </p:sp>
    </p:spTree>
    <p:extLst>
      <p:ext uri="{BB962C8B-B14F-4D97-AF65-F5344CB8AC3E}">
        <p14:creationId xmlns:p14="http://schemas.microsoft.com/office/powerpoint/2010/main" val="2607880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961</Words>
  <Application>Microsoft Office PowerPoint</Application>
  <PresentationFormat>Widescreen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Courier New</vt:lpstr>
      <vt:lpstr>Wingdings</vt:lpstr>
      <vt:lpstr>Office Theme</vt:lpstr>
      <vt:lpstr>2026  Topics in Clinical Education &amp; Laboratory Operations  </vt:lpstr>
      <vt:lpstr>Presentation Objectives:</vt:lpstr>
      <vt:lpstr>Part I – Illustration of How to Complete the Application Activities</vt:lpstr>
      <vt:lpstr>Application Activity Location &amp; Completion:</vt:lpstr>
      <vt:lpstr>2025 Student Folder – CHE-MLS LAB SharePoint</vt:lpstr>
      <vt:lpstr>Clinical Education Activities – 2025 Student Example</vt:lpstr>
      <vt:lpstr>Clinical Education Activities</vt:lpstr>
      <vt:lpstr>Example completion of a Clinical Education Activity: Written &amp; Practical Testing</vt:lpstr>
      <vt:lpstr>Former 2025 Clinical Education Activities</vt:lpstr>
      <vt:lpstr>Laboratory Operations Activities – 2025 Student Example</vt:lpstr>
      <vt:lpstr>Laboratory Operations Activities</vt:lpstr>
      <vt:lpstr>Example completion of a  Laboratory Operations Activity:   Standard Operating Procedures</vt:lpstr>
      <vt:lpstr>Former 2025 Lab Operations Activities</vt:lpstr>
      <vt:lpstr>Conclusion &amp; Reminders</vt:lpstr>
      <vt:lpstr>Conclusion &amp; Reminders – cont.</vt:lpstr>
      <vt:lpstr>Part II – 2026 Curriculum Overview &amp; Guidelines</vt:lpstr>
      <vt:lpstr>2026 Special Topics Curriculum Overview:</vt:lpstr>
      <vt:lpstr>2026 Special Topics Curriculum Overview – cont.</vt:lpstr>
      <vt:lpstr>2026 Revisions – Clinical Education Activities</vt:lpstr>
      <vt:lpstr>2026 Lab Operations Activities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Ramirez, Nancy E.</dc:creator>
  <cp:lastModifiedBy>Ramirez, Nancy E.</cp:lastModifiedBy>
  <cp:revision>2</cp:revision>
  <dcterms:created xsi:type="dcterms:W3CDTF">2025-12-26T17:05:50Z</dcterms:created>
  <dcterms:modified xsi:type="dcterms:W3CDTF">2025-12-31T20:44:30Z</dcterms:modified>
</cp:coreProperties>
</file>