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4"/>
    <p:sldMasterId id="2147483711" r:id="rId5"/>
  </p:sldMasterIdLst>
  <p:notesMasterIdLst>
    <p:notesMasterId r:id="rId79"/>
  </p:notesMasterIdLst>
  <p:handoutMasterIdLst>
    <p:handoutMasterId r:id="rId80"/>
  </p:handoutMasterIdLst>
  <p:sldIdLst>
    <p:sldId id="353" r:id="rId6"/>
    <p:sldId id="268" r:id="rId7"/>
    <p:sldId id="269" r:id="rId8"/>
    <p:sldId id="259" r:id="rId9"/>
    <p:sldId id="270" r:id="rId10"/>
    <p:sldId id="344" r:id="rId11"/>
    <p:sldId id="271" r:id="rId12"/>
    <p:sldId id="272" r:id="rId13"/>
    <p:sldId id="273" r:id="rId14"/>
    <p:sldId id="274" r:id="rId15"/>
    <p:sldId id="275" r:id="rId16"/>
    <p:sldId id="335" r:id="rId17"/>
    <p:sldId id="278" r:id="rId18"/>
    <p:sldId id="332" r:id="rId19"/>
    <p:sldId id="333" r:id="rId20"/>
    <p:sldId id="279" r:id="rId21"/>
    <p:sldId id="276" r:id="rId22"/>
    <p:sldId id="345" r:id="rId23"/>
    <p:sldId id="338" r:id="rId24"/>
    <p:sldId id="339" r:id="rId25"/>
    <p:sldId id="280" r:id="rId26"/>
    <p:sldId id="281" r:id="rId27"/>
    <p:sldId id="283" r:id="rId28"/>
    <p:sldId id="285" r:id="rId29"/>
    <p:sldId id="286" r:id="rId30"/>
    <p:sldId id="287" r:id="rId31"/>
    <p:sldId id="288" r:id="rId32"/>
    <p:sldId id="289" r:id="rId33"/>
    <p:sldId id="349" r:id="rId34"/>
    <p:sldId id="352" r:id="rId35"/>
    <p:sldId id="340" r:id="rId36"/>
    <p:sldId id="290" r:id="rId37"/>
    <p:sldId id="291" r:id="rId38"/>
    <p:sldId id="292" r:id="rId39"/>
    <p:sldId id="293" r:id="rId40"/>
    <p:sldId id="341" r:id="rId41"/>
    <p:sldId id="342" r:id="rId42"/>
    <p:sldId id="294" r:id="rId43"/>
    <p:sldId id="295" r:id="rId44"/>
    <p:sldId id="296" r:id="rId45"/>
    <p:sldId id="297" r:id="rId46"/>
    <p:sldId id="298" r:id="rId47"/>
    <p:sldId id="299" r:id="rId48"/>
    <p:sldId id="300" r:id="rId49"/>
    <p:sldId id="302" r:id="rId50"/>
    <p:sldId id="301" r:id="rId51"/>
    <p:sldId id="303" r:id="rId52"/>
    <p:sldId id="304" r:id="rId53"/>
    <p:sldId id="305" r:id="rId54"/>
    <p:sldId id="306" r:id="rId55"/>
    <p:sldId id="307" r:id="rId56"/>
    <p:sldId id="308" r:id="rId57"/>
    <p:sldId id="309" r:id="rId58"/>
    <p:sldId id="310" r:id="rId59"/>
    <p:sldId id="346" r:id="rId60"/>
    <p:sldId id="312" r:id="rId61"/>
    <p:sldId id="313" r:id="rId62"/>
    <p:sldId id="314" r:id="rId63"/>
    <p:sldId id="315" r:id="rId64"/>
    <p:sldId id="317" r:id="rId65"/>
    <p:sldId id="321" r:id="rId66"/>
    <p:sldId id="350" r:id="rId67"/>
    <p:sldId id="322" r:id="rId68"/>
    <p:sldId id="323" r:id="rId69"/>
    <p:sldId id="324" r:id="rId70"/>
    <p:sldId id="351" r:id="rId71"/>
    <p:sldId id="326" r:id="rId72"/>
    <p:sldId id="327" r:id="rId73"/>
    <p:sldId id="328" r:id="rId74"/>
    <p:sldId id="343" r:id="rId75"/>
    <p:sldId id="329" r:id="rId76"/>
    <p:sldId id="330" r:id="rId77"/>
    <p:sldId id="33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4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1AE881-0A61-5C38-F894-5F7551274A56}" name="Blake Baerwald" initials="BB" userId="S::BBAERWALD@Haemonetics.com::9c664e94-d150-436d-b778-cdee7cef6489" providerId="AD"/>
  <p188:author id="{B27D07B7-A396-C4C7-298C-EE0F3435B9C3}" name="Sarah Dokes" initials="SD" userId="S::SGREVE@Haemonetics.com::d97cd05c-755b-423e-be95-1e45e3cc07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F3F3F3"/>
    <a:srgbClr val="0077C8"/>
    <a:srgbClr val="F4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04C6BA-E7C8-4863-83EE-DE6F45652F33}" v="1" dt="2025-05-27T18:13:26.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717" autoAdjust="0"/>
  </p:normalViewPr>
  <p:slideViewPr>
    <p:cSldViewPr>
      <p:cViewPr varScale="1">
        <p:scale>
          <a:sx n="105" d="100"/>
          <a:sy n="105" d="100"/>
        </p:scale>
        <p:origin x="906" y="78"/>
      </p:cViewPr>
      <p:guideLst>
        <p:guide orient="horz" pos="1920"/>
        <p:guide pos="4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98"/>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86" Type="http://schemas.microsoft.com/office/2018/10/relationships/authors" Targe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63764B-516B-4E05-9A01-B3F444801E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solidFill>
                  <a:srgbClr val="58585A"/>
                </a:solidFill>
              </a:rPr>
              <a:t>© Haemonetics Corporation</a:t>
            </a:r>
          </a:p>
        </p:txBody>
      </p:sp>
      <p:sp>
        <p:nvSpPr>
          <p:cNvPr id="5" name="Slide Number Placeholder 4">
            <a:extLst>
              <a:ext uri="{FF2B5EF4-FFF2-40B4-BE49-F238E27FC236}">
                <a16:creationId xmlns:a16="http://schemas.microsoft.com/office/drawing/2014/main" id="{871B7A5F-4DB6-4485-8065-07342E1F96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5C513-76F5-4B67-973F-485FA4E016D9}" type="slidenum">
              <a:rPr lang="en-US" smtClean="0"/>
              <a:t>‹#›</a:t>
            </a:fld>
            <a:endParaRPr lang="en-US" dirty="0"/>
          </a:p>
        </p:txBody>
      </p:sp>
      <p:pic>
        <p:nvPicPr>
          <p:cNvPr id="6" name="Picture 5">
            <a:extLst>
              <a:ext uri="{FF2B5EF4-FFF2-40B4-BE49-F238E27FC236}">
                <a16:creationId xmlns:a16="http://schemas.microsoft.com/office/drawing/2014/main" id="{0A0433F2-20D0-4BDE-92BE-E39965DA3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8600"/>
            <a:ext cx="2160298" cy="499810"/>
          </a:xfrm>
          <a:prstGeom prst="rect">
            <a:avLst/>
          </a:prstGeom>
        </p:spPr>
      </p:pic>
    </p:spTree>
    <p:extLst>
      <p:ext uri="{BB962C8B-B14F-4D97-AF65-F5344CB8AC3E}">
        <p14:creationId xmlns:p14="http://schemas.microsoft.com/office/powerpoint/2010/main" val="21054253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solidFill>
                  <a:srgbClr val="58585A"/>
                </a:solidFill>
              </a:rPr>
              <a:t>© Haemonetics Corporation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75FB3-AB94-4D81-8C90-C75590E3DDC1}" type="slidenum">
              <a:rPr lang="en-US" smtClean="0"/>
              <a:t>‹#›</a:t>
            </a:fld>
            <a:endParaRPr lang="en-US" dirty="0"/>
          </a:p>
        </p:txBody>
      </p:sp>
      <p:pic>
        <p:nvPicPr>
          <p:cNvPr id="9" name="Picture 8">
            <a:extLst>
              <a:ext uri="{FF2B5EF4-FFF2-40B4-BE49-F238E27FC236}">
                <a16:creationId xmlns:a16="http://schemas.microsoft.com/office/drawing/2014/main" id="{D3EB94ED-4E6F-4A0D-A2EC-2A263487C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8600"/>
            <a:ext cx="2160298" cy="499810"/>
          </a:xfrm>
          <a:prstGeom prst="rect">
            <a:avLst/>
          </a:prstGeom>
        </p:spPr>
      </p:pic>
    </p:spTree>
    <p:extLst>
      <p:ext uri="{BB962C8B-B14F-4D97-AF65-F5344CB8AC3E}">
        <p14:creationId xmlns:p14="http://schemas.microsoft.com/office/powerpoint/2010/main" val="17508432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75FB3-AB94-4D81-8C90-C75590E3DDC1}" type="slidenum">
              <a:rPr lang="en-US" smtClean="0"/>
              <a:t>8</a:t>
            </a:fld>
            <a:endParaRPr lang="en-US" dirty="0"/>
          </a:p>
        </p:txBody>
      </p:sp>
      <p:sp>
        <p:nvSpPr>
          <p:cNvPr id="5" name="Footer Placeholder 4"/>
          <p:cNvSpPr>
            <a:spLocks noGrp="1"/>
          </p:cNvSpPr>
          <p:nvPr>
            <p:ph type="ftr" sz="quarter" idx="10"/>
          </p:nvPr>
        </p:nvSpPr>
        <p:spPr/>
        <p:txBody>
          <a:bodyPr/>
          <a:lstStyle/>
          <a:p>
            <a:r>
              <a:rPr lang="en-US">
                <a:solidFill>
                  <a:srgbClr val="58585A"/>
                </a:solidFill>
              </a:rPr>
              <a:t>© Haemonetics Corporation</a:t>
            </a:r>
            <a:endParaRPr lang="en-US" dirty="0">
              <a:solidFill>
                <a:srgbClr val="58585A"/>
              </a:solidFill>
            </a:endParaRPr>
          </a:p>
        </p:txBody>
      </p:sp>
    </p:spTree>
    <p:extLst>
      <p:ext uri="{BB962C8B-B14F-4D97-AF65-F5344CB8AC3E}">
        <p14:creationId xmlns:p14="http://schemas.microsoft.com/office/powerpoint/2010/main" val="317902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75FB3-AB94-4D81-8C90-C75590E3DDC1}" type="slidenum">
              <a:rPr lang="en-US" smtClean="0"/>
              <a:t>14</a:t>
            </a:fld>
            <a:endParaRPr lang="en-US" dirty="0"/>
          </a:p>
        </p:txBody>
      </p:sp>
      <p:sp>
        <p:nvSpPr>
          <p:cNvPr id="5" name="Footer Placeholder 4"/>
          <p:cNvSpPr>
            <a:spLocks noGrp="1"/>
          </p:cNvSpPr>
          <p:nvPr>
            <p:ph type="ftr" sz="quarter" idx="10"/>
          </p:nvPr>
        </p:nvSpPr>
        <p:spPr/>
        <p:txBody>
          <a:bodyPr/>
          <a:lstStyle/>
          <a:p>
            <a:r>
              <a:rPr lang="en-US">
                <a:solidFill>
                  <a:srgbClr val="58585A"/>
                </a:solidFill>
              </a:rPr>
              <a:t>© Haemonetics Corporation</a:t>
            </a:r>
            <a:endParaRPr lang="en-US" dirty="0">
              <a:solidFill>
                <a:srgbClr val="58585A"/>
              </a:solidFill>
            </a:endParaRPr>
          </a:p>
        </p:txBody>
      </p:sp>
    </p:spTree>
    <p:extLst>
      <p:ext uri="{BB962C8B-B14F-4D97-AF65-F5344CB8AC3E}">
        <p14:creationId xmlns:p14="http://schemas.microsoft.com/office/powerpoint/2010/main" val="106838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solidFill>
                  <a:srgbClr val="58585A"/>
                </a:solidFill>
              </a:rPr>
              <a:t>© Haemonetics Corporation</a:t>
            </a:r>
            <a:endParaRPr lang="en-US" dirty="0">
              <a:solidFill>
                <a:srgbClr val="58585A"/>
              </a:solidFill>
            </a:endParaRPr>
          </a:p>
        </p:txBody>
      </p:sp>
      <p:sp>
        <p:nvSpPr>
          <p:cNvPr id="5" name="Slide Number Placeholder 4"/>
          <p:cNvSpPr>
            <a:spLocks noGrp="1"/>
          </p:cNvSpPr>
          <p:nvPr>
            <p:ph type="sldNum" sz="quarter" idx="5"/>
          </p:nvPr>
        </p:nvSpPr>
        <p:spPr/>
        <p:txBody>
          <a:bodyPr/>
          <a:lstStyle/>
          <a:p>
            <a:fld id="{D9D75FB3-AB94-4D81-8C90-C75590E3DDC1}" type="slidenum">
              <a:rPr lang="en-US" smtClean="0"/>
              <a:t>42</a:t>
            </a:fld>
            <a:endParaRPr lang="en-US" dirty="0"/>
          </a:p>
        </p:txBody>
      </p:sp>
    </p:spTree>
    <p:extLst>
      <p:ext uri="{BB962C8B-B14F-4D97-AF65-F5344CB8AC3E}">
        <p14:creationId xmlns:p14="http://schemas.microsoft.com/office/powerpoint/2010/main" val="191476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A161D-0827-45AA-AA70-DF97D633B2B7}" type="slidenum">
              <a:rPr lang="en-US" smtClean="0"/>
              <a:t>65</a:t>
            </a:fld>
            <a:endParaRPr lang="en-US" dirty="0"/>
          </a:p>
        </p:txBody>
      </p:sp>
      <p:sp>
        <p:nvSpPr>
          <p:cNvPr id="5" name="Footer Placeholder 4"/>
          <p:cNvSpPr>
            <a:spLocks noGrp="1"/>
          </p:cNvSpPr>
          <p:nvPr>
            <p:ph type="ftr" sz="quarter" idx="11"/>
          </p:nvPr>
        </p:nvSpPr>
        <p:spPr/>
        <p:txBody>
          <a:bodyPr/>
          <a:lstStyle/>
          <a:p>
            <a:r>
              <a:rPr lang="en-US">
                <a:solidFill>
                  <a:srgbClr val="58585A"/>
                </a:solidFill>
              </a:rPr>
              <a:t>© Haemonetics Corporation</a:t>
            </a:r>
            <a:endParaRPr lang="en-US" dirty="0">
              <a:solidFill>
                <a:srgbClr val="58585A"/>
              </a:solidFill>
            </a:endParaRPr>
          </a:p>
        </p:txBody>
      </p:sp>
    </p:spTree>
    <p:extLst>
      <p:ext uri="{BB962C8B-B14F-4D97-AF65-F5344CB8AC3E}">
        <p14:creationId xmlns:p14="http://schemas.microsoft.com/office/powerpoint/2010/main" val="249879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D75FB3-AB94-4D81-8C90-C75590E3DDC1}" type="slidenum">
              <a:rPr lang="en-US" smtClean="0"/>
              <a:t>70</a:t>
            </a:fld>
            <a:endParaRPr lang="en-US" dirty="0"/>
          </a:p>
        </p:txBody>
      </p:sp>
      <p:sp>
        <p:nvSpPr>
          <p:cNvPr id="5" name="Footer Placeholder 4"/>
          <p:cNvSpPr>
            <a:spLocks noGrp="1"/>
          </p:cNvSpPr>
          <p:nvPr>
            <p:ph type="ftr" sz="quarter" idx="10"/>
          </p:nvPr>
        </p:nvSpPr>
        <p:spPr/>
        <p:txBody>
          <a:bodyPr/>
          <a:lstStyle/>
          <a:p>
            <a:r>
              <a:rPr lang="en-US">
                <a:solidFill>
                  <a:srgbClr val="58585A"/>
                </a:solidFill>
              </a:rPr>
              <a:t>© Haemonetics Corporation</a:t>
            </a:r>
            <a:endParaRPr lang="en-US" dirty="0">
              <a:solidFill>
                <a:srgbClr val="58585A"/>
              </a:solidFill>
            </a:endParaRPr>
          </a:p>
        </p:txBody>
      </p:sp>
    </p:spTree>
    <p:extLst>
      <p:ext uri="{BB962C8B-B14F-4D97-AF65-F5344CB8AC3E}">
        <p14:creationId xmlns:p14="http://schemas.microsoft.com/office/powerpoint/2010/main" val="69176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RGB HAE_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28114"/>
          <a:stretch/>
        </p:blipFill>
        <p:spPr>
          <a:xfrm>
            <a:off x="-2465" y="0"/>
            <a:ext cx="12194466" cy="4929906"/>
          </a:xfrm>
          <a:prstGeom prst="rect">
            <a:avLst/>
          </a:prstGeom>
        </p:spPr>
      </p:pic>
      <p:sp>
        <p:nvSpPr>
          <p:cNvPr id="7" name="Rectangle 6">
            <a:extLst>
              <a:ext uri="{FF2B5EF4-FFF2-40B4-BE49-F238E27FC236}">
                <a16:creationId xmlns:a16="http://schemas.microsoft.com/office/drawing/2014/main" id="{5ADABE9F-E3DE-00E3-061F-39DCBFF3505E}"/>
              </a:ext>
            </a:extLst>
          </p:cNvPr>
          <p:cNvSpPr/>
          <p:nvPr userDrawn="1"/>
        </p:nvSpPr>
        <p:spPr>
          <a:xfrm>
            <a:off x="0" y="4816054"/>
            <a:ext cx="12207240" cy="22770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370881-0123-C2C5-1857-F4AEAEC4C2F7}"/>
              </a:ext>
            </a:extLst>
          </p:cNvPr>
          <p:cNvSpPr>
            <a:spLocks noGrp="1"/>
          </p:cNvSpPr>
          <p:nvPr>
            <p:ph type="title"/>
          </p:nvPr>
        </p:nvSpPr>
        <p:spPr>
          <a:xfrm>
            <a:off x="838200" y="1084150"/>
            <a:ext cx="10515600" cy="1325563"/>
          </a:xfrm>
        </p:spPr>
        <p:txBody>
          <a:bodyPr>
            <a:noAutofit/>
          </a:bodyPr>
          <a:lstStyle>
            <a:lvl1pPr algn="ctr">
              <a:defRPr sz="6000" b="1">
                <a:solidFill>
                  <a:schemeClr val="bg1"/>
                </a:solidFill>
                <a:latin typeface="+mj-lt"/>
              </a:defRPr>
            </a:lvl1pPr>
          </a:lstStyle>
          <a:p>
            <a:r>
              <a:rPr lang="en-US" dirty="0"/>
              <a:t>Click to edit Master title style</a:t>
            </a:r>
          </a:p>
        </p:txBody>
      </p:sp>
      <p:sp>
        <p:nvSpPr>
          <p:cNvPr id="17" name="Text Placeholder 16">
            <a:extLst>
              <a:ext uri="{FF2B5EF4-FFF2-40B4-BE49-F238E27FC236}">
                <a16:creationId xmlns:a16="http://schemas.microsoft.com/office/drawing/2014/main" id="{5DA12308-CB4C-0A42-9543-BD2D631CC88A}"/>
              </a:ext>
            </a:extLst>
          </p:cNvPr>
          <p:cNvSpPr>
            <a:spLocks noGrp="1"/>
          </p:cNvSpPr>
          <p:nvPr>
            <p:ph type="body" sz="quarter" idx="13" hasCustomPrompt="1"/>
          </p:nvPr>
        </p:nvSpPr>
        <p:spPr>
          <a:xfrm>
            <a:off x="1952625" y="3089275"/>
            <a:ext cx="8016875" cy="496888"/>
          </a:xfrm>
        </p:spPr>
        <p:txBody>
          <a:bodyPr>
            <a:normAutofit/>
          </a:bodyPr>
          <a:lstStyle>
            <a:lvl1pPr marL="0" indent="0" algn="ctr">
              <a:buNone/>
              <a:defRPr sz="1800" b="1" spc="600" baseline="0">
                <a:solidFill>
                  <a:schemeClr val="bg1"/>
                </a:solidFill>
                <a:latin typeface="+mn-lt"/>
              </a:defRPr>
            </a:lvl1pPr>
            <a:lvl2pPr marL="457200" indent="0">
              <a:buNone/>
              <a:defRPr>
                <a:latin typeface="Neue Alte Grotesk Light" panose="00000600000000000000" pitchFamily="2"/>
              </a:defRPr>
            </a:lvl2pPr>
            <a:lvl3pPr marL="914400" indent="0">
              <a:buNone/>
              <a:defRPr>
                <a:latin typeface="Neue Alte Grotesk Light" panose="00000600000000000000" pitchFamily="2"/>
              </a:defRPr>
            </a:lvl3pPr>
            <a:lvl4pPr marL="1371600" indent="0">
              <a:buNone/>
              <a:defRPr>
                <a:latin typeface="Neue Alte Grotesk Light" panose="00000600000000000000" pitchFamily="2"/>
              </a:defRPr>
            </a:lvl4pPr>
            <a:lvl5pPr marL="1828800" indent="0">
              <a:buNone/>
              <a:defRPr>
                <a:latin typeface="Neue Alte Grotesk Light" panose="00000600000000000000" pitchFamily="2"/>
              </a:defRPr>
            </a:lvl5pPr>
          </a:lstStyle>
          <a:p>
            <a:pPr lvl="0"/>
            <a:r>
              <a:rPr lang="en-US" dirty="0"/>
              <a:t>Click to add text</a:t>
            </a:r>
          </a:p>
        </p:txBody>
      </p:sp>
    </p:spTree>
    <p:extLst>
      <p:ext uri="{BB962C8B-B14F-4D97-AF65-F5344CB8AC3E}">
        <p14:creationId xmlns:p14="http://schemas.microsoft.com/office/powerpoint/2010/main" val="237776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 Background Standar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34ED8E89-45E6-4BBF-9E77-56D30E094A17}"/>
              </a:ext>
            </a:extLst>
          </p:cNvPr>
          <p:cNvSpPr>
            <a:spLocks noGrp="1"/>
          </p:cNvSpPr>
          <p:nvPr>
            <p:ph type="body" sz="quarter" idx="11"/>
          </p:nvPr>
        </p:nvSpPr>
        <p:spPr>
          <a:xfrm>
            <a:off x="614223" y="1304545"/>
            <a:ext cx="10815777" cy="4572000"/>
          </a:xfrm>
        </p:spPr>
        <p:txBody>
          <a:bodyPr>
            <a:normAutofit/>
          </a:bodyPr>
          <a:lstStyle>
            <a:lvl1pPr>
              <a:defRPr sz="2000"/>
            </a:lvl1pPr>
            <a:lvl2pPr>
              <a:defRPr sz="20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4"/>
          </p:nvPr>
        </p:nvSpPr>
        <p:spPr>
          <a:xfrm>
            <a:off x="614362" y="6472997"/>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25825794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ark Standard">
    <p:bg>
      <p:bgPr>
        <a:solidFill>
          <a:schemeClr val="bg1"/>
        </a:solidFill>
        <a:effectLst/>
      </p:bgPr>
    </p:bg>
    <p:spTree>
      <p:nvGrpSpPr>
        <p:cNvPr id="1" name=""/>
        <p:cNvGrpSpPr/>
        <p:nvPr/>
      </p:nvGrpSpPr>
      <p:grpSpPr>
        <a:xfrm>
          <a:off x="0" y="0"/>
          <a:ext cx="0" cy="0"/>
          <a:chOff x="0" y="0"/>
          <a:chExt cx="0" cy="0"/>
        </a:xfrm>
      </p:grpSpPr>
      <p:pic>
        <p:nvPicPr>
          <p:cNvPr id="5" name="Picture 4" descr="White Logo_RGB 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title"/>
          </p:nvPr>
        </p:nvSpPr>
        <p:spPr>
          <a:xfrm>
            <a:off x="592930" y="223823"/>
            <a:ext cx="10837070" cy="459696"/>
          </a:xfrm>
        </p:spPr>
        <p:txBody>
          <a:bodyPr/>
          <a:lstStyle>
            <a:lvl1pPr>
              <a:defRPr>
                <a:solidFill>
                  <a:schemeClr val="bg1"/>
                </a:solidFill>
              </a:defRPr>
            </a:lvl1pPr>
          </a:lstStyle>
          <a:p>
            <a:r>
              <a:rPr lang="en-US"/>
              <a:t>Click to edit Master title style</a:t>
            </a:r>
            <a:endParaRPr lang="en-US" dirty="0"/>
          </a:p>
        </p:txBody>
      </p:sp>
      <p:sp>
        <p:nvSpPr>
          <p:cNvPr id="8" name="Text Placeholder 4">
            <a:extLst>
              <a:ext uri="{FF2B5EF4-FFF2-40B4-BE49-F238E27FC236}">
                <a16:creationId xmlns:a16="http://schemas.microsoft.com/office/drawing/2014/main" id="{34ED8E89-45E6-4BBF-9E77-56D30E094A17}"/>
              </a:ext>
            </a:extLst>
          </p:cNvPr>
          <p:cNvSpPr>
            <a:spLocks noGrp="1"/>
          </p:cNvSpPr>
          <p:nvPr>
            <p:ph type="body" sz="quarter" idx="11"/>
          </p:nvPr>
        </p:nvSpPr>
        <p:spPr>
          <a:xfrm>
            <a:off x="614223" y="1304545"/>
            <a:ext cx="10815777" cy="45720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0D14351C-B961-3C42-A9E9-9C660036E609}"/>
              </a:ext>
            </a:extLst>
          </p:cNvPr>
          <p:cNvSpPr txBox="1"/>
          <p:nvPr userDrawn="1"/>
        </p:nvSpPr>
        <p:spPr>
          <a:xfrm>
            <a:off x="1059550" y="6503783"/>
            <a:ext cx="35397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 2015, 2018, 2019, 2021, 2024, 2025 Haemonetics Corporation.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TRN-PPT-100285-US(AF)</a:t>
            </a:r>
          </a:p>
        </p:txBody>
      </p:sp>
      <p:sp>
        <p:nvSpPr>
          <p:cNvPr id="9" name="Slide Number Placeholder 4"/>
          <p:cNvSpPr>
            <a:spLocks noGrp="1"/>
          </p:cNvSpPr>
          <p:nvPr>
            <p:ph type="sldNum" sz="quarter" idx="4"/>
          </p:nvPr>
        </p:nvSpPr>
        <p:spPr>
          <a:xfrm>
            <a:off x="614362" y="6472997"/>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26497445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454D5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56565A"/>
                </a:solidFill>
                <a:latin typeface="Arial"/>
                <a:cs typeface="Arial"/>
              </a:defRPr>
            </a:lvl1pPr>
          </a:lstStyle>
          <a:p>
            <a:pPr marL="12700">
              <a:lnSpc>
                <a:spcPct val="100000"/>
              </a:lnSpc>
              <a:spcBef>
                <a:spcPts val="15"/>
              </a:spcBef>
            </a:pPr>
            <a:endParaRPr spc="-10" dirty="0"/>
          </a:p>
        </p:txBody>
      </p:sp>
    </p:spTree>
    <p:extLst>
      <p:ext uri="{BB962C8B-B14F-4D97-AF65-F5344CB8AC3E}">
        <p14:creationId xmlns:p14="http://schemas.microsoft.com/office/powerpoint/2010/main" val="300750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56565A"/>
                </a:solidFill>
                <a:latin typeface="Arial"/>
                <a:cs typeface="Arial"/>
              </a:defRPr>
            </a:lvl1pPr>
          </a:lstStyle>
          <a:p>
            <a:pPr marL="12700">
              <a:lnSpc>
                <a:spcPct val="100000"/>
              </a:lnSpc>
              <a:spcBef>
                <a:spcPts val="15"/>
              </a:spcBef>
            </a:pPr>
            <a:endParaRPr spc="-10" dirty="0"/>
          </a:p>
        </p:txBody>
      </p:sp>
    </p:spTree>
    <p:extLst>
      <p:ext uri="{BB962C8B-B14F-4D97-AF65-F5344CB8AC3E}">
        <p14:creationId xmlns:p14="http://schemas.microsoft.com/office/powerpoint/2010/main" val="372864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Divider">
    <p:bg>
      <p:bgPr>
        <a:solidFill>
          <a:schemeClr val="bg1"/>
        </a:solidFill>
        <a:effectLst/>
      </p:bgPr>
    </p:bg>
    <p:spTree>
      <p:nvGrpSpPr>
        <p:cNvPr id="1" name=""/>
        <p:cNvGrpSpPr/>
        <p:nvPr/>
      </p:nvGrpSpPr>
      <p:grpSpPr>
        <a:xfrm>
          <a:off x="0" y="0"/>
          <a:ext cx="0" cy="0"/>
          <a:chOff x="0" y="0"/>
          <a:chExt cx="0" cy="0"/>
        </a:xfrm>
      </p:grpSpPr>
      <p:pic>
        <p:nvPicPr>
          <p:cNvPr id="2" name="Picture 1" descr="White Logo_RGB 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16" name="Text Placeholder 15">
            <a:extLst>
              <a:ext uri="{FF2B5EF4-FFF2-40B4-BE49-F238E27FC236}">
                <a16:creationId xmlns:a16="http://schemas.microsoft.com/office/drawing/2014/main" id="{EB93CAFB-9ADC-4451-ABC8-0841D4489821}"/>
              </a:ext>
            </a:extLst>
          </p:cNvPr>
          <p:cNvSpPr>
            <a:spLocks noGrp="1"/>
          </p:cNvSpPr>
          <p:nvPr>
            <p:ph type="body" sz="quarter" idx="10"/>
          </p:nvPr>
        </p:nvSpPr>
        <p:spPr>
          <a:xfrm>
            <a:off x="609600" y="2514600"/>
            <a:ext cx="5806440" cy="1951546"/>
          </a:xfrm>
        </p:spPr>
        <p:txBody>
          <a:bodyPr lIns="0" tIns="0" rIns="0" bIns="0" anchor="b">
            <a:noAutofit/>
          </a:bodyPr>
          <a:lstStyle>
            <a:lvl1pPr>
              <a:lnSpc>
                <a:spcPct val="85000"/>
              </a:lnSpc>
              <a:spcBef>
                <a:spcPts val="0"/>
              </a:spcBef>
              <a:defRPr sz="4400" b="1" cap="none" spc="60" baseline="0">
                <a:solidFill>
                  <a:schemeClr val="bg1"/>
                </a:solidFill>
              </a:defRPr>
            </a:lvl1pPr>
          </a:lstStyle>
          <a:p>
            <a:pPr lvl="0"/>
            <a:r>
              <a:rPr lang="en-US" dirty="0"/>
              <a:t>Edit Master text styles</a:t>
            </a:r>
          </a:p>
        </p:txBody>
      </p:sp>
      <p:sp>
        <p:nvSpPr>
          <p:cNvPr id="10" name="Text Placeholder 9"/>
          <p:cNvSpPr>
            <a:spLocks noGrp="1"/>
          </p:cNvSpPr>
          <p:nvPr>
            <p:ph type="body" sz="quarter" idx="11" hasCustomPrompt="1"/>
          </p:nvPr>
        </p:nvSpPr>
        <p:spPr>
          <a:xfrm>
            <a:off x="604157" y="4563065"/>
            <a:ext cx="5029200" cy="644525"/>
          </a:xfrm>
        </p:spPr>
        <p:txBody>
          <a:bodyPr/>
          <a:lstStyle>
            <a:lvl1pPr>
              <a:defRPr b="1">
                <a:solidFill>
                  <a:schemeClr val="bg1"/>
                </a:solidFill>
              </a:defRPr>
            </a:lvl1pPr>
          </a:lstStyle>
          <a:p>
            <a:pPr lvl="0"/>
            <a:r>
              <a:rPr lang="en-US" dirty="0"/>
              <a:t>Subheading</a:t>
            </a:r>
          </a:p>
        </p:txBody>
      </p:sp>
      <p:sp>
        <p:nvSpPr>
          <p:cNvPr id="6" name="TextBox 5">
            <a:extLst>
              <a:ext uri="{FF2B5EF4-FFF2-40B4-BE49-F238E27FC236}">
                <a16:creationId xmlns:a16="http://schemas.microsoft.com/office/drawing/2014/main" id="{78E40519-62AB-5747-B868-A4C7AF2B1251}"/>
              </a:ext>
            </a:extLst>
          </p:cNvPr>
          <p:cNvSpPr txBox="1"/>
          <p:nvPr userDrawn="1"/>
        </p:nvSpPr>
        <p:spPr>
          <a:xfrm>
            <a:off x="1059550" y="6503783"/>
            <a:ext cx="35397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 2015, 2018, 2019, 2021, 2024, 2025 Haemonetics Corporation.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TRN-PPT-100285-US(AF)</a:t>
            </a:r>
          </a:p>
        </p:txBody>
      </p:sp>
    </p:spTree>
    <p:extLst>
      <p:ext uri="{BB962C8B-B14F-4D97-AF65-F5344CB8AC3E}">
        <p14:creationId xmlns:p14="http://schemas.microsoft.com/office/powerpoint/2010/main" val="221405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Divider">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B82EA02-880D-5891-8F56-82E7C06D08D6}"/>
              </a:ext>
            </a:extLst>
          </p:cNvPr>
          <p:cNvSpPr>
            <a:spLocks noGrp="1"/>
          </p:cNvSpPr>
          <p:nvPr>
            <p:ph type="body" sz="quarter" idx="11"/>
          </p:nvPr>
        </p:nvSpPr>
        <p:spPr>
          <a:xfrm>
            <a:off x="609600" y="2895600"/>
            <a:ext cx="5638800" cy="1560830"/>
          </a:xfrm>
        </p:spPr>
        <p:txBody>
          <a:bodyPr lIns="0" tIns="0" rIns="0" bIns="0" anchor="b">
            <a:noAutofit/>
          </a:bodyPr>
          <a:lstStyle>
            <a:lvl1pPr>
              <a:lnSpc>
                <a:spcPct val="85000"/>
              </a:lnSpc>
              <a:defRPr sz="4400" b="1" cap="none" spc="120" baseline="0">
                <a:solidFill>
                  <a:schemeClr val="accent4"/>
                </a:solidFill>
              </a:defRPr>
            </a:lvl1pPr>
          </a:lstStyle>
          <a:p>
            <a:pPr lvl="0"/>
            <a:r>
              <a:rPr lang="en-US" dirty="0"/>
              <a:t>Edit Master text styles</a:t>
            </a:r>
          </a:p>
        </p:txBody>
      </p:sp>
      <p:sp>
        <p:nvSpPr>
          <p:cNvPr id="8" name="Text Placeholder 4">
            <a:extLst>
              <a:ext uri="{FF2B5EF4-FFF2-40B4-BE49-F238E27FC236}">
                <a16:creationId xmlns:a16="http://schemas.microsoft.com/office/drawing/2014/main" id="{84A520A7-CDC6-129F-A583-89CDDAAD3BB6}"/>
              </a:ext>
            </a:extLst>
          </p:cNvPr>
          <p:cNvSpPr>
            <a:spLocks noGrp="1"/>
          </p:cNvSpPr>
          <p:nvPr>
            <p:ph type="body" sz="quarter" idx="12"/>
          </p:nvPr>
        </p:nvSpPr>
        <p:spPr>
          <a:xfrm>
            <a:off x="609600" y="4572000"/>
            <a:ext cx="5105400" cy="838200"/>
          </a:xfrm>
        </p:spPr>
        <p:txBody>
          <a:bodyPr>
            <a:noAutofit/>
          </a:bodyPr>
          <a:lstStyle>
            <a:lvl1pPr>
              <a:defRPr lang="en-US" sz="2400" b="1" kern="1200" cap="none" spc="120" baseline="0" dirty="0" smtClean="0">
                <a:solidFill>
                  <a:schemeClr val="accent4"/>
                </a:solidFill>
                <a:latin typeface="+mn-lt"/>
                <a:ea typeface="+mn-ea"/>
                <a:cs typeface="+mn-cs"/>
              </a:defRPr>
            </a:lvl1pPr>
          </a:lstStyle>
          <a:p>
            <a:pPr lvl="0"/>
            <a:r>
              <a:rPr lang="en-US"/>
              <a:t>Edit Master text styles</a:t>
            </a:r>
          </a:p>
        </p:txBody>
      </p:sp>
      <p:pic>
        <p:nvPicPr>
          <p:cNvPr id="9" name="Picture 8" descr="Logo&#10;&#10;Description automatically generated">
            <a:extLst>
              <a:ext uri="{FF2B5EF4-FFF2-40B4-BE49-F238E27FC236}">
                <a16:creationId xmlns:a16="http://schemas.microsoft.com/office/drawing/2014/main" id="{CC9E73EA-E058-4D71-8B83-314F6483D0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92893" y="6343015"/>
            <a:ext cx="1911296" cy="372110"/>
          </a:xfrm>
          <a:prstGeom prst="rect">
            <a:avLst/>
          </a:prstGeom>
        </p:spPr>
      </p:pic>
      <p:sp>
        <p:nvSpPr>
          <p:cNvPr id="11" name="TextBox 10">
            <a:extLst>
              <a:ext uri="{FF2B5EF4-FFF2-40B4-BE49-F238E27FC236}">
                <a16:creationId xmlns:a16="http://schemas.microsoft.com/office/drawing/2014/main" id="{78E40519-62AB-5747-B868-A4C7AF2B1251}"/>
              </a:ext>
            </a:extLst>
          </p:cNvPr>
          <p:cNvSpPr txBox="1"/>
          <p:nvPr userDrawn="1"/>
        </p:nvSpPr>
        <p:spPr>
          <a:xfrm>
            <a:off x="1059550" y="6503783"/>
            <a:ext cx="35397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 2015, 2018, 2019, 2021, 2024, 2025 Haemonetics Corporation.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TRN-PPT-100285-US(AF)</a:t>
            </a:r>
          </a:p>
        </p:txBody>
      </p:sp>
    </p:spTree>
    <p:extLst>
      <p:ext uri="{BB962C8B-B14F-4D97-AF65-F5344CB8AC3E}">
        <p14:creationId xmlns:p14="http://schemas.microsoft.com/office/powerpoint/2010/main" val="3686824566"/>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4">
            <a:extLst>
              <a:ext uri="{FF2B5EF4-FFF2-40B4-BE49-F238E27FC236}">
                <a16:creationId xmlns:a16="http://schemas.microsoft.com/office/drawing/2014/main" id="{257FECE6-463E-44AE-8CDB-0E02B4B115DD}"/>
              </a:ext>
            </a:extLst>
          </p:cNvPr>
          <p:cNvSpPr/>
          <p:nvPr userDrawn="1"/>
        </p:nvSpPr>
        <p:spPr>
          <a:xfrm>
            <a:off x="614362" y="6453550"/>
            <a:ext cx="402431" cy="40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Slide Number Placeholder 4"/>
          <p:cNvSpPr>
            <a:spLocks noGrp="1"/>
          </p:cNvSpPr>
          <p:nvPr>
            <p:ph type="sldNum" sz="quarter" idx="4"/>
          </p:nvPr>
        </p:nvSpPr>
        <p:spPr>
          <a:xfrm>
            <a:off x="614362" y="6477000"/>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329675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6383A-9B76-4188-B01E-1051C716612A}"/>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54B012BE-04AA-4AB3-8593-E469552B3FAC}"/>
              </a:ext>
            </a:extLst>
          </p:cNvPr>
          <p:cNvSpPr>
            <a:spLocks noGrp="1"/>
          </p:cNvSpPr>
          <p:nvPr>
            <p:ph type="body" sz="quarter" idx="12"/>
          </p:nvPr>
        </p:nvSpPr>
        <p:spPr>
          <a:xfrm>
            <a:off x="592930" y="1123950"/>
            <a:ext cx="8229600" cy="552450"/>
          </a:xfrm>
        </p:spPr>
        <p:txBody>
          <a:bodyPr lIns="0" tIns="0" rIns="0" bIns="0">
            <a:normAutofit/>
          </a:bodyPr>
          <a:lstStyle>
            <a:lvl1pPr>
              <a:lnSpc>
                <a:spcPct val="97000"/>
              </a:lnSpc>
              <a:defRPr lang="en-US" sz="2400" b="0" kern="1200" cap="none" baseline="0" dirty="0">
                <a:solidFill>
                  <a:schemeClr val="tx2"/>
                </a:solidFill>
                <a:latin typeface="+mn-lt"/>
                <a:ea typeface="+mn-ea"/>
                <a:cs typeface="+mn-cs"/>
              </a:defRPr>
            </a:lvl1pPr>
          </a:lstStyle>
          <a:p>
            <a:pPr lvl="0"/>
            <a:r>
              <a:rPr lang="en-US" dirty="0"/>
              <a:t>Edit Master text styles</a:t>
            </a:r>
          </a:p>
        </p:txBody>
      </p:sp>
      <p:sp>
        <p:nvSpPr>
          <p:cNvPr id="7" name="Slide Number Placeholder 4"/>
          <p:cNvSpPr>
            <a:spLocks noGrp="1"/>
          </p:cNvSpPr>
          <p:nvPr>
            <p:ph type="sldNum" sz="quarter" idx="4"/>
          </p:nvPr>
        </p:nvSpPr>
        <p:spPr>
          <a:xfrm>
            <a:off x="614362" y="6477000"/>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173179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6383A-9B76-4188-B01E-1051C716612A}"/>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D27B3C6-9930-4A14-95CC-17167018D89F}"/>
              </a:ext>
            </a:extLst>
          </p:cNvPr>
          <p:cNvSpPr>
            <a:spLocks noGrp="1"/>
          </p:cNvSpPr>
          <p:nvPr>
            <p:ph type="body" sz="quarter" idx="11"/>
          </p:nvPr>
        </p:nvSpPr>
        <p:spPr>
          <a:xfrm>
            <a:off x="614224" y="1295401"/>
            <a:ext cx="8682176"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4"/>
          </p:nvPr>
        </p:nvSpPr>
        <p:spPr>
          <a:xfrm>
            <a:off x="614362" y="6472997"/>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199266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33C12-66C2-4545-B40B-A0DB382BDCF7}"/>
              </a:ext>
            </a:extLst>
          </p:cNvPr>
          <p:cNvSpPr>
            <a:spLocks noGrp="1"/>
          </p:cNvSpPr>
          <p:nvPr>
            <p:ph type="title"/>
          </p:nvPr>
        </p:nvSpPr>
        <p:spPr/>
        <p:txBody>
          <a:bodyPr/>
          <a:lstStyle/>
          <a:p>
            <a:r>
              <a:rPr lang="en-US"/>
              <a:t>Click to edit Master title style</a:t>
            </a:r>
          </a:p>
        </p:txBody>
      </p:sp>
      <p:sp>
        <p:nvSpPr>
          <p:cNvPr id="6" name="Text Placeholder 4">
            <a:extLst>
              <a:ext uri="{FF2B5EF4-FFF2-40B4-BE49-F238E27FC236}">
                <a16:creationId xmlns:a16="http://schemas.microsoft.com/office/drawing/2014/main" id="{34ED8E89-45E6-4BBF-9E77-56D30E094A17}"/>
              </a:ext>
            </a:extLst>
          </p:cNvPr>
          <p:cNvSpPr>
            <a:spLocks noGrp="1"/>
          </p:cNvSpPr>
          <p:nvPr>
            <p:ph type="body" sz="quarter" idx="11"/>
          </p:nvPr>
        </p:nvSpPr>
        <p:spPr>
          <a:xfrm>
            <a:off x="614224" y="1304545"/>
            <a:ext cx="5176976" cy="4572000"/>
          </a:xfrm>
        </p:spPr>
        <p:txBody>
          <a:bodyPr>
            <a:normAutofit/>
          </a:bodyPr>
          <a:lstStyle>
            <a:lvl1pPr>
              <a:defRPr sz="2000"/>
            </a:lvl1pPr>
            <a:lvl2pPr>
              <a:defRPr sz="20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8E82518F-E540-4E06-9F08-32B0D66444F4}"/>
              </a:ext>
            </a:extLst>
          </p:cNvPr>
          <p:cNvSpPr>
            <a:spLocks noGrp="1"/>
          </p:cNvSpPr>
          <p:nvPr>
            <p:ph type="body" sz="quarter" idx="12"/>
          </p:nvPr>
        </p:nvSpPr>
        <p:spPr>
          <a:xfrm>
            <a:off x="6400800" y="1295401"/>
            <a:ext cx="5176976" cy="4572000"/>
          </a:xfrm>
        </p:spPr>
        <p:txBody>
          <a:bodyPr>
            <a:normAutofit/>
          </a:bodyPr>
          <a:lstStyle>
            <a:lvl1pPr>
              <a:defRPr sz="2000"/>
            </a:lvl1pPr>
            <a:lvl2pPr>
              <a:defRPr sz="20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4"/>
          </p:nvPr>
        </p:nvSpPr>
        <p:spPr>
          <a:xfrm>
            <a:off x="614362" y="6472997"/>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391293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andard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BA6D5-1C72-4CE6-9D1A-567F8829AE9C}"/>
              </a:ext>
            </a:extLst>
          </p:cNvPr>
          <p:cNvSpPr/>
          <p:nvPr/>
        </p:nvSpPr>
        <p:spPr>
          <a:xfrm>
            <a:off x="614362" y="6453550"/>
            <a:ext cx="402431" cy="40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5" name="Picture 4" descr="Logo&#10;&#10;Description automatically generated">
            <a:extLst>
              <a:ext uri="{FF2B5EF4-FFF2-40B4-BE49-F238E27FC236}">
                <a16:creationId xmlns:a16="http://schemas.microsoft.com/office/drawing/2014/main" id="{C34E2474-0789-47EC-8AE9-47FB143FEF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92893" y="6343015"/>
            <a:ext cx="1911296" cy="372110"/>
          </a:xfrm>
          <a:prstGeom prst="rect">
            <a:avLst/>
          </a:prstGeom>
        </p:spPr>
      </p:pic>
      <p:sp>
        <p:nvSpPr>
          <p:cNvPr id="7" name="Slide Number Placeholder 6">
            <a:extLst>
              <a:ext uri="{FF2B5EF4-FFF2-40B4-BE49-F238E27FC236}">
                <a16:creationId xmlns:a16="http://schemas.microsoft.com/office/drawing/2014/main" id="{AC788B1B-05D9-4906-A399-DE89A3785821}"/>
              </a:ext>
            </a:extLst>
          </p:cNvPr>
          <p:cNvSpPr>
            <a:spLocks noGrp="1"/>
          </p:cNvSpPr>
          <p:nvPr>
            <p:ph type="sldNum" sz="quarter" idx="10"/>
          </p:nvPr>
        </p:nvSpPr>
        <p:spPr>
          <a:xfrm>
            <a:off x="614223" y="6497571"/>
            <a:ext cx="376377" cy="315980"/>
          </a:xfrm>
          <a:prstGeom prst="rect">
            <a:avLst/>
          </a:prstGeom>
        </p:spPr>
        <p:txBody>
          <a:bodyPr/>
          <a:lstStyle/>
          <a:p>
            <a:fld id="{F2B09385-B3B1-4BEC-90E5-20A3567F7EFA}" type="slidenum">
              <a:rPr lang="en-US" smtClean="0"/>
              <a:pPr/>
              <a:t>‹#›</a:t>
            </a:fld>
            <a:endParaRPr lang="en-US" dirty="0"/>
          </a:p>
        </p:txBody>
      </p:sp>
      <p:sp>
        <p:nvSpPr>
          <p:cNvPr id="9" name="TextBox 8">
            <a:extLst>
              <a:ext uri="{FF2B5EF4-FFF2-40B4-BE49-F238E27FC236}">
                <a16:creationId xmlns:a16="http://schemas.microsoft.com/office/drawing/2014/main" id="{0D14351C-B961-3C42-A9E9-9C660036E609}"/>
              </a:ext>
            </a:extLst>
          </p:cNvPr>
          <p:cNvSpPr txBox="1"/>
          <p:nvPr/>
        </p:nvSpPr>
        <p:spPr>
          <a:xfrm>
            <a:off x="1059550" y="6503783"/>
            <a:ext cx="35397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 2015, 2018, 2019, 2021, 2024, 2025 Haemonetics Corporation.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TRN-PPT-100285-US(AF)</a:t>
            </a:r>
          </a:p>
        </p:txBody>
      </p:sp>
      <p:sp>
        <p:nvSpPr>
          <p:cNvPr id="10" name="Title 3">
            <a:extLst>
              <a:ext uri="{FF2B5EF4-FFF2-40B4-BE49-F238E27FC236}">
                <a16:creationId xmlns:a16="http://schemas.microsoft.com/office/drawing/2014/main" id="{49933C12-66C2-4545-B40B-A0DB382BDCF7}"/>
              </a:ext>
            </a:extLst>
          </p:cNvPr>
          <p:cNvSpPr>
            <a:spLocks noGrp="1"/>
          </p:cNvSpPr>
          <p:nvPr>
            <p:ph type="title"/>
          </p:nvPr>
        </p:nvSpPr>
        <p:spPr>
          <a:xfrm>
            <a:off x="592931" y="249919"/>
            <a:ext cx="10837070" cy="459696"/>
          </a:xfrm>
        </p:spPr>
        <p:txBody>
          <a:bodyPr/>
          <a:lstStyle/>
          <a:p>
            <a:r>
              <a:rPr lang="en-US"/>
              <a:t>Click to edit Master title style</a:t>
            </a:r>
          </a:p>
        </p:txBody>
      </p:sp>
      <p:sp>
        <p:nvSpPr>
          <p:cNvPr id="12" name="Text Placeholder 4">
            <a:extLst>
              <a:ext uri="{FF2B5EF4-FFF2-40B4-BE49-F238E27FC236}">
                <a16:creationId xmlns:a16="http://schemas.microsoft.com/office/drawing/2014/main" id="{34ED8E89-45E6-4BBF-9E77-56D30E094A17}"/>
              </a:ext>
            </a:extLst>
          </p:cNvPr>
          <p:cNvSpPr>
            <a:spLocks noGrp="1"/>
          </p:cNvSpPr>
          <p:nvPr>
            <p:ph type="body" sz="quarter" idx="11"/>
          </p:nvPr>
        </p:nvSpPr>
        <p:spPr>
          <a:xfrm>
            <a:off x="614223" y="1304545"/>
            <a:ext cx="10815777" cy="4572000"/>
          </a:xfrm>
        </p:spPr>
        <p:txBody>
          <a:bodyPr>
            <a:normAutofit/>
          </a:bodyPr>
          <a:lstStyle>
            <a:lvl1pPr>
              <a:defRPr sz="2000"/>
            </a:lvl1pPr>
            <a:lvl2pPr>
              <a:defRPr sz="20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23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10D9AAC-E032-4181-A0B2-0C3C33D596E1}"/>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3" name="Slide Number Placeholder 4"/>
          <p:cNvSpPr>
            <a:spLocks noGrp="1"/>
          </p:cNvSpPr>
          <p:nvPr>
            <p:ph type="sldNum" sz="quarter" idx="4"/>
          </p:nvPr>
        </p:nvSpPr>
        <p:spPr>
          <a:xfrm>
            <a:off x="614362" y="6472997"/>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21493787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CC9E73EA-E058-4D71-8B83-314F6483D0B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2200" y="6384212"/>
            <a:ext cx="2042160" cy="397588"/>
          </a:xfrm>
          <a:prstGeom prst="rect">
            <a:avLst/>
          </a:prstGeom>
        </p:spPr>
      </p:pic>
      <p:sp>
        <p:nvSpPr>
          <p:cNvPr id="8" name="TextBox 7">
            <a:extLst>
              <a:ext uri="{FF2B5EF4-FFF2-40B4-BE49-F238E27FC236}">
                <a16:creationId xmlns:a16="http://schemas.microsoft.com/office/drawing/2014/main" id="{78E40519-62AB-5747-B868-A4C7AF2B1251}"/>
              </a:ext>
            </a:extLst>
          </p:cNvPr>
          <p:cNvSpPr txBox="1"/>
          <p:nvPr userDrawn="1"/>
        </p:nvSpPr>
        <p:spPr>
          <a:xfrm>
            <a:off x="990600" y="6400800"/>
            <a:ext cx="7924800" cy="530915"/>
          </a:xfrm>
          <a:prstGeom prst="rect">
            <a:avLst/>
          </a:prstGeom>
          <a:noFill/>
        </p:spPr>
        <p:txBody>
          <a:bodyPr wrap="square" rtlCol="0">
            <a:spAutoFit/>
          </a:bodyPr>
          <a:lstStyle/>
          <a:p>
            <a:pPr marL="12700" marR="5080">
              <a:lnSpc>
                <a:spcPct val="100000"/>
              </a:lnSpc>
            </a:pPr>
            <a:r>
              <a:rPr lang="en-US" sz="900" spc="-5" dirty="0">
                <a:solidFill>
                  <a:schemeClr val="tx2"/>
                </a:solidFill>
                <a:latin typeface="Arial" panose="020B0604020202020204" pitchFamily="34" charset="0"/>
                <a:cs typeface="Arial" panose="020B0604020202020204" pitchFamily="34" charset="0"/>
              </a:rPr>
              <a:t>© 2015, 2018, 2019, 2021, 2024, 2025 </a:t>
            </a:r>
            <a:r>
              <a:rPr lang="en-US" sz="900" spc="-15" dirty="0">
                <a:solidFill>
                  <a:schemeClr val="tx2"/>
                </a:solidFill>
                <a:latin typeface="Arial" panose="020B0604020202020204" pitchFamily="34" charset="0"/>
                <a:cs typeface="Arial" panose="020B0604020202020204" pitchFamily="34" charset="0"/>
              </a:rPr>
              <a:t>Haemonetics Corporation. Haemonetics, TEG, TEG Manager, PlateletMapping and RapidTEG are trademarks or registered trademarks of Haemonetics Corporation in the USA, other countries, or both. 05.2025 USA. </a:t>
            </a:r>
            <a:r>
              <a:rPr lang="en-US" sz="900" spc="-10" dirty="0">
                <a:solidFill>
                  <a:schemeClr val="tx2"/>
                </a:solidFill>
                <a:latin typeface="Arial" panose="020B0604020202020204" pitchFamily="34" charset="0"/>
                <a:cs typeface="Arial" panose="020B0604020202020204" pitchFamily="34" charset="0"/>
              </a:rPr>
              <a:t>TRN-PPT-100285-US(AF)</a:t>
            </a:r>
            <a:endParaRPr lang="en-US" sz="900" dirty="0">
              <a:solidFill>
                <a:schemeClr val="tx2"/>
              </a:solidFill>
              <a:latin typeface="Arial" panose="020B0604020202020204" pitchFamily="34" charset="0"/>
              <a:cs typeface="Arial" panose="020B0604020202020204" pitchFamily="34" charset="0"/>
            </a:endParaRPr>
          </a:p>
          <a:p>
            <a:endParaRPr lang="en-US" sz="1050" dirty="0">
              <a:solidFill>
                <a:schemeClr val="bg2"/>
              </a:solidFill>
            </a:endParaRPr>
          </a:p>
        </p:txBody>
      </p:sp>
    </p:spTree>
    <p:extLst>
      <p:ext uri="{BB962C8B-B14F-4D97-AF65-F5344CB8AC3E}">
        <p14:creationId xmlns:p14="http://schemas.microsoft.com/office/powerpoint/2010/main" val="3423220031"/>
      </p:ext>
    </p:extLst>
  </p:cSld>
  <p:clrMap bg1="lt1" tx1="dk1" bg2="lt2" tx2="dk2" accent1="accent1" accent2="accent2" accent3="accent3" accent4="accent4" accent5="accent5" accent6="accent6" hlink="hlink" folHlink="folHlink"/>
  <p:sldLayoutIdLst>
    <p:sldLayoutId id="214748373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DBEBB-4076-436A-89D8-476F14ADE8E5}"/>
              </a:ext>
            </a:extLst>
          </p:cNvPr>
          <p:cNvSpPr>
            <a:spLocks noGrp="1"/>
          </p:cNvSpPr>
          <p:nvPr>
            <p:ph type="title"/>
          </p:nvPr>
        </p:nvSpPr>
        <p:spPr>
          <a:xfrm>
            <a:off x="592931" y="249919"/>
            <a:ext cx="10837070" cy="459696"/>
          </a:xfrm>
          <a:prstGeom prst="rect">
            <a:avLst/>
          </a:prstGeom>
          <a:ln>
            <a:noFill/>
          </a:ln>
        </p:spPr>
        <p:txBody>
          <a:bodyPr vert="horz" lIns="0" tIns="0" rIns="0" bIns="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E458106D-53C3-4256-9176-00DB8A02DB27}"/>
              </a:ext>
            </a:extLst>
          </p:cNvPr>
          <p:cNvSpPr>
            <a:spLocks noGrp="1"/>
          </p:cNvSpPr>
          <p:nvPr>
            <p:ph type="body" idx="1"/>
          </p:nvPr>
        </p:nvSpPr>
        <p:spPr>
          <a:xfrm>
            <a:off x="616017" y="1338164"/>
            <a:ext cx="10051983" cy="44329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257FECE6-463E-44AE-8CDB-0E02B4B115DD}"/>
              </a:ext>
            </a:extLst>
          </p:cNvPr>
          <p:cNvSpPr/>
          <p:nvPr userDrawn="1"/>
        </p:nvSpPr>
        <p:spPr>
          <a:xfrm>
            <a:off x="614362" y="6453550"/>
            <a:ext cx="402431" cy="40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18" name="Picture 17" descr="Logo&#10;&#10;Description automatically generated">
            <a:extLst>
              <a:ext uri="{FF2B5EF4-FFF2-40B4-BE49-F238E27FC236}">
                <a16:creationId xmlns:a16="http://schemas.microsoft.com/office/drawing/2014/main" id="{CC9E73EA-E058-4D71-8B83-314F6483D0B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092893" y="6343015"/>
            <a:ext cx="1911296" cy="372110"/>
          </a:xfrm>
          <a:prstGeom prst="rect">
            <a:avLst/>
          </a:prstGeom>
        </p:spPr>
      </p:pic>
      <p:sp>
        <p:nvSpPr>
          <p:cNvPr id="4" name="TextBox 3">
            <a:extLst>
              <a:ext uri="{FF2B5EF4-FFF2-40B4-BE49-F238E27FC236}">
                <a16:creationId xmlns:a16="http://schemas.microsoft.com/office/drawing/2014/main" id="{78E40519-62AB-5747-B868-A4C7AF2B1251}"/>
              </a:ext>
            </a:extLst>
          </p:cNvPr>
          <p:cNvSpPr txBox="1"/>
          <p:nvPr/>
        </p:nvSpPr>
        <p:spPr>
          <a:xfrm>
            <a:off x="1059550" y="6503783"/>
            <a:ext cx="3539752"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 2015, 2018, 2019, 2021, 2024, 2025 Haemonetics Corporation.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chemeClr val="bg2"/>
                </a:solidFill>
                <a:effectLst/>
                <a:latin typeface="+mn-lt"/>
                <a:ea typeface="+mn-ea"/>
                <a:cs typeface="+mn-cs"/>
              </a:rPr>
              <a:t>TRN-PPT-100285-US(AF)</a:t>
            </a:r>
          </a:p>
          <a:p>
            <a:r>
              <a:rPr lang="en-US" sz="900" b="0" i="0" u="none" strike="noStrike" kern="1200" dirty="0">
                <a:solidFill>
                  <a:schemeClr val="bg2"/>
                </a:solidFill>
                <a:effectLst/>
                <a:latin typeface="+mn-lt"/>
                <a:ea typeface="+mn-ea"/>
                <a:cs typeface="+mn-cs"/>
              </a:rPr>
              <a:t> </a:t>
            </a:r>
          </a:p>
        </p:txBody>
      </p:sp>
      <p:sp>
        <p:nvSpPr>
          <p:cNvPr id="5" name="Slide Number Placeholder 4"/>
          <p:cNvSpPr>
            <a:spLocks noGrp="1"/>
          </p:cNvSpPr>
          <p:nvPr>
            <p:ph type="sldNum" sz="quarter" idx="4"/>
          </p:nvPr>
        </p:nvSpPr>
        <p:spPr>
          <a:xfrm>
            <a:off x="614362" y="6472997"/>
            <a:ext cx="381000" cy="365125"/>
          </a:xfrm>
          <a:prstGeom prst="rect">
            <a:avLst/>
          </a:prstGeom>
        </p:spPr>
        <p:txBody>
          <a:bodyPr vert="horz" lIns="91440" tIns="45720" rIns="91440" bIns="45720" rtlCol="0" anchor="ctr"/>
          <a:lstStyle>
            <a:lvl1pPr algn="ctr">
              <a:defRPr sz="1200">
                <a:solidFill>
                  <a:schemeClr val="bg1"/>
                </a:solidFill>
              </a:defRPr>
            </a:lvl1pPr>
          </a:lstStyle>
          <a:p>
            <a:fld id="{B0D1023C-53A1-4AF3-9AC1-B398F48A614D}" type="slidenum">
              <a:rPr lang="en-US" smtClean="0"/>
              <a:pPr/>
              <a:t>‹#›</a:t>
            </a:fld>
            <a:endParaRPr lang="en-US" dirty="0"/>
          </a:p>
        </p:txBody>
      </p:sp>
    </p:spTree>
    <p:extLst>
      <p:ext uri="{BB962C8B-B14F-4D97-AF65-F5344CB8AC3E}">
        <p14:creationId xmlns:p14="http://schemas.microsoft.com/office/powerpoint/2010/main" val="3734409350"/>
      </p:ext>
    </p:extLst>
  </p:cSld>
  <p:clrMap bg1="lt1" tx1="dk1" bg2="lt2" tx2="dk2" accent1="accent1" accent2="accent2" accent3="accent3" accent4="accent4" accent5="accent5" accent6="accent6" hlink="hlink" folHlink="folHlink"/>
  <p:sldLayoutIdLst>
    <p:sldLayoutId id="2147483712" r:id="rId1"/>
    <p:sldLayoutId id="2147483729" r:id="rId2"/>
    <p:sldLayoutId id="2147483728" r:id="rId3"/>
    <p:sldLayoutId id="2147483717" r:id="rId4"/>
    <p:sldLayoutId id="2147483718" r:id="rId5"/>
    <p:sldLayoutId id="2147483719" r:id="rId6"/>
    <p:sldLayoutId id="2147483720" r:id="rId7"/>
    <p:sldLayoutId id="2147483721" r:id="rId8"/>
    <p:sldLayoutId id="2147483722" r:id="rId9"/>
    <p:sldLayoutId id="2147483723" r:id="rId10"/>
    <p:sldLayoutId id="2147483732" r:id="rId11"/>
    <p:sldLayoutId id="2147483733" r:id="rId12"/>
  </p:sldLayoutIdLst>
  <p:hf sldNum="0" hdr="0" dt="0"/>
  <p:txStyles>
    <p:titleStyle>
      <a:lvl1pPr algn="l" defTabSz="914400" rtl="0" eaLnBrk="1" latinLnBrk="0" hangingPunct="1">
        <a:lnSpc>
          <a:spcPct val="100000"/>
        </a:lnSpc>
        <a:spcBef>
          <a:spcPct val="0"/>
        </a:spcBef>
        <a:buNone/>
        <a:defRPr sz="2500" b="1" kern="1200">
          <a:solidFill>
            <a:schemeClr val="accent4"/>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kern="1200" cap="none" baseline="0">
          <a:solidFill>
            <a:schemeClr val="tx2"/>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2pPr>
      <a:lvl3pPr marL="457200" indent="-17145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200" kern="1200">
          <a:solidFill>
            <a:schemeClr val="tx2"/>
          </a:solidFill>
          <a:latin typeface="+mn-lt"/>
          <a:ea typeface="+mn-ea"/>
          <a:cs typeface="+mn-cs"/>
        </a:defRPr>
      </a:lvl3pPr>
      <a:lvl4pPr marL="7429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4pPr>
      <a:lvl5pPr marL="9715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jpg"/><Relationship Id="rId1" Type="http://schemas.openxmlformats.org/officeDocument/2006/relationships/slideLayout" Target="../slideLayouts/slideLayout4.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69.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71.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6C81-4AD7-36F4-5DE8-D3C668D4FB62}"/>
              </a:ext>
            </a:extLst>
          </p:cNvPr>
          <p:cNvSpPr>
            <a:spLocks noGrp="1"/>
          </p:cNvSpPr>
          <p:nvPr>
            <p:ph type="title"/>
          </p:nvPr>
        </p:nvSpPr>
        <p:spPr/>
        <p:txBody>
          <a:bodyPr/>
          <a:lstStyle/>
          <a:p>
            <a:r>
              <a:rPr lang="en-US" sz="5400" spc="-5" dirty="0"/>
              <a:t>TEG</a:t>
            </a:r>
            <a:r>
              <a:rPr lang="en-US" sz="5400" spc="-7" baseline="20833" dirty="0"/>
              <a:t>® </a:t>
            </a:r>
            <a:r>
              <a:rPr lang="en-US" sz="5400" spc="-5" dirty="0"/>
              <a:t>6s Hemostasis</a:t>
            </a:r>
            <a:r>
              <a:rPr lang="en-US" sz="5400" spc="-795" dirty="0"/>
              <a:t> </a:t>
            </a:r>
            <a:r>
              <a:rPr lang="en-US" sz="5400" spc="-10" dirty="0"/>
              <a:t>Analyzer</a:t>
            </a:r>
            <a:endParaRPr lang="en-US" sz="5400" dirty="0"/>
          </a:p>
        </p:txBody>
      </p:sp>
      <p:sp>
        <p:nvSpPr>
          <p:cNvPr id="3" name="Text Placeholder 2">
            <a:extLst>
              <a:ext uri="{FF2B5EF4-FFF2-40B4-BE49-F238E27FC236}">
                <a16:creationId xmlns:a16="http://schemas.microsoft.com/office/drawing/2014/main" id="{D45937CE-A3C7-B3DA-256D-DD4C53C48B2B}"/>
              </a:ext>
            </a:extLst>
          </p:cNvPr>
          <p:cNvSpPr>
            <a:spLocks noGrp="1"/>
          </p:cNvSpPr>
          <p:nvPr>
            <p:ph type="body" sz="quarter" idx="13"/>
          </p:nvPr>
        </p:nvSpPr>
        <p:spPr/>
        <p:txBody>
          <a:bodyPr/>
          <a:lstStyle/>
          <a:p>
            <a:r>
              <a:rPr lang="en-US" dirty="0"/>
              <a:t>Operator Training</a:t>
            </a:r>
          </a:p>
          <a:p>
            <a:endParaRPr lang="en-US" dirty="0"/>
          </a:p>
        </p:txBody>
      </p:sp>
      <p:sp>
        <p:nvSpPr>
          <p:cNvPr id="4" name="object 9">
            <a:extLst>
              <a:ext uri="{FF2B5EF4-FFF2-40B4-BE49-F238E27FC236}">
                <a16:creationId xmlns:a16="http://schemas.microsoft.com/office/drawing/2014/main" id="{473B0B0D-520C-CE09-116D-A4B21C00474B}"/>
              </a:ext>
            </a:extLst>
          </p:cNvPr>
          <p:cNvSpPr/>
          <p:nvPr/>
        </p:nvSpPr>
        <p:spPr>
          <a:xfrm>
            <a:off x="1066800" y="6019800"/>
            <a:ext cx="677418" cy="247650"/>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45263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47800" y="3539490"/>
            <a:ext cx="2055876" cy="280949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Patient </a:t>
            </a:r>
            <a:r>
              <a:rPr lang="en-US" dirty="0"/>
              <a:t>C</a:t>
            </a:r>
            <a:r>
              <a:rPr dirty="0"/>
              <a:t>artridge</a:t>
            </a:r>
            <a:r>
              <a:rPr spc="-170" dirty="0"/>
              <a:t> </a:t>
            </a:r>
            <a:r>
              <a:rPr lang="en-US" dirty="0"/>
              <a:t>P</a:t>
            </a:r>
            <a:r>
              <a:rPr dirty="0"/>
              <a:t>ackage</a:t>
            </a:r>
          </a:p>
        </p:txBody>
      </p:sp>
      <p:sp>
        <p:nvSpPr>
          <p:cNvPr id="6" name="object 6"/>
          <p:cNvSpPr/>
          <p:nvPr/>
        </p:nvSpPr>
        <p:spPr>
          <a:xfrm>
            <a:off x="5638038" y="5337809"/>
            <a:ext cx="1752600" cy="224028"/>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5412232" y="5437378"/>
            <a:ext cx="105410" cy="26034"/>
          </a:xfrm>
          <a:custGeom>
            <a:avLst/>
            <a:gdLst/>
            <a:ahLst/>
            <a:cxnLst/>
            <a:rect l="l" t="t" r="r" b="b"/>
            <a:pathLst>
              <a:path w="105410" h="26035">
                <a:moveTo>
                  <a:pt x="61595" y="0"/>
                </a:moveTo>
                <a:lnTo>
                  <a:pt x="3683" y="6858"/>
                </a:lnTo>
                <a:lnTo>
                  <a:pt x="0" y="11557"/>
                </a:lnTo>
                <a:lnTo>
                  <a:pt x="1270" y="21971"/>
                </a:lnTo>
                <a:lnTo>
                  <a:pt x="5969" y="25654"/>
                </a:lnTo>
                <a:lnTo>
                  <a:pt x="11176" y="25146"/>
                </a:lnTo>
                <a:lnTo>
                  <a:pt x="105283" y="13970"/>
                </a:lnTo>
                <a:lnTo>
                  <a:pt x="93853" y="13970"/>
                </a:lnTo>
                <a:lnTo>
                  <a:pt x="61595" y="0"/>
                </a:lnTo>
                <a:close/>
              </a:path>
            </a:pathLst>
          </a:custGeom>
          <a:solidFill>
            <a:srgbClr val="C50B2E"/>
          </a:solidFill>
        </p:spPr>
        <p:txBody>
          <a:bodyPr wrap="square" lIns="0" tIns="0" rIns="0" bIns="0" rtlCol="0"/>
          <a:lstStyle/>
          <a:p>
            <a:endParaRPr dirty="0"/>
          </a:p>
        </p:txBody>
      </p:sp>
      <p:sp>
        <p:nvSpPr>
          <p:cNvPr id="8" name="object 8"/>
          <p:cNvSpPr/>
          <p:nvPr/>
        </p:nvSpPr>
        <p:spPr>
          <a:xfrm>
            <a:off x="5473827" y="5435091"/>
            <a:ext cx="33655" cy="16510"/>
          </a:xfrm>
          <a:custGeom>
            <a:avLst/>
            <a:gdLst/>
            <a:ahLst/>
            <a:cxnLst/>
            <a:rect l="l" t="t" r="r" b="b"/>
            <a:pathLst>
              <a:path w="33654" h="16510">
                <a:moveTo>
                  <a:pt x="18669" y="0"/>
                </a:moveTo>
                <a:lnTo>
                  <a:pt x="0" y="2286"/>
                </a:lnTo>
                <a:lnTo>
                  <a:pt x="32258" y="16256"/>
                </a:lnTo>
                <a:lnTo>
                  <a:pt x="33528" y="13208"/>
                </a:lnTo>
                <a:lnTo>
                  <a:pt x="28321" y="13208"/>
                </a:lnTo>
                <a:lnTo>
                  <a:pt x="18669" y="0"/>
                </a:lnTo>
                <a:close/>
              </a:path>
            </a:pathLst>
          </a:custGeom>
          <a:solidFill>
            <a:srgbClr val="C50B2E"/>
          </a:solidFill>
        </p:spPr>
        <p:txBody>
          <a:bodyPr wrap="square" lIns="0" tIns="0" rIns="0" bIns="0" rtlCol="0"/>
          <a:lstStyle/>
          <a:p>
            <a:endParaRPr dirty="0"/>
          </a:p>
        </p:txBody>
      </p:sp>
      <p:sp>
        <p:nvSpPr>
          <p:cNvPr id="9" name="object 9"/>
          <p:cNvSpPr/>
          <p:nvPr/>
        </p:nvSpPr>
        <p:spPr>
          <a:xfrm>
            <a:off x="5446903" y="5360670"/>
            <a:ext cx="80645" cy="90805"/>
          </a:xfrm>
          <a:custGeom>
            <a:avLst/>
            <a:gdLst/>
            <a:ahLst/>
            <a:cxnLst/>
            <a:rect l="l" t="t" r="r" b="b"/>
            <a:pathLst>
              <a:path w="80645" h="90804">
                <a:moveTo>
                  <a:pt x="9398" y="0"/>
                </a:moveTo>
                <a:lnTo>
                  <a:pt x="5207" y="3174"/>
                </a:lnTo>
                <a:lnTo>
                  <a:pt x="889" y="6222"/>
                </a:lnTo>
                <a:lnTo>
                  <a:pt x="0" y="12191"/>
                </a:lnTo>
                <a:lnTo>
                  <a:pt x="3175" y="16382"/>
                </a:lnTo>
                <a:lnTo>
                  <a:pt x="34544" y="59181"/>
                </a:lnTo>
                <a:lnTo>
                  <a:pt x="66802" y="73278"/>
                </a:lnTo>
                <a:lnTo>
                  <a:pt x="59182" y="90677"/>
                </a:lnTo>
                <a:lnTo>
                  <a:pt x="70612" y="90677"/>
                </a:lnTo>
                <a:lnTo>
                  <a:pt x="80264" y="89534"/>
                </a:lnTo>
                <a:lnTo>
                  <a:pt x="15367" y="888"/>
                </a:lnTo>
                <a:lnTo>
                  <a:pt x="9398" y="0"/>
                </a:lnTo>
                <a:close/>
              </a:path>
            </a:pathLst>
          </a:custGeom>
          <a:solidFill>
            <a:srgbClr val="C50B2E"/>
          </a:solidFill>
        </p:spPr>
        <p:txBody>
          <a:bodyPr wrap="square" lIns="0" tIns="0" rIns="0" bIns="0" rtlCol="0"/>
          <a:lstStyle/>
          <a:p>
            <a:endParaRPr dirty="0"/>
          </a:p>
        </p:txBody>
      </p:sp>
      <p:sp>
        <p:nvSpPr>
          <p:cNvPr id="10" name="object 10"/>
          <p:cNvSpPr/>
          <p:nvPr/>
        </p:nvSpPr>
        <p:spPr>
          <a:xfrm>
            <a:off x="5492496" y="5433186"/>
            <a:ext cx="16510" cy="15240"/>
          </a:xfrm>
          <a:custGeom>
            <a:avLst/>
            <a:gdLst/>
            <a:ahLst/>
            <a:cxnLst/>
            <a:rect l="l" t="t" r="r" b="b"/>
            <a:pathLst>
              <a:path w="16510" h="15239">
                <a:moveTo>
                  <a:pt x="16255" y="0"/>
                </a:moveTo>
                <a:lnTo>
                  <a:pt x="0" y="1905"/>
                </a:lnTo>
                <a:lnTo>
                  <a:pt x="9651" y="15113"/>
                </a:lnTo>
                <a:lnTo>
                  <a:pt x="16255" y="0"/>
                </a:lnTo>
                <a:close/>
              </a:path>
            </a:pathLst>
          </a:custGeom>
          <a:solidFill>
            <a:srgbClr val="C50B2E"/>
          </a:solidFill>
        </p:spPr>
        <p:txBody>
          <a:bodyPr wrap="square" lIns="0" tIns="0" rIns="0" bIns="0" rtlCol="0"/>
          <a:lstStyle/>
          <a:p>
            <a:endParaRPr dirty="0"/>
          </a:p>
        </p:txBody>
      </p:sp>
      <p:sp>
        <p:nvSpPr>
          <p:cNvPr id="11" name="object 11"/>
          <p:cNvSpPr/>
          <p:nvPr/>
        </p:nvSpPr>
        <p:spPr>
          <a:xfrm>
            <a:off x="5502147" y="5433186"/>
            <a:ext cx="12065" cy="15240"/>
          </a:xfrm>
          <a:custGeom>
            <a:avLst/>
            <a:gdLst/>
            <a:ahLst/>
            <a:cxnLst/>
            <a:rect l="l" t="t" r="r" b="b"/>
            <a:pathLst>
              <a:path w="12064" h="15239">
                <a:moveTo>
                  <a:pt x="9778" y="0"/>
                </a:moveTo>
                <a:lnTo>
                  <a:pt x="6603" y="0"/>
                </a:lnTo>
                <a:lnTo>
                  <a:pt x="0" y="15113"/>
                </a:lnTo>
                <a:lnTo>
                  <a:pt x="5206" y="15113"/>
                </a:lnTo>
                <a:lnTo>
                  <a:pt x="11556" y="762"/>
                </a:lnTo>
                <a:lnTo>
                  <a:pt x="9778" y="0"/>
                </a:lnTo>
                <a:close/>
              </a:path>
            </a:pathLst>
          </a:custGeom>
          <a:solidFill>
            <a:srgbClr val="C50B2E"/>
          </a:solidFill>
        </p:spPr>
        <p:txBody>
          <a:bodyPr wrap="square" lIns="0" tIns="0" rIns="0" bIns="0" rtlCol="0"/>
          <a:lstStyle/>
          <a:p>
            <a:endParaRPr dirty="0"/>
          </a:p>
        </p:txBody>
      </p:sp>
      <p:sp>
        <p:nvSpPr>
          <p:cNvPr id="12" name="object 12"/>
          <p:cNvSpPr/>
          <p:nvPr/>
        </p:nvSpPr>
        <p:spPr>
          <a:xfrm>
            <a:off x="3040379" y="4362450"/>
            <a:ext cx="2452370" cy="1075055"/>
          </a:xfrm>
          <a:custGeom>
            <a:avLst/>
            <a:gdLst/>
            <a:ahLst/>
            <a:cxnLst/>
            <a:rect l="l" t="t" r="r" b="b"/>
            <a:pathLst>
              <a:path w="2452370" h="1075054">
                <a:moveTo>
                  <a:pt x="7619" y="0"/>
                </a:moveTo>
                <a:lnTo>
                  <a:pt x="0" y="17526"/>
                </a:lnTo>
                <a:lnTo>
                  <a:pt x="2433447" y="1074928"/>
                </a:lnTo>
                <a:lnTo>
                  <a:pt x="2452116" y="1072642"/>
                </a:lnTo>
                <a:lnTo>
                  <a:pt x="2441067" y="1057402"/>
                </a:lnTo>
                <a:lnTo>
                  <a:pt x="7619" y="0"/>
                </a:lnTo>
                <a:close/>
              </a:path>
            </a:pathLst>
          </a:custGeom>
          <a:solidFill>
            <a:srgbClr val="C50B2E"/>
          </a:solidFill>
        </p:spPr>
        <p:txBody>
          <a:bodyPr wrap="square" lIns="0" tIns="0" rIns="0" bIns="0" rtlCol="0"/>
          <a:lstStyle/>
          <a:p>
            <a:endParaRPr dirty="0"/>
          </a:p>
        </p:txBody>
      </p:sp>
      <p:sp>
        <p:nvSpPr>
          <p:cNvPr id="13" name="object 13"/>
          <p:cNvSpPr/>
          <p:nvPr/>
        </p:nvSpPr>
        <p:spPr>
          <a:xfrm>
            <a:off x="5481446" y="5419852"/>
            <a:ext cx="30480" cy="15240"/>
          </a:xfrm>
          <a:custGeom>
            <a:avLst/>
            <a:gdLst/>
            <a:ahLst/>
            <a:cxnLst/>
            <a:rect l="l" t="t" r="r" b="b"/>
            <a:pathLst>
              <a:path w="30479" h="15239">
                <a:moveTo>
                  <a:pt x="0" y="0"/>
                </a:moveTo>
                <a:lnTo>
                  <a:pt x="11049" y="15240"/>
                </a:lnTo>
                <a:lnTo>
                  <a:pt x="27305" y="13335"/>
                </a:lnTo>
                <a:lnTo>
                  <a:pt x="30480" y="13335"/>
                </a:lnTo>
                <a:lnTo>
                  <a:pt x="0" y="0"/>
                </a:lnTo>
                <a:close/>
              </a:path>
            </a:pathLst>
          </a:custGeom>
          <a:solidFill>
            <a:srgbClr val="C50B2E"/>
          </a:solidFill>
        </p:spPr>
        <p:txBody>
          <a:bodyPr wrap="square" lIns="0" tIns="0" rIns="0" bIns="0" rtlCol="0"/>
          <a:lstStyle/>
          <a:p>
            <a:endParaRPr dirty="0"/>
          </a:p>
        </p:txBody>
      </p:sp>
      <p:sp>
        <p:nvSpPr>
          <p:cNvPr id="14" name="object 14"/>
          <p:cNvSpPr/>
          <p:nvPr/>
        </p:nvSpPr>
        <p:spPr>
          <a:xfrm>
            <a:off x="9326118" y="4566665"/>
            <a:ext cx="647700" cy="377189"/>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8792718" y="2640329"/>
            <a:ext cx="2823210" cy="1607820"/>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686800" y="3852417"/>
            <a:ext cx="89535" cy="55880"/>
          </a:xfrm>
          <a:custGeom>
            <a:avLst/>
            <a:gdLst/>
            <a:ahLst/>
            <a:cxnLst/>
            <a:rect l="l" t="t" r="r" b="b"/>
            <a:pathLst>
              <a:path w="89534" h="55879">
                <a:moveTo>
                  <a:pt x="68199" y="0"/>
                </a:moveTo>
                <a:lnTo>
                  <a:pt x="1524" y="38988"/>
                </a:lnTo>
                <a:lnTo>
                  <a:pt x="0" y="44830"/>
                </a:lnTo>
                <a:lnTo>
                  <a:pt x="5334" y="53974"/>
                </a:lnTo>
                <a:lnTo>
                  <a:pt x="11049" y="55498"/>
                </a:lnTo>
                <a:lnTo>
                  <a:pt x="89535" y="9651"/>
                </a:lnTo>
                <a:lnTo>
                  <a:pt x="86995" y="9651"/>
                </a:lnTo>
                <a:lnTo>
                  <a:pt x="86995" y="8381"/>
                </a:lnTo>
                <a:lnTo>
                  <a:pt x="82296" y="8381"/>
                </a:lnTo>
                <a:lnTo>
                  <a:pt x="68199" y="0"/>
                </a:lnTo>
                <a:close/>
              </a:path>
            </a:pathLst>
          </a:custGeom>
          <a:solidFill>
            <a:srgbClr val="C50B2E"/>
          </a:solidFill>
        </p:spPr>
        <p:txBody>
          <a:bodyPr wrap="square" lIns="0" tIns="0" rIns="0" bIns="0" rtlCol="0"/>
          <a:lstStyle/>
          <a:p>
            <a:endParaRPr dirty="0"/>
          </a:p>
        </p:txBody>
      </p:sp>
      <p:sp>
        <p:nvSpPr>
          <p:cNvPr id="17" name="object 17"/>
          <p:cNvSpPr/>
          <p:nvPr/>
        </p:nvSpPr>
        <p:spPr>
          <a:xfrm>
            <a:off x="8259318" y="3852481"/>
            <a:ext cx="495934" cy="0"/>
          </a:xfrm>
          <a:custGeom>
            <a:avLst/>
            <a:gdLst/>
            <a:ahLst/>
            <a:cxnLst/>
            <a:rect l="l" t="t" r="r" b="b"/>
            <a:pathLst>
              <a:path w="495934">
                <a:moveTo>
                  <a:pt x="0" y="0"/>
                </a:moveTo>
                <a:lnTo>
                  <a:pt x="495680" y="0"/>
                </a:lnTo>
              </a:path>
            </a:pathLst>
          </a:custGeom>
          <a:ln w="19176">
            <a:solidFill>
              <a:srgbClr val="C50B2E"/>
            </a:solidFill>
          </a:ln>
        </p:spPr>
        <p:txBody>
          <a:bodyPr wrap="square" lIns="0" tIns="0" rIns="0" bIns="0" rtlCol="0"/>
          <a:lstStyle/>
          <a:p>
            <a:endParaRPr dirty="0"/>
          </a:p>
        </p:txBody>
      </p:sp>
      <p:sp>
        <p:nvSpPr>
          <p:cNvPr id="18" name="object 18"/>
          <p:cNvSpPr/>
          <p:nvPr/>
        </p:nvSpPr>
        <p:spPr>
          <a:xfrm>
            <a:off x="8773794" y="3842892"/>
            <a:ext cx="19050" cy="19685"/>
          </a:xfrm>
          <a:custGeom>
            <a:avLst/>
            <a:gdLst/>
            <a:ahLst/>
            <a:cxnLst/>
            <a:rect l="l" t="t" r="r" b="b"/>
            <a:pathLst>
              <a:path w="19050" h="19685">
                <a:moveTo>
                  <a:pt x="2540" y="0"/>
                </a:moveTo>
                <a:lnTo>
                  <a:pt x="0" y="0"/>
                </a:lnTo>
                <a:lnTo>
                  <a:pt x="0" y="19176"/>
                </a:lnTo>
                <a:lnTo>
                  <a:pt x="2540" y="19176"/>
                </a:lnTo>
                <a:lnTo>
                  <a:pt x="18923" y="9524"/>
                </a:lnTo>
                <a:lnTo>
                  <a:pt x="2540" y="0"/>
                </a:lnTo>
                <a:close/>
              </a:path>
            </a:pathLst>
          </a:custGeom>
          <a:solidFill>
            <a:srgbClr val="C50B2E"/>
          </a:solidFill>
        </p:spPr>
        <p:txBody>
          <a:bodyPr wrap="square" lIns="0" tIns="0" rIns="0" bIns="0" rtlCol="0"/>
          <a:lstStyle/>
          <a:p>
            <a:endParaRPr dirty="0"/>
          </a:p>
        </p:txBody>
      </p:sp>
      <p:sp>
        <p:nvSpPr>
          <p:cNvPr id="19" name="object 19"/>
          <p:cNvSpPr/>
          <p:nvPr/>
        </p:nvSpPr>
        <p:spPr>
          <a:xfrm>
            <a:off x="8754998" y="3844163"/>
            <a:ext cx="14604" cy="17145"/>
          </a:xfrm>
          <a:custGeom>
            <a:avLst/>
            <a:gdLst/>
            <a:ahLst/>
            <a:cxnLst/>
            <a:rect l="l" t="t" r="r" b="b"/>
            <a:pathLst>
              <a:path w="14604" h="17145">
                <a:moveTo>
                  <a:pt x="14097" y="0"/>
                </a:moveTo>
                <a:lnTo>
                  <a:pt x="0" y="8255"/>
                </a:lnTo>
                <a:lnTo>
                  <a:pt x="14097" y="16637"/>
                </a:lnTo>
                <a:lnTo>
                  <a:pt x="14097" y="0"/>
                </a:lnTo>
                <a:close/>
              </a:path>
            </a:pathLst>
          </a:custGeom>
          <a:solidFill>
            <a:srgbClr val="C50B2E"/>
          </a:solidFill>
        </p:spPr>
        <p:txBody>
          <a:bodyPr wrap="square" lIns="0" tIns="0" rIns="0" bIns="0" rtlCol="0"/>
          <a:lstStyle/>
          <a:p>
            <a:endParaRPr dirty="0"/>
          </a:p>
        </p:txBody>
      </p:sp>
      <p:sp>
        <p:nvSpPr>
          <p:cNvPr id="20" name="object 20"/>
          <p:cNvSpPr/>
          <p:nvPr/>
        </p:nvSpPr>
        <p:spPr>
          <a:xfrm>
            <a:off x="8769095" y="3852538"/>
            <a:ext cx="5080" cy="0"/>
          </a:xfrm>
          <a:custGeom>
            <a:avLst/>
            <a:gdLst/>
            <a:ahLst/>
            <a:cxnLst/>
            <a:rect l="l" t="t" r="r" b="b"/>
            <a:pathLst>
              <a:path w="5079">
                <a:moveTo>
                  <a:pt x="0" y="0"/>
                </a:moveTo>
                <a:lnTo>
                  <a:pt x="4699" y="0"/>
                </a:lnTo>
              </a:path>
            </a:pathLst>
          </a:custGeom>
          <a:ln w="16522">
            <a:solidFill>
              <a:srgbClr val="C50B2E"/>
            </a:solidFill>
          </a:ln>
        </p:spPr>
        <p:txBody>
          <a:bodyPr wrap="square" lIns="0" tIns="0" rIns="0" bIns="0" rtlCol="0"/>
          <a:lstStyle/>
          <a:p>
            <a:endParaRPr dirty="0"/>
          </a:p>
        </p:txBody>
      </p:sp>
      <p:sp>
        <p:nvSpPr>
          <p:cNvPr id="21" name="object 21"/>
          <p:cNvSpPr/>
          <p:nvPr/>
        </p:nvSpPr>
        <p:spPr>
          <a:xfrm>
            <a:off x="8686800" y="3797046"/>
            <a:ext cx="89535" cy="55880"/>
          </a:xfrm>
          <a:custGeom>
            <a:avLst/>
            <a:gdLst/>
            <a:ahLst/>
            <a:cxnLst/>
            <a:rect l="l" t="t" r="r" b="b"/>
            <a:pathLst>
              <a:path w="89534" h="55879">
                <a:moveTo>
                  <a:pt x="11049" y="0"/>
                </a:moveTo>
                <a:lnTo>
                  <a:pt x="5334" y="1523"/>
                </a:lnTo>
                <a:lnTo>
                  <a:pt x="0" y="10667"/>
                </a:lnTo>
                <a:lnTo>
                  <a:pt x="1524" y="16509"/>
                </a:lnTo>
                <a:lnTo>
                  <a:pt x="68199" y="55371"/>
                </a:lnTo>
                <a:lnTo>
                  <a:pt x="82296" y="47116"/>
                </a:lnTo>
                <a:lnTo>
                  <a:pt x="86995" y="47116"/>
                </a:lnTo>
                <a:lnTo>
                  <a:pt x="86995" y="45846"/>
                </a:lnTo>
                <a:lnTo>
                  <a:pt x="89535" y="45846"/>
                </a:lnTo>
                <a:lnTo>
                  <a:pt x="11049" y="0"/>
                </a:lnTo>
                <a:close/>
              </a:path>
            </a:pathLst>
          </a:custGeom>
          <a:solidFill>
            <a:srgbClr val="C50B2E"/>
          </a:solidFill>
        </p:spPr>
        <p:txBody>
          <a:bodyPr wrap="square" lIns="0" tIns="0" rIns="0" bIns="0" rtlCol="0"/>
          <a:lstStyle/>
          <a:p>
            <a:endParaRPr dirty="0"/>
          </a:p>
        </p:txBody>
      </p:sp>
      <p:sp>
        <p:nvSpPr>
          <p:cNvPr id="22" name="object 22"/>
          <p:cNvSpPr/>
          <p:nvPr/>
        </p:nvSpPr>
        <p:spPr>
          <a:xfrm>
            <a:off x="9170034" y="4627498"/>
            <a:ext cx="108585" cy="31115"/>
          </a:xfrm>
          <a:custGeom>
            <a:avLst/>
            <a:gdLst/>
            <a:ahLst/>
            <a:cxnLst/>
            <a:rect l="l" t="t" r="r" b="b"/>
            <a:pathLst>
              <a:path w="108584" h="31114">
                <a:moveTo>
                  <a:pt x="5206" y="0"/>
                </a:moveTo>
                <a:lnTo>
                  <a:pt x="1269" y="3048"/>
                </a:lnTo>
                <a:lnTo>
                  <a:pt x="0" y="11811"/>
                </a:lnTo>
                <a:lnTo>
                  <a:pt x="3047" y="15875"/>
                </a:lnTo>
                <a:lnTo>
                  <a:pt x="108330" y="30861"/>
                </a:lnTo>
                <a:lnTo>
                  <a:pt x="106933" y="27305"/>
                </a:lnTo>
                <a:lnTo>
                  <a:pt x="90931" y="27305"/>
                </a:lnTo>
                <a:lnTo>
                  <a:pt x="67690" y="8890"/>
                </a:lnTo>
                <a:lnTo>
                  <a:pt x="5206" y="0"/>
                </a:lnTo>
                <a:close/>
              </a:path>
            </a:pathLst>
          </a:custGeom>
          <a:solidFill>
            <a:srgbClr val="C50B2E"/>
          </a:solidFill>
        </p:spPr>
        <p:txBody>
          <a:bodyPr wrap="square" lIns="0" tIns="0" rIns="0" bIns="0" rtlCol="0"/>
          <a:lstStyle/>
          <a:p>
            <a:endParaRPr dirty="0"/>
          </a:p>
        </p:txBody>
      </p:sp>
      <p:sp>
        <p:nvSpPr>
          <p:cNvPr id="23" name="object 23"/>
          <p:cNvSpPr/>
          <p:nvPr/>
        </p:nvSpPr>
        <p:spPr>
          <a:xfrm>
            <a:off x="9237726" y="4636389"/>
            <a:ext cx="26034" cy="18415"/>
          </a:xfrm>
          <a:custGeom>
            <a:avLst/>
            <a:gdLst/>
            <a:ahLst/>
            <a:cxnLst/>
            <a:rect l="l" t="t" r="r" b="b"/>
            <a:pathLst>
              <a:path w="26034" h="18414">
                <a:moveTo>
                  <a:pt x="0" y="0"/>
                </a:moveTo>
                <a:lnTo>
                  <a:pt x="23241" y="18415"/>
                </a:lnTo>
                <a:lnTo>
                  <a:pt x="25908" y="14986"/>
                </a:lnTo>
                <a:lnTo>
                  <a:pt x="20701" y="14986"/>
                </a:lnTo>
                <a:lnTo>
                  <a:pt x="15748" y="2286"/>
                </a:lnTo>
                <a:lnTo>
                  <a:pt x="0" y="0"/>
                </a:lnTo>
                <a:close/>
              </a:path>
            </a:pathLst>
          </a:custGeom>
          <a:solidFill>
            <a:srgbClr val="C50B2E"/>
          </a:solidFill>
        </p:spPr>
        <p:txBody>
          <a:bodyPr wrap="square" lIns="0" tIns="0" rIns="0" bIns="0" rtlCol="0"/>
          <a:lstStyle/>
          <a:p>
            <a:endParaRPr dirty="0"/>
          </a:p>
        </p:txBody>
      </p:sp>
      <p:sp>
        <p:nvSpPr>
          <p:cNvPr id="24" name="object 24"/>
          <p:cNvSpPr/>
          <p:nvPr/>
        </p:nvSpPr>
        <p:spPr>
          <a:xfrm>
            <a:off x="9224644" y="4557267"/>
            <a:ext cx="52705" cy="97790"/>
          </a:xfrm>
          <a:custGeom>
            <a:avLst/>
            <a:gdLst/>
            <a:ahLst/>
            <a:cxnLst/>
            <a:rect l="l" t="t" r="r" b="b"/>
            <a:pathLst>
              <a:path w="52704" h="97789">
                <a:moveTo>
                  <a:pt x="10286" y="0"/>
                </a:moveTo>
                <a:lnTo>
                  <a:pt x="6095" y="1650"/>
                </a:lnTo>
                <a:lnTo>
                  <a:pt x="2031" y="3301"/>
                </a:lnTo>
                <a:lnTo>
                  <a:pt x="0" y="7873"/>
                </a:lnTo>
                <a:lnTo>
                  <a:pt x="22986" y="66547"/>
                </a:lnTo>
                <a:lnTo>
                  <a:pt x="46227" y="84962"/>
                </a:lnTo>
                <a:lnTo>
                  <a:pt x="36321" y="97535"/>
                </a:lnTo>
                <a:lnTo>
                  <a:pt x="52323" y="97535"/>
                </a:lnTo>
                <a:lnTo>
                  <a:pt x="14858" y="2031"/>
                </a:lnTo>
                <a:lnTo>
                  <a:pt x="10286" y="0"/>
                </a:lnTo>
                <a:close/>
              </a:path>
            </a:pathLst>
          </a:custGeom>
          <a:solidFill>
            <a:srgbClr val="C50B2E"/>
          </a:solidFill>
        </p:spPr>
        <p:txBody>
          <a:bodyPr wrap="square" lIns="0" tIns="0" rIns="0" bIns="0" rtlCol="0"/>
          <a:lstStyle/>
          <a:p>
            <a:endParaRPr dirty="0"/>
          </a:p>
        </p:txBody>
      </p:sp>
      <p:sp>
        <p:nvSpPr>
          <p:cNvPr id="25" name="object 25"/>
          <p:cNvSpPr/>
          <p:nvPr/>
        </p:nvSpPr>
        <p:spPr>
          <a:xfrm>
            <a:off x="9253473" y="4638675"/>
            <a:ext cx="13970" cy="12700"/>
          </a:xfrm>
          <a:custGeom>
            <a:avLst/>
            <a:gdLst/>
            <a:ahLst/>
            <a:cxnLst/>
            <a:rect l="l" t="t" r="r" b="b"/>
            <a:pathLst>
              <a:path w="13970" h="12700">
                <a:moveTo>
                  <a:pt x="0" y="0"/>
                </a:moveTo>
                <a:lnTo>
                  <a:pt x="4953" y="12700"/>
                </a:lnTo>
                <a:lnTo>
                  <a:pt x="13589" y="1905"/>
                </a:lnTo>
                <a:lnTo>
                  <a:pt x="0" y="0"/>
                </a:lnTo>
                <a:close/>
              </a:path>
            </a:pathLst>
          </a:custGeom>
          <a:solidFill>
            <a:srgbClr val="C50B2E"/>
          </a:solidFill>
        </p:spPr>
        <p:txBody>
          <a:bodyPr wrap="square" lIns="0" tIns="0" rIns="0" bIns="0" rtlCol="0"/>
          <a:lstStyle/>
          <a:p>
            <a:endParaRPr dirty="0"/>
          </a:p>
        </p:txBody>
      </p:sp>
      <p:sp>
        <p:nvSpPr>
          <p:cNvPr id="26" name="object 26"/>
          <p:cNvSpPr/>
          <p:nvPr/>
        </p:nvSpPr>
        <p:spPr>
          <a:xfrm>
            <a:off x="9247631" y="4623815"/>
            <a:ext cx="23495" cy="27940"/>
          </a:xfrm>
          <a:custGeom>
            <a:avLst/>
            <a:gdLst/>
            <a:ahLst/>
            <a:cxnLst/>
            <a:rect l="l" t="t" r="r" b="b"/>
            <a:pathLst>
              <a:path w="23495" h="27939">
                <a:moveTo>
                  <a:pt x="0" y="0"/>
                </a:moveTo>
                <a:lnTo>
                  <a:pt x="5842" y="14858"/>
                </a:lnTo>
                <a:lnTo>
                  <a:pt x="19431" y="16763"/>
                </a:lnTo>
                <a:lnTo>
                  <a:pt x="10795" y="27558"/>
                </a:lnTo>
                <a:lnTo>
                  <a:pt x="16002" y="27558"/>
                </a:lnTo>
                <a:lnTo>
                  <a:pt x="23241" y="18414"/>
                </a:lnTo>
                <a:lnTo>
                  <a:pt x="0" y="0"/>
                </a:lnTo>
                <a:close/>
              </a:path>
            </a:pathLst>
          </a:custGeom>
          <a:solidFill>
            <a:srgbClr val="C50B2E"/>
          </a:solidFill>
        </p:spPr>
        <p:txBody>
          <a:bodyPr wrap="square" lIns="0" tIns="0" rIns="0" bIns="0" rtlCol="0"/>
          <a:lstStyle/>
          <a:p>
            <a:endParaRPr dirty="0"/>
          </a:p>
        </p:txBody>
      </p:sp>
      <p:sp>
        <p:nvSpPr>
          <p:cNvPr id="27" name="object 27"/>
          <p:cNvSpPr/>
          <p:nvPr/>
        </p:nvSpPr>
        <p:spPr>
          <a:xfrm>
            <a:off x="8254745" y="3845814"/>
            <a:ext cx="998855" cy="793115"/>
          </a:xfrm>
          <a:custGeom>
            <a:avLst/>
            <a:gdLst/>
            <a:ahLst/>
            <a:cxnLst/>
            <a:rect l="l" t="t" r="r" b="b"/>
            <a:pathLst>
              <a:path w="998854" h="793114">
                <a:moveTo>
                  <a:pt x="9905" y="0"/>
                </a:moveTo>
                <a:lnTo>
                  <a:pt x="0" y="12446"/>
                </a:lnTo>
                <a:lnTo>
                  <a:pt x="982979" y="790575"/>
                </a:lnTo>
                <a:lnTo>
                  <a:pt x="998727" y="792861"/>
                </a:lnTo>
                <a:lnTo>
                  <a:pt x="992885" y="778002"/>
                </a:lnTo>
                <a:lnTo>
                  <a:pt x="9905" y="0"/>
                </a:lnTo>
                <a:close/>
              </a:path>
            </a:pathLst>
          </a:custGeom>
          <a:solidFill>
            <a:srgbClr val="C50B2E"/>
          </a:solidFill>
        </p:spPr>
        <p:txBody>
          <a:bodyPr wrap="square" lIns="0" tIns="0" rIns="0" bIns="0" rtlCol="0"/>
          <a:lstStyle/>
          <a:p>
            <a:endParaRPr dirty="0"/>
          </a:p>
        </p:txBody>
      </p:sp>
      <p:sp>
        <p:nvSpPr>
          <p:cNvPr id="28" name="object 28"/>
          <p:cNvSpPr/>
          <p:nvPr/>
        </p:nvSpPr>
        <p:spPr>
          <a:xfrm>
            <a:off x="5512434" y="4069588"/>
            <a:ext cx="90170" cy="55880"/>
          </a:xfrm>
          <a:custGeom>
            <a:avLst/>
            <a:gdLst/>
            <a:ahLst/>
            <a:cxnLst/>
            <a:rect l="l" t="t" r="r" b="b"/>
            <a:pathLst>
              <a:path w="90170" h="55879">
                <a:moveTo>
                  <a:pt x="68199" y="0"/>
                </a:moveTo>
                <a:lnTo>
                  <a:pt x="1524" y="38989"/>
                </a:lnTo>
                <a:lnTo>
                  <a:pt x="0" y="44831"/>
                </a:lnTo>
                <a:lnTo>
                  <a:pt x="5334" y="53975"/>
                </a:lnTo>
                <a:lnTo>
                  <a:pt x="11176" y="55499"/>
                </a:lnTo>
                <a:lnTo>
                  <a:pt x="89662" y="9652"/>
                </a:lnTo>
                <a:lnTo>
                  <a:pt x="87122" y="9652"/>
                </a:lnTo>
                <a:lnTo>
                  <a:pt x="87122" y="8382"/>
                </a:lnTo>
                <a:lnTo>
                  <a:pt x="82296" y="8382"/>
                </a:lnTo>
                <a:lnTo>
                  <a:pt x="68199" y="0"/>
                </a:lnTo>
                <a:close/>
              </a:path>
            </a:pathLst>
          </a:custGeom>
          <a:solidFill>
            <a:srgbClr val="C50B2E"/>
          </a:solidFill>
        </p:spPr>
        <p:txBody>
          <a:bodyPr wrap="square" lIns="0" tIns="0" rIns="0" bIns="0" rtlCol="0"/>
          <a:lstStyle/>
          <a:p>
            <a:endParaRPr dirty="0"/>
          </a:p>
        </p:txBody>
      </p:sp>
      <p:sp>
        <p:nvSpPr>
          <p:cNvPr id="29" name="object 29"/>
          <p:cNvSpPr/>
          <p:nvPr/>
        </p:nvSpPr>
        <p:spPr>
          <a:xfrm>
            <a:off x="2853689" y="4069651"/>
            <a:ext cx="2727325" cy="0"/>
          </a:xfrm>
          <a:custGeom>
            <a:avLst/>
            <a:gdLst/>
            <a:ahLst/>
            <a:cxnLst/>
            <a:rect l="l" t="t" r="r" b="b"/>
            <a:pathLst>
              <a:path w="2727325">
                <a:moveTo>
                  <a:pt x="0" y="0"/>
                </a:moveTo>
                <a:lnTo>
                  <a:pt x="2726944" y="0"/>
                </a:lnTo>
              </a:path>
            </a:pathLst>
          </a:custGeom>
          <a:ln w="19176">
            <a:solidFill>
              <a:srgbClr val="C50B2E"/>
            </a:solidFill>
          </a:ln>
        </p:spPr>
        <p:txBody>
          <a:bodyPr wrap="square" lIns="0" tIns="0" rIns="0" bIns="0" rtlCol="0"/>
          <a:lstStyle/>
          <a:p>
            <a:endParaRPr dirty="0"/>
          </a:p>
        </p:txBody>
      </p:sp>
      <p:sp>
        <p:nvSpPr>
          <p:cNvPr id="30" name="object 30"/>
          <p:cNvSpPr/>
          <p:nvPr/>
        </p:nvSpPr>
        <p:spPr>
          <a:xfrm>
            <a:off x="5599557" y="4060063"/>
            <a:ext cx="19050" cy="19685"/>
          </a:xfrm>
          <a:custGeom>
            <a:avLst/>
            <a:gdLst/>
            <a:ahLst/>
            <a:cxnLst/>
            <a:rect l="l" t="t" r="r" b="b"/>
            <a:pathLst>
              <a:path w="19050" h="19685">
                <a:moveTo>
                  <a:pt x="2539" y="0"/>
                </a:moveTo>
                <a:lnTo>
                  <a:pt x="0" y="0"/>
                </a:lnTo>
                <a:lnTo>
                  <a:pt x="0" y="19177"/>
                </a:lnTo>
                <a:lnTo>
                  <a:pt x="2539" y="19177"/>
                </a:lnTo>
                <a:lnTo>
                  <a:pt x="18922" y="9525"/>
                </a:lnTo>
                <a:lnTo>
                  <a:pt x="2539" y="0"/>
                </a:lnTo>
                <a:close/>
              </a:path>
            </a:pathLst>
          </a:custGeom>
          <a:solidFill>
            <a:srgbClr val="C50B2E"/>
          </a:solidFill>
        </p:spPr>
        <p:txBody>
          <a:bodyPr wrap="square" lIns="0" tIns="0" rIns="0" bIns="0" rtlCol="0"/>
          <a:lstStyle/>
          <a:p>
            <a:endParaRPr dirty="0"/>
          </a:p>
        </p:txBody>
      </p:sp>
      <p:sp>
        <p:nvSpPr>
          <p:cNvPr id="31" name="object 31"/>
          <p:cNvSpPr/>
          <p:nvPr/>
        </p:nvSpPr>
        <p:spPr>
          <a:xfrm>
            <a:off x="5580634" y="4061333"/>
            <a:ext cx="14604" cy="17145"/>
          </a:xfrm>
          <a:custGeom>
            <a:avLst/>
            <a:gdLst/>
            <a:ahLst/>
            <a:cxnLst/>
            <a:rect l="l" t="t" r="r" b="b"/>
            <a:pathLst>
              <a:path w="14604" h="17145">
                <a:moveTo>
                  <a:pt x="14097" y="0"/>
                </a:moveTo>
                <a:lnTo>
                  <a:pt x="0" y="8255"/>
                </a:lnTo>
                <a:lnTo>
                  <a:pt x="14097" y="16637"/>
                </a:lnTo>
                <a:lnTo>
                  <a:pt x="14097" y="0"/>
                </a:lnTo>
                <a:close/>
              </a:path>
            </a:pathLst>
          </a:custGeom>
          <a:solidFill>
            <a:srgbClr val="C50B2E"/>
          </a:solidFill>
        </p:spPr>
        <p:txBody>
          <a:bodyPr wrap="square" lIns="0" tIns="0" rIns="0" bIns="0" rtlCol="0"/>
          <a:lstStyle/>
          <a:p>
            <a:endParaRPr dirty="0"/>
          </a:p>
        </p:txBody>
      </p:sp>
      <p:sp>
        <p:nvSpPr>
          <p:cNvPr id="32" name="object 32"/>
          <p:cNvSpPr/>
          <p:nvPr/>
        </p:nvSpPr>
        <p:spPr>
          <a:xfrm>
            <a:off x="5594730" y="4069708"/>
            <a:ext cx="5080" cy="0"/>
          </a:xfrm>
          <a:custGeom>
            <a:avLst/>
            <a:gdLst/>
            <a:ahLst/>
            <a:cxnLst/>
            <a:rect l="l" t="t" r="r" b="b"/>
            <a:pathLst>
              <a:path w="5079">
                <a:moveTo>
                  <a:pt x="0" y="0"/>
                </a:moveTo>
                <a:lnTo>
                  <a:pt x="4825" y="0"/>
                </a:lnTo>
              </a:path>
            </a:pathLst>
          </a:custGeom>
          <a:ln w="16522">
            <a:solidFill>
              <a:srgbClr val="C50B2E"/>
            </a:solidFill>
          </a:ln>
        </p:spPr>
        <p:txBody>
          <a:bodyPr wrap="square" lIns="0" tIns="0" rIns="0" bIns="0" rtlCol="0"/>
          <a:lstStyle/>
          <a:p>
            <a:endParaRPr dirty="0"/>
          </a:p>
        </p:txBody>
      </p:sp>
      <p:sp>
        <p:nvSpPr>
          <p:cNvPr id="33" name="object 33"/>
          <p:cNvSpPr/>
          <p:nvPr/>
        </p:nvSpPr>
        <p:spPr>
          <a:xfrm>
            <a:off x="5512434" y="4014215"/>
            <a:ext cx="90170" cy="55880"/>
          </a:xfrm>
          <a:custGeom>
            <a:avLst/>
            <a:gdLst/>
            <a:ahLst/>
            <a:cxnLst/>
            <a:rect l="l" t="t" r="r" b="b"/>
            <a:pathLst>
              <a:path w="90170" h="55879">
                <a:moveTo>
                  <a:pt x="11175" y="0"/>
                </a:moveTo>
                <a:lnTo>
                  <a:pt x="5333" y="1523"/>
                </a:lnTo>
                <a:lnTo>
                  <a:pt x="0" y="10667"/>
                </a:lnTo>
                <a:lnTo>
                  <a:pt x="1523" y="16509"/>
                </a:lnTo>
                <a:lnTo>
                  <a:pt x="68198" y="55371"/>
                </a:lnTo>
                <a:lnTo>
                  <a:pt x="82295" y="47116"/>
                </a:lnTo>
                <a:lnTo>
                  <a:pt x="87121" y="47116"/>
                </a:lnTo>
                <a:lnTo>
                  <a:pt x="87121" y="45846"/>
                </a:lnTo>
                <a:lnTo>
                  <a:pt x="89661" y="45846"/>
                </a:lnTo>
                <a:lnTo>
                  <a:pt x="11175" y="0"/>
                </a:lnTo>
                <a:close/>
              </a:path>
            </a:pathLst>
          </a:custGeom>
          <a:solidFill>
            <a:srgbClr val="C50B2E"/>
          </a:solidFill>
        </p:spPr>
        <p:txBody>
          <a:bodyPr wrap="square" lIns="0" tIns="0" rIns="0" bIns="0" rtlCol="0"/>
          <a:lstStyle/>
          <a:p>
            <a:endParaRPr dirty="0"/>
          </a:p>
        </p:txBody>
      </p:sp>
      <p:sp>
        <p:nvSpPr>
          <p:cNvPr id="34" name="object 34"/>
          <p:cNvSpPr txBox="1"/>
          <p:nvPr/>
        </p:nvSpPr>
        <p:spPr>
          <a:xfrm>
            <a:off x="841755" y="832561"/>
            <a:ext cx="7254875" cy="3067506"/>
          </a:xfrm>
          <a:prstGeom prst="rect">
            <a:avLst/>
          </a:prstGeom>
        </p:spPr>
        <p:txBody>
          <a:bodyPr vert="horz" wrap="square" lIns="0" tIns="0" rIns="0" bIns="0" rtlCol="0">
            <a:spAutoFit/>
          </a:bodyPr>
          <a:lstStyle/>
          <a:p>
            <a:pPr marL="12700">
              <a:lnSpc>
                <a:spcPct val="100000"/>
              </a:lnSpc>
            </a:pPr>
            <a:r>
              <a:rPr sz="2800" spc="-20" dirty="0">
                <a:solidFill>
                  <a:srgbClr val="C00000"/>
                </a:solidFill>
                <a:latin typeface="Arial"/>
                <a:cs typeface="Arial"/>
              </a:rPr>
              <a:t>What’s </a:t>
            </a:r>
            <a:r>
              <a:rPr sz="2800" dirty="0">
                <a:solidFill>
                  <a:srgbClr val="C00000"/>
                </a:solidFill>
                <a:latin typeface="Arial"/>
                <a:cs typeface="Arial"/>
              </a:rPr>
              <a:t>in the</a:t>
            </a:r>
            <a:r>
              <a:rPr sz="2800" spc="-165" dirty="0">
                <a:solidFill>
                  <a:srgbClr val="C00000"/>
                </a:solidFill>
                <a:latin typeface="Arial"/>
                <a:cs typeface="Arial"/>
              </a:rPr>
              <a:t> </a:t>
            </a:r>
            <a:r>
              <a:rPr sz="2800" dirty="0">
                <a:solidFill>
                  <a:srgbClr val="C00000"/>
                </a:solidFill>
                <a:latin typeface="Arial"/>
                <a:cs typeface="Arial"/>
              </a:rPr>
              <a:t>box?</a:t>
            </a:r>
            <a:endParaRPr sz="2800" dirty="0">
              <a:latin typeface="Arial"/>
              <a:cs typeface="Arial"/>
            </a:endParaRPr>
          </a:p>
          <a:p>
            <a:pPr marL="457200" indent="-168275">
              <a:lnSpc>
                <a:spcPct val="100000"/>
              </a:lnSpc>
              <a:spcBef>
                <a:spcPts val="630"/>
              </a:spcBef>
              <a:buClr>
                <a:schemeClr val="tx2">
                  <a:lumMod val="60000"/>
                  <a:lumOff val="40000"/>
                </a:schemeClr>
              </a:buClr>
              <a:buFont typeface="Arial" panose="020B0604020202020204" pitchFamily="34" charset="0"/>
              <a:buChar char="•"/>
              <a:tabLst>
                <a:tab pos="457200" algn="l"/>
              </a:tabLst>
            </a:pPr>
            <a:r>
              <a:rPr sz="2000" spc="-10" dirty="0">
                <a:solidFill>
                  <a:schemeClr val="tx2"/>
                </a:solidFill>
                <a:latin typeface="Arial"/>
                <a:cs typeface="Arial"/>
              </a:rPr>
              <a:t>Instructions </a:t>
            </a:r>
            <a:r>
              <a:rPr sz="2000" spc="-5" dirty="0">
                <a:solidFill>
                  <a:schemeClr val="tx2"/>
                </a:solidFill>
                <a:latin typeface="Arial"/>
                <a:cs typeface="Arial"/>
              </a:rPr>
              <a:t>for Use </a:t>
            </a:r>
            <a:endParaRPr lang="en-US" sz="2000" spc="-5" dirty="0">
              <a:solidFill>
                <a:schemeClr val="tx2"/>
              </a:solidFill>
              <a:latin typeface="Arial"/>
              <a:cs typeface="Arial"/>
            </a:endParaRPr>
          </a:p>
          <a:p>
            <a:pPr marL="457200" indent="-168275">
              <a:lnSpc>
                <a:spcPct val="100000"/>
              </a:lnSpc>
              <a:spcBef>
                <a:spcPts val="630"/>
              </a:spcBef>
              <a:buClr>
                <a:schemeClr val="tx2">
                  <a:lumMod val="60000"/>
                  <a:lumOff val="40000"/>
                </a:schemeClr>
              </a:buClr>
              <a:buFont typeface="Arial" panose="020B0604020202020204" pitchFamily="34" charset="0"/>
              <a:buChar char="•"/>
              <a:tabLst>
                <a:tab pos="457200" algn="l"/>
              </a:tabLst>
            </a:pPr>
            <a:r>
              <a:rPr lang="en-US" sz="2000" spc="-10" dirty="0">
                <a:solidFill>
                  <a:schemeClr val="tx2"/>
                </a:solidFill>
                <a:latin typeface="Arial"/>
                <a:cs typeface="Arial"/>
              </a:rPr>
              <a:t>T</a:t>
            </a:r>
            <a:r>
              <a:rPr lang="en-US" sz="2000" spc="-5" dirty="0">
                <a:solidFill>
                  <a:schemeClr val="tx2"/>
                </a:solidFill>
                <a:latin typeface="Arial"/>
                <a:cs typeface="Arial"/>
              </a:rPr>
              <a:t>est cartridges (10)</a:t>
            </a:r>
            <a:endParaRPr lang="en-US" sz="2000" dirty="0">
              <a:solidFill>
                <a:schemeClr val="tx2"/>
              </a:solidFill>
              <a:latin typeface="Arial"/>
              <a:cs typeface="Arial"/>
            </a:endParaRPr>
          </a:p>
          <a:p>
            <a:pPr marL="457200" indent="-168275">
              <a:lnSpc>
                <a:spcPct val="100000"/>
              </a:lnSpc>
              <a:spcBef>
                <a:spcPts val="1005"/>
              </a:spcBef>
              <a:buClr>
                <a:schemeClr val="tx2">
                  <a:lumMod val="60000"/>
                  <a:lumOff val="40000"/>
                </a:schemeClr>
              </a:buClr>
              <a:buFont typeface="Arial" panose="020B0604020202020204" pitchFamily="34" charset="0"/>
              <a:buChar char="•"/>
              <a:tabLst>
                <a:tab pos="457200" algn="l"/>
              </a:tabLst>
            </a:pPr>
            <a:r>
              <a:rPr sz="2000" spc="-25" dirty="0">
                <a:solidFill>
                  <a:schemeClr val="tx2"/>
                </a:solidFill>
                <a:latin typeface="Arial"/>
                <a:cs typeface="Arial"/>
              </a:rPr>
              <a:t>Transfer </a:t>
            </a:r>
            <a:r>
              <a:rPr sz="2000" spc="-10" dirty="0">
                <a:solidFill>
                  <a:schemeClr val="tx2"/>
                </a:solidFill>
                <a:latin typeface="Arial"/>
                <a:cs typeface="Arial"/>
              </a:rPr>
              <a:t>pipette</a:t>
            </a:r>
            <a:r>
              <a:rPr lang="en-US" sz="2000" spc="-10" dirty="0">
                <a:solidFill>
                  <a:schemeClr val="tx2"/>
                </a:solidFill>
                <a:latin typeface="Arial"/>
                <a:cs typeface="Arial"/>
              </a:rPr>
              <a:t>s</a:t>
            </a:r>
            <a:r>
              <a:rPr sz="2000" spc="-130" dirty="0">
                <a:solidFill>
                  <a:schemeClr val="tx2"/>
                </a:solidFill>
                <a:latin typeface="Arial"/>
                <a:cs typeface="Arial"/>
              </a:rPr>
              <a:t> </a:t>
            </a:r>
            <a:r>
              <a:rPr sz="2000" spc="-10" dirty="0">
                <a:solidFill>
                  <a:schemeClr val="tx2"/>
                </a:solidFill>
                <a:latin typeface="Arial"/>
                <a:cs typeface="Arial"/>
              </a:rPr>
              <a:t>(12)</a:t>
            </a:r>
            <a:endParaRPr lang="en-US" sz="2000" spc="-10" dirty="0">
              <a:solidFill>
                <a:schemeClr val="tx2"/>
              </a:solidFill>
              <a:latin typeface="Arial"/>
              <a:cs typeface="Arial"/>
            </a:endParaRPr>
          </a:p>
          <a:p>
            <a:pPr marL="457200" indent="-168275">
              <a:lnSpc>
                <a:spcPct val="100000"/>
              </a:lnSpc>
              <a:spcBef>
                <a:spcPts val="1005"/>
              </a:spcBef>
              <a:buClr>
                <a:schemeClr val="tx2">
                  <a:lumMod val="60000"/>
                  <a:lumOff val="40000"/>
                </a:schemeClr>
              </a:buClr>
              <a:buFont typeface="Arial" panose="020B0604020202020204" pitchFamily="34" charset="0"/>
              <a:buChar char="•"/>
              <a:tabLst>
                <a:tab pos="457200" algn="l"/>
              </a:tabLst>
            </a:pPr>
            <a:endParaRPr lang="en-US" sz="2000" spc="-10" dirty="0">
              <a:solidFill>
                <a:srgbClr val="454D51"/>
              </a:solidFill>
              <a:latin typeface="Arial"/>
              <a:cs typeface="Arial"/>
            </a:endParaRPr>
          </a:p>
          <a:p>
            <a:pPr marL="288925">
              <a:lnSpc>
                <a:spcPct val="100000"/>
              </a:lnSpc>
              <a:spcBef>
                <a:spcPts val="1005"/>
              </a:spcBef>
              <a:buClr>
                <a:schemeClr val="tx2">
                  <a:lumMod val="60000"/>
                  <a:lumOff val="40000"/>
                </a:schemeClr>
              </a:buClr>
              <a:tabLst>
                <a:tab pos="457200" algn="l"/>
                <a:tab pos="6858000" algn="r"/>
              </a:tabLst>
            </a:pPr>
            <a:endParaRPr lang="en-US" sz="2400" dirty="0">
              <a:latin typeface="Arial"/>
              <a:cs typeface="Arial"/>
            </a:endParaRPr>
          </a:p>
          <a:p>
            <a:pPr marL="288925">
              <a:lnSpc>
                <a:spcPct val="100000"/>
              </a:lnSpc>
              <a:spcBef>
                <a:spcPts val="1005"/>
              </a:spcBef>
              <a:buClr>
                <a:schemeClr val="tx2">
                  <a:lumMod val="60000"/>
                  <a:lumOff val="40000"/>
                </a:schemeClr>
              </a:buClr>
              <a:tabLst>
                <a:tab pos="457200" algn="l"/>
                <a:tab pos="6858000" algn="r"/>
              </a:tabLst>
            </a:pPr>
            <a:r>
              <a:rPr lang="en-US" sz="2400" dirty="0">
                <a:latin typeface="Arial"/>
                <a:cs typeface="Arial"/>
              </a:rPr>
              <a:t>		x10</a:t>
            </a:r>
          </a:p>
        </p:txBody>
      </p:sp>
      <p:sp>
        <p:nvSpPr>
          <p:cNvPr id="35" name="object 35"/>
          <p:cNvSpPr/>
          <p:nvPr/>
        </p:nvSpPr>
        <p:spPr>
          <a:xfrm>
            <a:off x="5452236" y="6186309"/>
            <a:ext cx="107950" cy="24765"/>
          </a:xfrm>
          <a:custGeom>
            <a:avLst/>
            <a:gdLst/>
            <a:ahLst/>
            <a:cxnLst/>
            <a:rect l="l" t="t" r="r" b="b"/>
            <a:pathLst>
              <a:path w="107950" h="24764">
                <a:moveTo>
                  <a:pt x="61722" y="0"/>
                </a:moveTo>
                <a:lnTo>
                  <a:pt x="3810" y="5207"/>
                </a:lnTo>
                <a:lnTo>
                  <a:pt x="0" y="9842"/>
                </a:lnTo>
                <a:lnTo>
                  <a:pt x="381" y="15074"/>
                </a:lnTo>
                <a:lnTo>
                  <a:pt x="889" y="20320"/>
                </a:lnTo>
                <a:lnTo>
                  <a:pt x="5461" y="24180"/>
                </a:lnTo>
                <a:lnTo>
                  <a:pt x="107950" y="14986"/>
                </a:lnTo>
                <a:lnTo>
                  <a:pt x="93726" y="14986"/>
                </a:lnTo>
                <a:lnTo>
                  <a:pt x="61722" y="0"/>
                </a:lnTo>
                <a:close/>
              </a:path>
            </a:pathLst>
          </a:custGeom>
          <a:solidFill>
            <a:srgbClr val="C50B2E"/>
          </a:solidFill>
        </p:spPr>
        <p:txBody>
          <a:bodyPr wrap="square" lIns="0" tIns="0" rIns="0" bIns="0" rtlCol="0"/>
          <a:lstStyle/>
          <a:p>
            <a:endParaRPr dirty="0"/>
          </a:p>
        </p:txBody>
      </p:sp>
      <p:sp>
        <p:nvSpPr>
          <p:cNvPr id="36" name="object 36"/>
          <p:cNvSpPr/>
          <p:nvPr/>
        </p:nvSpPr>
        <p:spPr>
          <a:xfrm>
            <a:off x="5513959" y="6184607"/>
            <a:ext cx="33655" cy="17145"/>
          </a:xfrm>
          <a:custGeom>
            <a:avLst/>
            <a:gdLst/>
            <a:ahLst/>
            <a:cxnLst/>
            <a:rect l="l" t="t" r="r" b="b"/>
            <a:pathLst>
              <a:path w="33654" h="17145">
                <a:moveTo>
                  <a:pt x="18923" y="0"/>
                </a:moveTo>
                <a:lnTo>
                  <a:pt x="0" y="1701"/>
                </a:lnTo>
                <a:lnTo>
                  <a:pt x="32004" y="16687"/>
                </a:lnTo>
                <a:lnTo>
                  <a:pt x="33528" y="13449"/>
                </a:lnTo>
                <a:lnTo>
                  <a:pt x="28194" y="13449"/>
                </a:lnTo>
                <a:lnTo>
                  <a:pt x="18923" y="0"/>
                </a:lnTo>
                <a:close/>
              </a:path>
            </a:pathLst>
          </a:custGeom>
          <a:solidFill>
            <a:srgbClr val="C50B2E"/>
          </a:solidFill>
        </p:spPr>
        <p:txBody>
          <a:bodyPr wrap="square" lIns="0" tIns="0" rIns="0" bIns="0" rtlCol="0"/>
          <a:lstStyle/>
          <a:p>
            <a:endParaRPr dirty="0"/>
          </a:p>
        </p:txBody>
      </p:sp>
      <p:sp>
        <p:nvSpPr>
          <p:cNvPr id="37" name="object 37"/>
          <p:cNvSpPr/>
          <p:nvPr/>
        </p:nvSpPr>
        <p:spPr>
          <a:xfrm>
            <a:off x="5489066" y="6109195"/>
            <a:ext cx="78105" cy="92710"/>
          </a:xfrm>
          <a:custGeom>
            <a:avLst/>
            <a:gdLst/>
            <a:ahLst/>
            <a:cxnLst/>
            <a:rect l="l" t="t" r="r" b="b"/>
            <a:pathLst>
              <a:path w="78104" h="92710">
                <a:moveTo>
                  <a:pt x="9778" y="0"/>
                </a:moveTo>
                <a:lnTo>
                  <a:pt x="1142" y="5994"/>
                </a:lnTo>
                <a:lnTo>
                  <a:pt x="0" y="11925"/>
                </a:lnTo>
                <a:lnTo>
                  <a:pt x="3047" y="16256"/>
                </a:lnTo>
                <a:lnTo>
                  <a:pt x="33146" y="59880"/>
                </a:lnTo>
                <a:lnTo>
                  <a:pt x="65023" y="74853"/>
                </a:lnTo>
                <a:lnTo>
                  <a:pt x="56895" y="92100"/>
                </a:lnTo>
                <a:lnTo>
                  <a:pt x="71119" y="92100"/>
                </a:lnTo>
                <a:lnTo>
                  <a:pt x="78104" y="91478"/>
                </a:lnTo>
                <a:lnTo>
                  <a:pt x="18668" y="5435"/>
                </a:lnTo>
                <a:lnTo>
                  <a:pt x="15620" y="1092"/>
                </a:lnTo>
                <a:lnTo>
                  <a:pt x="9778" y="0"/>
                </a:lnTo>
                <a:close/>
              </a:path>
            </a:pathLst>
          </a:custGeom>
          <a:solidFill>
            <a:srgbClr val="C50B2E"/>
          </a:solidFill>
        </p:spPr>
        <p:txBody>
          <a:bodyPr wrap="square" lIns="0" tIns="0" rIns="0" bIns="0" rtlCol="0"/>
          <a:lstStyle/>
          <a:p>
            <a:endParaRPr dirty="0"/>
          </a:p>
        </p:txBody>
      </p:sp>
      <p:sp>
        <p:nvSpPr>
          <p:cNvPr id="38" name="object 38"/>
          <p:cNvSpPr/>
          <p:nvPr/>
        </p:nvSpPr>
        <p:spPr>
          <a:xfrm>
            <a:off x="5532882" y="6183160"/>
            <a:ext cx="16510" cy="15240"/>
          </a:xfrm>
          <a:custGeom>
            <a:avLst/>
            <a:gdLst/>
            <a:ahLst/>
            <a:cxnLst/>
            <a:rect l="l" t="t" r="r" b="b"/>
            <a:pathLst>
              <a:path w="16510" h="15239">
                <a:moveTo>
                  <a:pt x="16255" y="0"/>
                </a:moveTo>
                <a:lnTo>
                  <a:pt x="0" y="1447"/>
                </a:lnTo>
                <a:lnTo>
                  <a:pt x="9270" y="14897"/>
                </a:lnTo>
                <a:lnTo>
                  <a:pt x="16255" y="0"/>
                </a:lnTo>
                <a:close/>
              </a:path>
            </a:pathLst>
          </a:custGeom>
          <a:solidFill>
            <a:srgbClr val="C50B2E"/>
          </a:solidFill>
        </p:spPr>
        <p:txBody>
          <a:bodyPr wrap="square" lIns="0" tIns="0" rIns="0" bIns="0" rtlCol="0"/>
          <a:lstStyle/>
          <a:p>
            <a:endParaRPr dirty="0"/>
          </a:p>
        </p:txBody>
      </p:sp>
      <p:sp>
        <p:nvSpPr>
          <p:cNvPr id="39" name="object 39"/>
          <p:cNvSpPr/>
          <p:nvPr/>
        </p:nvSpPr>
        <p:spPr>
          <a:xfrm>
            <a:off x="5542153" y="6183160"/>
            <a:ext cx="12065" cy="15240"/>
          </a:xfrm>
          <a:custGeom>
            <a:avLst/>
            <a:gdLst/>
            <a:ahLst/>
            <a:cxnLst/>
            <a:rect l="l" t="t" r="r" b="b"/>
            <a:pathLst>
              <a:path w="12064" h="15239">
                <a:moveTo>
                  <a:pt x="10033" y="0"/>
                </a:moveTo>
                <a:lnTo>
                  <a:pt x="6985" y="0"/>
                </a:lnTo>
                <a:lnTo>
                  <a:pt x="0" y="14897"/>
                </a:lnTo>
                <a:lnTo>
                  <a:pt x="5334" y="14897"/>
                </a:lnTo>
                <a:lnTo>
                  <a:pt x="11938" y="889"/>
                </a:lnTo>
                <a:lnTo>
                  <a:pt x="10033" y="0"/>
                </a:lnTo>
                <a:close/>
              </a:path>
            </a:pathLst>
          </a:custGeom>
          <a:solidFill>
            <a:srgbClr val="C50B2E"/>
          </a:solidFill>
        </p:spPr>
        <p:txBody>
          <a:bodyPr wrap="square" lIns="0" tIns="0" rIns="0" bIns="0" rtlCol="0"/>
          <a:lstStyle/>
          <a:p>
            <a:endParaRPr dirty="0"/>
          </a:p>
        </p:txBody>
      </p:sp>
      <p:sp>
        <p:nvSpPr>
          <p:cNvPr id="40" name="object 40"/>
          <p:cNvSpPr/>
          <p:nvPr/>
        </p:nvSpPr>
        <p:spPr>
          <a:xfrm>
            <a:off x="2602992" y="4803647"/>
            <a:ext cx="2929890" cy="1383030"/>
          </a:xfrm>
          <a:custGeom>
            <a:avLst/>
            <a:gdLst/>
            <a:ahLst/>
            <a:cxnLst/>
            <a:rect l="l" t="t" r="r" b="b"/>
            <a:pathLst>
              <a:path w="2929890" h="1383029">
                <a:moveTo>
                  <a:pt x="8127" y="0"/>
                </a:moveTo>
                <a:lnTo>
                  <a:pt x="0" y="17272"/>
                </a:lnTo>
                <a:lnTo>
                  <a:pt x="2910966" y="1382661"/>
                </a:lnTo>
                <a:lnTo>
                  <a:pt x="2929890" y="1380959"/>
                </a:lnTo>
                <a:lnTo>
                  <a:pt x="2919222" y="1365427"/>
                </a:lnTo>
                <a:lnTo>
                  <a:pt x="8127" y="0"/>
                </a:lnTo>
                <a:close/>
              </a:path>
            </a:pathLst>
          </a:custGeom>
          <a:solidFill>
            <a:srgbClr val="C50B2E"/>
          </a:solidFill>
        </p:spPr>
        <p:txBody>
          <a:bodyPr wrap="square" lIns="0" tIns="0" rIns="0" bIns="0" rtlCol="0"/>
          <a:lstStyle/>
          <a:p>
            <a:endParaRPr dirty="0"/>
          </a:p>
        </p:txBody>
      </p:sp>
      <p:sp>
        <p:nvSpPr>
          <p:cNvPr id="41" name="object 41"/>
          <p:cNvSpPr/>
          <p:nvPr/>
        </p:nvSpPr>
        <p:spPr>
          <a:xfrm>
            <a:off x="5522214" y="6169075"/>
            <a:ext cx="30480" cy="15875"/>
          </a:xfrm>
          <a:custGeom>
            <a:avLst/>
            <a:gdLst/>
            <a:ahLst/>
            <a:cxnLst/>
            <a:rect l="l" t="t" r="r" b="b"/>
            <a:pathLst>
              <a:path w="30479" h="15875">
                <a:moveTo>
                  <a:pt x="0" y="0"/>
                </a:moveTo>
                <a:lnTo>
                  <a:pt x="10668" y="15532"/>
                </a:lnTo>
                <a:lnTo>
                  <a:pt x="26924" y="14084"/>
                </a:lnTo>
                <a:lnTo>
                  <a:pt x="29972" y="14084"/>
                </a:lnTo>
                <a:lnTo>
                  <a:pt x="0" y="0"/>
                </a:lnTo>
                <a:close/>
              </a:path>
            </a:pathLst>
          </a:custGeom>
          <a:solidFill>
            <a:srgbClr val="C50B2E"/>
          </a:solidFill>
        </p:spPr>
        <p:txBody>
          <a:bodyPr wrap="square" lIns="0" tIns="0" rIns="0" bIns="0" rtlCol="0"/>
          <a:lstStyle/>
          <a:p>
            <a:endParaRPr dirty="0"/>
          </a:p>
        </p:txBody>
      </p:sp>
      <p:sp>
        <p:nvSpPr>
          <p:cNvPr id="42" name="object 42"/>
          <p:cNvSpPr txBox="1"/>
          <p:nvPr/>
        </p:nvSpPr>
        <p:spPr>
          <a:xfrm>
            <a:off x="5769355" y="5168391"/>
            <a:ext cx="2327275" cy="1325245"/>
          </a:xfrm>
          <a:prstGeom prst="rect">
            <a:avLst/>
          </a:prstGeom>
        </p:spPr>
        <p:txBody>
          <a:bodyPr vert="horz" wrap="square" lIns="0" tIns="0" rIns="0" bIns="0" rtlCol="0">
            <a:spAutoFit/>
          </a:bodyPr>
          <a:lstStyle/>
          <a:p>
            <a:pPr marL="1824355">
              <a:lnSpc>
                <a:spcPct val="100000"/>
              </a:lnSpc>
            </a:pPr>
            <a:r>
              <a:rPr sz="2400" spc="-5" dirty="0">
                <a:latin typeface="Arial"/>
                <a:cs typeface="Arial"/>
              </a:rPr>
              <a:t>x</a:t>
            </a:r>
            <a:r>
              <a:rPr sz="2400" spc="-20" dirty="0">
                <a:latin typeface="Arial"/>
                <a:cs typeface="Arial"/>
              </a:rPr>
              <a:t>1</a:t>
            </a:r>
            <a:r>
              <a:rPr sz="2400" spc="-5" dirty="0">
                <a:latin typeface="Arial"/>
                <a:cs typeface="Arial"/>
              </a:rPr>
              <a:t>2</a:t>
            </a:r>
            <a:endParaRPr sz="2400" dirty="0">
              <a:latin typeface="Arial"/>
              <a:cs typeface="Arial"/>
            </a:endParaRPr>
          </a:p>
          <a:p>
            <a:pPr>
              <a:lnSpc>
                <a:spcPct val="100000"/>
              </a:lnSpc>
              <a:spcBef>
                <a:spcPts val="55"/>
              </a:spcBef>
            </a:pPr>
            <a:endParaRPr sz="3900" dirty="0">
              <a:latin typeface="Times New Roman"/>
              <a:cs typeface="Times New Roman"/>
            </a:endParaRPr>
          </a:p>
          <a:p>
            <a:pPr marL="12700">
              <a:lnSpc>
                <a:spcPct val="100000"/>
              </a:lnSpc>
            </a:pPr>
            <a:r>
              <a:rPr sz="2400" spc="-10" dirty="0">
                <a:latin typeface="Arial"/>
                <a:cs typeface="Arial"/>
              </a:rPr>
              <a:t>Insert</a:t>
            </a:r>
            <a:endParaRPr sz="2400" dirty="0">
              <a:latin typeface="Arial"/>
              <a:cs typeface="Arial"/>
            </a:endParaRPr>
          </a:p>
        </p:txBody>
      </p:sp>
      <p:sp>
        <p:nvSpPr>
          <p:cNvPr id="43" name="object 43"/>
          <p:cNvSpPr/>
          <p:nvPr/>
        </p:nvSpPr>
        <p:spPr>
          <a:xfrm>
            <a:off x="1398269" y="3539490"/>
            <a:ext cx="2103882" cy="2829306"/>
          </a:xfrm>
          <a:prstGeom prst="rect">
            <a:avLst/>
          </a:prstGeom>
          <a:blipFill>
            <a:blip r:embed="rId6" cstate="print"/>
            <a:stretch>
              <a:fillRect/>
            </a:stretch>
          </a:blipFill>
        </p:spPr>
        <p:txBody>
          <a:bodyPr wrap="square" lIns="0" tIns="0" rIns="0" bIns="0" rtlCol="0"/>
          <a:lstStyle/>
          <a:p>
            <a:endParaRPr dirty="0"/>
          </a:p>
        </p:txBody>
      </p:sp>
      <p:sp>
        <p:nvSpPr>
          <p:cNvPr id="44" name="object 44"/>
          <p:cNvSpPr/>
          <p:nvPr/>
        </p:nvSpPr>
        <p:spPr>
          <a:xfrm>
            <a:off x="5853684" y="2542794"/>
            <a:ext cx="1197102" cy="2240279"/>
          </a:xfrm>
          <a:prstGeom prst="rect">
            <a:avLst/>
          </a:prstGeom>
          <a:blipFill>
            <a:blip r:embed="rId7" cstate="print"/>
            <a:stretch>
              <a:fillRect/>
            </a:stretch>
          </a:blipFill>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Cartridge Storage</a:t>
            </a:r>
          </a:p>
        </p:txBody>
      </p:sp>
      <p:sp>
        <p:nvSpPr>
          <p:cNvPr id="9" name="Text Placeholder 8">
            <a:extLst>
              <a:ext uri="{FF2B5EF4-FFF2-40B4-BE49-F238E27FC236}">
                <a16:creationId xmlns:a16="http://schemas.microsoft.com/office/drawing/2014/main" id="{B58566D1-01A1-4E22-B5F2-2AB9DDC87D1D}"/>
              </a:ext>
            </a:extLst>
          </p:cNvPr>
          <p:cNvSpPr>
            <a:spLocks noGrp="1"/>
          </p:cNvSpPr>
          <p:nvPr>
            <p:ph type="body" sz="quarter" idx="11"/>
          </p:nvPr>
        </p:nvSpPr>
        <p:spPr>
          <a:xfrm>
            <a:off x="614224" y="1295401"/>
            <a:ext cx="8224976" cy="4572000"/>
          </a:xfrm>
        </p:spPr>
        <p:txBody>
          <a:bodyPr>
            <a:normAutofit/>
          </a:bodyPr>
          <a:lstStyle/>
          <a:p>
            <a:pPr marL="347663" indent="-347663">
              <a:buClr>
                <a:schemeClr val="tx2">
                  <a:lumMod val="60000"/>
                  <a:lumOff val="40000"/>
                </a:schemeClr>
              </a:buClr>
              <a:buFont typeface="Arial" panose="020B0604020202020204" pitchFamily="34" charset="0"/>
              <a:buChar char="•"/>
            </a:pPr>
            <a:r>
              <a:rPr lang="en-US" dirty="0"/>
              <a:t>Store in sealed pouches at 2 – 8 ⁰C until use</a:t>
            </a:r>
          </a:p>
          <a:p>
            <a:pPr marL="347663" indent="-347663">
              <a:buClr>
                <a:schemeClr val="tx2">
                  <a:lumMod val="60000"/>
                  <a:lumOff val="40000"/>
                </a:schemeClr>
              </a:buClr>
              <a:buFont typeface="Arial" panose="020B0604020202020204" pitchFamily="34" charset="0"/>
              <a:buChar char="•"/>
            </a:pPr>
            <a:r>
              <a:rPr lang="en-US" dirty="0"/>
              <a:t>Ideally cartridges should come to room temperature prior to use</a:t>
            </a:r>
          </a:p>
          <a:p>
            <a:pPr marL="347663" indent="-347663">
              <a:buClr>
                <a:schemeClr val="tx2">
                  <a:lumMod val="60000"/>
                  <a:lumOff val="40000"/>
                </a:schemeClr>
              </a:buClr>
              <a:buFont typeface="Arial" panose="020B0604020202020204" pitchFamily="34" charset="0"/>
              <a:buChar char="•"/>
            </a:pPr>
            <a:r>
              <a:rPr lang="en-US" dirty="0"/>
              <a:t>If needed cartridges may be run immediately after removal from the refrigerator</a:t>
            </a:r>
          </a:p>
          <a:p>
            <a:pPr marL="347663" indent="-347663">
              <a:buClr>
                <a:schemeClr val="tx2">
                  <a:lumMod val="60000"/>
                  <a:lumOff val="40000"/>
                </a:schemeClr>
              </a:buClr>
              <a:buFont typeface="Arial" panose="020B0604020202020204" pitchFamily="34" charset="0"/>
              <a:buChar char="•"/>
            </a:pPr>
            <a:r>
              <a:rPr lang="en-US" dirty="0"/>
              <a:t>However, if error occurs, remove cartridge, rub barcode to remove condensation, wait a minute to warm and then re-run</a:t>
            </a:r>
          </a:p>
          <a:p>
            <a:pPr marL="347663" indent="-347663">
              <a:buClr>
                <a:schemeClr val="tx2">
                  <a:lumMod val="60000"/>
                  <a:lumOff val="40000"/>
                </a:schemeClr>
              </a:buClr>
              <a:buFont typeface="Arial" panose="020B0604020202020204" pitchFamily="34" charset="0"/>
              <a:buChar char="•"/>
            </a:pPr>
            <a:r>
              <a:rPr lang="en-US" dirty="0"/>
              <a:t>Unused cartridges in sealed pouch may be returned to the refrigerator</a:t>
            </a:r>
          </a:p>
          <a:p>
            <a:endParaRPr lang="en-US" dirty="0"/>
          </a:p>
        </p:txBody>
      </p:sp>
      <p:sp>
        <p:nvSpPr>
          <p:cNvPr id="6" name="object 6"/>
          <p:cNvSpPr/>
          <p:nvPr/>
        </p:nvSpPr>
        <p:spPr>
          <a:xfrm>
            <a:off x="9803892" y="2763773"/>
            <a:ext cx="1088898" cy="2215896"/>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438400" y="2122932"/>
            <a:ext cx="6098286" cy="3377946"/>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409438" y="3048000"/>
            <a:ext cx="246125" cy="1019556"/>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704798" y="2510282"/>
            <a:ext cx="196215" cy="1561465"/>
          </a:xfrm>
          <a:prstGeom prst="rect">
            <a:avLst/>
          </a:prstGeom>
        </p:spPr>
        <p:txBody>
          <a:bodyPr vert="vert270" wrap="square" lIns="0" tIns="0" rIns="0" bIns="0" rtlCol="0">
            <a:spAutoFit/>
          </a:bodyPr>
          <a:lstStyle/>
          <a:p>
            <a:pPr marL="12700">
              <a:lnSpc>
                <a:spcPts val="1425"/>
              </a:lnSpc>
            </a:pPr>
            <a:r>
              <a:rPr sz="1200" spc="-5" dirty="0">
                <a:solidFill>
                  <a:srgbClr val="FFFFFF"/>
                </a:solidFill>
                <a:latin typeface="Arial"/>
                <a:cs typeface="Arial"/>
              </a:rPr>
              <a:t>C</a:t>
            </a:r>
            <a:r>
              <a:rPr sz="1200" spc="-10" dirty="0">
                <a:solidFill>
                  <a:srgbClr val="FFFFFF"/>
                </a:solidFill>
                <a:latin typeface="Arial"/>
                <a:cs typeface="Arial"/>
              </a:rPr>
              <a:t>i</a:t>
            </a:r>
            <a:r>
              <a:rPr sz="1200" dirty="0">
                <a:solidFill>
                  <a:srgbClr val="FFFFFF"/>
                </a:solidFill>
                <a:latin typeface="Arial"/>
                <a:cs typeface="Arial"/>
              </a:rPr>
              <a:t>trated:</a:t>
            </a:r>
            <a:r>
              <a:rPr sz="1200" spc="-15" dirty="0">
                <a:solidFill>
                  <a:srgbClr val="FFFFFF"/>
                </a:solidFill>
                <a:latin typeface="Arial"/>
                <a:cs typeface="Arial"/>
              </a:rPr>
              <a:t> </a:t>
            </a:r>
            <a:r>
              <a:rPr sz="1200" spc="-5" dirty="0">
                <a:solidFill>
                  <a:srgbClr val="FFFFFF"/>
                </a:solidFill>
                <a:latin typeface="Arial"/>
                <a:cs typeface="Arial"/>
              </a:rPr>
              <a:t>K</a:t>
            </a:r>
            <a:r>
              <a:rPr sz="1200" dirty="0">
                <a:solidFill>
                  <a:srgbClr val="FFFFFF"/>
                </a:solidFill>
                <a:latin typeface="Arial"/>
                <a:cs typeface="Arial"/>
              </a:rPr>
              <a:t>,</a:t>
            </a:r>
            <a:r>
              <a:rPr sz="1200" spc="15" dirty="0">
                <a:solidFill>
                  <a:srgbClr val="FFFFFF"/>
                </a:solidFill>
                <a:latin typeface="Arial"/>
                <a:cs typeface="Arial"/>
              </a:rPr>
              <a:t> </a:t>
            </a:r>
            <a:r>
              <a:rPr sz="1200" spc="-5" dirty="0">
                <a:solidFill>
                  <a:srgbClr val="FFFFFF"/>
                </a:solidFill>
                <a:latin typeface="Arial"/>
                <a:cs typeface="Arial"/>
              </a:rPr>
              <a:t>K</a:t>
            </a:r>
            <a:r>
              <a:rPr sz="1200" spc="-10" dirty="0">
                <a:solidFill>
                  <a:srgbClr val="FFFFFF"/>
                </a:solidFill>
                <a:latin typeface="Arial"/>
                <a:cs typeface="Arial"/>
              </a:rPr>
              <a:t>H</a:t>
            </a:r>
            <a:r>
              <a:rPr sz="1200" dirty="0">
                <a:solidFill>
                  <a:srgbClr val="FFFFFF"/>
                </a:solidFill>
                <a:latin typeface="Arial"/>
                <a:cs typeface="Arial"/>
              </a:rPr>
              <a:t>,</a:t>
            </a:r>
            <a:r>
              <a:rPr sz="1200" spc="10" dirty="0">
                <a:solidFill>
                  <a:srgbClr val="FFFFFF"/>
                </a:solidFill>
                <a:latin typeface="Arial"/>
                <a:cs typeface="Arial"/>
              </a:rPr>
              <a:t> </a:t>
            </a:r>
            <a:r>
              <a:rPr sz="1200" spc="-60" dirty="0">
                <a:solidFill>
                  <a:srgbClr val="FFFFFF"/>
                </a:solidFill>
                <a:latin typeface="Arial"/>
                <a:cs typeface="Arial"/>
              </a:rPr>
              <a:t>R</a:t>
            </a:r>
            <a:r>
              <a:rPr sz="1200" spc="-275" dirty="0">
                <a:solidFill>
                  <a:srgbClr val="FFFFFF"/>
                </a:solidFill>
                <a:latin typeface="Arial"/>
                <a:cs typeface="Arial"/>
              </a:rPr>
              <a:t>T</a:t>
            </a:r>
            <a:r>
              <a:rPr sz="1200" dirty="0">
                <a:solidFill>
                  <a:srgbClr val="FFFFFF"/>
                </a:solidFill>
                <a:latin typeface="Arial"/>
                <a:cs typeface="Arial"/>
              </a:rPr>
              <a:t>,</a:t>
            </a:r>
            <a:r>
              <a:rPr sz="1200" spc="20" dirty="0">
                <a:solidFill>
                  <a:srgbClr val="FFFFFF"/>
                </a:solidFill>
                <a:latin typeface="Arial"/>
                <a:cs typeface="Arial"/>
              </a:rPr>
              <a:t> </a:t>
            </a:r>
            <a:r>
              <a:rPr sz="1200" spc="-5" dirty="0">
                <a:solidFill>
                  <a:srgbClr val="FFFFFF"/>
                </a:solidFill>
                <a:latin typeface="Arial"/>
                <a:cs typeface="Arial"/>
              </a:rPr>
              <a:t>FF</a:t>
            </a:r>
            <a:endParaRPr sz="1200" dirty="0">
              <a:latin typeface="Arial"/>
              <a:cs typeface="Arial"/>
            </a:endParaRPr>
          </a:p>
        </p:txBody>
      </p:sp>
      <p:sp>
        <p:nvSpPr>
          <p:cNvPr id="7" name="object 7"/>
          <p:cNvSpPr txBox="1"/>
          <p:nvPr/>
        </p:nvSpPr>
        <p:spPr>
          <a:xfrm>
            <a:off x="5288026" y="4458461"/>
            <a:ext cx="720725" cy="135890"/>
          </a:xfrm>
          <a:prstGeom prst="rect">
            <a:avLst/>
          </a:prstGeom>
        </p:spPr>
        <p:txBody>
          <a:bodyPr vert="horz" wrap="square" lIns="0" tIns="0" rIns="0" bIns="0" rtlCol="0">
            <a:spAutoFit/>
          </a:bodyPr>
          <a:lstStyle/>
          <a:p>
            <a:pPr marL="12700">
              <a:lnSpc>
                <a:spcPct val="100000"/>
              </a:lnSpc>
            </a:pPr>
            <a:r>
              <a:rPr sz="800" spc="-5" dirty="0">
                <a:solidFill>
                  <a:srgbClr val="FFFFFF"/>
                </a:solidFill>
                <a:latin typeface="Arial"/>
                <a:cs typeface="Arial"/>
              </a:rPr>
              <a:t>EXP</a:t>
            </a:r>
            <a:r>
              <a:rPr sz="800" spc="100" dirty="0">
                <a:solidFill>
                  <a:srgbClr val="FFFFFF"/>
                </a:solidFill>
                <a:latin typeface="Arial"/>
                <a:cs typeface="Arial"/>
              </a:rPr>
              <a:t> </a:t>
            </a:r>
            <a:r>
              <a:rPr sz="800" spc="-10" dirty="0">
                <a:solidFill>
                  <a:srgbClr val="FFFFFF"/>
                </a:solidFill>
                <a:latin typeface="Arial"/>
                <a:cs typeface="Arial"/>
              </a:rPr>
              <a:t>25NOV15</a:t>
            </a:r>
            <a:endParaRPr sz="800" dirty="0">
              <a:latin typeface="Arial"/>
              <a:cs typeface="Arial"/>
            </a:endParaRPr>
          </a:p>
        </p:txBody>
      </p:sp>
      <p:sp>
        <p:nvSpPr>
          <p:cNvPr id="8" name="object 8"/>
          <p:cNvSpPr/>
          <p:nvPr/>
        </p:nvSpPr>
        <p:spPr>
          <a:xfrm>
            <a:off x="5369814" y="4652009"/>
            <a:ext cx="483870" cy="483869"/>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Cartridge</a:t>
            </a:r>
            <a:r>
              <a:rPr spc="-190" dirty="0"/>
              <a:t> </a:t>
            </a:r>
            <a:r>
              <a:rPr lang="en-US" dirty="0"/>
              <a:t>P</a:t>
            </a:r>
            <a:r>
              <a:rPr dirty="0"/>
              <a:t>arts</a:t>
            </a:r>
          </a:p>
        </p:txBody>
      </p:sp>
      <p:sp>
        <p:nvSpPr>
          <p:cNvPr id="10" name="object 10"/>
          <p:cNvSpPr/>
          <p:nvPr/>
        </p:nvSpPr>
        <p:spPr>
          <a:xfrm>
            <a:off x="7325486" y="2048636"/>
            <a:ext cx="421005" cy="727710"/>
          </a:xfrm>
          <a:custGeom>
            <a:avLst/>
            <a:gdLst/>
            <a:ahLst/>
            <a:cxnLst/>
            <a:rect l="l" t="t" r="r" b="b"/>
            <a:pathLst>
              <a:path w="421004" h="727710">
                <a:moveTo>
                  <a:pt x="0" y="0"/>
                </a:moveTo>
                <a:lnTo>
                  <a:pt x="421005" y="727455"/>
                </a:lnTo>
              </a:path>
            </a:pathLst>
          </a:custGeom>
          <a:ln w="25146">
            <a:solidFill>
              <a:srgbClr val="C00000"/>
            </a:solidFill>
          </a:ln>
        </p:spPr>
        <p:txBody>
          <a:bodyPr wrap="square" lIns="0" tIns="0" rIns="0" bIns="0" rtlCol="0"/>
          <a:lstStyle/>
          <a:p>
            <a:endParaRPr dirty="0"/>
          </a:p>
        </p:txBody>
      </p:sp>
      <p:sp>
        <p:nvSpPr>
          <p:cNvPr id="11" name="object 11"/>
          <p:cNvSpPr txBox="1"/>
          <p:nvPr/>
        </p:nvSpPr>
        <p:spPr>
          <a:xfrm>
            <a:off x="6381750" y="1246123"/>
            <a:ext cx="1876425" cy="748030"/>
          </a:xfrm>
          <a:prstGeom prst="rect">
            <a:avLst/>
          </a:prstGeom>
        </p:spPr>
        <p:txBody>
          <a:bodyPr vert="horz" wrap="square" lIns="0" tIns="0" rIns="0" bIns="0" rtlCol="0">
            <a:spAutoFit/>
          </a:bodyPr>
          <a:lstStyle/>
          <a:p>
            <a:pPr marL="12700" marR="5080" indent="126364">
              <a:lnSpc>
                <a:spcPct val="100000"/>
              </a:lnSpc>
            </a:pPr>
            <a:r>
              <a:rPr sz="2400" spc="-10" dirty="0">
                <a:latin typeface="Arial"/>
                <a:cs typeface="Arial"/>
              </a:rPr>
              <a:t>Minimum </a:t>
            </a:r>
            <a:r>
              <a:rPr sz="2400" spc="-5" dirty="0">
                <a:latin typeface="Arial"/>
                <a:cs typeface="Arial"/>
              </a:rPr>
              <a:t>fill</a:t>
            </a:r>
            <a:r>
              <a:rPr lang="en-US" sz="2400" spc="-5" dirty="0">
                <a:latin typeface="Arial"/>
                <a:cs typeface="Arial"/>
              </a:rPr>
              <a:t> </a:t>
            </a:r>
            <a:r>
              <a:rPr sz="2400" spc="-10" dirty="0">
                <a:latin typeface="Arial"/>
                <a:cs typeface="Arial"/>
              </a:rPr>
              <a:t>level</a:t>
            </a:r>
            <a:r>
              <a:rPr sz="2400" spc="-75" dirty="0">
                <a:latin typeface="Arial"/>
                <a:cs typeface="Arial"/>
              </a:rPr>
              <a:t> </a:t>
            </a:r>
            <a:r>
              <a:rPr sz="2400" spc="-10" dirty="0">
                <a:latin typeface="Arial"/>
                <a:cs typeface="Arial"/>
              </a:rPr>
              <a:t>indicator</a:t>
            </a:r>
            <a:endParaRPr sz="2400" dirty="0">
              <a:latin typeface="Arial"/>
              <a:cs typeface="Arial"/>
            </a:endParaRPr>
          </a:p>
        </p:txBody>
      </p:sp>
      <p:sp>
        <p:nvSpPr>
          <p:cNvPr id="12" name="object 12"/>
          <p:cNvSpPr/>
          <p:nvPr/>
        </p:nvSpPr>
        <p:spPr>
          <a:xfrm>
            <a:off x="8167496" y="2947797"/>
            <a:ext cx="477520" cy="3175"/>
          </a:xfrm>
          <a:custGeom>
            <a:avLst/>
            <a:gdLst/>
            <a:ahLst/>
            <a:cxnLst/>
            <a:rect l="l" t="t" r="r" b="b"/>
            <a:pathLst>
              <a:path w="477520" h="3175">
                <a:moveTo>
                  <a:pt x="0" y="0"/>
                </a:moveTo>
                <a:lnTo>
                  <a:pt x="477520" y="2666"/>
                </a:lnTo>
              </a:path>
            </a:pathLst>
          </a:custGeom>
          <a:ln w="25145">
            <a:solidFill>
              <a:srgbClr val="C00000"/>
            </a:solidFill>
          </a:ln>
        </p:spPr>
        <p:txBody>
          <a:bodyPr wrap="square" lIns="0" tIns="0" rIns="0" bIns="0" rtlCol="0"/>
          <a:lstStyle/>
          <a:p>
            <a:endParaRPr dirty="0"/>
          </a:p>
        </p:txBody>
      </p:sp>
      <p:sp>
        <p:nvSpPr>
          <p:cNvPr id="13" name="object 13"/>
          <p:cNvSpPr txBox="1"/>
          <p:nvPr/>
        </p:nvSpPr>
        <p:spPr>
          <a:xfrm>
            <a:off x="8838945" y="2563621"/>
            <a:ext cx="1322705" cy="748030"/>
          </a:xfrm>
          <a:prstGeom prst="rect">
            <a:avLst/>
          </a:prstGeom>
        </p:spPr>
        <p:txBody>
          <a:bodyPr vert="horz" wrap="square" lIns="0" tIns="0" rIns="0" bIns="0" rtlCol="0">
            <a:spAutoFit/>
          </a:bodyPr>
          <a:lstStyle/>
          <a:p>
            <a:pPr marL="156210" marR="5080" indent="-144145">
              <a:lnSpc>
                <a:spcPct val="100000"/>
              </a:lnSpc>
            </a:pPr>
            <a:r>
              <a:rPr sz="2400" spc="-5" dirty="0">
                <a:latin typeface="Arial"/>
                <a:cs typeface="Arial"/>
              </a:rPr>
              <a:t>R</a:t>
            </a:r>
            <a:r>
              <a:rPr sz="2400" spc="-20" dirty="0">
                <a:latin typeface="Arial"/>
                <a:cs typeface="Arial"/>
              </a:rPr>
              <a:t>e</a:t>
            </a:r>
            <a:r>
              <a:rPr sz="2400" spc="-5" dirty="0">
                <a:latin typeface="Arial"/>
                <a:cs typeface="Arial"/>
              </a:rPr>
              <a:t>s</a:t>
            </a:r>
            <a:r>
              <a:rPr sz="2400" spc="-20" dirty="0">
                <a:latin typeface="Arial"/>
                <a:cs typeface="Arial"/>
              </a:rPr>
              <a:t>e</a:t>
            </a:r>
            <a:r>
              <a:rPr sz="2400" dirty="0">
                <a:latin typeface="Arial"/>
                <a:cs typeface="Arial"/>
              </a:rPr>
              <a:t>r</a:t>
            </a:r>
            <a:r>
              <a:rPr sz="2400" spc="-15" dirty="0">
                <a:latin typeface="Arial"/>
                <a:cs typeface="Arial"/>
              </a:rPr>
              <a:t>v</a:t>
            </a:r>
            <a:r>
              <a:rPr sz="2400" spc="-20" dirty="0">
                <a:latin typeface="Arial"/>
                <a:cs typeface="Arial"/>
              </a:rPr>
              <a:t>o</a:t>
            </a:r>
            <a:r>
              <a:rPr sz="2400" spc="-5" dirty="0">
                <a:latin typeface="Arial"/>
                <a:cs typeface="Arial"/>
              </a:rPr>
              <a:t>ir</a:t>
            </a:r>
            <a:r>
              <a:rPr lang="en-US" sz="2400" spc="-5" dirty="0">
                <a:latin typeface="Arial"/>
                <a:cs typeface="Arial"/>
              </a:rPr>
              <a:t> </a:t>
            </a:r>
            <a:r>
              <a:rPr sz="2400" spc="-10" dirty="0">
                <a:latin typeface="Arial"/>
                <a:cs typeface="Arial"/>
              </a:rPr>
              <a:t>window</a:t>
            </a:r>
            <a:endParaRPr sz="2400" dirty="0">
              <a:latin typeface="Arial"/>
              <a:cs typeface="Arial"/>
            </a:endParaRPr>
          </a:p>
        </p:txBody>
      </p:sp>
      <p:sp>
        <p:nvSpPr>
          <p:cNvPr id="14" name="object 14"/>
          <p:cNvSpPr/>
          <p:nvPr/>
        </p:nvSpPr>
        <p:spPr>
          <a:xfrm>
            <a:off x="5118734" y="2048636"/>
            <a:ext cx="590550" cy="727710"/>
          </a:xfrm>
          <a:custGeom>
            <a:avLst/>
            <a:gdLst/>
            <a:ahLst/>
            <a:cxnLst/>
            <a:rect l="l" t="t" r="r" b="b"/>
            <a:pathLst>
              <a:path w="590550" h="727710">
                <a:moveTo>
                  <a:pt x="590295" y="727455"/>
                </a:moveTo>
                <a:lnTo>
                  <a:pt x="0" y="0"/>
                </a:lnTo>
              </a:path>
            </a:pathLst>
          </a:custGeom>
          <a:ln w="25146">
            <a:solidFill>
              <a:srgbClr val="C00000"/>
            </a:solidFill>
          </a:ln>
        </p:spPr>
        <p:txBody>
          <a:bodyPr wrap="square" lIns="0" tIns="0" rIns="0" bIns="0" rtlCol="0"/>
          <a:lstStyle/>
          <a:p>
            <a:endParaRPr dirty="0"/>
          </a:p>
        </p:txBody>
      </p:sp>
      <p:sp>
        <p:nvSpPr>
          <p:cNvPr id="15" name="object 15"/>
          <p:cNvSpPr txBox="1"/>
          <p:nvPr/>
        </p:nvSpPr>
        <p:spPr>
          <a:xfrm>
            <a:off x="4479290" y="1246123"/>
            <a:ext cx="1271905" cy="748030"/>
          </a:xfrm>
          <a:prstGeom prst="rect">
            <a:avLst/>
          </a:prstGeom>
        </p:spPr>
        <p:txBody>
          <a:bodyPr vert="horz" wrap="square" lIns="0" tIns="0" rIns="0" bIns="0" rtlCol="0">
            <a:spAutoFit/>
          </a:bodyPr>
          <a:lstStyle/>
          <a:p>
            <a:pPr marL="350520" marR="5080" indent="-338455">
              <a:lnSpc>
                <a:spcPct val="100000"/>
              </a:lnSpc>
            </a:pPr>
            <a:r>
              <a:rPr sz="2400" spc="-5" dirty="0">
                <a:latin typeface="Arial"/>
                <a:cs typeface="Arial"/>
              </a:rPr>
              <a:t>C</a:t>
            </a:r>
            <a:r>
              <a:rPr sz="2400" spc="-20" dirty="0">
                <a:latin typeface="Arial"/>
                <a:cs typeface="Arial"/>
              </a:rPr>
              <a:t>a</a:t>
            </a:r>
            <a:r>
              <a:rPr sz="2400" dirty="0">
                <a:latin typeface="Arial"/>
                <a:cs typeface="Arial"/>
              </a:rPr>
              <a:t>r</a:t>
            </a:r>
            <a:r>
              <a:rPr sz="2400" spc="-15" dirty="0">
                <a:latin typeface="Arial"/>
                <a:cs typeface="Arial"/>
              </a:rPr>
              <a:t>t</a:t>
            </a:r>
            <a:r>
              <a:rPr sz="2400" spc="-5" dirty="0">
                <a:latin typeface="Arial"/>
                <a:cs typeface="Arial"/>
              </a:rPr>
              <a:t>r</a:t>
            </a:r>
            <a:r>
              <a:rPr sz="2400" spc="-20" dirty="0">
                <a:latin typeface="Arial"/>
                <a:cs typeface="Arial"/>
              </a:rPr>
              <a:t>i</a:t>
            </a:r>
            <a:r>
              <a:rPr sz="2400" spc="-10" dirty="0">
                <a:latin typeface="Arial"/>
                <a:cs typeface="Arial"/>
              </a:rPr>
              <a:t>d</a:t>
            </a:r>
            <a:r>
              <a:rPr sz="2400" spc="-20" dirty="0">
                <a:latin typeface="Arial"/>
                <a:cs typeface="Arial"/>
              </a:rPr>
              <a:t>g</a:t>
            </a:r>
            <a:r>
              <a:rPr sz="2400" spc="-5" dirty="0">
                <a:latin typeface="Arial"/>
                <a:cs typeface="Arial"/>
              </a:rPr>
              <a:t>e</a:t>
            </a:r>
            <a:r>
              <a:rPr lang="en-US" sz="2400" spc="-5" dirty="0">
                <a:latin typeface="Arial"/>
                <a:cs typeface="Arial"/>
              </a:rPr>
              <a:t> </a:t>
            </a:r>
            <a:r>
              <a:rPr sz="2400" dirty="0">
                <a:latin typeface="Arial"/>
                <a:cs typeface="Arial"/>
              </a:rPr>
              <a:t>type</a:t>
            </a:r>
          </a:p>
        </p:txBody>
      </p:sp>
      <p:sp>
        <p:nvSpPr>
          <p:cNvPr id="16" name="object 16"/>
          <p:cNvSpPr/>
          <p:nvPr/>
        </p:nvSpPr>
        <p:spPr>
          <a:xfrm>
            <a:off x="8167496" y="2005202"/>
            <a:ext cx="477520" cy="356235"/>
          </a:xfrm>
          <a:custGeom>
            <a:avLst/>
            <a:gdLst/>
            <a:ahLst/>
            <a:cxnLst/>
            <a:rect l="l" t="t" r="r" b="b"/>
            <a:pathLst>
              <a:path w="477520" h="356235">
                <a:moveTo>
                  <a:pt x="0" y="356108"/>
                </a:moveTo>
                <a:lnTo>
                  <a:pt x="477520" y="0"/>
                </a:lnTo>
              </a:path>
            </a:pathLst>
          </a:custGeom>
          <a:ln w="25146">
            <a:solidFill>
              <a:srgbClr val="C00000"/>
            </a:solidFill>
          </a:ln>
        </p:spPr>
        <p:txBody>
          <a:bodyPr wrap="square" lIns="0" tIns="0" rIns="0" bIns="0" rtlCol="0"/>
          <a:lstStyle/>
          <a:p>
            <a:endParaRPr dirty="0"/>
          </a:p>
        </p:txBody>
      </p:sp>
      <p:sp>
        <p:nvSpPr>
          <p:cNvPr id="17" name="object 17"/>
          <p:cNvSpPr txBox="1"/>
          <p:nvPr/>
        </p:nvSpPr>
        <p:spPr>
          <a:xfrm>
            <a:off x="8834119" y="1248917"/>
            <a:ext cx="1055370" cy="748030"/>
          </a:xfrm>
          <a:prstGeom prst="rect">
            <a:avLst/>
          </a:prstGeom>
        </p:spPr>
        <p:txBody>
          <a:bodyPr vert="horz" wrap="square" lIns="0" tIns="0" rIns="0" bIns="0" rtlCol="0">
            <a:spAutoFit/>
          </a:bodyPr>
          <a:lstStyle/>
          <a:p>
            <a:pPr marL="267335" marR="5080" indent="-255270">
              <a:lnSpc>
                <a:spcPct val="100000"/>
              </a:lnSpc>
            </a:pPr>
            <a:r>
              <a:rPr sz="2400" spc="-5" dirty="0">
                <a:latin typeface="Arial"/>
                <a:cs typeface="Arial"/>
              </a:rPr>
              <a:t>S</a:t>
            </a:r>
            <a:r>
              <a:rPr sz="2400" spc="-20" dirty="0">
                <a:latin typeface="Arial"/>
                <a:cs typeface="Arial"/>
              </a:rPr>
              <a:t>a</a:t>
            </a:r>
            <a:r>
              <a:rPr sz="2400" spc="-5" dirty="0">
                <a:latin typeface="Arial"/>
                <a:cs typeface="Arial"/>
              </a:rPr>
              <a:t>m</a:t>
            </a:r>
            <a:r>
              <a:rPr sz="2400" spc="-20" dirty="0">
                <a:latin typeface="Arial"/>
                <a:cs typeface="Arial"/>
              </a:rPr>
              <a:t>p</a:t>
            </a:r>
            <a:r>
              <a:rPr sz="2400" spc="-5" dirty="0">
                <a:latin typeface="Arial"/>
                <a:cs typeface="Arial"/>
              </a:rPr>
              <a:t>le</a:t>
            </a:r>
            <a:r>
              <a:rPr lang="en-US" sz="2400" spc="-5" dirty="0">
                <a:latin typeface="Arial"/>
                <a:cs typeface="Arial"/>
              </a:rPr>
              <a:t> </a:t>
            </a:r>
            <a:r>
              <a:rPr sz="2400" spc="-5" dirty="0">
                <a:latin typeface="Arial"/>
                <a:cs typeface="Arial"/>
              </a:rPr>
              <a:t>port</a:t>
            </a:r>
            <a:endParaRPr sz="2400" dirty="0">
              <a:latin typeface="Arial"/>
              <a:cs typeface="Arial"/>
            </a:endParaRPr>
          </a:p>
        </p:txBody>
      </p:sp>
      <p:sp>
        <p:nvSpPr>
          <p:cNvPr id="18" name="object 18"/>
          <p:cNvSpPr/>
          <p:nvPr/>
        </p:nvSpPr>
        <p:spPr>
          <a:xfrm>
            <a:off x="4314825" y="4993766"/>
            <a:ext cx="1173480" cy="656590"/>
          </a:xfrm>
          <a:custGeom>
            <a:avLst/>
            <a:gdLst/>
            <a:ahLst/>
            <a:cxnLst/>
            <a:rect l="l" t="t" r="r" b="b"/>
            <a:pathLst>
              <a:path w="1173479" h="656589">
                <a:moveTo>
                  <a:pt x="0" y="655993"/>
                </a:moveTo>
                <a:lnTo>
                  <a:pt x="1173479" y="0"/>
                </a:lnTo>
              </a:path>
            </a:pathLst>
          </a:custGeom>
          <a:ln w="25145">
            <a:solidFill>
              <a:srgbClr val="C00000"/>
            </a:solidFill>
          </a:ln>
        </p:spPr>
        <p:txBody>
          <a:bodyPr wrap="square" lIns="0" tIns="0" rIns="0" bIns="0" rtlCol="0"/>
          <a:lstStyle/>
          <a:p>
            <a:endParaRPr dirty="0"/>
          </a:p>
        </p:txBody>
      </p:sp>
      <p:sp>
        <p:nvSpPr>
          <p:cNvPr id="19" name="object 19"/>
          <p:cNvSpPr txBox="1"/>
          <p:nvPr/>
        </p:nvSpPr>
        <p:spPr>
          <a:xfrm>
            <a:off x="3343402" y="5679185"/>
            <a:ext cx="1926589" cy="748030"/>
          </a:xfrm>
          <a:prstGeom prst="rect">
            <a:avLst/>
          </a:prstGeom>
        </p:spPr>
        <p:txBody>
          <a:bodyPr vert="horz" wrap="square" lIns="0" tIns="0" rIns="0" bIns="0" rtlCol="0">
            <a:spAutoFit/>
          </a:bodyPr>
          <a:lstStyle/>
          <a:p>
            <a:pPr marL="190500" marR="5080" indent="-178435">
              <a:lnSpc>
                <a:spcPct val="100000"/>
              </a:lnSpc>
            </a:pPr>
            <a:r>
              <a:rPr lang="en-US" sz="2400" spc="-10" dirty="0">
                <a:latin typeface="Arial"/>
                <a:cs typeface="Arial"/>
              </a:rPr>
              <a:t>Barcode</a:t>
            </a:r>
            <a:r>
              <a:rPr sz="2400" spc="-105" dirty="0">
                <a:latin typeface="Arial"/>
                <a:cs typeface="Arial"/>
              </a:rPr>
              <a:t> </a:t>
            </a:r>
            <a:r>
              <a:rPr sz="2400" spc="-10" dirty="0">
                <a:latin typeface="Arial"/>
                <a:cs typeface="Arial"/>
              </a:rPr>
              <a:t>read</a:t>
            </a:r>
            <a:r>
              <a:rPr lang="en-US" sz="2400" spc="-10" dirty="0">
                <a:latin typeface="Arial"/>
                <a:cs typeface="Arial"/>
              </a:rPr>
              <a:t> </a:t>
            </a:r>
            <a:r>
              <a:rPr sz="2400" spc="-10" dirty="0">
                <a:latin typeface="Arial"/>
                <a:cs typeface="Arial"/>
              </a:rPr>
              <a:t>by</a:t>
            </a:r>
            <a:r>
              <a:rPr sz="2400" spc="-135" dirty="0">
                <a:latin typeface="Arial"/>
                <a:cs typeface="Arial"/>
              </a:rPr>
              <a:t> </a:t>
            </a:r>
            <a:r>
              <a:rPr sz="2400" spc="-10" dirty="0">
                <a:latin typeface="Arial"/>
                <a:cs typeface="Arial"/>
              </a:rPr>
              <a:t>analyzer</a:t>
            </a:r>
            <a:endParaRPr sz="2400" dirty="0">
              <a:latin typeface="Arial"/>
              <a:cs typeface="Arial"/>
            </a:endParaRPr>
          </a:p>
        </p:txBody>
      </p:sp>
      <p:sp>
        <p:nvSpPr>
          <p:cNvPr id="20" name="object 20"/>
          <p:cNvSpPr txBox="1"/>
          <p:nvPr/>
        </p:nvSpPr>
        <p:spPr>
          <a:xfrm>
            <a:off x="6043167" y="5679185"/>
            <a:ext cx="2048510" cy="748030"/>
          </a:xfrm>
          <a:prstGeom prst="rect">
            <a:avLst/>
          </a:prstGeom>
        </p:spPr>
        <p:txBody>
          <a:bodyPr vert="horz" wrap="square" lIns="0" tIns="0" rIns="0" bIns="0" rtlCol="0">
            <a:spAutoFit/>
          </a:bodyPr>
          <a:lstStyle/>
          <a:p>
            <a:pPr marL="217170" marR="5080" indent="-205104">
              <a:lnSpc>
                <a:spcPct val="100000"/>
              </a:lnSpc>
            </a:pPr>
            <a:r>
              <a:rPr sz="2400" spc="-10" dirty="0">
                <a:latin typeface="Arial"/>
                <a:cs typeface="Arial"/>
              </a:rPr>
              <a:t>Expiration</a:t>
            </a:r>
            <a:r>
              <a:rPr sz="2400" spc="-60" dirty="0">
                <a:latin typeface="Arial"/>
                <a:cs typeface="Arial"/>
              </a:rPr>
              <a:t> </a:t>
            </a:r>
            <a:r>
              <a:rPr sz="2400" spc="-10" dirty="0">
                <a:latin typeface="Arial"/>
                <a:cs typeface="Arial"/>
              </a:rPr>
              <a:t>date</a:t>
            </a:r>
            <a:r>
              <a:rPr lang="en-US" sz="2400" spc="-10" dirty="0">
                <a:latin typeface="Arial"/>
                <a:cs typeface="Arial"/>
              </a:rPr>
              <a:t> </a:t>
            </a:r>
            <a:r>
              <a:rPr sz="2400" dirty="0">
                <a:latin typeface="Arial"/>
                <a:cs typeface="Arial"/>
              </a:rPr>
              <a:t>for</a:t>
            </a:r>
            <a:r>
              <a:rPr sz="2400" spc="-150" dirty="0">
                <a:latin typeface="Arial"/>
                <a:cs typeface="Arial"/>
              </a:rPr>
              <a:t> </a:t>
            </a:r>
            <a:r>
              <a:rPr sz="2400" spc="-10" dirty="0">
                <a:latin typeface="Arial"/>
                <a:cs typeface="Arial"/>
              </a:rPr>
              <a:t>cartridge</a:t>
            </a:r>
            <a:endParaRPr sz="2400" dirty="0">
              <a:latin typeface="Arial"/>
              <a:cs typeface="Arial"/>
            </a:endParaRPr>
          </a:p>
        </p:txBody>
      </p:sp>
      <p:sp>
        <p:nvSpPr>
          <p:cNvPr id="21" name="object 21"/>
          <p:cNvSpPr/>
          <p:nvPr/>
        </p:nvSpPr>
        <p:spPr>
          <a:xfrm>
            <a:off x="5935598" y="4625721"/>
            <a:ext cx="1137920" cy="1024890"/>
          </a:xfrm>
          <a:custGeom>
            <a:avLst/>
            <a:gdLst/>
            <a:ahLst/>
            <a:cxnLst/>
            <a:rect l="l" t="t" r="r" b="b"/>
            <a:pathLst>
              <a:path w="1137920" h="1024889">
                <a:moveTo>
                  <a:pt x="1137920" y="1024635"/>
                </a:moveTo>
                <a:lnTo>
                  <a:pt x="0" y="0"/>
                </a:lnTo>
              </a:path>
            </a:pathLst>
          </a:custGeom>
          <a:ln w="25146">
            <a:solidFill>
              <a:srgbClr val="C00000"/>
            </a:solidFill>
          </a:ln>
        </p:spPr>
        <p:txBody>
          <a:bodyPr wrap="square" lIns="0" tIns="0" rIns="0" bIns="0" rtlCol="0"/>
          <a:lstStyle/>
          <a:p>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spc="-5" dirty="0"/>
              <a:t>Global </a:t>
            </a:r>
            <a:r>
              <a:rPr dirty="0"/>
              <a:t>Hemostasis </a:t>
            </a:r>
            <a:r>
              <a:rPr lang="en-US" spc="-5" dirty="0"/>
              <a:t>C</a:t>
            </a:r>
            <a:r>
              <a:rPr spc="-5" dirty="0"/>
              <a:t>artridge</a:t>
            </a:r>
            <a:r>
              <a:rPr spc="-75" dirty="0"/>
              <a:t> </a:t>
            </a:r>
            <a:r>
              <a:rPr spc="-10" dirty="0"/>
              <a:t>(07-601-US*)</a:t>
            </a:r>
            <a:endParaRPr dirty="0"/>
          </a:p>
        </p:txBody>
      </p:sp>
      <p:sp>
        <p:nvSpPr>
          <p:cNvPr id="5" name="object 5"/>
          <p:cNvSpPr/>
          <p:nvPr/>
        </p:nvSpPr>
        <p:spPr>
          <a:xfrm>
            <a:off x="5173217" y="1831848"/>
            <a:ext cx="1407160" cy="824230"/>
          </a:xfrm>
          <a:custGeom>
            <a:avLst/>
            <a:gdLst/>
            <a:ahLst/>
            <a:cxnLst/>
            <a:rect l="l" t="t" r="r" b="b"/>
            <a:pathLst>
              <a:path w="1407159" h="824230">
                <a:moveTo>
                  <a:pt x="1269618" y="0"/>
                </a:moveTo>
                <a:lnTo>
                  <a:pt x="137286" y="0"/>
                </a:lnTo>
                <a:lnTo>
                  <a:pt x="93852" y="6985"/>
                </a:lnTo>
                <a:lnTo>
                  <a:pt x="56260" y="26543"/>
                </a:lnTo>
                <a:lnTo>
                  <a:pt x="26542" y="56261"/>
                </a:lnTo>
                <a:lnTo>
                  <a:pt x="6984" y="93980"/>
                </a:lnTo>
                <a:lnTo>
                  <a:pt x="0" y="137287"/>
                </a:lnTo>
                <a:lnTo>
                  <a:pt x="0" y="686689"/>
                </a:lnTo>
                <a:lnTo>
                  <a:pt x="6984" y="729996"/>
                </a:lnTo>
                <a:lnTo>
                  <a:pt x="26542" y="767715"/>
                </a:lnTo>
                <a:lnTo>
                  <a:pt x="56260" y="797433"/>
                </a:lnTo>
                <a:lnTo>
                  <a:pt x="93852" y="816991"/>
                </a:lnTo>
                <a:lnTo>
                  <a:pt x="137286" y="823976"/>
                </a:lnTo>
                <a:lnTo>
                  <a:pt x="1269618" y="823976"/>
                </a:lnTo>
                <a:lnTo>
                  <a:pt x="1313052" y="816991"/>
                </a:lnTo>
                <a:lnTo>
                  <a:pt x="1350644" y="797433"/>
                </a:lnTo>
                <a:lnTo>
                  <a:pt x="1380362" y="767715"/>
                </a:lnTo>
                <a:lnTo>
                  <a:pt x="1399920" y="729996"/>
                </a:lnTo>
                <a:lnTo>
                  <a:pt x="1406905" y="686689"/>
                </a:lnTo>
                <a:lnTo>
                  <a:pt x="1406905" y="137287"/>
                </a:lnTo>
                <a:lnTo>
                  <a:pt x="1399920" y="93980"/>
                </a:lnTo>
                <a:lnTo>
                  <a:pt x="1380362" y="56261"/>
                </a:lnTo>
                <a:lnTo>
                  <a:pt x="1350644" y="26543"/>
                </a:lnTo>
                <a:lnTo>
                  <a:pt x="1313052" y="6985"/>
                </a:lnTo>
                <a:lnTo>
                  <a:pt x="1269618" y="0"/>
                </a:lnTo>
                <a:close/>
              </a:path>
            </a:pathLst>
          </a:custGeom>
          <a:solidFill>
            <a:srgbClr val="CC3A45"/>
          </a:solidFill>
        </p:spPr>
        <p:txBody>
          <a:bodyPr wrap="square" lIns="0" tIns="0" rIns="0" bIns="0" rtlCol="0"/>
          <a:lstStyle/>
          <a:p>
            <a:endParaRPr dirty="0"/>
          </a:p>
        </p:txBody>
      </p:sp>
      <p:sp>
        <p:nvSpPr>
          <p:cNvPr id="6" name="object 6"/>
          <p:cNvSpPr/>
          <p:nvPr/>
        </p:nvSpPr>
        <p:spPr>
          <a:xfrm>
            <a:off x="7000367" y="2925445"/>
            <a:ext cx="94615" cy="75565"/>
          </a:xfrm>
          <a:custGeom>
            <a:avLst/>
            <a:gdLst/>
            <a:ahLst/>
            <a:cxnLst/>
            <a:rect l="l" t="t" r="r" b="b"/>
            <a:pathLst>
              <a:path w="94615" h="75564">
                <a:moveTo>
                  <a:pt x="11556" y="0"/>
                </a:moveTo>
                <a:lnTo>
                  <a:pt x="5714" y="1397"/>
                </a:lnTo>
                <a:lnTo>
                  <a:pt x="2920" y="5842"/>
                </a:lnTo>
                <a:lnTo>
                  <a:pt x="0" y="10160"/>
                </a:lnTo>
                <a:lnTo>
                  <a:pt x="1396" y="16129"/>
                </a:lnTo>
                <a:lnTo>
                  <a:pt x="93852" y="75184"/>
                </a:lnTo>
                <a:lnTo>
                  <a:pt x="94487" y="62737"/>
                </a:lnTo>
                <a:lnTo>
                  <a:pt x="76707" y="62737"/>
                </a:lnTo>
                <a:lnTo>
                  <a:pt x="67055" y="43815"/>
                </a:lnTo>
                <a:lnTo>
                  <a:pt x="59943" y="30988"/>
                </a:lnTo>
                <a:lnTo>
                  <a:pt x="16001" y="2921"/>
                </a:lnTo>
                <a:lnTo>
                  <a:pt x="11556" y="0"/>
                </a:lnTo>
                <a:close/>
              </a:path>
            </a:pathLst>
          </a:custGeom>
          <a:solidFill>
            <a:srgbClr val="C50A2E"/>
          </a:solidFill>
        </p:spPr>
        <p:txBody>
          <a:bodyPr wrap="square" lIns="0" tIns="0" rIns="0" bIns="0" rtlCol="0"/>
          <a:lstStyle/>
          <a:p>
            <a:endParaRPr dirty="0"/>
          </a:p>
        </p:txBody>
      </p:sp>
      <p:sp>
        <p:nvSpPr>
          <p:cNvPr id="7" name="object 7"/>
          <p:cNvSpPr/>
          <p:nvPr/>
        </p:nvSpPr>
        <p:spPr>
          <a:xfrm>
            <a:off x="7067295" y="2969005"/>
            <a:ext cx="19685" cy="19685"/>
          </a:xfrm>
          <a:custGeom>
            <a:avLst/>
            <a:gdLst/>
            <a:ahLst/>
            <a:cxnLst/>
            <a:rect l="l" t="t" r="r" b="b"/>
            <a:pathLst>
              <a:path w="19684" h="19685">
                <a:moveTo>
                  <a:pt x="9525" y="0"/>
                </a:moveTo>
                <a:lnTo>
                  <a:pt x="0" y="0"/>
                </a:lnTo>
                <a:lnTo>
                  <a:pt x="9779" y="19177"/>
                </a:lnTo>
                <a:lnTo>
                  <a:pt x="19304" y="14350"/>
                </a:lnTo>
                <a:lnTo>
                  <a:pt x="8763" y="14350"/>
                </a:lnTo>
                <a:lnTo>
                  <a:pt x="9525" y="0"/>
                </a:lnTo>
                <a:close/>
              </a:path>
            </a:pathLst>
          </a:custGeom>
          <a:solidFill>
            <a:srgbClr val="C50A2E"/>
          </a:solidFill>
        </p:spPr>
        <p:txBody>
          <a:bodyPr wrap="square" lIns="0" tIns="0" rIns="0" bIns="0" rtlCol="0"/>
          <a:lstStyle/>
          <a:p>
            <a:endParaRPr dirty="0"/>
          </a:p>
        </p:txBody>
      </p:sp>
      <p:sp>
        <p:nvSpPr>
          <p:cNvPr id="8" name="object 8"/>
          <p:cNvSpPr/>
          <p:nvPr/>
        </p:nvSpPr>
        <p:spPr>
          <a:xfrm>
            <a:off x="7077075" y="2885948"/>
            <a:ext cx="23495" cy="102235"/>
          </a:xfrm>
          <a:custGeom>
            <a:avLst/>
            <a:gdLst/>
            <a:ahLst/>
            <a:cxnLst/>
            <a:rect l="l" t="t" r="r" b="b"/>
            <a:pathLst>
              <a:path w="23495" h="102235">
                <a:moveTo>
                  <a:pt x="8508" y="0"/>
                </a:moveTo>
                <a:lnTo>
                  <a:pt x="4063" y="4064"/>
                </a:lnTo>
                <a:lnTo>
                  <a:pt x="3555" y="13716"/>
                </a:lnTo>
                <a:lnTo>
                  <a:pt x="888" y="62865"/>
                </a:lnTo>
                <a:lnTo>
                  <a:pt x="7111" y="74168"/>
                </a:lnTo>
                <a:lnTo>
                  <a:pt x="17017" y="93599"/>
                </a:lnTo>
                <a:lnTo>
                  <a:pt x="0" y="102235"/>
                </a:lnTo>
                <a:lnTo>
                  <a:pt x="17779" y="102235"/>
                </a:lnTo>
                <a:lnTo>
                  <a:pt x="22732" y="10287"/>
                </a:lnTo>
                <a:lnTo>
                  <a:pt x="23113" y="5080"/>
                </a:lnTo>
                <a:lnTo>
                  <a:pt x="19049" y="635"/>
                </a:lnTo>
                <a:lnTo>
                  <a:pt x="13842" y="254"/>
                </a:lnTo>
                <a:lnTo>
                  <a:pt x="8508" y="0"/>
                </a:lnTo>
                <a:close/>
              </a:path>
            </a:pathLst>
          </a:custGeom>
          <a:solidFill>
            <a:srgbClr val="C50A2E"/>
          </a:solidFill>
        </p:spPr>
        <p:txBody>
          <a:bodyPr wrap="square" lIns="0" tIns="0" rIns="0" bIns="0" rtlCol="0"/>
          <a:lstStyle/>
          <a:p>
            <a:endParaRPr dirty="0"/>
          </a:p>
        </p:txBody>
      </p:sp>
      <p:sp>
        <p:nvSpPr>
          <p:cNvPr id="9" name="object 9"/>
          <p:cNvSpPr/>
          <p:nvPr/>
        </p:nvSpPr>
        <p:spPr>
          <a:xfrm>
            <a:off x="7076058" y="2967101"/>
            <a:ext cx="15240" cy="16510"/>
          </a:xfrm>
          <a:custGeom>
            <a:avLst/>
            <a:gdLst/>
            <a:ahLst/>
            <a:cxnLst/>
            <a:rect l="l" t="t" r="r" b="b"/>
            <a:pathLst>
              <a:path w="15240" h="16510">
                <a:moveTo>
                  <a:pt x="889" y="0"/>
                </a:moveTo>
                <a:lnTo>
                  <a:pt x="0" y="16256"/>
                </a:lnTo>
                <a:lnTo>
                  <a:pt x="14732" y="8763"/>
                </a:lnTo>
                <a:lnTo>
                  <a:pt x="889" y="0"/>
                </a:lnTo>
                <a:close/>
              </a:path>
            </a:pathLst>
          </a:custGeom>
          <a:solidFill>
            <a:srgbClr val="C50A2E"/>
          </a:solidFill>
        </p:spPr>
        <p:txBody>
          <a:bodyPr wrap="square" lIns="0" tIns="0" rIns="0" bIns="0" rtlCol="0"/>
          <a:lstStyle/>
          <a:p>
            <a:endParaRPr dirty="0"/>
          </a:p>
        </p:txBody>
      </p:sp>
      <p:sp>
        <p:nvSpPr>
          <p:cNvPr id="10" name="object 10"/>
          <p:cNvSpPr/>
          <p:nvPr/>
        </p:nvSpPr>
        <p:spPr>
          <a:xfrm>
            <a:off x="7076058" y="2948813"/>
            <a:ext cx="18415" cy="34925"/>
          </a:xfrm>
          <a:custGeom>
            <a:avLst/>
            <a:gdLst/>
            <a:ahLst/>
            <a:cxnLst/>
            <a:rect l="l" t="t" r="r" b="b"/>
            <a:pathLst>
              <a:path w="18415" h="34925">
                <a:moveTo>
                  <a:pt x="1904" y="0"/>
                </a:moveTo>
                <a:lnTo>
                  <a:pt x="888" y="18288"/>
                </a:lnTo>
                <a:lnTo>
                  <a:pt x="14731" y="27051"/>
                </a:lnTo>
                <a:lnTo>
                  <a:pt x="0" y="34544"/>
                </a:lnTo>
                <a:lnTo>
                  <a:pt x="10540" y="34544"/>
                </a:lnTo>
                <a:lnTo>
                  <a:pt x="18033" y="30734"/>
                </a:lnTo>
                <a:lnTo>
                  <a:pt x="8127" y="11303"/>
                </a:lnTo>
                <a:lnTo>
                  <a:pt x="1904" y="0"/>
                </a:lnTo>
                <a:close/>
              </a:path>
            </a:pathLst>
          </a:custGeom>
          <a:solidFill>
            <a:srgbClr val="C50A2E"/>
          </a:solidFill>
        </p:spPr>
        <p:txBody>
          <a:bodyPr wrap="square" lIns="0" tIns="0" rIns="0" bIns="0" rtlCol="0"/>
          <a:lstStyle/>
          <a:p>
            <a:endParaRPr dirty="0"/>
          </a:p>
        </p:txBody>
      </p:sp>
      <p:sp>
        <p:nvSpPr>
          <p:cNvPr id="11" name="object 11"/>
          <p:cNvSpPr/>
          <p:nvPr/>
        </p:nvSpPr>
        <p:spPr>
          <a:xfrm>
            <a:off x="7060310" y="2956432"/>
            <a:ext cx="17145" cy="13335"/>
          </a:xfrm>
          <a:custGeom>
            <a:avLst/>
            <a:gdLst/>
            <a:ahLst/>
            <a:cxnLst/>
            <a:rect l="l" t="t" r="r" b="b"/>
            <a:pathLst>
              <a:path w="17145" h="13335">
                <a:moveTo>
                  <a:pt x="0" y="0"/>
                </a:moveTo>
                <a:lnTo>
                  <a:pt x="7112" y="12827"/>
                </a:lnTo>
                <a:lnTo>
                  <a:pt x="6985" y="12573"/>
                </a:lnTo>
                <a:lnTo>
                  <a:pt x="16510" y="12573"/>
                </a:lnTo>
                <a:lnTo>
                  <a:pt x="16637" y="10668"/>
                </a:lnTo>
                <a:lnTo>
                  <a:pt x="0" y="0"/>
                </a:lnTo>
                <a:close/>
              </a:path>
            </a:pathLst>
          </a:custGeom>
          <a:solidFill>
            <a:srgbClr val="C50A2E"/>
          </a:solidFill>
        </p:spPr>
        <p:txBody>
          <a:bodyPr wrap="square" lIns="0" tIns="0" rIns="0" bIns="0" rtlCol="0"/>
          <a:lstStyle/>
          <a:p>
            <a:endParaRPr dirty="0"/>
          </a:p>
        </p:txBody>
      </p:sp>
      <p:sp>
        <p:nvSpPr>
          <p:cNvPr id="12" name="object 12"/>
          <p:cNvSpPr/>
          <p:nvPr/>
        </p:nvSpPr>
        <p:spPr>
          <a:xfrm>
            <a:off x="7027418" y="2899410"/>
            <a:ext cx="50800" cy="67945"/>
          </a:xfrm>
          <a:custGeom>
            <a:avLst/>
            <a:gdLst/>
            <a:ahLst/>
            <a:cxnLst/>
            <a:rect l="l" t="t" r="r" b="b"/>
            <a:pathLst>
              <a:path w="50800" h="67944">
                <a:moveTo>
                  <a:pt x="22225" y="0"/>
                </a:moveTo>
                <a:lnTo>
                  <a:pt x="0" y="0"/>
                </a:lnTo>
                <a:lnTo>
                  <a:pt x="20574" y="34671"/>
                </a:lnTo>
                <a:lnTo>
                  <a:pt x="32893" y="57023"/>
                </a:lnTo>
                <a:lnTo>
                  <a:pt x="49530" y="67691"/>
                </a:lnTo>
                <a:lnTo>
                  <a:pt x="50546" y="49403"/>
                </a:lnTo>
                <a:lnTo>
                  <a:pt x="37084" y="25146"/>
                </a:lnTo>
                <a:lnTo>
                  <a:pt x="22225" y="0"/>
                </a:lnTo>
                <a:close/>
              </a:path>
            </a:pathLst>
          </a:custGeom>
          <a:solidFill>
            <a:srgbClr val="C50A2E"/>
          </a:solidFill>
        </p:spPr>
        <p:txBody>
          <a:bodyPr wrap="square" lIns="0" tIns="0" rIns="0" bIns="0" rtlCol="0"/>
          <a:lstStyle/>
          <a:p>
            <a:endParaRPr dirty="0"/>
          </a:p>
        </p:txBody>
      </p:sp>
      <p:sp>
        <p:nvSpPr>
          <p:cNvPr id="13" name="object 13"/>
          <p:cNvSpPr/>
          <p:nvPr/>
        </p:nvSpPr>
        <p:spPr>
          <a:xfrm>
            <a:off x="7006081" y="2865627"/>
            <a:ext cx="43815" cy="34290"/>
          </a:xfrm>
          <a:custGeom>
            <a:avLst/>
            <a:gdLst/>
            <a:ahLst/>
            <a:cxnLst/>
            <a:rect l="l" t="t" r="r" b="b"/>
            <a:pathLst>
              <a:path w="43815" h="34289">
                <a:moveTo>
                  <a:pt x="22478" y="0"/>
                </a:moveTo>
                <a:lnTo>
                  <a:pt x="0" y="0"/>
                </a:lnTo>
                <a:lnTo>
                  <a:pt x="21462" y="34036"/>
                </a:lnTo>
                <a:lnTo>
                  <a:pt x="21335" y="33782"/>
                </a:lnTo>
                <a:lnTo>
                  <a:pt x="43560" y="33782"/>
                </a:lnTo>
                <a:lnTo>
                  <a:pt x="37718" y="23876"/>
                </a:lnTo>
                <a:lnTo>
                  <a:pt x="22478" y="0"/>
                </a:lnTo>
                <a:close/>
              </a:path>
            </a:pathLst>
          </a:custGeom>
          <a:solidFill>
            <a:srgbClr val="C50A2E"/>
          </a:solidFill>
        </p:spPr>
        <p:txBody>
          <a:bodyPr wrap="square" lIns="0" tIns="0" rIns="0" bIns="0" rtlCol="0"/>
          <a:lstStyle/>
          <a:p>
            <a:endParaRPr dirty="0"/>
          </a:p>
        </p:txBody>
      </p:sp>
      <p:sp>
        <p:nvSpPr>
          <p:cNvPr id="14" name="object 14"/>
          <p:cNvSpPr/>
          <p:nvPr/>
        </p:nvSpPr>
        <p:spPr>
          <a:xfrm>
            <a:off x="6960361" y="2799969"/>
            <a:ext cx="68580" cy="66040"/>
          </a:xfrm>
          <a:custGeom>
            <a:avLst/>
            <a:gdLst/>
            <a:ahLst/>
            <a:cxnLst/>
            <a:rect l="l" t="t" r="r" b="b"/>
            <a:pathLst>
              <a:path w="68579" h="66039">
                <a:moveTo>
                  <a:pt x="23404" y="32512"/>
                </a:moveTo>
                <a:lnTo>
                  <a:pt x="45847" y="65913"/>
                </a:lnTo>
                <a:lnTo>
                  <a:pt x="45720" y="65659"/>
                </a:lnTo>
                <a:lnTo>
                  <a:pt x="68199" y="65659"/>
                </a:lnTo>
                <a:lnTo>
                  <a:pt x="61722" y="55372"/>
                </a:lnTo>
                <a:lnTo>
                  <a:pt x="46355" y="32638"/>
                </a:lnTo>
                <a:lnTo>
                  <a:pt x="23404" y="32512"/>
                </a:lnTo>
                <a:close/>
              </a:path>
              <a:path w="68579" h="66039">
                <a:moveTo>
                  <a:pt x="23403" y="32512"/>
                </a:moveTo>
                <a:lnTo>
                  <a:pt x="23241" y="32512"/>
                </a:lnTo>
                <a:lnTo>
                  <a:pt x="23404" y="32512"/>
                </a:lnTo>
                <a:close/>
              </a:path>
              <a:path w="68579" h="66039">
                <a:moveTo>
                  <a:pt x="23368" y="0"/>
                </a:moveTo>
                <a:lnTo>
                  <a:pt x="0" y="0"/>
                </a:lnTo>
                <a:lnTo>
                  <a:pt x="23403" y="32512"/>
                </a:lnTo>
                <a:lnTo>
                  <a:pt x="46355" y="32512"/>
                </a:lnTo>
                <a:lnTo>
                  <a:pt x="38989" y="21717"/>
                </a:lnTo>
                <a:lnTo>
                  <a:pt x="23368" y="0"/>
                </a:lnTo>
                <a:close/>
              </a:path>
            </a:pathLst>
          </a:custGeom>
          <a:solidFill>
            <a:srgbClr val="C50A2E"/>
          </a:solidFill>
        </p:spPr>
        <p:txBody>
          <a:bodyPr wrap="square" lIns="0" tIns="0" rIns="0" bIns="0" rtlCol="0"/>
          <a:lstStyle/>
          <a:p>
            <a:endParaRPr dirty="0"/>
          </a:p>
        </p:txBody>
      </p:sp>
      <p:sp>
        <p:nvSpPr>
          <p:cNvPr id="15" name="object 15"/>
          <p:cNvSpPr/>
          <p:nvPr/>
        </p:nvSpPr>
        <p:spPr>
          <a:xfrm>
            <a:off x="6936105" y="2768219"/>
            <a:ext cx="47625" cy="32384"/>
          </a:xfrm>
          <a:custGeom>
            <a:avLst/>
            <a:gdLst/>
            <a:ahLst/>
            <a:cxnLst/>
            <a:rect l="l" t="t" r="r" b="b"/>
            <a:pathLst>
              <a:path w="47625" h="32385">
                <a:moveTo>
                  <a:pt x="24002" y="0"/>
                </a:moveTo>
                <a:lnTo>
                  <a:pt x="0" y="0"/>
                </a:lnTo>
                <a:lnTo>
                  <a:pt x="24383" y="32004"/>
                </a:lnTo>
                <a:lnTo>
                  <a:pt x="24256" y="31750"/>
                </a:lnTo>
                <a:lnTo>
                  <a:pt x="47624" y="31750"/>
                </a:lnTo>
                <a:lnTo>
                  <a:pt x="39623" y="20574"/>
                </a:lnTo>
                <a:lnTo>
                  <a:pt x="24002" y="0"/>
                </a:lnTo>
                <a:close/>
              </a:path>
            </a:pathLst>
          </a:custGeom>
          <a:solidFill>
            <a:srgbClr val="C50A2E"/>
          </a:solidFill>
        </p:spPr>
        <p:txBody>
          <a:bodyPr wrap="square" lIns="0" tIns="0" rIns="0" bIns="0" rtlCol="0"/>
          <a:lstStyle/>
          <a:p>
            <a:endParaRPr dirty="0"/>
          </a:p>
        </p:txBody>
      </p:sp>
      <p:sp>
        <p:nvSpPr>
          <p:cNvPr id="16" name="object 16"/>
          <p:cNvSpPr/>
          <p:nvPr/>
        </p:nvSpPr>
        <p:spPr>
          <a:xfrm>
            <a:off x="6884796" y="2707004"/>
            <a:ext cx="75565" cy="61594"/>
          </a:xfrm>
          <a:custGeom>
            <a:avLst/>
            <a:gdLst/>
            <a:ahLst/>
            <a:cxnLst/>
            <a:rect l="l" t="t" r="r" b="b"/>
            <a:pathLst>
              <a:path w="75565" h="61594">
                <a:moveTo>
                  <a:pt x="25273" y="0"/>
                </a:moveTo>
                <a:lnTo>
                  <a:pt x="0" y="0"/>
                </a:lnTo>
                <a:lnTo>
                  <a:pt x="26289" y="30480"/>
                </a:lnTo>
                <a:lnTo>
                  <a:pt x="51435" y="61468"/>
                </a:lnTo>
                <a:lnTo>
                  <a:pt x="51308" y="61214"/>
                </a:lnTo>
                <a:lnTo>
                  <a:pt x="75311" y="61214"/>
                </a:lnTo>
                <a:lnTo>
                  <a:pt x="66294" y="49530"/>
                </a:lnTo>
                <a:lnTo>
                  <a:pt x="40767" y="18034"/>
                </a:lnTo>
                <a:lnTo>
                  <a:pt x="25273" y="0"/>
                </a:lnTo>
                <a:close/>
              </a:path>
            </a:pathLst>
          </a:custGeom>
          <a:solidFill>
            <a:srgbClr val="C50A2E"/>
          </a:solidFill>
        </p:spPr>
        <p:txBody>
          <a:bodyPr wrap="square" lIns="0" tIns="0" rIns="0" bIns="0" rtlCol="0"/>
          <a:lstStyle/>
          <a:p>
            <a:endParaRPr dirty="0"/>
          </a:p>
        </p:txBody>
      </p:sp>
      <p:sp>
        <p:nvSpPr>
          <p:cNvPr id="17" name="object 17"/>
          <p:cNvSpPr/>
          <p:nvPr/>
        </p:nvSpPr>
        <p:spPr>
          <a:xfrm>
            <a:off x="6858000" y="2677541"/>
            <a:ext cx="52069" cy="29845"/>
          </a:xfrm>
          <a:custGeom>
            <a:avLst/>
            <a:gdLst/>
            <a:ahLst/>
            <a:cxnLst/>
            <a:rect l="l" t="t" r="r" b="b"/>
            <a:pathLst>
              <a:path w="52070" h="29844">
                <a:moveTo>
                  <a:pt x="26819" y="29463"/>
                </a:moveTo>
                <a:lnTo>
                  <a:pt x="27050" y="29718"/>
                </a:lnTo>
                <a:lnTo>
                  <a:pt x="26819" y="29463"/>
                </a:lnTo>
                <a:close/>
              </a:path>
              <a:path w="52070" h="29844">
                <a:moveTo>
                  <a:pt x="25780" y="0"/>
                </a:moveTo>
                <a:lnTo>
                  <a:pt x="0" y="0"/>
                </a:lnTo>
                <a:lnTo>
                  <a:pt x="26819" y="29463"/>
                </a:lnTo>
                <a:lnTo>
                  <a:pt x="52069" y="29463"/>
                </a:lnTo>
                <a:lnTo>
                  <a:pt x="41147" y="16891"/>
                </a:lnTo>
                <a:lnTo>
                  <a:pt x="25780" y="0"/>
                </a:lnTo>
                <a:close/>
              </a:path>
            </a:pathLst>
          </a:custGeom>
          <a:solidFill>
            <a:srgbClr val="C50A2E"/>
          </a:solidFill>
        </p:spPr>
        <p:txBody>
          <a:bodyPr wrap="square" lIns="0" tIns="0" rIns="0" bIns="0" rtlCol="0"/>
          <a:lstStyle/>
          <a:p>
            <a:endParaRPr dirty="0"/>
          </a:p>
        </p:txBody>
      </p:sp>
      <p:sp>
        <p:nvSpPr>
          <p:cNvPr id="18" name="object 18"/>
          <p:cNvSpPr/>
          <p:nvPr/>
        </p:nvSpPr>
        <p:spPr>
          <a:xfrm>
            <a:off x="6830059" y="2648839"/>
            <a:ext cx="53975" cy="29209"/>
          </a:xfrm>
          <a:custGeom>
            <a:avLst/>
            <a:gdLst/>
            <a:ahLst/>
            <a:cxnLst/>
            <a:rect l="l" t="t" r="r" b="b"/>
            <a:pathLst>
              <a:path w="53975" h="29210">
                <a:moveTo>
                  <a:pt x="26543" y="0"/>
                </a:moveTo>
                <a:lnTo>
                  <a:pt x="0" y="0"/>
                </a:lnTo>
                <a:lnTo>
                  <a:pt x="28067" y="28956"/>
                </a:lnTo>
                <a:lnTo>
                  <a:pt x="27940" y="28701"/>
                </a:lnTo>
                <a:lnTo>
                  <a:pt x="53721" y="28701"/>
                </a:lnTo>
                <a:lnTo>
                  <a:pt x="41910" y="15748"/>
                </a:lnTo>
                <a:lnTo>
                  <a:pt x="26543" y="0"/>
                </a:lnTo>
                <a:close/>
              </a:path>
            </a:pathLst>
          </a:custGeom>
          <a:solidFill>
            <a:srgbClr val="C50A2E"/>
          </a:solidFill>
        </p:spPr>
        <p:txBody>
          <a:bodyPr wrap="square" lIns="0" tIns="0" rIns="0" bIns="0" rtlCol="0"/>
          <a:lstStyle/>
          <a:p>
            <a:endParaRPr dirty="0"/>
          </a:p>
        </p:txBody>
      </p:sp>
      <p:sp>
        <p:nvSpPr>
          <p:cNvPr id="19" name="object 19"/>
          <p:cNvSpPr/>
          <p:nvPr/>
        </p:nvSpPr>
        <p:spPr>
          <a:xfrm>
            <a:off x="6801357" y="2621152"/>
            <a:ext cx="55244" cy="27940"/>
          </a:xfrm>
          <a:custGeom>
            <a:avLst/>
            <a:gdLst/>
            <a:ahLst/>
            <a:cxnLst/>
            <a:rect l="l" t="t" r="r" b="b"/>
            <a:pathLst>
              <a:path w="55245" h="27939">
                <a:moveTo>
                  <a:pt x="27304" y="0"/>
                </a:moveTo>
                <a:lnTo>
                  <a:pt x="0" y="0"/>
                </a:lnTo>
                <a:lnTo>
                  <a:pt x="28828" y="27813"/>
                </a:lnTo>
                <a:lnTo>
                  <a:pt x="28701" y="27686"/>
                </a:lnTo>
                <a:lnTo>
                  <a:pt x="55244" y="27686"/>
                </a:lnTo>
                <a:lnTo>
                  <a:pt x="42290" y="14350"/>
                </a:lnTo>
                <a:lnTo>
                  <a:pt x="27304" y="0"/>
                </a:lnTo>
                <a:close/>
              </a:path>
            </a:pathLst>
          </a:custGeom>
          <a:solidFill>
            <a:srgbClr val="C50A2E"/>
          </a:solidFill>
        </p:spPr>
        <p:txBody>
          <a:bodyPr wrap="square" lIns="0" tIns="0" rIns="0" bIns="0" rtlCol="0"/>
          <a:lstStyle/>
          <a:p>
            <a:endParaRPr dirty="0"/>
          </a:p>
        </p:txBody>
      </p:sp>
      <p:sp>
        <p:nvSpPr>
          <p:cNvPr id="20" name="object 20"/>
          <p:cNvSpPr/>
          <p:nvPr/>
        </p:nvSpPr>
        <p:spPr>
          <a:xfrm>
            <a:off x="6771767" y="2594101"/>
            <a:ext cx="57150" cy="27305"/>
          </a:xfrm>
          <a:custGeom>
            <a:avLst/>
            <a:gdLst/>
            <a:ahLst/>
            <a:cxnLst/>
            <a:rect l="l" t="t" r="r" b="b"/>
            <a:pathLst>
              <a:path w="57150" h="27305">
                <a:moveTo>
                  <a:pt x="28194" y="0"/>
                </a:moveTo>
                <a:lnTo>
                  <a:pt x="0" y="0"/>
                </a:lnTo>
                <a:lnTo>
                  <a:pt x="29718" y="27178"/>
                </a:lnTo>
                <a:lnTo>
                  <a:pt x="29591" y="27051"/>
                </a:lnTo>
                <a:lnTo>
                  <a:pt x="56896" y="27051"/>
                </a:lnTo>
                <a:lnTo>
                  <a:pt x="42672" y="13208"/>
                </a:lnTo>
                <a:lnTo>
                  <a:pt x="28194" y="0"/>
                </a:lnTo>
                <a:close/>
              </a:path>
            </a:pathLst>
          </a:custGeom>
          <a:solidFill>
            <a:srgbClr val="C50A2E"/>
          </a:solidFill>
        </p:spPr>
        <p:txBody>
          <a:bodyPr wrap="square" lIns="0" tIns="0" rIns="0" bIns="0" rtlCol="0"/>
          <a:lstStyle/>
          <a:p>
            <a:endParaRPr dirty="0"/>
          </a:p>
        </p:txBody>
      </p:sp>
      <p:sp>
        <p:nvSpPr>
          <p:cNvPr id="21" name="object 21"/>
          <p:cNvSpPr/>
          <p:nvPr/>
        </p:nvSpPr>
        <p:spPr>
          <a:xfrm>
            <a:off x="6741414" y="2567939"/>
            <a:ext cx="59055" cy="26670"/>
          </a:xfrm>
          <a:custGeom>
            <a:avLst/>
            <a:gdLst/>
            <a:ahLst/>
            <a:cxnLst/>
            <a:rect l="l" t="t" r="r" b="b"/>
            <a:pathLst>
              <a:path w="59054" h="26669">
                <a:moveTo>
                  <a:pt x="29082" y="0"/>
                </a:moveTo>
                <a:lnTo>
                  <a:pt x="0" y="0"/>
                </a:lnTo>
                <a:lnTo>
                  <a:pt x="30606" y="26416"/>
                </a:lnTo>
                <a:lnTo>
                  <a:pt x="30352" y="26162"/>
                </a:lnTo>
                <a:lnTo>
                  <a:pt x="58546" y="26162"/>
                </a:lnTo>
                <a:lnTo>
                  <a:pt x="43179" y="12065"/>
                </a:lnTo>
                <a:lnTo>
                  <a:pt x="29082" y="0"/>
                </a:lnTo>
                <a:close/>
              </a:path>
            </a:pathLst>
          </a:custGeom>
          <a:solidFill>
            <a:srgbClr val="C50A2E"/>
          </a:solidFill>
        </p:spPr>
        <p:txBody>
          <a:bodyPr wrap="square" lIns="0" tIns="0" rIns="0" bIns="0" rtlCol="0"/>
          <a:lstStyle/>
          <a:p>
            <a:endParaRPr dirty="0"/>
          </a:p>
        </p:txBody>
      </p:sp>
      <p:sp>
        <p:nvSpPr>
          <p:cNvPr id="22" name="object 22"/>
          <p:cNvSpPr/>
          <p:nvPr/>
        </p:nvSpPr>
        <p:spPr>
          <a:xfrm>
            <a:off x="6710171" y="2542667"/>
            <a:ext cx="60325" cy="26034"/>
          </a:xfrm>
          <a:custGeom>
            <a:avLst/>
            <a:gdLst/>
            <a:ahLst/>
            <a:cxnLst/>
            <a:rect l="l" t="t" r="r" b="b"/>
            <a:pathLst>
              <a:path w="60325" h="26035">
                <a:moveTo>
                  <a:pt x="30225" y="0"/>
                </a:moveTo>
                <a:lnTo>
                  <a:pt x="0" y="0"/>
                </a:lnTo>
                <a:lnTo>
                  <a:pt x="31495" y="25526"/>
                </a:lnTo>
                <a:lnTo>
                  <a:pt x="31241" y="25273"/>
                </a:lnTo>
                <a:lnTo>
                  <a:pt x="60324" y="25273"/>
                </a:lnTo>
                <a:lnTo>
                  <a:pt x="43560" y="10795"/>
                </a:lnTo>
                <a:lnTo>
                  <a:pt x="30225" y="0"/>
                </a:lnTo>
                <a:close/>
              </a:path>
            </a:pathLst>
          </a:custGeom>
          <a:solidFill>
            <a:srgbClr val="C50A2E"/>
          </a:solidFill>
        </p:spPr>
        <p:txBody>
          <a:bodyPr wrap="square" lIns="0" tIns="0" rIns="0" bIns="0" rtlCol="0"/>
          <a:lstStyle/>
          <a:p>
            <a:endParaRPr dirty="0"/>
          </a:p>
        </p:txBody>
      </p:sp>
      <p:sp>
        <p:nvSpPr>
          <p:cNvPr id="23" name="object 23"/>
          <p:cNvSpPr/>
          <p:nvPr/>
        </p:nvSpPr>
        <p:spPr>
          <a:xfrm>
            <a:off x="6678168" y="2503170"/>
            <a:ext cx="62230" cy="40005"/>
          </a:xfrm>
          <a:custGeom>
            <a:avLst/>
            <a:gdLst/>
            <a:ahLst/>
            <a:cxnLst/>
            <a:rect l="l" t="t" r="r" b="b"/>
            <a:pathLst>
              <a:path w="62229" h="40005">
                <a:moveTo>
                  <a:pt x="11683" y="0"/>
                </a:moveTo>
                <a:lnTo>
                  <a:pt x="0" y="15113"/>
                </a:lnTo>
                <a:lnTo>
                  <a:pt x="32257" y="39751"/>
                </a:lnTo>
                <a:lnTo>
                  <a:pt x="32003" y="39497"/>
                </a:lnTo>
                <a:lnTo>
                  <a:pt x="62229" y="39497"/>
                </a:lnTo>
                <a:lnTo>
                  <a:pt x="43941" y="24638"/>
                </a:lnTo>
                <a:lnTo>
                  <a:pt x="11683" y="0"/>
                </a:lnTo>
                <a:close/>
              </a:path>
            </a:pathLst>
          </a:custGeom>
          <a:solidFill>
            <a:srgbClr val="C50A2E"/>
          </a:solidFill>
        </p:spPr>
        <p:txBody>
          <a:bodyPr wrap="square" lIns="0" tIns="0" rIns="0" bIns="0" rtlCol="0"/>
          <a:lstStyle/>
          <a:p>
            <a:endParaRPr dirty="0"/>
          </a:p>
        </p:txBody>
      </p:sp>
      <p:sp>
        <p:nvSpPr>
          <p:cNvPr id="24" name="object 24"/>
          <p:cNvSpPr/>
          <p:nvPr/>
        </p:nvSpPr>
        <p:spPr>
          <a:xfrm>
            <a:off x="6485382" y="3191255"/>
            <a:ext cx="1499870" cy="822960"/>
          </a:xfrm>
          <a:custGeom>
            <a:avLst/>
            <a:gdLst/>
            <a:ahLst/>
            <a:cxnLst/>
            <a:rect l="l" t="t" r="r" b="b"/>
            <a:pathLst>
              <a:path w="1499870" h="822960">
                <a:moveTo>
                  <a:pt x="1362202" y="0"/>
                </a:moveTo>
                <a:lnTo>
                  <a:pt x="137159" y="0"/>
                </a:lnTo>
                <a:lnTo>
                  <a:pt x="93852" y="6985"/>
                </a:lnTo>
                <a:lnTo>
                  <a:pt x="56133" y="26543"/>
                </a:lnTo>
                <a:lnTo>
                  <a:pt x="26415" y="56134"/>
                </a:lnTo>
                <a:lnTo>
                  <a:pt x="6984" y="93853"/>
                </a:lnTo>
                <a:lnTo>
                  <a:pt x="0" y="137160"/>
                </a:lnTo>
                <a:lnTo>
                  <a:pt x="0" y="685800"/>
                </a:lnTo>
                <a:lnTo>
                  <a:pt x="6984" y="729107"/>
                </a:lnTo>
                <a:lnTo>
                  <a:pt x="26415" y="766826"/>
                </a:lnTo>
                <a:lnTo>
                  <a:pt x="56133" y="796417"/>
                </a:lnTo>
                <a:lnTo>
                  <a:pt x="93852" y="815975"/>
                </a:lnTo>
                <a:lnTo>
                  <a:pt x="137159" y="822960"/>
                </a:lnTo>
                <a:lnTo>
                  <a:pt x="1362202" y="822960"/>
                </a:lnTo>
                <a:lnTo>
                  <a:pt x="1405508" y="815975"/>
                </a:lnTo>
                <a:lnTo>
                  <a:pt x="1443227" y="796417"/>
                </a:lnTo>
                <a:lnTo>
                  <a:pt x="1472945" y="766826"/>
                </a:lnTo>
                <a:lnTo>
                  <a:pt x="1492377" y="729107"/>
                </a:lnTo>
                <a:lnTo>
                  <a:pt x="1499361" y="685800"/>
                </a:lnTo>
                <a:lnTo>
                  <a:pt x="1499361" y="137160"/>
                </a:lnTo>
                <a:lnTo>
                  <a:pt x="1492377" y="93853"/>
                </a:lnTo>
                <a:lnTo>
                  <a:pt x="1472945" y="56134"/>
                </a:lnTo>
                <a:lnTo>
                  <a:pt x="1443227" y="26543"/>
                </a:lnTo>
                <a:lnTo>
                  <a:pt x="1405508" y="6985"/>
                </a:lnTo>
                <a:lnTo>
                  <a:pt x="1362202" y="0"/>
                </a:lnTo>
                <a:close/>
              </a:path>
            </a:pathLst>
          </a:custGeom>
          <a:solidFill>
            <a:srgbClr val="45B047"/>
          </a:solidFill>
        </p:spPr>
        <p:txBody>
          <a:bodyPr wrap="square" lIns="0" tIns="0" rIns="0" bIns="0" rtlCol="0"/>
          <a:lstStyle/>
          <a:p>
            <a:endParaRPr dirty="0"/>
          </a:p>
        </p:txBody>
      </p:sp>
      <p:sp>
        <p:nvSpPr>
          <p:cNvPr id="25" name="object 25"/>
          <p:cNvSpPr txBox="1"/>
          <p:nvPr/>
        </p:nvSpPr>
        <p:spPr>
          <a:xfrm>
            <a:off x="6610095" y="3220399"/>
            <a:ext cx="1259840" cy="762000"/>
          </a:xfrm>
          <a:prstGeom prst="rect">
            <a:avLst/>
          </a:prstGeom>
        </p:spPr>
        <p:txBody>
          <a:bodyPr vert="horz" wrap="square" lIns="0" tIns="0" rIns="0" bIns="0" rtlCol="0">
            <a:spAutoFit/>
          </a:bodyPr>
          <a:lstStyle/>
          <a:p>
            <a:pPr marL="12700" marR="5080" algn="ctr">
              <a:lnSpc>
                <a:spcPct val="85900"/>
              </a:lnSpc>
            </a:pPr>
            <a:r>
              <a:rPr sz="1900" spc="-10" dirty="0">
                <a:solidFill>
                  <a:srgbClr val="FFFFFF"/>
                </a:solidFill>
                <a:latin typeface="Arial"/>
                <a:cs typeface="Arial"/>
              </a:rPr>
              <a:t>Kaolin</a:t>
            </a:r>
            <a:r>
              <a:rPr lang="en-US" sz="1900" spc="-10" dirty="0">
                <a:solidFill>
                  <a:srgbClr val="FFFFFF"/>
                </a:solidFill>
                <a:latin typeface="Arial"/>
                <a:cs typeface="Arial"/>
              </a:rPr>
              <a:t> </a:t>
            </a:r>
            <a:r>
              <a:rPr sz="1900" dirty="0">
                <a:solidFill>
                  <a:srgbClr val="FFFFFF"/>
                </a:solidFill>
                <a:latin typeface="Arial"/>
                <a:cs typeface="Arial"/>
              </a:rPr>
              <a:t>Hepari</a:t>
            </a:r>
            <a:r>
              <a:rPr sz="1900" spc="5" dirty="0">
                <a:solidFill>
                  <a:srgbClr val="FFFFFF"/>
                </a:solidFill>
                <a:latin typeface="Arial"/>
                <a:cs typeface="Arial"/>
              </a:rPr>
              <a:t>n</a:t>
            </a:r>
            <a:r>
              <a:rPr sz="1900" spc="-15" dirty="0">
                <a:solidFill>
                  <a:srgbClr val="FFFFFF"/>
                </a:solidFill>
                <a:latin typeface="Arial"/>
                <a:cs typeface="Arial"/>
              </a:rPr>
              <a:t>a</a:t>
            </a:r>
            <a:r>
              <a:rPr sz="1900" dirty="0">
                <a:solidFill>
                  <a:srgbClr val="FFFFFF"/>
                </a:solidFill>
                <a:latin typeface="Arial"/>
                <a:cs typeface="Arial"/>
              </a:rPr>
              <a:t>se</a:t>
            </a:r>
            <a:r>
              <a:rPr lang="en-US" sz="1900" dirty="0">
                <a:solidFill>
                  <a:srgbClr val="FFFFFF"/>
                </a:solidFill>
                <a:latin typeface="Arial"/>
                <a:cs typeface="Arial"/>
              </a:rPr>
              <a:t> </a:t>
            </a:r>
            <a:r>
              <a:rPr sz="1900" dirty="0">
                <a:solidFill>
                  <a:srgbClr val="FFFFFF"/>
                </a:solidFill>
                <a:latin typeface="Arial"/>
                <a:cs typeface="Arial"/>
              </a:rPr>
              <a:t>(CKH)</a:t>
            </a:r>
            <a:endParaRPr sz="1900" dirty="0">
              <a:latin typeface="Arial"/>
              <a:cs typeface="Arial"/>
            </a:endParaRPr>
          </a:p>
        </p:txBody>
      </p:sp>
      <p:sp>
        <p:nvSpPr>
          <p:cNvPr id="26" name="object 26"/>
          <p:cNvSpPr/>
          <p:nvPr/>
        </p:nvSpPr>
        <p:spPr>
          <a:xfrm>
            <a:off x="6684264" y="4592192"/>
            <a:ext cx="59690" cy="104139"/>
          </a:xfrm>
          <a:custGeom>
            <a:avLst/>
            <a:gdLst/>
            <a:ahLst/>
            <a:cxnLst/>
            <a:rect l="l" t="t" r="r" b="b"/>
            <a:pathLst>
              <a:path w="59690" h="104139">
                <a:moveTo>
                  <a:pt x="47371" y="0"/>
                </a:moveTo>
                <a:lnTo>
                  <a:pt x="41783" y="2412"/>
                </a:lnTo>
                <a:lnTo>
                  <a:pt x="39751" y="7238"/>
                </a:lnTo>
                <a:lnTo>
                  <a:pt x="0" y="103885"/>
                </a:lnTo>
                <a:lnTo>
                  <a:pt x="31496" y="99948"/>
                </a:lnTo>
                <a:lnTo>
                  <a:pt x="20828" y="99948"/>
                </a:lnTo>
                <a:lnTo>
                  <a:pt x="9271" y="84835"/>
                </a:lnTo>
                <a:lnTo>
                  <a:pt x="26289" y="71881"/>
                </a:lnTo>
                <a:lnTo>
                  <a:pt x="37465" y="62737"/>
                </a:lnTo>
                <a:lnTo>
                  <a:pt x="57404" y="14477"/>
                </a:lnTo>
                <a:lnTo>
                  <a:pt x="59436" y="9651"/>
                </a:lnTo>
                <a:lnTo>
                  <a:pt x="57023" y="4063"/>
                </a:lnTo>
                <a:lnTo>
                  <a:pt x="47371" y="0"/>
                </a:lnTo>
                <a:close/>
              </a:path>
            </a:pathLst>
          </a:custGeom>
          <a:solidFill>
            <a:srgbClr val="45B047"/>
          </a:solidFill>
        </p:spPr>
        <p:txBody>
          <a:bodyPr wrap="square" lIns="0" tIns="0" rIns="0" bIns="0" rtlCol="0"/>
          <a:lstStyle/>
          <a:p>
            <a:endParaRPr dirty="0"/>
          </a:p>
        </p:txBody>
      </p:sp>
      <p:sp>
        <p:nvSpPr>
          <p:cNvPr id="27" name="object 27"/>
          <p:cNvSpPr/>
          <p:nvPr/>
        </p:nvSpPr>
        <p:spPr>
          <a:xfrm>
            <a:off x="6693534" y="4663947"/>
            <a:ext cx="24765" cy="28575"/>
          </a:xfrm>
          <a:custGeom>
            <a:avLst/>
            <a:gdLst/>
            <a:ahLst/>
            <a:cxnLst/>
            <a:rect l="l" t="t" r="r" b="b"/>
            <a:pathLst>
              <a:path w="24765" h="28575">
                <a:moveTo>
                  <a:pt x="24510" y="0"/>
                </a:moveTo>
                <a:lnTo>
                  <a:pt x="17144" y="0"/>
                </a:lnTo>
                <a:lnTo>
                  <a:pt x="0" y="13081"/>
                </a:lnTo>
                <a:lnTo>
                  <a:pt x="11556" y="28194"/>
                </a:lnTo>
                <a:lnTo>
                  <a:pt x="16763" y="24257"/>
                </a:lnTo>
                <a:lnTo>
                  <a:pt x="14477" y="24257"/>
                </a:lnTo>
                <a:lnTo>
                  <a:pt x="4571" y="11176"/>
                </a:lnTo>
                <a:lnTo>
                  <a:pt x="20700" y="9144"/>
                </a:lnTo>
                <a:lnTo>
                  <a:pt x="24510" y="0"/>
                </a:lnTo>
                <a:close/>
              </a:path>
            </a:pathLst>
          </a:custGeom>
          <a:solidFill>
            <a:srgbClr val="45B047"/>
          </a:solidFill>
        </p:spPr>
        <p:txBody>
          <a:bodyPr wrap="square" lIns="0" tIns="0" rIns="0" bIns="0" rtlCol="0"/>
          <a:lstStyle/>
          <a:p>
            <a:endParaRPr dirty="0"/>
          </a:p>
        </p:txBody>
      </p:sp>
      <p:sp>
        <p:nvSpPr>
          <p:cNvPr id="28" name="object 28"/>
          <p:cNvSpPr/>
          <p:nvPr/>
        </p:nvSpPr>
        <p:spPr>
          <a:xfrm>
            <a:off x="6705092" y="4663566"/>
            <a:ext cx="92075" cy="28575"/>
          </a:xfrm>
          <a:custGeom>
            <a:avLst/>
            <a:gdLst/>
            <a:ahLst/>
            <a:cxnLst/>
            <a:rect l="l" t="t" r="r" b="b"/>
            <a:pathLst>
              <a:path w="92075" h="28575">
                <a:moveTo>
                  <a:pt x="85725" y="0"/>
                </a:moveTo>
                <a:lnTo>
                  <a:pt x="27305" y="7238"/>
                </a:lnTo>
                <a:lnTo>
                  <a:pt x="17272" y="15366"/>
                </a:lnTo>
                <a:lnTo>
                  <a:pt x="0" y="28574"/>
                </a:lnTo>
                <a:lnTo>
                  <a:pt x="10667" y="28574"/>
                </a:lnTo>
                <a:lnTo>
                  <a:pt x="88138" y="18922"/>
                </a:lnTo>
                <a:lnTo>
                  <a:pt x="91821" y="14223"/>
                </a:lnTo>
                <a:lnTo>
                  <a:pt x="90551" y="3682"/>
                </a:lnTo>
                <a:lnTo>
                  <a:pt x="85725" y="0"/>
                </a:lnTo>
                <a:close/>
              </a:path>
            </a:pathLst>
          </a:custGeom>
          <a:solidFill>
            <a:srgbClr val="45B047"/>
          </a:solidFill>
        </p:spPr>
        <p:txBody>
          <a:bodyPr wrap="square" lIns="0" tIns="0" rIns="0" bIns="0" rtlCol="0"/>
          <a:lstStyle/>
          <a:p>
            <a:endParaRPr dirty="0"/>
          </a:p>
        </p:txBody>
      </p:sp>
      <p:sp>
        <p:nvSpPr>
          <p:cNvPr id="29" name="object 29"/>
          <p:cNvSpPr/>
          <p:nvPr/>
        </p:nvSpPr>
        <p:spPr>
          <a:xfrm>
            <a:off x="6698106" y="4673091"/>
            <a:ext cx="16510" cy="15240"/>
          </a:xfrm>
          <a:custGeom>
            <a:avLst/>
            <a:gdLst/>
            <a:ahLst/>
            <a:cxnLst/>
            <a:rect l="l" t="t" r="r" b="b"/>
            <a:pathLst>
              <a:path w="16509" h="15239">
                <a:moveTo>
                  <a:pt x="16128" y="0"/>
                </a:moveTo>
                <a:lnTo>
                  <a:pt x="0" y="2031"/>
                </a:lnTo>
                <a:lnTo>
                  <a:pt x="9905" y="15112"/>
                </a:lnTo>
                <a:lnTo>
                  <a:pt x="16128" y="0"/>
                </a:lnTo>
                <a:close/>
              </a:path>
            </a:pathLst>
          </a:custGeom>
          <a:solidFill>
            <a:srgbClr val="45B047"/>
          </a:solidFill>
        </p:spPr>
        <p:txBody>
          <a:bodyPr wrap="square" lIns="0" tIns="0" rIns="0" bIns="0" rtlCol="0"/>
          <a:lstStyle/>
          <a:p>
            <a:endParaRPr dirty="0"/>
          </a:p>
        </p:txBody>
      </p:sp>
      <p:sp>
        <p:nvSpPr>
          <p:cNvPr id="30" name="object 30"/>
          <p:cNvSpPr/>
          <p:nvPr/>
        </p:nvSpPr>
        <p:spPr>
          <a:xfrm>
            <a:off x="6708013" y="4670805"/>
            <a:ext cx="24765" cy="17780"/>
          </a:xfrm>
          <a:custGeom>
            <a:avLst/>
            <a:gdLst/>
            <a:ahLst/>
            <a:cxnLst/>
            <a:rect l="l" t="t" r="r" b="b"/>
            <a:pathLst>
              <a:path w="24765" h="17779">
                <a:moveTo>
                  <a:pt x="24383" y="0"/>
                </a:moveTo>
                <a:lnTo>
                  <a:pt x="6222" y="2286"/>
                </a:lnTo>
                <a:lnTo>
                  <a:pt x="0" y="17399"/>
                </a:lnTo>
                <a:lnTo>
                  <a:pt x="2285" y="17399"/>
                </a:lnTo>
                <a:lnTo>
                  <a:pt x="14350" y="8128"/>
                </a:lnTo>
                <a:lnTo>
                  <a:pt x="24383" y="0"/>
                </a:lnTo>
                <a:close/>
              </a:path>
            </a:pathLst>
          </a:custGeom>
          <a:solidFill>
            <a:srgbClr val="45B047"/>
          </a:solidFill>
        </p:spPr>
        <p:txBody>
          <a:bodyPr wrap="square" lIns="0" tIns="0" rIns="0" bIns="0" rtlCol="0"/>
          <a:lstStyle/>
          <a:p>
            <a:endParaRPr dirty="0"/>
          </a:p>
        </p:txBody>
      </p:sp>
      <p:sp>
        <p:nvSpPr>
          <p:cNvPr id="31" name="object 31"/>
          <p:cNvSpPr/>
          <p:nvPr/>
        </p:nvSpPr>
        <p:spPr>
          <a:xfrm>
            <a:off x="6714235" y="4638675"/>
            <a:ext cx="57150" cy="34925"/>
          </a:xfrm>
          <a:custGeom>
            <a:avLst/>
            <a:gdLst/>
            <a:ahLst/>
            <a:cxnLst/>
            <a:rect l="l" t="t" r="r" b="b"/>
            <a:pathLst>
              <a:path w="57150" h="34925">
                <a:moveTo>
                  <a:pt x="56896" y="0"/>
                </a:moveTo>
                <a:lnTo>
                  <a:pt x="27686" y="0"/>
                </a:lnTo>
                <a:lnTo>
                  <a:pt x="7493" y="16256"/>
                </a:lnTo>
                <a:lnTo>
                  <a:pt x="0" y="34417"/>
                </a:lnTo>
                <a:lnTo>
                  <a:pt x="18161" y="32131"/>
                </a:lnTo>
                <a:lnTo>
                  <a:pt x="39751" y="14731"/>
                </a:lnTo>
                <a:lnTo>
                  <a:pt x="56896" y="0"/>
                </a:lnTo>
                <a:close/>
              </a:path>
            </a:pathLst>
          </a:custGeom>
          <a:solidFill>
            <a:srgbClr val="45B047"/>
          </a:solidFill>
        </p:spPr>
        <p:txBody>
          <a:bodyPr wrap="square" lIns="0" tIns="0" rIns="0" bIns="0" rtlCol="0"/>
          <a:lstStyle/>
          <a:p>
            <a:endParaRPr dirty="0"/>
          </a:p>
        </p:txBody>
      </p:sp>
      <p:sp>
        <p:nvSpPr>
          <p:cNvPr id="32" name="object 32"/>
          <p:cNvSpPr/>
          <p:nvPr/>
        </p:nvSpPr>
        <p:spPr>
          <a:xfrm>
            <a:off x="6710426" y="4654930"/>
            <a:ext cx="11430" cy="9525"/>
          </a:xfrm>
          <a:custGeom>
            <a:avLst/>
            <a:gdLst/>
            <a:ahLst/>
            <a:cxnLst/>
            <a:rect l="l" t="t" r="r" b="b"/>
            <a:pathLst>
              <a:path w="11429" h="9525">
                <a:moveTo>
                  <a:pt x="11302" y="0"/>
                </a:moveTo>
                <a:lnTo>
                  <a:pt x="0" y="9144"/>
                </a:lnTo>
                <a:lnTo>
                  <a:pt x="253" y="9017"/>
                </a:lnTo>
                <a:lnTo>
                  <a:pt x="7619" y="9017"/>
                </a:lnTo>
                <a:lnTo>
                  <a:pt x="11302" y="0"/>
                </a:lnTo>
                <a:close/>
              </a:path>
            </a:pathLst>
          </a:custGeom>
          <a:solidFill>
            <a:srgbClr val="45B047"/>
          </a:solidFill>
        </p:spPr>
        <p:txBody>
          <a:bodyPr wrap="square" lIns="0" tIns="0" rIns="0" bIns="0" rtlCol="0"/>
          <a:lstStyle/>
          <a:p>
            <a:endParaRPr dirty="0"/>
          </a:p>
        </p:txBody>
      </p:sp>
      <p:sp>
        <p:nvSpPr>
          <p:cNvPr id="33" name="object 33"/>
          <p:cNvSpPr/>
          <p:nvPr/>
        </p:nvSpPr>
        <p:spPr>
          <a:xfrm>
            <a:off x="6741668" y="4585461"/>
            <a:ext cx="87630" cy="53340"/>
          </a:xfrm>
          <a:custGeom>
            <a:avLst/>
            <a:gdLst/>
            <a:ahLst/>
            <a:cxnLst/>
            <a:rect l="l" t="t" r="r" b="b"/>
            <a:pathLst>
              <a:path w="87629" h="53339">
                <a:moveTo>
                  <a:pt x="60071" y="0"/>
                </a:moveTo>
                <a:lnTo>
                  <a:pt x="30353" y="27305"/>
                </a:lnTo>
                <a:lnTo>
                  <a:pt x="0" y="53340"/>
                </a:lnTo>
                <a:lnTo>
                  <a:pt x="29464" y="53213"/>
                </a:lnTo>
                <a:lnTo>
                  <a:pt x="43180" y="41402"/>
                </a:lnTo>
                <a:lnTo>
                  <a:pt x="73025" y="13970"/>
                </a:lnTo>
                <a:lnTo>
                  <a:pt x="87249" y="254"/>
                </a:lnTo>
                <a:lnTo>
                  <a:pt x="59944" y="254"/>
                </a:lnTo>
                <a:lnTo>
                  <a:pt x="60071" y="0"/>
                </a:lnTo>
                <a:close/>
              </a:path>
            </a:pathLst>
          </a:custGeom>
          <a:solidFill>
            <a:srgbClr val="45B047"/>
          </a:solidFill>
        </p:spPr>
        <p:txBody>
          <a:bodyPr wrap="square" lIns="0" tIns="0" rIns="0" bIns="0" rtlCol="0"/>
          <a:lstStyle/>
          <a:p>
            <a:endParaRPr dirty="0"/>
          </a:p>
        </p:txBody>
      </p:sp>
      <p:sp>
        <p:nvSpPr>
          <p:cNvPr id="34" name="object 34"/>
          <p:cNvSpPr/>
          <p:nvPr/>
        </p:nvSpPr>
        <p:spPr>
          <a:xfrm>
            <a:off x="6801611" y="4557648"/>
            <a:ext cx="55880" cy="28575"/>
          </a:xfrm>
          <a:custGeom>
            <a:avLst/>
            <a:gdLst/>
            <a:ahLst/>
            <a:cxnLst/>
            <a:rect l="l" t="t" r="r" b="b"/>
            <a:pathLst>
              <a:path w="55879" h="28575">
                <a:moveTo>
                  <a:pt x="55499" y="0"/>
                </a:moveTo>
                <a:lnTo>
                  <a:pt x="28956" y="0"/>
                </a:lnTo>
                <a:lnTo>
                  <a:pt x="0" y="28067"/>
                </a:lnTo>
                <a:lnTo>
                  <a:pt x="27305" y="28067"/>
                </a:lnTo>
                <a:lnTo>
                  <a:pt x="42291" y="13589"/>
                </a:lnTo>
                <a:lnTo>
                  <a:pt x="55499" y="0"/>
                </a:lnTo>
                <a:close/>
              </a:path>
            </a:pathLst>
          </a:custGeom>
          <a:solidFill>
            <a:srgbClr val="45B047"/>
          </a:solidFill>
        </p:spPr>
        <p:txBody>
          <a:bodyPr wrap="square" lIns="0" tIns="0" rIns="0" bIns="0" rtlCol="0"/>
          <a:lstStyle/>
          <a:p>
            <a:endParaRPr dirty="0"/>
          </a:p>
        </p:txBody>
      </p:sp>
      <p:sp>
        <p:nvSpPr>
          <p:cNvPr id="35" name="object 35"/>
          <p:cNvSpPr/>
          <p:nvPr/>
        </p:nvSpPr>
        <p:spPr>
          <a:xfrm>
            <a:off x="6830441" y="4469257"/>
            <a:ext cx="106045" cy="88900"/>
          </a:xfrm>
          <a:custGeom>
            <a:avLst/>
            <a:gdLst/>
            <a:ahLst/>
            <a:cxnLst/>
            <a:rect l="l" t="t" r="r" b="b"/>
            <a:pathLst>
              <a:path w="106045" h="88900">
                <a:moveTo>
                  <a:pt x="105536" y="0"/>
                </a:moveTo>
                <a:lnTo>
                  <a:pt x="81025" y="0"/>
                </a:lnTo>
                <a:lnTo>
                  <a:pt x="54736" y="30480"/>
                </a:lnTo>
                <a:lnTo>
                  <a:pt x="27812" y="59944"/>
                </a:lnTo>
                <a:lnTo>
                  <a:pt x="0" y="88519"/>
                </a:lnTo>
                <a:lnTo>
                  <a:pt x="26669" y="88392"/>
                </a:lnTo>
                <a:lnTo>
                  <a:pt x="41782" y="72898"/>
                </a:lnTo>
                <a:lnTo>
                  <a:pt x="69087" y="43053"/>
                </a:lnTo>
                <a:lnTo>
                  <a:pt x="95503" y="12319"/>
                </a:lnTo>
                <a:lnTo>
                  <a:pt x="105536" y="0"/>
                </a:lnTo>
                <a:close/>
              </a:path>
            </a:pathLst>
          </a:custGeom>
          <a:solidFill>
            <a:srgbClr val="45B047"/>
          </a:solidFill>
        </p:spPr>
        <p:txBody>
          <a:bodyPr wrap="square" lIns="0" tIns="0" rIns="0" bIns="0" rtlCol="0"/>
          <a:lstStyle/>
          <a:p>
            <a:endParaRPr dirty="0"/>
          </a:p>
        </p:txBody>
      </p:sp>
      <p:sp>
        <p:nvSpPr>
          <p:cNvPr id="36" name="object 36"/>
          <p:cNvSpPr/>
          <p:nvPr/>
        </p:nvSpPr>
        <p:spPr>
          <a:xfrm>
            <a:off x="6911213" y="4438396"/>
            <a:ext cx="49530" cy="31115"/>
          </a:xfrm>
          <a:custGeom>
            <a:avLst/>
            <a:gdLst/>
            <a:ahLst/>
            <a:cxnLst/>
            <a:rect l="l" t="t" r="r" b="b"/>
            <a:pathLst>
              <a:path w="49529" h="31114">
                <a:moveTo>
                  <a:pt x="49275" y="0"/>
                </a:moveTo>
                <a:lnTo>
                  <a:pt x="25399" y="0"/>
                </a:lnTo>
                <a:lnTo>
                  <a:pt x="0" y="31114"/>
                </a:lnTo>
                <a:lnTo>
                  <a:pt x="253" y="30860"/>
                </a:lnTo>
                <a:lnTo>
                  <a:pt x="24764" y="30860"/>
                </a:lnTo>
                <a:lnTo>
                  <a:pt x="40258" y="11683"/>
                </a:lnTo>
                <a:lnTo>
                  <a:pt x="49275" y="0"/>
                </a:lnTo>
                <a:close/>
              </a:path>
            </a:pathLst>
          </a:custGeom>
          <a:solidFill>
            <a:srgbClr val="45B047"/>
          </a:solidFill>
        </p:spPr>
        <p:txBody>
          <a:bodyPr wrap="square" lIns="0" tIns="0" rIns="0" bIns="0" rtlCol="0"/>
          <a:lstStyle/>
          <a:p>
            <a:endParaRPr dirty="0"/>
          </a:p>
        </p:txBody>
      </p:sp>
      <p:sp>
        <p:nvSpPr>
          <p:cNvPr id="37" name="object 37"/>
          <p:cNvSpPr/>
          <p:nvPr/>
        </p:nvSpPr>
        <p:spPr>
          <a:xfrm>
            <a:off x="6936485" y="4374134"/>
            <a:ext cx="71120" cy="64769"/>
          </a:xfrm>
          <a:custGeom>
            <a:avLst/>
            <a:gdLst/>
            <a:ahLst/>
            <a:cxnLst/>
            <a:rect l="l" t="t" r="r" b="b"/>
            <a:pathLst>
              <a:path w="71120" h="64770">
                <a:moveTo>
                  <a:pt x="70611" y="0"/>
                </a:moveTo>
                <a:lnTo>
                  <a:pt x="47624" y="0"/>
                </a:lnTo>
                <a:lnTo>
                  <a:pt x="24256" y="32766"/>
                </a:lnTo>
                <a:lnTo>
                  <a:pt x="0" y="64389"/>
                </a:lnTo>
                <a:lnTo>
                  <a:pt x="24002" y="64262"/>
                </a:lnTo>
                <a:lnTo>
                  <a:pt x="39623" y="43942"/>
                </a:lnTo>
                <a:lnTo>
                  <a:pt x="63245" y="10922"/>
                </a:lnTo>
                <a:lnTo>
                  <a:pt x="70611" y="0"/>
                </a:lnTo>
                <a:close/>
              </a:path>
            </a:pathLst>
          </a:custGeom>
          <a:solidFill>
            <a:srgbClr val="45B047"/>
          </a:solidFill>
        </p:spPr>
        <p:txBody>
          <a:bodyPr wrap="square" lIns="0" tIns="0" rIns="0" bIns="0" rtlCol="0"/>
          <a:lstStyle/>
          <a:p>
            <a:endParaRPr dirty="0"/>
          </a:p>
        </p:txBody>
      </p:sp>
      <p:sp>
        <p:nvSpPr>
          <p:cNvPr id="38" name="object 38"/>
          <p:cNvSpPr/>
          <p:nvPr/>
        </p:nvSpPr>
        <p:spPr>
          <a:xfrm>
            <a:off x="6983983" y="4237482"/>
            <a:ext cx="105410" cy="137160"/>
          </a:xfrm>
          <a:custGeom>
            <a:avLst/>
            <a:gdLst/>
            <a:ahLst/>
            <a:cxnLst/>
            <a:rect l="l" t="t" r="r" b="b"/>
            <a:pathLst>
              <a:path w="105409" h="137160">
                <a:moveTo>
                  <a:pt x="105155" y="0"/>
                </a:moveTo>
                <a:lnTo>
                  <a:pt x="83819" y="0"/>
                </a:lnTo>
                <a:lnTo>
                  <a:pt x="64261" y="35433"/>
                </a:lnTo>
                <a:lnTo>
                  <a:pt x="43814" y="69850"/>
                </a:lnTo>
                <a:lnTo>
                  <a:pt x="22478" y="103759"/>
                </a:lnTo>
                <a:lnTo>
                  <a:pt x="0" y="136779"/>
                </a:lnTo>
                <a:lnTo>
                  <a:pt x="23113" y="136652"/>
                </a:lnTo>
                <a:lnTo>
                  <a:pt x="38480" y="114046"/>
                </a:lnTo>
                <a:lnTo>
                  <a:pt x="60197" y="79756"/>
                </a:lnTo>
                <a:lnTo>
                  <a:pt x="80898" y="44704"/>
                </a:lnTo>
                <a:lnTo>
                  <a:pt x="100583" y="9017"/>
                </a:lnTo>
                <a:lnTo>
                  <a:pt x="105155" y="0"/>
                </a:lnTo>
                <a:close/>
              </a:path>
            </a:pathLst>
          </a:custGeom>
          <a:solidFill>
            <a:srgbClr val="45B047"/>
          </a:solidFill>
        </p:spPr>
        <p:txBody>
          <a:bodyPr wrap="square" lIns="0" tIns="0" rIns="0" bIns="0" rtlCol="0"/>
          <a:lstStyle/>
          <a:p>
            <a:endParaRPr dirty="0"/>
          </a:p>
        </p:txBody>
      </p:sp>
      <p:sp>
        <p:nvSpPr>
          <p:cNvPr id="39" name="object 39"/>
          <p:cNvSpPr/>
          <p:nvPr/>
        </p:nvSpPr>
        <p:spPr>
          <a:xfrm>
            <a:off x="7067677" y="4201667"/>
            <a:ext cx="35560" cy="36195"/>
          </a:xfrm>
          <a:custGeom>
            <a:avLst/>
            <a:gdLst/>
            <a:ahLst/>
            <a:cxnLst/>
            <a:rect l="l" t="t" r="r" b="b"/>
            <a:pathLst>
              <a:path w="35559" h="36195">
                <a:moveTo>
                  <a:pt x="18415" y="0"/>
                </a:moveTo>
                <a:lnTo>
                  <a:pt x="0" y="35940"/>
                </a:lnTo>
                <a:lnTo>
                  <a:pt x="21463" y="35813"/>
                </a:lnTo>
                <a:lnTo>
                  <a:pt x="35433" y="8635"/>
                </a:lnTo>
                <a:lnTo>
                  <a:pt x="18415" y="0"/>
                </a:lnTo>
                <a:close/>
              </a:path>
            </a:pathLst>
          </a:custGeom>
          <a:solidFill>
            <a:srgbClr val="45B047"/>
          </a:solidFill>
        </p:spPr>
        <p:txBody>
          <a:bodyPr wrap="square" lIns="0" tIns="0" rIns="0" bIns="0" rtlCol="0"/>
          <a:lstStyle/>
          <a:p>
            <a:endParaRPr dirty="0"/>
          </a:p>
        </p:txBody>
      </p:sp>
      <p:sp>
        <p:nvSpPr>
          <p:cNvPr id="40" name="object 40"/>
          <p:cNvSpPr/>
          <p:nvPr/>
        </p:nvSpPr>
        <p:spPr>
          <a:xfrm>
            <a:off x="5100828" y="4549902"/>
            <a:ext cx="1551940" cy="824230"/>
          </a:xfrm>
          <a:custGeom>
            <a:avLst/>
            <a:gdLst/>
            <a:ahLst/>
            <a:cxnLst/>
            <a:rect l="l" t="t" r="r" b="b"/>
            <a:pathLst>
              <a:path w="1551940" h="824229">
                <a:moveTo>
                  <a:pt x="1414399" y="0"/>
                </a:moveTo>
                <a:lnTo>
                  <a:pt x="137287" y="0"/>
                </a:lnTo>
                <a:lnTo>
                  <a:pt x="93853" y="6985"/>
                </a:lnTo>
                <a:lnTo>
                  <a:pt x="56261" y="26543"/>
                </a:lnTo>
                <a:lnTo>
                  <a:pt x="26543" y="56261"/>
                </a:lnTo>
                <a:lnTo>
                  <a:pt x="6985" y="93980"/>
                </a:lnTo>
                <a:lnTo>
                  <a:pt x="0" y="137287"/>
                </a:lnTo>
                <a:lnTo>
                  <a:pt x="0" y="686689"/>
                </a:lnTo>
                <a:lnTo>
                  <a:pt x="6985" y="729996"/>
                </a:lnTo>
                <a:lnTo>
                  <a:pt x="26543" y="767715"/>
                </a:lnTo>
                <a:lnTo>
                  <a:pt x="56261" y="797433"/>
                </a:lnTo>
                <a:lnTo>
                  <a:pt x="93853" y="816991"/>
                </a:lnTo>
                <a:lnTo>
                  <a:pt x="137287" y="823976"/>
                </a:lnTo>
                <a:lnTo>
                  <a:pt x="1414399" y="823976"/>
                </a:lnTo>
                <a:lnTo>
                  <a:pt x="1457833" y="816991"/>
                </a:lnTo>
                <a:lnTo>
                  <a:pt x="1495425" y="797433"/>
                </a:lnTo>
                <a:lnTo>
                  <a:pt x="1525143" y="767715"/>
                </a:lnTo>
                <a:lnTo>
                  <a:pt x="1544701" y="729996"/>
                </a:lnTo>
                <a:lnTo>
                  <a:pt x="1551686" y="686689"/>
                </a:lnTo>
                <a:lnTo>
                  <a:pt x="1551686" y="137287"/>
                </a:lnTo>
                <a:lnTo>
                  <a:pt x="1544701" y="93980"/>
                </a:lnTo>
                <a:lnTo>
                  <a:pt x="1525143" y="56261"/>
                </a:lnTo>
                <a:lnTo>
                  <a:pt x="1495425" y="26543"/>
                </a:lnTo>
                <a:lnTo>
                  <a:pt x="1457833" y="6985"/>
                </a:lnTo>
                <a:lnTo>
                  <a:pt x="1414399" y="0"/>
                </a:lnTo>
                <a:close/>
              </a:path>
            </a:pathLst>
          </a:custGeom>
          <a:solidFill>
            <a:srgbClr val="795AA3"/>
          </a:solidFill>
        </p:spPr>
        <p:txBody>
          <a:bodyPr wrap="square" lIns="0" tIns="0" rIns="0" bIns="0" rtlCol="0"/>
          <a:lstStyle/>
          <a:p>
            <a:endParaRPr dirty="0"/>
          </a:p>
        </p:txBody>
      </p:sp>
      <p:sp>
        <p:nvSpPr>
          <p:cNvPr id="41" name="object 41"/>
          <p:cNvSpPr/>
          <p:nvPr/>
        </p:nvSpPr>
        <p:spPr>
          <a:xfrm>
            <a:off x="4676013" y="4239895"/>
            <a:ext cx="398780" cy="464184"/>
          </a:xfrm>
          <a:custGeom>
            <a:avLst/>
            <a:gdLst/>
            <a:ahLst/>
            <a:cxnLst/>
            <a:rect l="l" t="t" r="r" b="b"/>
            <a:pathLst>
              <a:path w="398779" h="464185">
                <a:moveTo>
                  <a:pt x="0" y="0"/>
                </a:moveTo>
                <a:lnTo>
                  <a:pt x="12446" y="42544"/>
                </a:lnTo>
                <a:lnTo>
                  <a:pt x="33147" y="77596"/>
                </a:lnTo>
                <a:lnTo>
                  <a:pt x="54864" y="111759"/>
                </a:lnTo>
                <a:lnTo>
                  <a:pt x="77470" y="145287"/>
                </a:lnTo>
                <a:lnTo>
                  <a:pt x="101219" y="178307"/>
                </a:lnTo>
                <a:lnTo>
                  <a:pt x="125730" y="210438"/>
                </a:lnTo>
                <a:lnTo>
                  <a:pt x="151384" y="241934"/>
                </a:lnTo>
                <a:lnTo>
                  <a:pt x="177800" y="272668"/>
                </a:lnTo>
                <a:lnTo>
                  <a:pt x="204978" y="302513"/>
                </a:lnTo>
                <a:lnTo>
                  <a:pt x="233299" y="331596"/>
                </a:lnTo>
                <a:lnTo>
                  <a:pt x="262382" y="359663"/>
                </a:lnTo>
                <a:lnTo>
                  <a:pt x="292354" y="387095"/>
                </a:lnTo>
                <a:lnTo>
                  <a:pt x="323215" y="413638"/>
                </a:lnTo>
                <a:lnTo>
                  <a:pt x="354711" y="439165"/>
                </a:lnTo>
                <a:lnTo>
                  <a:pt x="387096" y="463803"/>
                </a:lnTo>
                <a:lnTo>
                  <a:pt x="398653" y="448690"/>
                </a:lnTo>
                <a:lnTo>
                  <a:pt x="366395" y="424179"/>
                </a:lnTo>
                <a:lnTo>
                  <a:pt x="335280" y="398906"/>
                </a:lnTo>
                <a:lnTo>
                  <a:pt x="305181" y="372998"/>
                </a:lnTo>
                <a:lnTo>
                  <a:pt x="275590" y="345947"/>
                </a:lnTo>
                <a:lnTo>
                  <a:pt x="246888" y="318261"/>
                </a:lnTo>
                <a:lnTo>
                  <a:pt x="246761" y="318261"/>
                </a:lnTo>
                <a:lnTo>
                  <a:pt x="218947" y="289432"/>
                </a:lnTo>
                <a:lnTo>
                  <a:pt x="192151" y="260095"/>
                </a:lnTo>
                <a:lnTo>
                  <a:pt x="165862" y="229742"/>
                </a:lnTo>
                <a:lnTo>
                  <a:pt x="140589" y="198500"/>
                </a:lnTo>
                <a:lnTo>
                  <a:pt x="116586" y="167131"/>
                </a:lnTo>
                <a:lnTo>
                  <a:pt x="93218" y="134619"/>
                </a:lnTo>
                <a:lnTo>
                  <a:pt x="70866" y="101472"/>
                </a:lnTo>
                <a:lnTo>
                  <a:pt x="49530" y="67690"/>
                </a:lnTo>
                <a:lnTo>
                  <a:pt x="29083" y="33273"/>
                </a:lnTo>
                <a:lnTo>
                  <a:pt x="16637" y="10667"/>
                </a:lnTo>
                <a:lnTo>
                  <a:pt x="0" y="0"/>
                </a:lnTo>
                <a:close/>
              </a:path>
            </a:pathLst>
          </a:custGeom>
          <a:solidFill>
            <a:srgbClr val="8739C3"/>
          </a:solidFill>
        </p:spPr>
        <p:txBody>
          <a:bodyPr wrap="square" lIns="0" tIns="0" rIns="0" bIns="0" rtlCol="0"/>
          <a:lstStyle/>
          <a:p>
            <a:endParaRPr dirty="0"/>
          </a:p>
        </p:txBody>
      </p:sp>
      <p:sp>
        <p:nvSpPr>
          <p:cNvPr id="42" name="object 42"/>
          <p:cNvSpPr/>
          <p:nvPr/>
        </p:nvSpPr>
        <p:spPr>
          <a:xfrm>
            <a:off x="4922646" y="4557903"/>
            <a:ext cx="635" cy="635"/>
          </a:xfrm>
          <a:custGeom>
            <a:avLst/>
            <a:gdLst/>
            <a:ahLst/>
            <a:cxnLst/>
            <a:rect l="l" t="t" r="r" b="b"/>
            <a:pathLst>
              <a:path w="635" h="635">
                <a:moveTo>
                  <a:pt x="0" y="0"/>
                </a:moveTo>
                <a:lnTo>
                  <a:pt x="127" y="254"/>
                </a:lnTo>
                <a:lnTo>
                  <a:pt x="254" y="254"/>
                </a:lnTo>
                <a:lnTo>
                  <a:pt x="0" y="0"/>
                </a:lnTo>
                <a:close/>
              </a:path>
            </a:pathLst>
          </a:custGeom>
          <a:solidFill>
            <a:srgbClr val="8739C3"/>
          </a:solidFill>
        </p:spPr>
        <p:txBody>
          <a:bodyPr wrap="square" lIns="0" tIns="0" rIns="0" bIns="0" rtlCol="0"/>
          <a:lstStyle/>
          <a:p>
            <a:endParaRPr dirty="0"/>
          </a:p>
        </p:txBody>
      </p:sp>
      <p:sp>
        <p:nvSpPr>
          <p:cNvPr id="43" name="object 43"/>
          <p:cNvSpPr/>
          <p:nvPr/>
        </p:nvSpPr>
        <p:spPr>
          <a:xfrm>
            <a:off x="4894960" y="4529391"/>
            <a:ext cx="0" cy="0"/>
          </a:xfrm>
          <a:custGeom>
            <a:avLst/>
            <a:gdLst/>
            <a:ahLst/>
            <a:cxnLst/>
            <a:rect l="l" t="t" r="r" b="b"/>
            <a:pathLst>
              <a:path>
                <a:moveTo>
                  <a:pt x="0" y="0"/>
                </a:moveTo>
                <a:lnTo>
                  <a:pt x="0" y="0"/>
                </a:lnTo>
              </a:path>
            </a:pathLst>
          </a:custGeom>
          <a:ln w="3175">
            <a:solidFill>
              <a:srgbClr val="8739C3"/>
            </a:solidFill>
          </a:ln>
        </p:spPr>
        <p:txBody>
          <a:bodyPr wrap="square" lIns="0" tIns="0" rIns="0" bIns="0" rtlCol="0"/>
          <a:lstStyle/>
          <a:p>
            <a:endParaRPr dirty="0"/>
          </a:p>
        </p:txBody>
      </p:sp>
      <p:sp>
        <p:nvSpPr>
          <p:cNvPr id="44" name="object 44"/>
          <p:cNvSpPr/>
          <p:nvPr/>
        </p:nvSpPr>
        <p:spPr>
          <a:xfrm>
            <a:off x="4652771" y="4206240"/>
            <a:ext cx="25400" cy="114935"/>
          </a:xfrm>
          <a:custGeom>
            <a:avLst/>
            <a:gdLst/>
            <a:ahLst/>
            <a:cxnLst/>
            <a:rect l="l" t="t" r="r" b="b"/>
            <a:pathLst>
              <a:path w="25400" h="114935">
                <a:moveTo>
                  <a:pt x="5969" y="0"/>
                </a:moveTo>
                <a:lnTo>
                  <a:pt x="254" y="105410"/>
                </a:lnTo>
                <a:lnTo>
                  <a:pt x="0" y="109601"/>
                </a:lnTo>
                <a:lnTo>
                  <a:pt x="4064" y="114173"/>
                </a:lnTo>
                <a:lnTo>
                  <a:pt x="14605" y="114680"/>
                </a:lnTo>
                <a:lnTo>
                  <a:pt x="19050" y="110617"/>
                </a:lnTo>
                <a:lnTo>
                  <a:pt x="22225" y="51816"/>
                </a:lnTo>
                <a:lnTo>
                  <a:pt x="16002" y="40513"/>
                </a:lnTo>
                <a:lnTo>
                  <a:pt x="6096" y="21209"/>
                </a:lnTo>
                <a:lnTo>
                  <a:pt x="23114" y="12446"/>
                </a:lnTo>
                <a:lnTo>
                  <a:pt x="25400" y="12446"/>
                </a:lnTo>
                <a:lnTo>
                  <a:pt x="5969" y="0"/>
                </a:lnTo>
                <a:close/>
              </a:path>
            </a:pathLst>
          </a:custGeom>
          <a:solidFill>
            <a:srgbClr val="8739C3"/>
          </a:solidFill>
        </p:spPr>
        <p:txBody>
          <a:bodyPr wrap="square" lIns="0" tIns="0" rIns="0" bIns="0" rtlCol="0"/>
          <a:lstStyle/>
          <a:p>
            <a:endParaRPr dirty="0"/>
          </a:p>
        </p:txBody>
      </p:sp>
      <p:sp>
        <p:nvSpPr>
          <p:cNvPr id="45" name="object 45"/>
          <p:cNvSpPr/>
          <p:nvPr/>
        </p:nvSpPr>
        <p:spPr>
          <a:xfrm>
            <a:off x="4675885" y="4218685"/>
            <a:ext cx="76835" cy="62865"/>
          </a:xfrm>
          <a:custGeom>
            <a:avLst/>
            <a:gdLst/>
            <a:ahLst/>
            <a:cxnLst/>
            <a:rect l="l" t="t" r="r" b="b"/>
            <a:pathLst>
              <a:path w="76835" h="62864">
                <a:moveTo>
                  <a:pt x="2286" y="0"/>
                </a:moveTo>
                <a:lnTo>
                  <a:pt x="0" y="0"/>
                </a:lnTo>
                <a:lnTo>
                  <a:pt x="9779" y="19177"/>
                </a:lnTo>
                <a:lnTo>
                  <a:pt x="16764" y="31876"/>
                </a:lnTo>
                <a:lnTo>
                  <a:pt x="65151" y="62737"/>
                </a:lnTo>
                <a:lnTo>
                  <a:pt x="70993" y="61468"/>
                </a:lnTo>
                <a:lnTo>
                  <a:pt x="73787" y="57023"/>
                </a:lnTo>
                <a:lnTo>
                  <a:pt x="76708" y="52577"/>
                </a:lnTo>
                <a:lnTo>
                  <a:pt x="75311" y="46609"/>
                </a:lnTo>
                <a:lnTo>
                  <a:pt x="2286" y="0"/>
                </a:lnTo>
                <a:close/>
              </a:path>
            </a:pathLst>
          </a:custGeom>
          <a:solidFill>
            <a:srgbClr val="8739C3"/>
          </a:solidFill>
        </p:spPr>
        <p:txBody>
          <a:bodyPr wrap="square" lIns="0" tIns="0" rIns="0" bIns="0" rtlCol="0"/>
          <a:lstStyle/>
          <a:p>
            <a:endParaRPr dirty="0"/>
          </a:p>
        </p:txBody>
      </p:sp>
      <p:sp>
        <p:nvSpPr>
          <p:cNvPr id="46" name="object 46"/>
          <p:cNvSpPr/>
          <p:nvPr/>
        </p:nvSpPr>
        <p:spPr>
          <a:xfrm>
            <a:off x="4658867" y="4218685"/>
            <a:ext cx="19685" cy="39370"/>
          </a:xfrm>
          <a:custGeom>
            <a:avLst/>
            <a:gdLst/>
            <a:ahLst/>
            <a:cxnLst/>
            <a:rect l="l" t="t" r="r" b="b"/>
            <a:pathLst>
              <a:path w="19685" h="39370">
                <a:moveTo>
                  <a:pt x="17017" y="0"/>
                </a:moveTo>
                <a:lnTo>
                  <a:pt x="0" y="8763"/>
                </a:lnTo>
                <a:lnTo>
                  <a:pt x="9905" y="28067"/>
                </a:lnTo>
                <a:lnTo>
                  <a:pt x="16128" y="39370"/>
                </a:lnTo>
                <a:lnTo>
                  <a:pt x="17144" y="21209"/>
                </a:lnTo>
                <a:lnTo>
                  <a:pt x="3301" y="12446"/>
                </a:lnTo>
                <a:lnTo>
                  <a:pt x="18033" y="4826"/>
                </a:lnTo>
                <a:lnTo>
                  <a:pt x="19430" y="4826"/>
                </a:lnTo>
                <a:lnTo>
                  <a:pt x="17017" y="0"/>
                </a:lnTo>
                <a:close/>
              </a:path>
            </a:pathLst>
          </a:custGeom>
          <a:solidFill>
            <a:srgbClr val="8739C3"/>
          </a:solidFill>
        </p:spPr>
        <p:txBody>
          <a:bodyPr wrap="square" lIns="0" tIns="0" rIns="0" bIns="0" rtlCol="0"/>
          <a:lstStyle/>
          <a:p>
            <a:endParaRPr dirty="0"/>
          </a:p>
        </p:txBody>
      </p:sp>
      <p:sp>
        <p:nvSpPr>
          <p:cNvPr id="47" name="object 47"/>
          <p:cNvSpPr/>
          <p:nvPr/>
        </p:nvSpPr>
        <p:spPr>
          <a:xfrm>
            <a:off x="4676013" y="4223511"/>
            <a:ext cx="17145" cy="27305"/>
          </a:xfrm>
          <a:custGeom>
            <a:avLst/>
            <a:gdLst/>
            <a:ahLst/>
            <a:cxnLst/>
            <a:rect l="l" t="t" r="r" b="b"/>
            <a:pathLst>
              <a:path w="17145" h="27304">
                <a:moveTo>
                  <a:pt x="2286" y="0"/>
                </a:moveTo>
                <a:lnTo>
                  <a:pt x="889" y="0"/>
                </a:lnTo>
                <a:lnTo>
                  <a:pt x="0" y="16383"/>
                </a:lnTo>
                <a:lnTo>
                  <a:pt x="16637" y="27051"/>
                </a:lnTo>
                <a:lnTo>
                  <a:pt x="9525" y="14350"/>
                </a:lnTo>
                <a:lnTo>
                  <a:pt x="2286" y="0"/>
                </a:lnTo>
                <a:close/>
              </a:path>
            </a:pathLst>
          </a:custGeom>
          <a:solidFill>
            <a:srgbClr val="8739C3"/>
          </a:solidFill>
        </p:spPr>
        <p:txBody>
          <a:bodyPr wrap="square" lIns="0" tIns="0" rIns="0" bIns="0" rtlCol="0"/>
          <a:lstStyle/>
          <a:p>
            <a:endParaRPr dirty="0"/>
          </a:p>
        </p:txBody>
      </p:sp>
      <p:sp>
        <p:nvSpPr>
          <p:cNvPr id="48" name="object 48"/>
          <p:cNvSpPr/>
          <p:nvPr/>
        </p:nvSpPr>
        <p:spPr>
          <a:xfrm>
            <a:off x="4662170" y="4223511"/>
            <a:ext cx="15240" cy="16510"/>
          </a:xfrm>
          <a:custGeom>
            <a:avLst/>
            <a:gdLst/>
            <a:ahLst/>
            <a:cxnLst/>
            <a:rect l="l" t="t" r="r" b="b"/>
            <a:pathLst>
              <a:path w="15239" h="16510">
                <a:moveTo>
                  <a:pt x="14732" y="0"/>
                </a:moveTo>
                <a:lnTo>
                  <a:pt x="0" y="7620"/>
                </a:lnTo>
                <a:lnTo>
                  <a:pt x="13843" y="16383"/>
                </a:lnTo>
                <a:lnTo>
                  <a:pt x="14732" y="0"/>
                </a:lnTo>
                <a:close/>
              </a:path>
            </a:pathLst>
          </a:custGeom>
          <a:solidFill>
            <a:srgbClr val="8739C3"/>
          </a:solidFill>
        </p:spPr>
        <p:txBody>
          <a:bodyPr wrap="square" lIns="0" tIns="0" rIns="0" bIns="0" rtlCol="0"/>
          <a:lstStyle/>
          <a:p>
            <a:endParaRPr dirty="0"/>
          </a:p>
        </p:txBody>
      </p:sp>
      <p:sp>
        <p:nvSpPr>
          <p:cNvPr id="49" name="object 49"/>
          <p:cNvSpPr/>
          <p:nvPr/>
        </p:nvSpPr>
        <p:spPr>
          <a:xfrm>
            <a:off x="3742182" y="3191255"/>
            <a:ext cx="1550670" cy="822960"/>
          </a:xfrm>
          <a:custGeom>
            <a:avLst/>
            <a:gdLst/>
            <a:ahLst/>
            <a:cxnLst/>
            <a:rect l="l" t="t" r="r" b="b"/>
            <a:pathLst>
              <a:path w="1550670" h="822960">
                <a:moveTo>
                  <a:pt x="1413510" y="0"/>
                </a:moveTo>
                <a:lnTo>
                  <a:pt x="137160" y="0"/>
                </a:lnTo>
                <a:lnTo>
                  <a:pt x="93853" y="6985"/>
                </a:lnTo>
                <a:lnTo>
                  <a:pt x="56134" y="26543"/>
                </a:lnTo>
                <a:lnTo>
                  <a:pt x="26543" y="56134"/>
                </a:lnTo>
                <a:lnTo>
                  <a:pt x="6985" y="93853"/>
                </a:lnTo>
                <a:lnTo>
                  <a:pt x="0" y="137160"/>
                </a:lnTo>
                <a:lnTo>
                  <a:pt x="0" y="685800"/>
                </a:lnTo>
                <a:lnTo>
                  <a:pt x="6985" y="729107"/>
                </a:lnTo>
                <a:lnTo>
                  <a:pt x="26543" y="766826"/>
                </a:lnTo>
                <a:lnTo>
                  <a:pt x="56134" y="796417"/>
                </a:lnTo>
                <a:lnTo>
                  <a:pt x="93853" y="815975"/>
                </a:lnTo>
                <a:lnTo>
                  <a:pt x="137160" y="822960"/>
                </a:lnTo>
                <a:lnTo>
                  <a:pt x="1413510" y="822960"/>
                </a:lnTo>
                <a:lnTo>
                  <a:pt x="1456817" y="815975"/>
                </a:lnTo>
                <a:lnTo>
                  <a:pt x="1494536" y="796417"/>
                </a:lnTo>
                <a:lnTo>
                  <a:pt x="1524127" y="766826"/>
                </a:lnTo>
                <a:lnTo>
                  <a:pt x="1543685" y="729107"/>
                </a:lnTo>
                <a:lnTo>
                  <a:pt x="1550670" y="685800"/>
                </a:lnTo>
                <a:lnTo>
                  <a:pt x="1550670" y="137160"/>
                </a:lnTo>
                <a:lnTo>
                  <a:pt x="1543685" y="93853"/>
                </a:lnTo>
                <a:lnTo>
                  <a:pt x="1524127" y="56134"/>
                </a:lnTo>
                <a:lnTo>
                  <a:pt x="1494536" y="26543"/>
                </a:lnTo>
                <a:lnTo>
                  <a:pt x="1456817" y="6985"/>
                </a:lnTo>
                <a:lnTo>
                  <a:pt x="1413510" y="0"/>
                </a:lnTo>
                <a:close/>
              </a:path>
            </a:pathLst>
          </a:custGeom>
          <a:solidFill>
            <a:srgbClr val="2CA2C3"/>
          </a:solidFill>
        </p:spPr>
        <p:txBody>
          <a:bodyPr wrap="square" lIns="0" tIns="0" rIns="0" bIns="0" rtlCol="0"/>
          <a:lstStyle/>
          <a:p>
            <a:endParaRPr dirty="0"/>
          </a:p>
        </p:txBody>
      </p:sp>
      <p:sp>
        <p:nvSpPr>
          <p:cNvPr id="50" name="object 50"/>
          <p:cNvSpPr txBox="1"/>
          <p:nvPr/>
        </p:nvSpPr>
        <p:spPr>
          <a:xfrm>
            <a:off x="3971797" y="3239058"/>
            <a:ext cx="1099820" cy="723265"/>
          </a:xfrm>
          <a:prstGeom prst="rect">
            <a:avLst/>
          </a:prstGeom>
        </p:spPr>
        <p:txBody>
          <a:bodyPr vert="horz" wrap="square" lIns="0" tIns="0" rIns="0" bIns="0" rtlCol="0">
            <a:spAutoFit/>
          </a:bodyPr>
          <a:lstStyle/>
          <a:p>
            <a:pPr marL="12700" marR="5080" indent="-635" algn="ctr">
              <a:lnSpc>
                <a:spcPct val="86000"/>
              </a:lnSpc>
            </a:pPr>
            <a:r>
              <a:rPr sz="1800" spc="-10" dirty="0">
                <a:solidFill>
                  <a:srgbClr val="FFFFFF"/>
                </a:solidFill>
                <a:latin typeface="Arial"/>
                <a:cs typeface="Arial"/>
              </a:rPr>
              <a:t>Functional</a:t>
            </a:r>
            <a:r>
              <a:rPr lang="en-US" sz="1800" spc="-10" dirty="0">
                <a:solidFill>
                  <a:srgbClr val="FFFFFF"/>
                </a:solidFill>
                <a:latin typeface="Arial"/>
                <a:cs typeface="Arial"/>
              </a:rPr>
              <a:t> </a:t>
            </a:r>
            <a:r>
              <a:rPr sz="1800" spc="-10" dirty="0">
                <a:solidFill>
                  <a:srgbClr val="FFFFFF"/>
                </a:solidFill>
                <a:latin typeface="Arial"/>
                <a:cs typeface="Arial"/>
              </a:rPr>
              <a:t>F</a:t>
            </a:r>
            <a:r>
              <a:rPr sz="1800" spc="-5" dirty="0">
                <a:solidFill>
                  <a:srgbClr val="FFFFFF"/>
                </a:solidFill>
                <a:latin typeface="Arial"/>
                <a:cs typeface="Arial"/>
              </a:rPr>
              <a:t>i</a:t>
            </a:r>
            <a:r>
              <a:rPr sz="1800" spc="-15" dirty="0">
                <a:solidFill>
                  <a:srgbClr val="FFFFFF"/>
                </a:solidFill>
                <a:latin typeface="Arial"/>
                <a:cs typeface="Arial"/>
              </a:rPr>
              <a:t>b</a:t>
            </a:r>
            <a:r>
              <a:rPr sz="1800" spc="-5" dirty="0">
                <a:solidFill>
                  <a:srgbClr val="FFFFFF"/>
                </a:solidFill>
                <a:latin typeface="Arial"/>
                <a:cs typeface="Arial"/>
              </a:rPr>
              <a:t>r</a:t>
            </a:r>
            <a:r>
              <a:rPr sz="1800" spc="-15" dirty="0">
                <a:solidFill>
                  <a:srgbClr val="FFFFFF"/>
                </a:solidFill>
                <a:latin typeface="Arial"/>
                <a:cs typeface="Arial"/>
              </a:rPr>
              <a:t>i</a:t>
            </a:r>
            <a:r>
              <a:rPr sz="1800" spc="-5" dirty="0">
                <a:solidFill>
                  <a:srgbClr val="FFFFFF"/>
                </a:solidFill>
                <a:latin typeface="Arial"/>
                <a:cs typeface="Arial"/>
              </a:rPr>
              <a:t>n</a:t>
            </a:r>
            <a:r>
              <a:rPr sz="1800" spc="-15" dirty="0">
                <a:solidFill>
                  <a:srgbClr val="FFFFFF"/>
                </a:solidFill>
                <a:latin typeface="Arial"/>
                <a:cs typeface="Arial"/>
              </a:rPr>
              <a:t>o</a:t>
            </a:r>
            <a:r>
              <a:rPr sz="1800" spc="-5" dirty="0">
                <a:solidFill>
                  <a:srgbClr val="FFFFFF"/>
                </a:solidFill>
                <a:latin typeface="Arial"/>
                <a:cs typeface="Arial"/>
              </a:rPr>
              <a:t>g</a:t>
            </a:r>
            <a:r>
              <a:rPr sz="1800" spc="-15" dirty="0">
                <a:solidFill>
                  <a:srgbClr val="FFFFFF"/>
                </a:solidFill>
                <a:latin typeface="Arial"/>
                <a:cs typeface="Arial"/>
              </a:rPr>
              <a:t>e</a:t>
            </a:r>
            <a:r>
              <a:rPr sz="1800" spc="-5" dirty="0">
                <a:solidFill>
                  <a:srgbClr val="FFFFFF"/>
                </a:solidFill>
                <a:latin typeface="Arial"/>
                <a:cs typeface="Arial"/>
              </a:rPr>
              <a:t>n</a:t>
            </a:r>
            <a:r>
              <a:rPr lang="en-US" sz="1800" spc="-5" dirty="0">
                <a:solidFill>
                  <a:srgbClr val="FFFFFF"/>
                </a:solidFill>
                <a:latin typeface="Arial"/>
                <a:cs typeface="Arial"/>
              </a:rPr>
              <a:t> </a:t>
            </a:r>
            <a:r>
              <a:rPr sz="1800" dirty="0">
                <a:solidFill>
                  <a:srgbClr val="FFFFFF"/>
                </a:solidFill>
                <a:latin typeface="Arial"/>
                <a:cs typeface="Arial"/>
              </a:rPr>
              <a:t>(CFF)</a:t>
            </a:r>
            <a:endParaRPr sz="1800" dirty="0">
              <a:latin typeface="Arial"/>
              <a:cs typeface="Arial"/>
            </a:endParaRPr>
          </a:p>
        </p:txBody>
      </p:sp>
      <p:sp>
        <p:nvSpPr>
          <p:cNvPr id="51" name="object 51"/>
          <p:cNvSpPr/>
          <p:nvPr/>
        </p:nvSpPr>
        <p:spPr>
          <a:xfrm>
            <a:off x="4649723" y="2533776"/>
            <a:ext cx="389255" cy="471805"/>
          </a:xfrm>
          <a:custGeom>
            <a:avLst/>
            <a:gdLst/>
            <a:ahLst/>
            <a:cxnLst/>
            <a:rect l="l" t="t" r="r" b="b"/>
            <a:pathLst>
              <a:path w="389254" h="471805">
                <a:moveTo>
                  <a:pt x="388747" y="0"/>
                </a:moveTo>
                <a:lnTo>
                  <a:pt x="349123" y="19812"/>
                </a:lnTo>
                <a:lnTo>
                  <a:pt x="318262" y="46355"/>
                </a:lnTo>
                <a:lnTo>
                  <a:pt x="288290" y="73660"/>
                </a:lnTo>
                <a:lnTo>
                  <a:pt x="259080" y="101980"/>
                </a:lnTo>
                <a:lnTo>
                  <a:pt x="230886" y="131064"/>
                </a:lnTo>
                <a:lnTo>
                  <a:pt x="203581" y="160909"/>
                </a:lnTo>
                <a:lnTo>
                  <a:pt x="177165" y="191516"/>
                </a:lnTo>
                <a:lnTo>
                  <a:pt x="151511" y="222885"/>
                </a:lnTo>
                <a:lnTo>
                  <a:pt x="127000" y="255143"/>
                </a:lnTo>
                <a:lnTo>
                  <a:pt x="103251" y="288036"/>
                </a:lnTo>
                <a:lnTo>
                  <a:pt x="80645" y="321691"/>
                </a:lnTo>
                <a:lnTo>
                  <a:pt x="58928" y="355981"/>
                </a:lnTo>
                <a:lnTo>
                  <a:pt x="38227" y="391033"/>
                </a:lnTo>
                <a:lnTo>
                  <a:pt x="18542" y="426593"/>
                </a:lnTo>
                <a:lnTo>
                  <a:pt x="0" y="462788"/>
                </a:lnTo>
                <a:lnTo>
                  <a:pt x="17018" y="471423"/>
                </a:lnTo>
                <a:lnTo>
                  <a:pt x="35433" y="435483"/>
                </a:lnTo>
                <a:lnTo>
                  <a:pt x="54737" y="400558"/>
                </a:lnTo>
                <a:lnTo>
                  <a:pt x="75311" y="365887"/>
                </a:lnTo>
                <a:lnTo>
                  <a:pt x="96647" y="331978"/>
                </a:lnTo>
                <a:lnTo>
                  <a:pt x="118999" y="298831"/>
                </a:lnTo>
                <a:lnTo>
                  <a:pt x="142367" y="266319"/>
                </a:lnTo>
                <a:lnTo>
                  <a:pt x="166370" y="234822"/>
                </a:lnTo>
                <a:lnTo>
                  <a:pt x="191770" y="203708"/>
                </a:lnTo>
                <a:lnTo>
                  <a:pt x="217932" y="173482"/>
                </a:lnTo>
                <a:lnTo>
                  <a:pt x="244729" y="144145"/>
                </a:lnTo>
                <a:lnTo>
                  <a:pt x="272669" y="115316"/>
                </a:lnTo>
                <a:lnTo>
                  <a:pt x="301371" y="87630"/>
                </a:lnTo>
                <a:lnTo>
                  <a:pt x="330962" y="60452"/>
                </a:lnTo>
                <a:lnTo>
                  <a:pt x="361315" y="34417"/>
                </a:lnTo>
                <a:lnTo>
                  <a:pt x="381254" y="18161"/>
                </a:lnTo>
                <a:lnTo>
                  <a:pt x="388747" y="0"/>
                </a:lnTo>
                <a:close/>
              </a:path>
            </a:pathLst>
          </a:custGeom>
          <a:solidFill>
            <a:srgbClr val="2CA2C3"/>
          </a:solidFill>
        </p:spPr>
        <p:txBody>
          <a:bodyPr wrap="square" lIns="0" tIns="0" rIns="0" bIns="0" rtlCol="0"/>
          <a:lstStyle/>
          <a:p>
            <a:endParaRPr dirty="0"/>
          </a:p>
        </p:txBody>
      </p:sp>
      <p:sp>
        <p:nvSpPr>
          <p:cNvPr id="52" name="object 52"/>
          <p:cNvSpPr/>
          <p:nvPr/>
        </p:nvSpPr>
        <p:spPr>
          <a:xfrm>
            <a:off x="4922265" y="2649092"/>
            <a:ext cx="635" cy="635"/>
          </a:xfrm>
          <a:custGeom>
            <a:avLst/>
            <a:gdLst/>
            <a:ahLst/>
            <a:cxnLst/>
            <a:rect l="l" t="t" r="r" b="b"/>
            <a:pathLst>
              <a:path w="635" h="635">
                <a:moveTo>
                  <a:pt x="253" y="0"/>
                </a:moveTo>
                <a:lnTo>
                  <a:pt x="126" y="0"/>
                </a:lnTo>
                <a:lnTo>
                  <a:pt x="0" y="254"/>
                </a:lnTo>
                <a:lnTo>
                  <a:pt x="253" y="0"/>
                </a:lnTo>
                <a:close/>
              </a:path>
            </a:pathLst>
          </a:custGeom>
          <a:solidFill>
            <a:srgbClr val="2CA2C3"/>
          </a:solidFill>
        </p:spPr>
        <p:txBody>
          <a:bodyPr wrap="square" lIns="0" tIns="0" rIns="0" bIns="0" rtlCol="0"/>
          <a:lstStyle/>
          <a:p>
            <a:endParaRPr dirty="0"/>
          </a:p>
        </p:txBody>
      </p:sp>
      <p:sp>
        <p:nvSpPr>
          <p:cNvPr id="53" name="object 53"/>
          <p:cNvSpPr/>
          <p:nvPr/>
        </p:nvSpPr>
        <p:spPr>
          <a:xfrm>
            <a:off x="5009134" y="2514726"/>
            <a:ext cx="57785" cy="100330"/>
          </a:xfrm>
          <a:custGeom>
            <a:avLst/>
            <a:gdLst/>
            <a:ahLst/>
            <a:cxnLst/>
            <a:rect l="l" t="t" r="r" b="b"/>
            <a:pathLst>
              <a:path w="57785" h="100330">
                <a:moveTo>
                  <a:pt x="57785" y="0"/>
                </a:moveTo>
                <a:lnTo>
                  <a:pt x="38608" y="0"/>
                </a:lnTo>
                <a:lnTo>
                  <a:pt x="50165" y="15113"/>
                </a:lnTo>
                <a:lnTo>
                  <a:pt x="32893" y="28321"/>
                </a:lnTo>
                <a:lnTo>
                  <a:pt x="21844" y="37211"/>
                </a:lnTo>
                <a:lnTo>
                  <a:pt x="1905" y="85471"/>
                </a:lnTo>
                <a:lnTo>
                  <a:pt x="0" y="90424"/>
                </a:lnTo>
                <a:lnTo>
                  <a:pt x="2286" y="95885"/>
                </a:lnTo>
                <a:lnTo>
                  <a:pt x="11938" y="99949"/>
                </a:lnTo>
                <a:lnTo>
                  <a:pt x="17526" y="97663"/>
                </a:lnTo>
                <a:lnTo>
                  <a:pt x="57785" y="0"/>
                </a:lnTo>
                <a:close/>
              </a:path>
            </a:pathLst>
          </a:custGeom>
          <a:solidFill>
            <a:srgbClr val="2CA2C3"/>
          </a:solidFill>
        </p:spPr>
        <p:txBody>
          <a:bodyPr wrap="square" lIns="0" tIns="0" rIns="0" bIns="0" rtlCol="0"/>
          <a:lstStyle/>
          <a:p>
            <a:endParaRPr dirty="0"/>
          </a:p>
        </p:txBody>
      </p:sp>
      <p:sp>
        <p:nvSpPr>
          <p:cNvPr id="54" name="object 54"/>
          <p:cNvSpPr/>
          <p:nvPr/>
        </p:nvSpPr>
        <p:spPr>
          <a:xfrm>
            <a:off x="5030978" y="2518664"/>
            <a:ext cx="28575" cy="33655"/>
          </a:xfrm>
          <a:custGeom>
            <a:avLst/>
            <a:gdLst/>
            <a:ahLst/>
            <a:cxnLst/>
            <a:rect l="l" t="t" r="r" b="b"/>
            <a:pathLst>
              <a:path w="28575" h="33655">
                <a:moveTo>
                  <a:pt x="19812" y="0"/>
                </a:moveTo>
                <a:lnTo>
                  <a:pt x="13716" y="0"/>
                </a:lnTo>
                <a:lnTo>
                  <a:pt x="23622" y="13081"/>
                </a:lnTo>
                <a:lnTo>
                  <a:pt x="7493" y="15113"/>
                </a:lnTo>
                <a:lnTo>
                  <a:pt x="0" y="33274"/>
                </a:lnTo>
                <a:lnTo>
                  <a:pt x="11303" y="24130"/>
                </a:lnTo>
                <a:lnTo>
                  <a:pt x="28321" y="11176"/>
                </a:lnTo>
                <a:lnTo>
                  <a:pt x="19812" y="0"/>
                </a:lnTo>
                <a:close/>
              </a:path>
            </a:pathLst>
          </a:custGeom>
          <a:solidFill>
            <a:srgbClr val="2CA2C3"/>
          </a:solidFill>
        </p:spPr>
        <p:txBody>
          <a:bodyPr wrap="square" lIns="0" tIns="0" rIns="0" bIns="0" rtlCol="0"/>
          <a:lstStyle/>
          <a:p>
            <a:endParaRPr dirty="0"/>
          </a:p>
        </p:txBody>
      </p:sp>
      <p:sp>
        <p:nvSpPr>
          <p:cNvPr id="55" name="object 55"/>
          <p:cNvSpPr/>
          <p:nvPr/>
        </p:nvSpPr>
        <p:spPr>
          <a:xfrm>
            <a:off x="4955794" y="2510789"/>
            <a:ext cx="113030" cy="33020"/>
          </a:xfrm>
          <a:custGeom>
            <a:avLst/>
            <a:gdLst/>
            <a:ahLst/>
            <a:cxnLst/>
            <a:rect l="l" t="t" r="r" b="b"/>
            <a:pathLst>
              <a:path w="113029" h="33019">
                <a:moveTo>
                  <a:pt x="112775" y="0"/>
                </a:moveTo>
                <a:lnTo>
                  <a:pt x="3809" y="13589"/>
                </a:lnTo>
                <a:lnTo>
                  <a:pt x="0" y="18415"/>
                </a:lnTo>
                <a:lnTo>
                  <a:pt x="634" y="23622"/>
                </a:lnTo>
                <a:lnTo>
                  <a:pt x="1396" y="28829"/>
                </a:lnTo>
                <a:lnTo>
                  <a:pt x="6095" y="32512"/>
                </a:lnTo>
                <a:lnTo>
                  <a:pt x="64642" y="25273"/>
                </a:lnTo>
                <a:lnTo>
                  <a:pt x="74548" y="17145"/>
                </a:lnTo>
                <a:lnTo>
                  <a:pt x="91947" y="3937"/>
                </a:lnTo>
                <a:lnTo>
                  <a:pt x="111124" y="3937"/>
                </a:lnTo>
                <a:lnTo>
                  <a:pt x="112775" y="0"/>
                </a:lnTo>
                <a:close/>
              </a:path>
            </a:pathLst>
          </a:custGeom>
          <a:solidFill>
            <a:srgbClr val="2CA2C3"/>
          </a:solidFill>
        </p:spPr>
        <p:txBody>
          <a:bodyPr wrap="square" lIns="0" tIns="0" rIns="0" bIns="0" rtlCol="0"/>
          <a:lstStyle/>
          <a:p>
            <a:endParaRPr dirty="0"/>
          </a:p>
        </p:txBody>
      </p:sp>
      <p:sp>
        <p:nvSpPr>
          <p:cNvPr id="56" name="object 56"/>
          <p:cNvSpPr/>
          <p:nvPr/>
        </p:nvSpPr>
        <p:spPr>
          <a:xfrm>
            <a:off x="5020436" y="2514726"/>
            <a:ext cx="30480" cy="21590"/>
          </a:xfrm>
          <a:custGeom>
            <a:avLst/>
            <a:gdLst/>
            <a:ahLst/>
            <a:cxnLst/>
            <a:rect l="l" t="t" r="r" b="b"/>
            <a:pathLst>
              <a:path w="30479" h="21589">
                <a:moveTo>
                  <a:pt x="27304" y="0"/>
                </a:moveTo>
                <a:lnTo>
                  <a:pt x="9905" y="13208"/>
                </a:lnTo>
                <a:lnTo>
                  <a:pt x="0" y="21336"/>
                </a:lnTo>
                <a:lnTo>
                  <a:pt x="18033" y="19050"/>
                </a:lnTo>
                <a:lnTo>
                  <a:pt x="24256" y="3937"/>
                </a:lnTo>
                <a:lnTo>
                  <a:pt x="30352" y="3937"/>
                </a:lnTo>
                <a:lnTo>
                  <a:pt x="27304" y="0"/>
                </a:lnTo>
                <a:close/>
              </a:path>
            </a:pathLst>
          </a:custGeom>
          <a:solidFill>
            <a:srgbClr val="2CA2C3"/>
          </a:solidFill>
        </p:spPr>
        <p:txBody>
          <a:bodyPr wrap="square" lIns="0" tIns="0" rIns="0" bIns="0" rtlCol="0"/>
          <a:lstStyle/>
          <a:p>
            <a:endParaRPr dirty="0"/>
          </a:p>
        </p:txBody>
      </p:sp>
      <p:sp>
        <p:nvSpPr>
          <p:cNvPr id="57" name="object 57"/>
          <p:cNvSpPr/>
          <p:nvPr/>
        </p:nvSpPr>
        <p:spPr>
          <a:xfrm>
            <a:off x="5038471" y="2518664"/>
            <a:ext cx="16510" cy="15240"/>
          </a:xfrm>
          <a:custGeom>
            <a:avLst/>
            <a:gdLst/>
            <a:ahLst/>
            <a:cxnLst/>
            <a:rect l="l" t="t" r="r" b="b"/>
            <a:pathLst>
              <a:path w="16510" h="15239">
                <a:moveTo>
                  <a:pt x="6223" y="0"/>
                </a:moveTo>
                <a:lnTo>
                  <a:pt x="0" y="15113"/>
                </a:lnTo>
                <a:lnTo>
                  <a:pt x="16129" y="13081"/>
                </a:lnTo>
                <a:lnTo>
                  <a:pt x="6223" y="0"/>
                </a:lnTo>
                <a:close/>
              </a:path>
            </a:pathLst>
          </a:custGeom>
          <a:solidFill>
            <a:srgbClr val="2CA2C3"/>
          </a:solidFill>
        </p:spPr>
        <p:txBody>
          <a:bodyPr wrap="square" lIns="0" tIns="0" rIns="0" bIns="0" rtlCol="0"/>
          <a:lstStyle/>
          <a:p>
            <a:endParaRPr dirty="0"/>
          </a:p>
        </p:txBody>
      </p:sp>
      <p:sp>
        <p:nvSpPr>
          <p:cNvPr id="58" name="object 58"/>
          <p:cNvSpPr txBox="1"/>
          <p:nvPr/>
        </p:nvSpPr>
        <p:spPr>
          <a:xfrm>
            <a:off x="1620266" y="3142741"/>
            <a:ext cx="1981200" cy="1113155"/>
          </a:xfrm>
          <a:prstGeom prst="rect">
            <a:avLst/>
          </a:prstGeom>
        </p:spPr>
        <p:txBody>
          <a:bodyPr vert="horz" wrap="square" lIns="0" tIns="0" rIns="0" bIns="0" rtlCol="0">
            <a:spAutoFit/>
          </a:bodyPr>
          <a:lstStyle/>
          <a:p>
            <a:pPr marL="1028700" algn="ctr">
              <a:lnSpc>
                <a:spcPct val="100000"/>
              </a:lnSpc>
            </a:pPr>
            <a:r>
              <a:rPr sz="1800" dirty="0">
                <a:solidFill>
                  <a:srgbClr val="2CA2C3"/>
                </a:solidFill>
                <a:latin typeface="Arial"/>
                <a:cs typeface="Arial"/>
              </a:rPr>
              <a:t>CFF</a:t>
            </a:r>
            <a:r>
              <a:rPr sz="1800" spc="-200" dirty="0">
                <a:solidFill>
                  <a:srgbClr val="2CA2C3"/>
                </a:solidFill>
                <a:latin typeface="Arial"/>
                <a:cs typeface="Arial"/>
              </a:rPr>
              <a:t> </a:t>
            </a:r>
            <a:r>
              <a:rPr sz="1800" dirty="0">
                <a:solidFill>
                  <a:srgbClr val="2CA2C3"/>
                </a:solidFill>
                <a:latin typeface="Arial"/>
                <a:cs typeface="Arial"/>
              </a:rPr>
              <a:t>(MA</a:t>
            </a:r>
            <a:endParaRPr lang="en-US" sz="1800" dirty="0">
              <a:latin typeface="Arial"/>
              <a:cs typeface="Arial"/>
            </a:endParaRPr>
          </a:p>
          <a:p>
            <a:pPr marL="12700" marR="11430" indent="836930">
              <a:lnSpc>
                <a:spcPct val="100000"/>
              </a:lnSpc>
            </a:pPr>
            <a:r>
              <a:rPr lang="en-US" sz="1800" spc="-5" dirty="0">
                <a:solidFill>
                  <a:srgbClr val="2CA2C3"/>
                </a:solidFill>
                <a:latin typeface="Arial"/>
                <a:cs typeface="Arial"/>
              </a:rPr>
              <a:t>p</a:t>
            </a:r>
            <a:r>
              <a:rPr lang="en-US" sz="1800" spc="-15" dirty="0">
                <a:solidFill>
                  <a:srgbClr val="2CA2C3"/>
                </a:solidFill>
                <a:latin typeface="Arial"/>
                <a:cs typeface="Arial"/>
              </a:rPr>
              <a:t>a</a:t>
            </a:r>
            <a:r>
              <a:rPr lang="en-US" sz="1800" spc="-5" dirty="0">
                <a:solidFill>
                  <a:srgbClr val="2CA2C3"/>
                </a:solidFill>
                <a:latin typeface="Arial"/>
                <a:cs typeface="Arial"/>
              </a:rPr>
              <a:t>r</a:t>
            </a:r>
            <a:r>
              <a:rPr lang="en-US" sz="1800" spc="-20" dirty="0">
                <a:solidFill>
                  <a:srgbClr val="2CA2C3"/>
                </a:solidFill>
                <a:latin typeface="Arial"/>
                <a:cs typeface="Arial"/>
              </a:rPr>
              <a:t>a</a:t>
            </a:r>
            <a:r>
              <a:rPr lang="en-US" sz="1800" spc="-10" dirty="0">
                <a:solidFill>
                  <a:srgbClr val="2CA2C3"/>
                </a:solidFill>
                <a:latin typeface="Arial"/>
                <a:cs typeface="Arial"/>
              </a:rPr>
              <a:t>m</a:t>
            </a:r>
            <a:r>
              <a:rPr lang="en-US" sz="1800" dirty="0">
                <a:solidFill>
                  <a:srgbClr val="2CA2C3"/>
                </a:solidFill>
                <a:latin typeface="Arial"/>
                <a:cs typeface="Arial"/>
              </a:rPr>
              <a:t>e</a:t>
            </a:r>
            <a:r>
              <a:rPr lang="en-US" sz="1800" spc="-15" dirty="0">
                <a:solidFill>
                  <a:srgbClr val="2CA2C3"/>
                </a:solidFill>
                <a:latin typeface="Arial"/>
                <a:cs typeface="Arial"/>
              </a:rPr>
              <a:t>t</a:t>
            </a:r>
            <a:r>
              <a:rPr lang="en-US" sz="1800" spc="-5" dirty="0">
                <a:solidFill>
                  <a:srgbClr val="2CA2C3"/>
                </a:solidFill>
                <a:latin typeface="Arial"/>
                <a:cs typeface="Arial"/>
              </a:rPr>
              <a:t>e</a:t>
            </a:r>
            <a:r>
              <a:rPr lang="en-US" sz="1800" spc="-20" dirty="0">
                <a:solidFill>
                  <a:srgbClr val="2CA2C3"/>
                </a:solidFill>
                <a:latin typeface="Arial"/>
                <a:cs typeface="Arial"/>
              </a:rPr>
              <a:t>r</a:t>
            </a:r>
            <a:r>
              <a:rPr lang="en-US" sz="1800" dirty="0">
                <a:solidFill>
                  <a:srgbClr val="2CA2C3"/>
                </a:solidFill>
                <a:latin typeface="Arial"/>
                <a:cs typeface="Arial"/>
              </a:rPr>
              <a:t>) </a:t>
            </a:r>
            <a:r>
              <a:rPr lang="en-US" sz="1800" spc="-10" dirty="0">
                <a:solidFill>
                  <a:srgbClr val="6C6D6E"/>
                </a:solidFill>
                <a:latin typeface="Arial"/>
                <a:cs typeface="Arial"/>
              </a:rPr>
              <a:t>Assesses fibrin</a:t>
            </a:r>
            <a:r>
              <a:rPr lang="en-US" sz="1800" spc="-150" dirty="0">
                <a:solidFill>
                  <a:srgbClr val="6C6D6E"/>
                </a:solidFill>
                <a:latin typeface="Arial"/>
                <a:cs typeface="Arial"/>
              </a:rPr>
              <a:t> </a:t>
            </a:r>
            <a:r>
              <a:rPr lang="en-US" sz="1800" dirty="0">
                <a:solidFill>
                  <a:srgbClr val="6C6D6E"/>
                </a:solidFill>
                <a:latin typeface="Arial"/>
                <a:cs typeface="Arial"/>
              </a:rPr>
              <a:t>clot</a:t>
            </a:r>
            <a:endParaRPr lang="en-US" sz="1800" dirty="0">
              <a:latin typeface="Arial"/>
              <a:cs typeface="Arial"/>
            </a:endParaRPr>
          </a:p>
          <a:p>
            <a:pPr marL="1129030" algn="ctr">
              <a:lnSpc>
                <a:spcPct val="100000"/>
              </a:lnSpc>
            </a:pPr>
            <a:r>
              <a:rPr lang="en-US" sz="1800" dirty="0">
                <a:solidFill>
                  <a:srgbClr val="6C6D6E"/>
                </a:solidFill>
                <a:latin typeface="Arial"/>
                <a:cs typeface="Arial"/>
              </a:rPr>
              <a:t>strength</a:t>
            </a:r>
            <a:endParaRPr lang="en-US" sz="1800" dirty="0">
              <a:latin typeface="Arial"/>
              <a:cs typeface="Arial"/>
            </a:endParaRPr>
          </a:p>
        </p:txBody>
      </p:sp>
      <p:sp>
        <p:nvSpPr>
          <p:cNvPr id="59" name="object 59"/>
          <p:cNvSpPr txBox="1"/>
          <p:nvPr/>
        </p:nvSpPr>
        <p:spPr>
          <a:xfrm>
            <a:off x="4917694" y="1147826"/>
            <a:ext cx="1893570" cy="1397000"/>
          </a:xfrm>
          <a:prstGeom prst="rect">
            <a:avLst/>
          </a:prstGeom>
        </p:spPr>
        <p:txBody>
          <a:bodyPr vert="horz" wrap="square" lIns="0" tIns="0" rIns="0" bIns="0" rtlCol="0">
            <a:spAutoFit/>
          </a:bodyPr>
          <a:lstStyle/>
          <a:p>
            <a:pPr algn="ctr">
              <a:lnSpc>
                <a:spcPct val="100000"/>
              </a:lnSpc>
            </a:pPr>
            <a:r>
              <a:rPr sz="1800" spc="-5" dirty="0">
                <a:solidFill>
                  <a:srgbClr val="CC3A45"/>
                </a:solidFill>
                <a:latin typeface="Arial"/>
                <a:cs typeface="Arial"/>
              </a:rPr>
              <a:t>CK (R</a:t>
            </a:r>
            <a:r>
              <a:rPr sz="1800" spc="-90" dirty="0">
                <a:solidFill>
                  <a:srgbClr val="CC3A45"/>
                </a:solidFill>
                <a:latin typeface="Arial"/>
                <a:cs typeface="Arial"/>
              </a:rPr>
              <a:t> </a:t>
            </a:r>
            <a:r>
              <a:rPr sz="1800" spc="-10" dirty="0">
                <a:solidFill>
                  <a:srgbClr val="CC3A45"/>
                </a:solidFill>
                <a:latin typeface="Arial"/>
                <a:cs typeface="Arial"/>
              </a:rPr>
              <a:t>parameter)</a:t>
            </a:r>
            <a:endParaRPr sz="1800" dirty="0">
              <a:latin typeface="Arial"/>
              <a:cs typeface="Arial"/>
            </a:endParaRPr>
          </a:p>
          <a:p>
            <a:pPr algn="ctr">
              <a:lnSpc>
                <a:spcPct val="100000"/>
              </a:lnSpc>
            </a:pPr>
            <a:r>
              <a:rPr sz="1800" dirty="0">
                <a:solidFill>
                  <a:srgbClr val="6C6D6E"/>
                </a:solidFill>
                <a:latin typeface="Arial"/>
                <a:cs typeface="Arial"/>
              </a:rPr>
              <a:t>Assesses clot</a:t>
            </a:r>
            <a:r>
              <a:rPr sz="1800" spc="-220" dirty="0">
                <a:solidFill>
                  <a:srgbClr val="6C6D6E"/>
                </a:solidFill>
                <a:latin typeface="Arial"/>
                <a:cs typeface="Arial"/>
              </a:rPr>
              <a:t> </a:t>
            </a:r>
            <a:r>
              <a:rPr sz="1800" dirty="0">
                <a:solidFill>
                  <a:srgbClr val="6C6D6E"/>
                </a:solidFill>
                <a:latin typeface="Arial"/>
                <a:cs typeface="Arial"/>
              </a:rPr>
              <a:t>rate</a:t>
            </a:r>
            <a:endParaRPr sz="1800" dirty="0">
              <a:latin typeface="Arial"/>
              <a:cs typeface="Arial"/>
            </a:endParaRPr>
          </a:p>
          <a:p>
            <a:pPr>
              <a:lnSpc>
                <a:spcPct val="100000"/>
              </a:lnSpc>
              <a:spcBef>
                <a:spcPts val="30"/>
              </a:spcBef>
            </a:pPr>
            <a:endParaRPr sz="1900" dirty="0">
              <a:latin typeface="Times New Roman"/>
              <a:cs typeface="Times New Roman"/>
            </a:endParaRPr>
          </a:p>
          <a:p>
            <a:pPr marL="629285" marR="587375" algn="ctr">
              <a:lnSpc>
                <a:spcPts val="2200"/>
              </a:lnSpc>
            </a:pPr>
            <a:r>
              <a:rPr sz="1900" dirty="0">
                <a:solidFill>
                  <a:srgbClr val="FFFFFF"/>
                </a:solidFill>
                <a:latin typeface="Arial"/>
                <a:cs typeface="Arial"/>
              </a:rPr>
              <a:t>Ka</a:t>
            </a:r>
            <a:r>
              <a:rPr sz="1900" spc="-10" dirty="0">
                <a:solidFill>
                  <a:srgbClr val="FFFFFF"/>
                </a:solidFill>
                <a:latin typeface="Arial"/>
                <a:cs typeface="Arial"/>
              </a:rPr>
              <a:t>o</a:t>
            </a:r>
            <a:r>
              <a:rPr sz="1900" spc="-15" dirty="0">
                <a:solidFill>
                  <a:srgbClr val="FFFFFF"/>
                </a:solidFill>
                <a:latin typeface="Arial"/>
                <a:cs typeface="Arial"/>
              </a:rPr>
              <a:t>l</a:t>
            </a:r>
            <a:r>
              <a:rPr sz="1900" dirty="0">
                <a:solidFill>
                  <a:srgbClr val="FFFFFF"/>
                </a:solidFill>
                <a:latin typeface="Arial"/>
                <a:cs typeface="Arial"/>
              </a:rPr>
              <a:t>in</a:t>
            </a:r>
            <a:r>
              <a:rPr lang="en-US" sz="1900" dirty="0">
                <a:solidFill>
                  <a:srgbClr val="FFFFFF"/>
                </a:solidFill>
                <a:latin typeface="Arial"/>
                <a:cs typeface="Arial"/>
              </a:rPr>
              <a:t> </a:t>
            </a:r>
            <a:r>
              <a:rPr sz="1900" dirty="0">
                <a:solidFill>
                  <a:srgbClr val="FFFFFF"/>
                </a:solidFill>
                <a:latin typeface="Arial"/>
                <a:cs typeface="Arial"/>
              </a:rPr>
              <a:t>(CK)</a:t>
            </a:r>
            <a:endParaRPr sz="1900" dirty="0">
              <a:latin typeface="Arial"/>
              <a:cs typeface="Arial"/>
            </a:endParaRPr>
          </a:p>
        </p:txBody>
      </p:sp>
      <p:sp>
        <p:nvSpPr>
          <p:cNvPr id="60" name="object 60"/>
          <p:cNvSpPr txBox="1"/>
          <p:nvPr/>
        </p:nvSpPr>
        <p:spPr>
          <a:xfrm>
            <a:off x="8056626" y="3221228"/>
            <a:ext cx="2108200" cy="838835"/>
          </a:xfrm>
          <a:prstGeom prst="rect">
            <a:avLst/>
          </a:prstGeom>
        </p:spPr>
        <p:txBody>
          <a:bodyPr vert="horz" wrap="square" lIns="0" tIns="0" rIns="0" bIns="0" rtlCol="0">
            <a:spAutoFit/>
          </a:bodyPr>
          <a:lstStyle/>
          <a:p>
            <a:pPr marL="12700" marR="5080">
              <a:lnSpc>
                <a:spcPct val="100000"/>
              </a:lnSpc>
            </a:pPr>
            <a:r>
              <a:rPr sz="1800" spc="-10" dirty="0">
                <a:solidFill>
                  <a:srgbClr val="45B047"/>
                </a:solidFill>
                <a:latin typeface="Arial"/>
                <a:cs typeface="Arial"/>
              </a:rPr>
              <a:t>CKH </a:t>
            </a:r>
            <a:r>
              <a:rPr sz="1800" spc="-5" dirty="0">
                <a:solidFill>
                  <a:srgbClr val="45B047"/>
                </a:solidFill>
                <a:latin typeface="Arial"/>
                <a:cs typeface="Arial"/>
              </a:rPr>
              <a:t>(R </a:t>
            </a:r>
            <a:r>
              <a:rPr sz="1800" spc="-10" dirty="0">
                <a:solidFill>
                  <a:srgbClr val="45B047"/>
                </a:solidFill>
                <a:latin typeface="Arial"/>
                <a:cs typeface="Arial"/>
              </a:rPr>
              <a:t>parameter)</a:t>
            </a:r>
            <a:r>
              <a:rPr lang="en-US" sz="1800" spc="-10" dirty="0">
                <a:solidFill>
                  <a:srgbClr val="45B047"/>
                </a:solidFill>
                <a:latin typeface="Arial"/>
                <a:cs typeface="Arial"/>
              </a:rPr>
              <a:t> </a:t>
            </a:r>
            <a:r>
              <a:rPr sz="1800" spc="-10" dirty="0">
                <a:solidFill>
                  <a:srgbClr val="6C6D6E"/>
                </a:solidFill>
                <a:latin typeface="Arial"/>
                <a:cs typeface="Arial"/>
              </a:rPr>
              <a:t>Assesses </a:t>
            </a:r>
            <a:r>
              <a:rPr sz="1800" dirty="0">
                <a:solidFill>
                  <a:srgbClr val="6C6D6E"/>
                </a:solidFill>
                <a:latin typeface="Arial"/>
                <a:cs typeface="Arial"/>
              </a:rPr>
              <a:t>clot rate</a:t>
            </a:r>
            <a:r>
              <a:rPr lang="en-US" sz="1800" dirty="0">
                <a:solidFill>
                  <a:srgbClr val="6C6D6E"/>
                </a:solidFill>
                <a:latin typeface="Arial"/>
                <a:cs typeface="Arial"/>
              </a:rPr>
              <a:t> </a:t>
            </a:r>
            <a:r>
              <a:rPr sz="1800" spc="-10" dirty="0">
                <a:solidFill>
                  <a:srgbClr val="6C6D6E"/>
                </a:solidFill>
                <a:latin typeface="Arial"/>
                <a:cs typeface="Arial"/>
              </a:rPr>
              <a:t>(heparin</a:t>
            </a:r>
            <a:r>
              <a:rPr sz="1800" spc="-165" dirty="0">
                <a:solidFill>
                  <a:srgbClr val="6C6D6E"/>
                </a:solidFill>
                <a:latin typeface="Arial"/>
                <a:cs typeface="Arial"/>
              </a:rPr>
              <a:t> </a:t>
            </a:r>
            <a:r>
              <a:rPr sz="1800" dirty="0">
                <a:solidFill>
                  <a:srgbClr val="6C6D6E"/>
                </a:solidFill>
                <a:latin typeface="Arial"/>
                <a:cs typeface="Arial"/>
              </a:rPr>
              <a:t>neutralized)</a:t>
            </a:r>
            <a:endParaRPr sz="1800" dirty="0">
              <a:latin typeface="Arial"/>
              <a:cs typeface="Arial"/>
            </a:endParaRPr>
          </a:p>
        </p:txBody>
      </p:sp>
      <p:sp>
        <p:nvSpPr>
          <p:cNvPr id="61" name="object 61"/>
          <p:cNvSpPr txBox="1"/>
          <p:nvPr/>
        </p:nvSpPr>
        <p:spPr>
          <a:xfrm>
            <a:off x="1085087" y="4719955"/>
            <a:ext cx="5903595" cy="1757045"/>
          </a:xfrm>
          <a:prstGeom prst="rect">
            <a:avLst/>
          </a:prstGeom>
        </p:spPr>
        <p:txBody>
          <a:bodyPr vert="horz" wrap="square" lIns="0" tIns="0" rIns="0" bIns="0" rtlCol="0">
            <a:spAutoFit/>
          </a:bodyPr>
          <a:lstStyle/>
          <a:p>
            <a:pPr marL="4202430" marR="397510" algn="ctr">
              <a:lnSpc>
                <a:spcPts val="2000"/>
              </a:lnSpc>
            </a:pPr>
            <a:r>
              <a:rPr sz="1800" spc="-5" dirty="0">
                <a:solidFill>
                  <a:srgbClr val="FFFFFF"/>
                </a:solidFill>
                <a:latin typeface="Arial"/>
                <a:cs typeface="Arial"/>
              </a:rPr>
              <a:t>Rap</a:t>
            </a:r>
            <a:r>
              <a:rPr sz="1800" dirty="0">
                <a:solidFill>
                  <a:srgbClr val="FFFFFF"/>
                </a:solidFill>
                <a:latin typeface="Arial"/>
                <a:cs typeface="Arial"/>
              </a:rPr>
              <a:t>idTE</a:t>
            </a:r>
            <a:r>
              <a:rPr sz="1800" spc="-15" dirty="0">
                <a:solidFill>
                  <a:srgbClr val="FFFFFF"/>
                </a:solidFill>
                <a:latin typeface="Arial"/>
                <a:cs typeface="Arial"/>
              </a:rPr>
              <a:t>G</a:t>
            </a:r>
            <a:r>
              <a:rPr sz="1800" dirty="0">
                <a:solidFill>
                  <a:srgbClr val="FFFFFF"/>
                </a:solidFill>
                <a:latin typeface="Arial"/>
                <a:cs typeface="Arial"/>
              </a:rPr>
              <a:t>™</a:t>
            </a:r>
            <a:r>
              <a:rPr lang="en-US" sz="1800" dirty="0">
                <a:solidFill>
                  <a:srgbClr val="FFFFFF"/>
                </a:solidFill>
                <a:latin typeface="Arial"/>
                <a:cs typeface="Arial"/>
              </a:rPr>
              <a:t> </a:t>
            </a:r>
            <a:r>
              <a:rPr sz="1800" spc="-20" dirty="0">
                <a:solidFill>
                  <a:srgbClr val="FFFFFF"/>
                </a:solidFill>
                <a:latin typeface="Arial"/>
                <a:cs typeface="Arial"/>
              </a:rPr>
              <a:t>(CRT)</a:t>
            </a:r>
            <a:endParaRPr sz="1800" dirty="0">
              <a:latin typeface="Arial"/>
              <a:cs typeface="Arial"/>
            </a:endParaRPr>
          </a:p>
          <a:p>
            <a:pPr marL="3770629" marR="5080" indent="-1270" algn="ctr">
              <a:lnSpc>
                <a:spcPct val="100000"/>
              </a:lnSpc>
              <a:spcBef>
                <a:spcPts val="1660"/>
              </a:spcBef>
            </a:pPr>
            <a:r>
              <a:rPr sz="1800" spc="-15" dirty="0">
                <a:solidFill>
                  <a:srgbClr val="795AA3"/>
                </a:solidFill>
                <a:latin typeface="Arial"/>
                <a:cs typeface="Arial"/>
              </a:rPr>
              <a:t>CRT </a:t>
            </a:r>
            <a:r>
              <a:rPr sz="1800" dirty="0">
                <a:solidFill>
                  <a:srgbClr val="795AA3"/>
                </a:solidFill>
                <a:latin typeface="Arial"/>
                <a:cs typeface="Arial"/>
              </a:rPr>
              <a:t>(MA</a:t>
            </a:r>
            <a:r>
              <a:rPr sz="1800" spc="-265" dirty="0">
                <a:solidFill>
                  <a:srgbClr val="795AA3"/>
                </a:solidFill>
                <a:latin typeface="Arial"/>
                <a:cs typeface="Arial"/>
              </a:rPr>
              <a:t> </a:t>
            </a:r>
            <a:r>
              <a:rPr sz="1800" spc="-5" dirty="0">
                <a:solidFill>
                  <a:srgbClr val="795AA3"/>
                </a:solidFill>
                <a:latin typeface="Arial"/>
                <a:cs typeface="Arial"/>
              </a:rPr>
              <a:t>parameter)</a:t>
            </a:r>
            <a:r>
              <a:rPr lang="en-US" sz="1800" spc="-5" dirty="0">
                <a:solidFill>
                  <a:srgbClr val="795AA3"/>
                </a:solidFill>
                <a:latin typeface="Arial"/>
                <a:cs typeface="Arial"/>
              </a:rPr>
              <a:t> </a:t>
            </a:r>
            <a:r>
              <a:rPr sz="1800" dirty="0">
                <a:solidFill>
                  <a:srgbClr val="6C6D6E"/>
                </a:solidFill>
                <a:latin typeface="Arial"/>
                <a:cs typeface="Arial"/>
              </a:rPr>
              <a:t>Assesses overall</a:t>
            </a:r>
            <a:r>
              <a:rPr sz="1800" spc="-225" dirty="0">
                <a:solidFill>
                  <a:srgbClr val="6C6D6E"/>
                </a:solidFill>
                <a:latin typeface="Arial"/>
                <a:cs typeface="Arial"/>
              </a:rPr>
              <a:t> </a:t>
            </a:r>
            <a:r>
              <a:rPr sz="1800" dirty="0">
                <a:solidFill>
                  <a:srgbClr val="6C6D6E"/>
                </a:solidFill>
                <a:latin typeface="Arial"/>
                <a:cs typeface="Arial"/>
              </a:rPr>
              <a:t>clot</a:t>
            </a:r>
            <a:r>
              <a:rPr lang="en-US" sz="1800" dirty="0">
                <a:solidFill>
                  <a:srgbClr val="6C6D6E"/>
                </a:solidFill>
                <a:latin typeface="Arial"/>
                <a:cs typeface="Arial"/>
              </a:rPr>
              <a:t> </a:t>
            </a:r>
            <a:r>
              <a:rPr sz="1800" spc="-10" dirty="0">
                <a:solidFill>
                  <a:srgbClr val="6C6D6E"/>
                </a:solidFill>
                <a:latin typeface="Arial"/>
                <a:cs typeface="Arial"/>
              </a:rPr>
              <a:t>strength</a:t>
            </a:r>
            <a:endParaRPr sz="1800" dirty="0">
              <a:latin typeface="Arial"/>
              <a:cs typeface="Arial"/>
            </a:endParaRPr>
          </a:p>
          <a:p>
            <a:pPr marL="12700">
              <a:lnSpc>
                <a:spcPct val="100000"/>
              </a:lnSpc>
              <a:spcBef>
                <a:spcPts val="315"/>
              </a:spcBef>
            </a:pPr>
            <a:r>
              <a:rPr sz="1050" spc="-5" dirty="0">
                <a:latin typeface="Arial"/>
                <a:cs typeface="Arial"/>
              </a:rPr>
              <a:t>* </a:t>
            </a:r>
            <a:r>
              <a:rPr sz="1050" spc="-10" dirty="0">
                <a:latin typeface="Arial"/>
                <a:cs typeface="Arial"/>
              </a:rPr>
              <a:t>Indicated </a:t>
            </a:r>
            <a:r>
              <a:rPr sz="1050" dirty="0">
                <a:latin typeface="Arial"/>
                <a:cs typeface="Arial"/>
              </a:rPr>
              <a:t>for </a:t>
            </a:r>
            <a:r>
              <a:rPr sz="1050" spc="-5" dirty="0">
                <a:latin typeface="Arial"/>
                <a:cs typeface="Arial"/>
              </a:rPr>
              <a:t>use in </a:t>
            </a:r>
            <a:r>
              <a:rPr sz="1050" spc="-10" dirty="0">
                <a:latin typeface="Arial"/>
                <a:cs typeface="Arial"/>
              </a:rPr>
              <a:t>cardiovascular surgery and cardiology</a:t>
            </a:r>
            <a:r>
              <a:rPr lang="en-US" sz="1050" spc="-10" dirty="0">
                <a:latin typeface="Arial"/>
                <a:cs typeface="Arial"/>
              </a:rPr>
              <a:t> </a:t>
            </a:r>
            <a:r>
              <a:rPr sz="1050" spc="-10" dirty="0">
                <a:latin typeface="Arial"/>
                <a:cs typeface="Arial"/>
              </a:rPr>
              <a:t>procedures</a:t>
            </a:r>
            <a:endParaRPr sz="105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F2DD5-0D67-FC1D-9206-73F5F1F9CB01}"/>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4F61C91-6C27-C2D2-15B7-13E643A1AF27}"/>
              </a:ext>
            </a:extLst>
          </p:cNvPr>
          <p:cNvSpPr txBox="1">
            <a:spLocks noGrp="1"/>
          </p:cNvSpPr>
          <p:nvPr>
            <p:ph type="title"/>
          </p:nvPr>
        </p:nvSpPr>
        <p:spPr>
          <a:xfrm>
            <a:off x="592931" y="324895"/>
            <a:ext cx="10837070" cy="384721"/>
          </a:xfrm>
          <a:prstGeom prst="rect">
            <a:avLst/>
          </a:prstGeom>
        </p:spPr>
        <p:txBody>
          <a:bodyPr vert="horz" wrap="square" lIns="0" tIns="0" rIns="0" bIns="0" rtlCol="0">
            <a:spAutoFit/>
          </a:bodyPr>
          <a:lstStyle/>
          <a:p>
            <a:pPr marL="12700">
              <a:lnSpc>
                <a:spcPct val="100000"/>
              </a:lnSpc>
            </a:pPr>
            <a:r>
              <a:rPr lang="en-US" spc="-5" dirty="0"/>
              <a:t>Global Hemostasis – HN C</a:t>
            </a:r>
            <a:r>
              <a:rPr spc="-5" dirty="0"/>
              <a:t>artridge (07-6</a:t>
            </a:r>
            <a:r>
              <a:rPr lang="en-US" spc="-5" dirty="0"/>
              <a:t>04</a:t>
            </a:r>
            <a:r>
              <a:rPr spc="-5" dirty="0"/>
              <a:t>-US*)</a:t>
            </a:r>
          </a:p>
        </p:txBody>
      </p:sp>
      <p:sp>
        <p:nvSpPr>
          <p:cNvPr id="5" name="object 5">
            <a:extLst>
              <a:ext uri="{FF2B5EF4-FFF2-40B4-BE49-F238E27FC236}">
                <a16:creationId xmlns:a16="http://schemas.microsoft.com/office/drawing/2014/main" id="{C7D6D2D4-2532-B8EA-8196-88DC5B6F7269}"/>
              </a:ext>
            </a:extLst>
          </p:cNvPr>
          <p:cNvSpPr/>
          <p:nvPr/>
        </p:nvSpPr>
        <p:spPr>
          <a:xfrm>
            <a:off x="5173217" y="1831848"/>
            <a:ext cx="1407160" cy="824230"/>
          </a:xfrm>
          <a:custGeom>
            <a:avLst/>
            <a:gdLst/>
            <a:ahLst/>
            <a:cxnLst/>
            <a:rect l="l" t="t" r="r" b="b"/>
            <a:pathLst>
              <a:path w="1407159" h="824230">
                <a:moveTo>
                  <a:pt x="1269618" y="0"/>
                </a:moveTo>
                <a:lnTo>
                  <a:pt x="137286" y="0"/>
                </a:lnTo>
                <a:lnTo>
                  <a:pt x="93852" y="6985"/>
                </a:lnTo>
                <a:lnTo>
                  <a:pt x="56260" y="26543"/>
                </a:lnTo>
                <a:lnTo>
                  <a:pt x="26542" y="56261"/>
                </a:lnTo>
                <a:lnTo>
                  <a:pt x="6984" y="93980"/>
                </a:lnTo>
                <a:lnTo>
                  <a:pt x="0" y="137287"/>
                </a:lnTo>
                <a:lnTo>
                  <a:pt x="0" y="686689"/>
                </a:lnTo>
                <a:lnTo>
                  <a:pt x="6984" y="729996"/>
                </a:lnTo>
                <a:lnTo>
                  <a:pt x="26542" y="767715"/>
                </a:lnTo>
                <a:lnTo>
                  <a:pt x="56260" y="797433"/>
                </a:lnTo>
                <a:lnTo>
                  <a:pt x="93852" y="816991"/>
                </a:lnTo>
                <a:lnTo>
                  <a:pt x="137286" y="823976"/>
                </a:lnTo>
                <a:lnTo>
                  <a:pt x="1269618" y="823976"/>
                </a:lnTo>
                <a:lnTo>
                  <a:pt x="1313052" y="816991"/>
                </a:lnTo>
                <a:lnTo>
                  <a:pt x="1350644" y="797433"/>
                </a:lnTo>
                <a:lnTo>
                  <a:pt x="1380362" y="767715"/>
                </a:lnTo>
                <a:lnTo>
                  <a:pt x="1399920" y="729996"/>
                </a:lnTo>
                <a:lnTo>
                  <a:pt x="1406905" y="686689"/>
                </a:lnTo>
                <a:lnTo>
                  <a:pt x="1406905" y="137287"/>
                </a:lnTo>
                <a:lnTo>
                  <a:pt x="1399920" y="93980"/>
                </a:lnTo>
                <a:lnTo>
                  <a:pt x="1380362" y="56261"/>
                </a:lnTo>
                <a:lnTo>
                  <a:pt x="1350644" y="26543"/>
                </a:lnTo>
                <a:lnTo>
                  <a:pt x="1313052" y="6985"/>
                </a:lnTo>
                <a:lnTo>
                  <a:pt x="1269618" y="0"/>
                </a:lnTo>
                <a:close/>
              </a:path>
            </a:pathLst>
          </a:custGeom>
          <a:solidFill>
            <a:srgbClr val="CC3A45"/>
          </a:solidFill>
        </p:spPr>
        <p:txBody>
          <a:bodyPr wrap="square" lIns="0" tIns="0" rIns="0" bIns="0" rtlCol="0"/>
          <a:lstStyle/>
          <a:p>
            <a:endParaRPr dirty="0"/>
          </a:p>
        </p:txBody>
      </p:sp>
      <p:sp>
        <p:nvSpPr>
          <p:cNvPr id="6" name="object 6">
            <a:extLst>
              <a:ext uri="{FF2B5EF4-FFF2-40B4-BE49-F238E27FC236}">
                <a16:creationId xmlns:a16="http://schemas.microsoft.com/office/drawing/2014/main" id="{B0AE64D7-43E7-46AC-95E2-090126C80122}"/>
              </a:ext>
            </a:extLst>
          </p:cNvPr>
          <p:cNvSpPr/>
          <p:nvPr/>
        </p:nvSpPr>
        <p:spPr>
          <a:xfrm>
            <a:off x="7000367" y="2925445"/>
            <a:ext cx="94615" cy="75565"/>
          </a:xfrm>
          <a:custGeom>
            <a:avLst/>
            <a:gdLst/>
            <a:ahLst/>
            <a:cxnLst/>
            <a:rect l="l" t="t" r="r" b="b"/>
            <a:pathLst>
              <a:path w="94615" h="75564">
                <a:moveTo>
                  <a:pt x="11556" y="0"/>
                </a:moveTo>
                <a:lnTo>
                  <a:pt x="5714" y="1397"/>
                </a:lnTo>
                <a:lnTo>
                  <a:pt x="2920" y="5842"/>
                </a:lnTo>
                <a:lnTo>
                  <a:pt x="0" y="10160"/>
                </a:lnTo>
                <a:lnTo>
                  <a:pt x="1396" y="16129"/>
                </a:lnTo>
                <a:lnTo>
                  <a:pt x="93852" y="75184"/>
                </a:lnTo>
                <a:lnTo>
                  <a:pt x="94487" y="62737"/>
                </a:lnTo>
                <a:lnTo>
                  <a:pt x="76707" y="62737"/>
                </a:lnTo>
                <a:lnTo>
                  <a:pt x="67055" y="43815"/>
                </a:lnTo>
                <a:lnTo>
                  <a:pt x="59943" y="30988"/>
                </a:lnTo>
                <a:lnTo>
                  <a:pt x="16001" y="2921"/>
                </a:lnTo>
                <a:lnTo>
                  <a:pt x="11556" y="0"/>
                </a:lnTo>
                <a:close/>
              </a:path>
            </a:pathLst>
          </a:custGeom>
          <a:solidFill>
            <a:srgbClr val="C50A2E"/>
          </a:solidFill>
        </p:spPr>
        <p:txBody>
          <a:bodyPr wrap="square" lIns="0" tIns="0" rIns="0" bIns="0" rtlCol="0"/>
          <a:lstStyle/>
          <a:p>
            <a:endParaRPr dirty="0"/>
          </a:p>
        </p:txBody>
      </p:sp>
      <p:sp>
        <p:nvSpPr>
          <p:cNvPr id="7" name="object 7">
            <a:extLst>
              <a:ext uri="{FF2B5EF4-FFF2-40B4-BE49-F238E27FC236}">
                <a16:creationId xmlns:a16="http://schemas.microsoft.com/office/drawing/2014/main" id="{E38781E0-E2BC-B5D6-9F60-D352AFCC404D}"/>
              </a:ext>
            </a:extLst>
          </p:cNvPr>
          <p:cNvSpPr/>
          <p:nvPr/>
        </p:nvSpPr>
        <p:spPr>
          <a:xfrm>
            <a:off x="7067295" y="2969005"/>
            <a:ext cx="19685" cy="19685"/>
          </a:xfrm>
          <a:custGeom>
            <a:avLst/>
            <a:gdLst/>
            <a:ahLst/>
            <a:cxnLst/>
            <a:rect l="l" t="t" r="r" b="b"/>
            <a:pathLst>
              <a:path w="19684" h="19685">
                <a:moveTo>
                  <a:pt x="9525" y="0"/>
                </a:moveTo>
                <a:lnTo>
                  <a:pt x="0" y="0"/>
                </a:lnTo>
                <a:lnTo>
                  <a:pt x="9779" y="19177"/>
                </a:lnTo>
                <a:lnTo>
                  <a:pt x="19304" y="14350"/>
                </a:lnTo>
                <a:lnTo>
                  <a:pt x="8763" y="14350"/>
                </a:lnTo>
                <a:lnTo>
                  <a:pt x="9525" y="0"/>
                </a:lnTo>
                <a:close/>
              </a:path>
            </a:pathLst>
          </a:custGeom>
          <a:solidFill>
            <a:srgbClr val="C50A2E"/>
          </a:solidFill>
        </p:spPr>
        <p:txBody>
          <a:bodyPr wrap="square" lIns="0" tIns="0" rIns="0" bIns="0" rtlCol="0"/>
          <a:lstStyle/>
          <a:p>
            <a:endParaRPr dirty="0"/>
          </a:p>
        </p:txBody>
      </p:sp>
      <p:sp>
        <p:nvSpPr>
          <p:cNvPr id="8" name="object 8">
            <a:extLst>
              <a:ext uri="{FF2B5EF4-FFF2-40B4-BE49-F238E27FC236}">
                <a16:creationId xmlns:a16="http://schemas.microsoft.com/office/drawing/2014/main" id="{6E3BB589-52A2-892E-2ECD-BB3A0FCA2DC3}"/>
              </a:ext>
            </a:extLst>
          </p:cNvPr>
          <p:cNvSpPr/>
          <p:nvPr/>
        </p:nvSpPr>
        <p:spPr>
          <a:xfrm>
            <a:off x="7077075" y="2885948"/>
            <a:ext cx="23495" cy="102235"/>
          </a:xfrm>
          <a:custGeom>
            <a:avLst/>
            <a:gdLst/>
            <a:ahLst/>
            <a:cxnLst/>
            <a:rect l="l" t="t" r="r" b="b"/>
            <a:pathLst>
              <a:path w="23495" h="102235">
                <a:moveTo>
                  <a:pt x="8508" y="0"/>
                </a:moveTo>
                <a:lnTo>
                  <a:pt x="4063" y="4064"/>
                </a:lnTo>
                <a:lnTo>
                  <a:pt x="3555" y="13716"/>
                </a:lnTo>
                <a:lnTo>
                  <a:pt x="888" y="62865"/>
                </a:lnTo>
                <a:lnTo>
                  <a:pt x="7111" y="74168"/>
                </a:lnTo>
                <a:lnTo>
                  <a:pt x="17017" y="93599"/>
                </a:lnTo>
                <a:lnTo>
                  <a:pt x="0" y="102235"/>
                </a:lnTo>
                <a:lnTo>
                  <a:pt x="17779" y="102235"/>
                </a:lnTo>
                <a:lnTo>
                  <a:pt x="22732" y="10287"/>
                </a:lnTo>
                <a:lnTo>
                  <a:pt x="23113" y="5080"/>
                </a:lnTo>
                <a:lnTo>
                  <a:pt x="19049" y="635"/>
                </a:lnTo>
                <a:lnTo>
                  <a:pt x="13842" y="254"/>
                </a:lnTo>
                <a:lnTo>
                  <a:pt x="8508" y="0"/>
                </a:lnTo>
                <a:close/>
              </a:path>
            </a:pathLst>
          </a:custGeom>
          <a:solidFill>
            <a:srgbClr val="C50A2E"/>
          </a:solidFill>
        </p:spPr>
        <p:txBody>
          <a:bodyPr wrap="square" lIns="0" tIns="0" rIns="0" bIns="0" rtlCol="0"/>
          <a:lstStyle/>
          <a:p>
            <a:endParaRPr dirty="0"/>
          </a:p>
        </p:txBody>
      </p:sp>
      <p:sp>
        <p:nvSpPr>
          <p:cNvPr id="9" name="object 9">
            <a:extLst>
              <a:ext uri="{FF2B5EF4-FFF2-40B4-BE49-F238E27FC236}">
                <a16:creationId xmlns:a16="http://schemas.microsoft.com/office/drawing/2014/main" id="{FF191A53-FD7D-49A6-5F05-69B252DED0D1}"/>
              </a:ext>
            </a:extLst>
          </p:cNvPr>
          <p:cNvSpPr/>
          <p:nvPr/>
        </p:nvSpPr>
        <p:spPr>
          <a:xfrm>
            <a:off x="7076058" y="2967101"/>
            <a:ext cx="15240" cy="16510"/>
          </a:xfrm>
          <a:custGeom>
            <a:avLst/>
            <a:gdLst/>
            <a:ahLst/>
            <a:cxnLst/>
            <a:rect l="l" t="t" r="r" b="b"/>
            <a:pathLst>
              <a:path w="15240" h="16510">
                <a:moveTo>
                  <a:pt x="889" y="0"/>
                </a:moveTo>
                <a:lnTo>
                  <a:pt x="0" y="16256"/>
                </a:lnTo>
                <a:lnTo>
                  <a:pt x="14732" y="8763"/>
                </a:lnTo>
                <a:lnTo>
                  <a:pt x="889" y="0"/>
                </a:lnTo>
                <a:close/>
              </a:path>
            </a:pathLst>
          </a:custGeom>
          <a:solidFill>
            <a:srgbClr val="C50A2E"/>
          </a:solidFill>
        </p:spPr>
        <p:txBody>
          <a:bodyPr wrap="square" lIns="0" tIns="0" rIns="0" bIns="0" rtlCol="0"/>
          <a:lstStyle/>
          <a:p>
            <a:endParaRPr dirty="0"/>
          </a:p>
        </p:txBody>
      </p:sp>
      <p:sp>
        <p:nvSpPr>
          <p:cNvPr id="10" name="object 10">
            <a:extLst>
              <a:ext uri="{FF2B5EF4-FFF2-40B4-BE49-F238E27FC236}">
                <a16:creationId xmlns:a16="http://schemas.microsoft.com/office/drawing/2014/main" id="{093D3BD7-9CD6-E935-99F0-E4B1CD1436F1}"/>
              </a:ext>
            </a:extLst>
          </p:cNvPr>
          <p:cNvSpPr/>
          <p:nvPr/>
        </p:nvSpPr>
        <p:spPr>
          <a:xfrm>
            <a:off x="7076058" y="2948813"/>
            <a:ext cx="18415" cy="34925"/>
          </a:xfrm>
          <a:custGeom>
            <a:avLst/>
            <a:gdLst/>
            <a:ahLst/>
            <a:cxnLst/>
            <a:rect l="l" t="t" r="r" b="b"/>
            <a:pathLst>
              <a:path w="18415" h="34925">
                <a:moveTo>
                  <a:pt x="1904" y="0"/>
                </a:moveTo>
                <a:lnTo>
                  <a:pt x="888" y="18288"/>
                </a:lnTo>
                <a:lnTo>
                  <a:pt x="14731" y="27051"/>
                </a:lnTo>
                <a:lnTo>
                  <a:pt x="0" y="34544"/>
                </a:lnTo>
                <a:lnTo>
                  <a:pt x="10540" y="34544"/>
                </a:lnTo>
                <a:lnTo>
                  <a:pt x="18033" y="30734"/>
                </a:lnTo>
                <a:lnTo>
                  <a:pt x="8127" y="11303"/>
                </a:lnTo>
                <a:lnTo>
                  <a:pt x="1904" y="0"/>
                </a:lnTo>
                <a:close/>
              </a:path>
            </a:pathLst>
          </a:custGeom>
          <a:solidFill>
            <a:srgbClr val="C50A2E"/>
          </a:solidFill>
        </p:spPr>
        <p:txBody>
          <a:bodyPr wrap="square" lIns="0" tIns="0" rIns="0" bIns="0" rtlCol="0"/>
          <a:lstStyle/>
          <a:p>
            <a:endParaRPr dirty="0"/>
          </a:p>
        </p:txBody>
      </p:sp>
      <p:sp>
        <p:nvSpPr>
          <p:cNvPr id="11" name="object 11">
            <a:extLst>
              <a:ext uri="{FF2B5EF4-FFF2-40B4-BE49-F238E27FC236}">
                <a16:creationId xmlns:a16="http://schemas.microsoft.com/office/drawing/2014/main" id="{738E3B68-5B9E-F4E2-C14D-3B4F37368CE3}"/>
              </a:ext>
            </a:extLst>
          </p:cNvPr>
          <p:cNvSpPr/>
          <p:nvPr/>
        </p:nvSpPr>
        <p:spPr>
          <a:xfrm>
            <a:off x="7060310" y="2956432"/>
            <a:ext cx="17145" cy="13335"/>
          </a:xfrm>
          <a:custGeom>
            <a:avLst/>
            <a:gdLst/>
            <a:ahLst/>
            <a:cxnLst/>
            <a:rect l="l" t="t" r="r" b="b"/>
            <a:pathLst>
              <a:path w="17145" h="13335">
                <a:moveTo>
                  <a:pt x="0" y="0"/>
                </a:moveTo>
                <a:lnTo>
                  <a:pt x="7112" y="12827"/>
                </a:lnTo>
                <a:lnTo>
                  <a:pt x="6985" y="12573"/>
                </a:lnTo>
                <a:lnTo>
                  <a:pt x="16510" y="12573"/>
                </a:lnTo>
                <a:lnTo>
                  <a:pt x="16637" y="10668"/>
                </a:lnTo>
                <a:lnTo>
                  <a:pt x="0" y="0"/>
                </a:lnTo>
                <a:close/>
              </a:path>
            </a:pathLst>
          </a:custGeom>
          <a:solidFill>
            <a:srgbClr val="C50A2E"/>
          </a:solidFill>
        </p:spPr>
        <p:txBody>
          <a:bodyPr wrap="square" lIns="0" tIns="0" rIns="0" bIns="0" rtlCol="0"/>
          <a:lstStyle/>
          <a:p>
            <a:endParaRPr dirty="0"/>
          </a:p>
        </p:txBody>
      </p:sp>
      <p:sp>
        <p:nvSpPr>
          <p:cNvPr id="12" name="object 12">
            <a:extLst>
              <a:ext uri="{FF2B5EF4-FFF2-40B4-BE49-F238E27FC236}">
                <a16:creationId xmlns:a16="http://schemas.microsoft.com/office/drawing/2014/main" id="{86E9FE94-E1B9-1897-783B-E62D48EFAFCD}"/>
              </a:ext>
            </a:extLst>
          </p:cNvPr>
          <p:cNvSpPr/>
          <p:nvPr/>
        </p:nvSpPr>
        <p:spPr>
          <a:xfrm>
            <a:off x="7027418" y="2899410"/>
            <a:ext cx="50800" cy="67945"/>
          </a:xfrm>
          <a:custGeom>
            <a:avLst/>
            <a:gdLst/>
            <a:ahLst/>
            <a:cxnLst/>
            <a:rect l="l" t="t" r="r" b="b"/>
            <a:pathLst>
              <a:path w="50800" h="67944">
                <a:moveTo>
                  <a:pt x="22225" y="0"/>
                </a:moveTo>
                <a:lnTo>
                  <a:pt x="0" y="0"/>
                </a:lnTo>
                <a:lnTo>
                  <a:pt x="20574" y="34671"/>
                </a:lnTo>
                <a:lnTo>
                  <a:pt x="32893" y="57023"/>
                </a:lnTo>
                <a:lnTo>
                  <a:pt x="49530" y="67691"/>
                </a:lnTo>
                <a:lnTo>
                  <a:pt x="50546" y="49403"/>
                </a:lnTo>
                <a:lnTo>
                  <a:pt x="37084" y="25146"/>
                </a:lnTo>
                <a:lnTo>
                  <a:pt x="22225" y="0"/>
                </a:lnTo>
                <a:close/>
              </a:path>
            </a:pathLst>
          </a:custGeom>
          <a:solidFill>
            <a:srgbClr val="C50A2E"/>
          </a:solidFill>
        </p:spPr>
        <p:txBody>
          <a:bodyPr wrap="square" lIns="0" tIns="0" rIns="0" bIns="0" rtlCol="0"/>
          <a:lstStyle/>
          <a:p>
            <a:endParaRPr dirty="0"/>
          </a:p>
        </p:txBody>
      </p:sp>
      <p:sp>
        <p:nvSpPr>
          <p:cNvPr id="13" name="object 13">
            <a:extLst>
              <a:ext uri="{FF2B5EF4-FFF2-40B4-BE49-F238E27FC236}">
                <a16:creationId xmlns:a16="http://schemas.microsoft.com/office/drawing/2014/main" id="{28CE4BD5-ED96-887F-8BDC-308D1EA29E4C}"/>
              </a:ext>
            </a:extLst>
          </p:cNvPr>
          <p:cNvSpPr/>
          <p:nvPr/>
        </p:nvSpPr>
        <p:spPr>
          <a:xfrm>
            <a:off x="7006081" y="2865627"/>
            <a:ext cx="43815" cy="34290"/>
          </a:xfrm>
          <a:custGeom>
            <a:avLst/>
            <a:gdLst/>
            <a:ahLst/>
            <a:cxnLst/>
            <a:rect l="l" t="t" r="r" b="b"/>
            <a:pathLst>
              <a:path w="43815" h="34289">
                <a:moveTo>
                  <a:pt x="22478" y="0"/>
                </a:moveTo>
                <a:lnTo>
                  <a:pt x="0" y="0"/>
                </a:lnTo>
                <a:lnTo>
                  <a:pt x="21462" y="34036"/>
                </a:lnTo>
                <a:lnTo>
                  <a:pt x="21335" y="33782"/>
                </a:lnTo>
                <a:lnTo>
                  <a:pt x="43560" y="33782"/>
                </a:lnTo>
                <a:lnTo>
                  <a:pt x="37718" y="23876"/>
                </a:lnTo>
                <a:lnTo>
                  <a:pt x="22478" y="0"/>
                </a:lnTo>
                <a:close/>
              </a:path>
            </a:pathLst>
          </a:custGeom>
          <a:solidFill>
            <a:srgbClr val="C50A2E"/>
          </a:solidFill>
        </p:spPr>
        <p:txBody>
          <a:bodyPr wrap="square" lIns="0" tIns="0" rIns="0" bIns="0" rtlCol="0"/>
          <a:lstStyle/>
          <a:p>
            <a:endParaRPr dirty="0"/>
          </a:p>
        </p:txBody>
      </p:sp>
      <p:sp>
        <p:nvSpPr>
          <p:cNvPr id="14" name="object 14">
            <a:extLst>
              <a:ext uri="{FF2B5EF4-FFF2-40B4-BE49-F238E27FC236}">
                <a16:creationId xmlns:a16="http://schemas.microsoft.com/office/drawing/2014/main" id="{EAF8BEA5-C8B3-C1AB-0DA4-DEE724975601}"/>
              </a:ext>
            </a:extLst>
          </p:cNvPr>
          <p:cNvSpPr/>
          <p:nvPr/>
        </p:nvSpPr>
        <p:spPr>
          <a:xfrm>
            <a:off x="6960361" y="2799969"/>
            <a:ext cx="68580" cy="66040"/>
          </a:xfrm>
          <a:custGeom>
            <a:avLst/>
            <a:gdLst/>
            <a:ahLst/>
            <a:cxnLst/>
            <a:rect l="l" t="t" r="r" b="b"/>
            <a:pathLst>
              <a:path w="68579" h="66039">
                <a:moveTo>
                  <a:pt x="23404" y="32512"/>
                </a:moveTo>
                <a:lnTo>
                  <a:pt x="45847" y="65913"/>
                </a:lnTo>
                <a:lnTo>
                  <a:pt x="45720" y="65659"/>
                </a:lnTo>
                <a:lnTo>
                  <a:pt x="68199" y="65659"/>
                </a:lnTo>
                <a:lnTo>
                  <a:pt x="61722" y="55372"/>
                </a:lnTo>
                <a:lnTo>
                  <a:pt x="46355" y="32638"/>
                </a:lnTo>
                <a:lnTo>
                  <a:pt x="23404" y="32512"/>
                </a:lnTo>
                <a:close/>
              </a:path>
              <a:path w="68579" h="66039">
                <a:moveTo>
                  <a:pt x="23403" y="32512"/>
                </a:moveTo>
                <a:lnTo>
                  <a:pt x="23241" y="32512"/>
                </a:lnTo>
                <a:lnTo>
                  <a:pt x="23404" y="32512"/>
                </a:lnTo>
                <a:close/>
              </a:path>
              <a:path w="68579" h="66039">
                <a:moveTo>
                  <a:pt x="23368" y="0"/>
                </a:moveTo>
                <a:lnTo>
                  <a:pt x="0" y="0"/>
                </a:lnTo>
                <a:lnTo>
                  <a:pt x="23403" y="32512"/>
                </a:lnTo>
                <a:lnTo>
                  <a:pt x="46355" y="32512"/>
                </a:lnTo>
                <a:lnTo>
                  <a:pt x="38989" y="21717"/>
                </a:lnTo>
                <a:lnTo>
                  <a:pt x="23368" y="0"/>
                </a:lnTo>
                <a:close/>
              </a:path>
            </a:pathLst>
          </a:custGeom>
          <a:solidFill>
            <a:srgbClr val="C50A2E"/>
          </a:solidFill>
        </p:spPr>
        <p:txBody>
          <a:bodyPr wrap="square" lIns="0" tIns="0" rIns="0" bIns="0" rtlCol="0"/>
          <a:lstStyle/>
          <a:p>
            <a:endParaRPr dirty="0"/>
          </a:p>
        </p:txBody>
      </p:sp>
      <p:sp>
        <p:nvSpPr>
          <p:cNvPr id="15" name="object 15">
            <a:extLst>
              <a:ext uri="{FF2B5EF4-FFF2-40B4-BE49-F238E27FC236}">
                <a16:creationId xmlns:a16="http://schemas.microsoft.com/office/drawing/2014/main" id="{BBBB848E-6245-6594-DC73-10F0FCD3F0FF}"/>
              </a:ext>
            </a:extLst>
          </p:cNvPr>
          <p:cNvSpPr/>
          <p:nvPr/>
        </p:nvSpPr>
        <p:spPr>
          <a:xfrm>
            <a:off x="6936105" y="2768219"/>
            <a:ext cx="47625" cy="32384"/>
          </a:xfrm>
          <a:custGeom>
            <a:avLst/>
            <a:gdLst/>
            <a:ahLst/>
            <a:cxnLst/>
            <a:rect l="l" t="t" r="r" b="b"/>
            <a:pathLst>
              <a:path w="47625" h="32385">
                <a:moveTo>
                  <a:pt x="24002" y="0"/>
                </a:moveTo>
                <a:lnTo>
                  <a:pt x="0" y="0"/>
                </a:lnTo>
                <a:lnTo>
                  <a:pt x="24383" y="32004"/>
                </a:lnTo>
                <a:lnTo>
                  <a:pt x="24256" y="31750"/>
                </a:lnTo>
                <a:lnTo>
                  <a:pt x="47624" y="31750"/>
                </a:lnTo>
                <a:lnTo>
                  <a:pt x="39623" y="20574"/>
                </a:lnTo>
                <a:lnTo>
                  <a:pt x="24002" y="0"/>
                </a:lnTo>
                <a:close/>
              </a:path>
            </a:pathLst>
          </a:custGeom>
          <a:solidFill>
            <a:srgbClr val="C50A2E"/>
          </a:solidFill>
        </p:spPr>
        <p:txBody>
          <a:bodyPr wrap="square" lIns="0" tIns="0" rIns="0" bIns="0" rtlCol="0"/>
          <a:lstStyle/>
          <a:p>
            <a:endParaRPr dirty="0"/>
          </a:p>
        </p:txBody>
      </p:sp>
      <p:sp>
        <p:nvSpPr>
          <p:cNvPr id="16" name="object 16">
            <a:extLst>
              <a:ext uri="{FF2B5EF4-FFF2-40B4-BE49-F238E27FC236}">
                <a16:creationId xmlns:a16="http://schemas.microsoft.com/office/drawing/2014/main" id="{A4A4DD90-5354-82D7-B119-88E0EDF6191F}"/>
              </a:ext>
            </a:extLst>
          </p:cNvPr>
          <p:cNvSpPr/>
          <p:nvPr/>
        </p:nvSpPr>
        <p:spPr>
          <a:xfrm>
            <a:off x="6884796" y="2707004"/>
            <a:ext cx="75565" cy="61594"/>
          </a:xfrm>
          <a:custGeom>
            <a:avLst/>
            <a:gdLst/>
            <a:ahLst/>
            <a:cxnLst/>
            <a:rect l="l" t="t" r="r" b="b"/>
            <a:pathLst>
              <a:path w="75565" h="61594">
                <a:moveTo>
                  <a:pt x="25273" y="0"/>
                </a:moveTo>
                <a:lnTo>
                  <a:pt x="0" y="0"/>
                </a:lnTo>
                <a:lnTo>
                  <a:pt x="26289" y="30480"/>
                </a:lnTo>
                <a:lnTo>
                  <a:pt x="51435" y="61468"/>
                </a:lnTo>
                <a:lnTo>
                  <a:pt x="51308" y="61214"/>
                </a:lnTo>
                <a:lnTo>
                  <a:pt x="75311" y="61214"/>
                </a:lnTo>
                <a:lnTo>
                  <a:pt x="66294" y="49530"/>
                </a:lnTo>
                <a:lnTo>
                  <a:pt x="40767" y="18034"/>
                </a:lnTo>
                <a:lnTo>
                  <a:pt x="25273" y="0"/>
                </a:lnTo>
                <a:close/>
              </a:path>
            </a:pathLst>
          </a:custGeom>
          <a:solidFill>
            <a:srgbClr val="C50A2E"/>
          </a:solidFill>
        </p:spPr>
        <p:txBody>
          <a:bodyPr wrap="square" lIns="0" tIns="0" rIns="0" bIns="0" rtlCol="0"/>
          <a:lstStyle/>
          <a:p>
            <a:endParaRPr dirty="0"/>
          </a:p>
        </p:txBody>
      </p:sp>
      <p:sp>
        <p:nvSpPr>
          <p:cNvPr id="17" name="object 17">
            <a:extLst>
              <a:ext uri="{FF2B5EF4-FFF2-40B4-BE49-F238E27FC236}">
                <a16:creationId xmlns:a16="http://schemas.microsoft.com/office/drawing/2014/main" id="{A31B4721-8E83-4B78-4E00-56E77996DAE8}"/>
              </a:ext>
            </a:extLst>
          </p:cNvPr>
          <p:cNvSpPr/>
          <p:nvPr/>
        </p:nvSpPr>
        <p:spPr>
          <a:xfrm>
            <a:off x="6858000" y="2677541"/>
            <a:ext cx="52069" cy="29845"/>
          </a:xfrm>
          <a:custGeom>
            <a:avLst/>
            <a:gdLst/>
            <a:ahLst/>
            <a:cxnLst/>
            <a:rect l="l" t="t" r="r" b="b"/>
            <a:pathLst>
              <a:path w="52070" h="29844">
                <a:moveTo>
                  <a:pt x="26819" y="29463"/>
                </a:moveTo>
                <a:lnTo>
                  <a:pt x="27050" y="29718"/>
                </a:lnTo>
                <a:lnTo>
                  <a:pt x="26819" y="29463"/>
                </a:lnTo>
                <a:close/>
              </a:path>
              <a:path w="52070" h="29844">
                <a:moveTo>
                  <a:pt x="25780" y="0"/>
                </a:moveTo>
                <a:lnTo>
                  <a:pt x="0" y="0"/>
                </a:lnTo>
                <a:lnTo>
                  <a:pt x="26819" y="29463"/>
                </a:lnTo>
                <a:lnTo>
                  <a:pt x="52069" y="29463"/>
                </a:lnTo>
                <a:lnTo>
                  <a:pt x="41147" y="16891"/>
                </a:lnTo>
                <a:lnTo>
                  <a:pt x="25780" y="0"/>
                </a:lnTo>
                <a:close/>
              </a:path>
            </a:pathLst>
          </a:custGeom>
          <a:solidFill>
            <a:srgbClr val="C50A2E"/>
          </a:solidFill>
        </p:spPr>
        <p:txBody>
          <a:bodyPr wrap="square" lIns="0" tIns="0" rIns="0" bIns="0" rtlCol="0"/>
          <a:lstStyle/>
          <a:p>
            <a:endParaRPr dirty="0"/>
          </a:p>
        </p:txBody>
      </p:sp>
      <p:sp>
        <p:nvSpPr>
          <p:cNvPr id="18" name="object 18">
            <a:extLst>
              <a:ext uri="{FF2B5EF4-FFF2-40B4-BE49-F238E27FC236}">
                <a16:creationId xmlns:a16="http://schemas.microsoft.com/office/drawing/2014/main" id="{BB846AB0-F17D-0E01-F176-9800035811B6}"/>
              </a:ext>
            </a:extLst>
          </p:cNvPr>
          <p:cNvSpPr/>
          <p:nvPr/>
        </p:nvSpPr>
        <p:spPr>
          <a:xfrm>
            <a:off x="6830059" y="2648839"/>
            <a:ext cx="53975" cy="29209"/>
          </a:xfrm>
          <a:custGeom>
            <a:avLst/>
            <a:gdLst/>
            <a:ahLst/>
            <a:cxnLst/>
            <a:rect l="l" t="t" r="r" b="b"/>
            <a:pathLst>
              <a:path w="53975" h="29210">
                <a:moveTo>
                  <a:pt x="26543" y="0"/>
                </a:moveTo>
                <a:lnTo>
                  <a:pt x="0" y="0"/>
                </a:lnTo>
                <a:lnTo>
                  <a:pt x="28067" y="28956"/>
                </a:lnTo>
                <a:lnTo>
                  <a:pt x="27940" y="28701"/>
                </a:lnTo>
                <a:lnTo>
                  <a:pt x="53721" y="28701"/>
                </a:lnTo>
                <a:lnTo>
                  <a:pt x="41910" y="15748"/>
                </a:lnTo>
                <a:lnTo>
                  <a:pt x="26543" y="0"/>
                </a:lnTo>
                <a:close/>
              </a:path>
            </a:pathLst>
          </a:custGeom>
          <a:solidFill>
            <a:srgbClr val="C50A2E"/>
          </a:solidFill>
        </p:spPr>
        <p:txBody>
          <a:bodyPr wrap="square" lIns="0" tIns="0" rIns="0" bIns="0" rtlCol="0"/>
          <a:lstStyle/>
          <a:p>
            <a:endParaRPr dirty="0"/>
          </a:p>
        </p:txBody>
      </p:sp>
      <p:sp>
        <p:nvSpPr>
          <p:cNvPr id="19" name="object 19">
            <a:extLst>
              <a:ext uri="{FF2B5EF4-FFF2-40B4-BE49-F238E27FC236}">
                <a16:creationId xmlns:a16="http://schemas.microsoft.com/office/drawing/2014/main" id="{5D669DD4-77AB-9D24-FA38-27D1220299A2}"/>
              </a:ext>
            </a:extLst>
          </p:cNvPr>
          <p:cNvSpPr/>
          <p:nvPr/>
        </p:nvSpPr>
        <p:spPr>
          <a:xfrm>
            <a:off x="6801357" y="2621152"/>
            <a:ext cx="55244" cy="27940"/>
          </a:xfrm>
          <a:custGeom>
            <a:avLst/>
            <a:gdLst/>
            <a:ahLst/>
            <a:cxnLst/>
            <a:rect l="l" t="t" r="r" b="b"/>
            <a:pathLst>
              <a:path w="55245" h="27939">
                <a:moveTo>
                  <a:pt x="27304" y="0"/>
                </a:moveTo>
                <a:lnTo>
                  <a:pt x="0" y="0"/>
                </a:lnTo>
                <a:lnTo>
                  <a:pt x="28828" y="27813"/>
                </a:lnTo>
                <a:lnTo>
                  <a:pt x="28701" y="27686"/>
                </a:lnTo>
                <a:lnTo>
                  <a:pt x="55244" y="27686"/>
                </a:lnTo>
                <a:lnTo>
                  <a:pt x="42290" y="14350"/>
                </a:lnTo>
                <a:lnTo>
                  <a:pt x="27304" y="0"/>
                </a:lnTo>
                <a:close/>
              </a:path>
            </a:pathLst>
          </a:custGeom>
          <a:solidFill>
            <a:srgbClr val="C50A2E"/>
          </a:solidFill>
        </p:spPr>
        <p:txBody>
          <a:bodyPr wrap="square" lIns="0" tIns="0" rIns="0" bIns="0" rtlCol="0"/>
          <a:lstStyle/>
          <a:p>
            <a:endParaRPr dirty="0"/>
          </a:p>
        </p:txBody>
      </p:sp>
      <p:sp>
        <p:nvSpPr>
          <p:cNvPr id="20" name="object 20">
            <a:extLst>
              <a:ext uri="{FF2B5EF4-FFF2-40B4-BE49-F238E27FC236}">
                <a16:creationId xmlns:a16="http://schemas.microsoft.com/office/drawing/2014/main" id="{25B627A7-A252-1B86-63A8-76943F424961}"/>
              </a:ext>
            </a:extLst>
          </p:cNvPr>
          <p:cNvSpPr/>
          <p:nvPr/>
        </p:nvSpPr>
        <p:spPr>
          <a:xfrm>
            <a:off x="6771767" y="2594101"/>
            <a:ext cx="57150" cy="27305"/>
          </a:xfrm>
          <a:custGeom>
            <a:avLst/>
            <a:gdLst/>
            <a:ahLst/>
            <a:cxnLst/>
            <a:rect l="l" t="t" r="r" b="b"/>
            <a:pathLst>
              <a:path w="57150" h="27305">
                <a:moveTo>
                  <a:pt x="28194" y="0"/>
                </a:moveTo>
                <a:lnTo>
                  <a:pt x="0" y="0"/>
                </a:lnTo>
                <a:lnTo>
                  <a:pt x="29718" y="27178"/>
                </a:lnTo>
                <a:lnTo>
                  <a:pt x="29591" y="27051"/>
                </a:lnTo>
                <a:lnTo>
                  <a:pt x="56896" y="27051"/>
                </a:lnTo>
                <a:lnTo>
                  <a:pt x="42672" y="13208"/>
                </a:lnTo>
                <a:lnTo>
                  <a:pt x="28194" y="0"/>
                </a:lnTo>
                <a:close/>
              </a:path>
            </a:pathLst>
          </a:custGeom>
          <a:solidFill>
            <a:srgbClr val="C50A2E"/>
          </a:solidFill>
        </p:spPr>
        <p:txBody>
          <a:bodyPr wrap="square" lIns="0" tIns="0" rIns="0" bIns="0" rtlCol="0"/>
          <a:lstStyle/>
          <a:p>
            <a:endParaRPr dirty="0"/>
          </a:p>
        </p:txBody>
      </p:sp>
      <p:sp>
        <p:nvSpPr>
          <p:cNvPr id="21" name="object 21">
            <a:extLst>
              <a:ext uri="{FF2B5EF4-FFF2-40B4-BE49-F238E27FC236}">
                <a16:creationId xmlns:a16="http://schemas.microsoft.com/office/drawing/2014/main" id="{CEB8DF40-388E-CA5A-EEBE-390B9E6336DB}"/>
              </a:ext>
            </a:extLst>
          </p:cNvPr>
          <p:cNvSpPr/>
          <p:nvPr/>
        </p:nvSpPr>
        <p:spPr>
          <a:xfrm>
            <a:off x="6741414" y="2567939"/>
            <a:ext cx="59055" cy="26670"/>
          </a:xfrm>
          <a:custGeom>
            <a:avLst/>
            <a:gdLst/>
            <a:ahLst/>
            <a:cxnLst/>
            <a:rect l="l" t="t" r="r" b="b"/>
            <a:pathLst>
              <a:path w="59054" h="26669">
                <a:moveTo>
                  <a:pt x="29082" y="0"/>
                </a:moveTo>
                <a:lnTo>
                  <a:pt x="0" y="0"/>
                </a:lnTo>
                <a:lnTo>
                  <a:pt x="30606" y="26416"/>
                </a:lnTo>
                <a:lnTo>
                  <a:pt x="30352" y="26162"/>
                </a:lnTo>
                <a:lnTo>
                  <a:pt x="58546" y="26162"/>
                </a:lnTo>
                <a:lnTo>
                  <a:pt x="43179" y="12065"/>
                </a:lnTo>
                <a:lnTo>
                  <a:pt x="29082" y="0"/>
                </a:lnTo>
                <a:close/>
              </a:path>
            </a:pathLst>
          </a:custGeom>
          <a:solidFill>
            <a:srgbClr val="C50A2E"/>
          </a:solidFill>
        </p:spPr>
        <p:txBody>
          <a:bodyPr wrap="square" lIns="0" tIns="0" rIns="0" bIns="0" rtlCol="0"/>
          <a:lstStyle/>
          <a:p>
            <a:endParaRPr dirty="0"/>
          </a:p>
        </p:txBody>
      </p:sp>
      <p:sp>
        <p:nvSpPr>
          <p:cNvPr id="22" name="object 22">
            <a:extLst>
              <a:ext uri="{FF2B5EF4-FFF2-40B4-BE49-F238E27FC236}">
                <a16:creationId xmlns:a16="http://schemas.microsoft.com/office/drawing/2014/main" id="{E624BEE2-9979-6844-ADC5-83679ED69A22}"/>
              </a:ext>
            </a:extLst>
          </p:cNvPr>
          <p:cNvSpPr/>
          <p:nvPr/>
        </p:nvSpPr>
        <p:spPr>
          <a:xfrm>
            <a:off x="6710171" y="2542667"/>
            <a:ext cx="60325" cy="26034"/>
          </a:xfrm>
          <a:custGeom>
            <a:avLst/>
            <a:gdLst/>
            <a:ahLst/>
            <a:cxnLst/>
            <a:rect l="l" t="t" r="r" b="b"/>
            <a:pathLst>
              <a:path w="60325" h="26035">
                <a:moveTo>
                  <a:pt x="30225" y="0"/>
                </a:moveTo>
                <a:lnTo>
                  <a:pt x="0" y="0"/>
                </a:lnTo>
                <a:lnTo>
                  <a:pt x="31495" y="25526"/>
                </a:lnTo>
                <a:lnTo>
                  <a:pt x="31241" y="25273"/>
                </a:lnTo>
                <a:lnTo>
                  <a:pt x="60324" y="25273"/>
                </a:lnTo>
                <a:lnTo>
                  <a:pt x="43560" y="10795"/>
                </a:lnTo>
                <a:lnTo>
                  <a:pt x="30225" y="0"/>
                </a:lnTo>
                <a:close/>
              </a:path>
            </a:pathLst>
          </a:custGeom>
          <a:solidFill>
            <a:srgbClr val="C50A2E"/>
          </a:solidFill>
        </p:spPr>
        <p:txBody>
          <a:bodyPr wrap="square" lIns="0" tIns="0" rIns="0" bIns="0" rtlCol="0"/>
          <a:lstStyle/>
          <a:p>
            <a:endParaRPr dirty="0"/>
          </a:p>
        </p:txBody>
      </p:sp>
      <p:sp>
        <p:nvSpPr>
          <p:cNvPr id="23" name="object 23">
            <a:extLst>
              <a:ext uri="{FF2B5EF4-FFF2-40B4-BE49-F238E27FC236}">
                <a16:creationId xmlns:a16="http://schemas.microsoft.com/office/drawing/2014/main" id="{DF65A947-3F42-4204-926D-AE3A28C10257}"/>
              </a:ext>
            </a:extLst>
          </p:cNvPr>
          <p:cNvSpPr/>
          <p:nvPr/>
        </p:nvSpPr>
        <p:spPr>
          <a:xfrm>
            <a:off x="6678168" y="2503170"/>
            <a:ext cx="62230" cy="40005"/>
          </a:xfrm>
          <a:custGeom>
            <a:avLst/>
            <a:gdLst/>
            <a:ahLst/>
            <a:cxnLst/>
            <a:rect l="l" t="t" r="r" b="b"/>
            <a:pathLst>
              <a:path w="62229" h="40005">
                <a:moveTo>
                  <a:pt x="11683" y="0"/>
                </a:moveTo>
                <a:lnTo>
                  <a:pt x="0" y="15113"/>
                </a:lnTo>
                <a:lnTo>
                  <a:pt x="32257" y="39751"/>
                </a:lnTo>
                <a:lnTo>
                  <a:pt x="32003" y="39497"/>
                </a:lnTo>
                <a:lnTo>
                  <a:pt x="62229" y="39497"/>
                </a:lnTo>
                <a:lnTo>
                  <a:pt x="43941" y="24638"/>
                </a:lnTo>
                <a:lnTo>
                  <a:pt x="11683" y="0"/>
                </a:lnTo>
                <a:close/>
              </a:path>
            </a:pathLst>
          </a:custGeom>
          <a:solidFill>
            <a:srgbClr val="C50A2E"/>
          </a:solidFill>
        </p:spPr>
        <p:txBody>
          <a:bodyPr wrap="square" lIns="0" tIns="0" rIns="0" bIns="0" rtlCol="0"/>
          <a:lstStyle/>
          <a:p>
            <a:endParaRPr dirty="0"/>
          </a:p>
        </p:txBody>
      </p:sp>
      <p:sp>
        <p:nvSpPr>
          <p:cNvPr id="24" name="object 24">
            <a:extLst>
              <a:ext uri="{FF2B5EF4-FFF2-40B4-BE49-F238E27FC236}">
                <a16:creationId xmlns:a16="http://schemas.microsoft.com/office/drawing/2014/main" id="{9A6ED411-4880-F5A3-9A3D-309A5E7B3CC1}"/>
              </a:ext>
            </a:extLst>
          </p:cNvPr>
          <p:cNvSpPr/>
          <p:nvPr/>
        </p:nvSpPr>
        <p:spPr>
          <a:xfrm>
            <a:off x="6485382" y="3191255"/>
            <a:ext cx="1499870" cy="822960"/>
          </a:xfrm>
          <a:custGeom>
            <a:avLst/>
            <a:gdLst/>
            <a:ahLst/>
            <a:cxnLst/>
            <a:rect l="l" t="t" r="r" b="b"/>
            <a:pathLst>
              <a:path w="1499870" h="822960">
                <a:moveTo>
                  <a:pt x="1362202" y="0"/>
                </a:moveTo>
                <a:lnTo>
                  <a:pt x="137159" y="0"/>
                </a:lnTo>
                <a:lnTo>
                  <a:pt x="93852" y="6985"/>
                </a:lnTo>
                <a:lnTo>
                  <a:pt x="56133" y="26543"/>
                </a:lnTo>
                <a:lnTo>
                  <a:pt x="26415" y="56134"/>
                </a:lnTo>
                <a:lnTo>
                  <a:pt x="6984" y="93853"/>
                </a:lnTo>
                <a:lnTo>
                  <a:pt x="0" y="137160"/>
                </a:lnTo>
                <a:lnTo>
                  <a:pt x="0" y="685800"/>
                </a:lnTo>
                <a:lnTo>
                  <a:pt x="6984" y="729107"/>
                </a:lnTo>
                <a:lnTo>
                  <a:pt x="26415" y="766826"/>
                </a:lnTo>
                <a:lnTo>
                  <a:pt x="56133" y="796417"/>
                </a:lnTo>
                <a:lnTo>
                  <a:pt x="93852" y="815975"/>
                </a:lnTo>
                <a:lnTo>
                  <a:pt x="137159" y="822960"/>
                </a:lnTo>
                <a:lnTo>
                  <a:pt x="1362202" y="822960"/>
                </a:lnTo>
                <a:lnTo>
                  <a:pt x="1405508" y="815975"/>
                </a:lnTo>
                <a:lnTo>
                  <a:pt x="1443227" y="796417"/>
                </a:lnTo>
                <a:lnTo>
                  <a:pt x="1472945" y="766826"/>
                </a:lnTo>
                <a:lnTo>
                  <a:pt x="1492377" y="729107"/>
                </a:lnTo>
                <a:lnTo>
                  <a:pt x="1499361" y="685800"/>
                </a:lnTo>
                <a:lnTo>
                  <a:pt x="1499361" y="137160"/>
                </a:lnTo>
                <a:lnTo>
                  <a:pt x="1492377" y="93853"/>
                </a:lnTo>
                <a:lnTo>
                  <a:pt x="1472945" y="56134"/>
                </a:lnTo>
                <a:lnTo>
                  <a:pt x="1443227" y="26543"/>
                </a:lnTo>
                <a:lnTo>
                  <a:pt x="1405508" y="6985"/>
                </a:lnTo>
                <a:lnTo>
                  <a:pt x="1362202" y="0"/>
                </a:lnTo>
                <a:close/>
              </a:path>
            </a:pathLst>
          </a:custGeom>
          <a:solidFill>
            <a:srgbClr val="45B047"/>
          </a:solidFill>
        </p:spPr>
        <p:txBody>
          <a:bodyPr wrap="square" lIns="0" tIns="0" rIns="0" bIns="0" rtlCol="0"/>
          <a:lstStyle/>
          <a:p>
            <a:endParaRPr dirty="0"/>
          </a:p>
        </p:txBody>
      </p:sp>
      <p:sp>
        <p:nvSpPr>
          <p:cNvPr id="25" name="object 25">
            <a:extLst>
              <a:ext uri="{FF2B5EF4-FFF2-40B4-BE49-F238E27FC236}">
                <a16:creationId xmlns:a16="http://schemas.microsoft.com/office/drawing/2014/main" id="{70A16457-C19F-1875-B21A-851A81A64B53}"/>
              </a:ext>
            </a:extLst>
          </p:cNvPr>
          <p:cNvSpPr txBox="1"/>
          <p:nvPr/>
        </p:nvSpPr>
        <p:spPr>
          <a:xfrm>
            <a:off x="6610095" y="3220399"/>
            <a:ext cx="1259840" cy="762000"/>
          </a:xfrm>
          <a:prstGeom prst="rect">
            <a:avLst/>
          </a:prstGeom>
        </p:spPr>
        <p:txBody>
          <a:bodyPr vert="horz" wrap="square" lIns="0" tIns="0" rIns="0" bIns="0" rtlCol="0">
            <a:spAutoFit/>
          </a:bodyPr>
          <a:lstStyle/>
          <a:p>
            <a:pPr marL="12700" marR="5080" algn="ctr">
              <a:lnSpc>
                <a:spcPct val="85900"/>
              </a:lnSpc>
            </a:pPr>
            <a:r>
              <a:rPr sz="1900" spc="-10" dirty="0">
                <a:solidFill>
                  <a:srgbClr val="FFFFFF"/>
                </a:solidFill>
                <a:latin typeface="Arial"/>
                <a:cs typeface="Arial"/>
              </a:rPr>
              <a:t>Kaolin</a:t>
            </a:r>
            <a:r>
              <a:rPr lang="en-US" sz="1900" spc="-10" dirty="0">
                <a:solidFill>
                  <a:srgbClr val="FFFFFF"/>
                </a:solidFill>
                <a:latin typeface="Arial"/>
                <a:cs typeface="Arial"/>
              </a:rPr>
              <a:t> </a:t>
            </a:r>
            <a:r>
              <a:rPr sz="1900" dirty="0">
                <a:solidFill>
                  <a:srgbClr val="FFFFFF"/>
                </a:solidFill>
                <a:latin typeface="Arial"/>
                <a:cs typeface="Arial"/>
              </a:rPr>
              <a:t>Hepari</a:t>
            </a:r>
            <a:r>
              <a:rPr sz="1900" spc="5" dirty="0">
                <a:solidFill>
                  <a:srgbClr val="FFFFFF"/>
                </a:solidFill>
                <a:latin typeface="Arial"/>
                <a:cs typeface="Arial"/>
              </a:rPr>
              <a:t>n</a:t>
            </a:r>
            <a:r>
              <a:rPr sz="1900" spc="-15" dirty="0">
                <a:solidFill>
                  <a:srgbClr val="FFFFFF"/>
                </a:solidFill>
                <a:latin typeface="Arial"/>
                <a:cs typeface="Arial"/>
              </a:rPr>
              <a:t>a</a:t>
            </a:r>
            <a:r>
              <a:rPr sz="1900" dirty="0">
                <a:solidFill>
                  <a:srgbClr val="FFFFFF"/>
                </a:solidFill>
                <a:latin typeface="Arial"/>
                <a:cs typeface="Arial"/>
              </a:rPr>
              <a:t>se</a:t>
            </a:r>
            <a:r>
              <a:rPr lang="en-US" sz="1900" dirty="0">
                <a:solidFill>
                  <a:srgbClr val="FFFFFF"/>
                </a:solidFill>
                <a:latin typeface="Arial"/>
                <a:cs typeface="Arial"/>
              </a:rPr>
              <a:t> </a:t>
            </a:r>
            <a:r>
              <a:rPr sz="1900" dirty="0">
                <a:solidFill>
                  <a:srgbClr val="FFFFFF"/>
                </a:solidFill>
                <a:latin typeface="Arial"/>
                <a:cs typeface="Arial"/>
              </a:rPr>
              <a:t>(CKH)</a:t>
            </a:r>
            <a:endParaRPr sz="1900" dirty="0">
              <a:latin typeface="Arial"/>
              <a:cs typeface="Arial"/>
            </a:endParaRPr>
          </a:p>
        </p:txBody>
      </p:sp>
      <p:sp>
        <p:nvSpPr>
          <p:cNvPr id="26" name="object 26">
            <a:extLst>
              <a:ext uri="{FF2B5EF4-FFF2-40B4-BE49-F238E27FC236}">
                <a16:creationId xmlns:a16="http://schemas.microsoft.com/office/drawing/2014/main" id="{27C64FFF-048B-5C71-9B47-E107757B1F31}"/>
              </a:ext>
            </a:extLst>
          </p:cNvPr>
          <p:cNvSpPr/>
          <p:nvPr/>
        </p:nvSpPr>
        <p:spPr>
          <a:xfrm>
            <a:off x="6684264" y="4592192"/>
            <a:ext cx="59690" cy="104139"/>
          </a:xfrm>
          <a:custGeom>
            <a:avLst/>
            <a:gdLst/>
            <a:ahLst/>
            <a:cxnLst/>
            <a:rect l="l" t="t" r="r" b="b"/>
            <a:pathLst>
              <a:path w="59690" h="104139">
                <a:moveTo>
                  <a:pt x="47371" y="0"/>
                </a:moveTo>
                <a:lnTo>
                  <a:pt x="41783" y="2412"/>
                </a:lnTo>
                <a:lnTo>
                  <a:pt x="39751" y="7238"/>
                </a:lnTo>
                <a:lnTo>
                  <a:pt x="0" y="103885"/>
                </a:lnTo>
                <a:lnTo>
                  <a:pt x="31496" y="99948"/>
                </a:lnTo>
                <a:lnTo>
                  <a:pt x="20828" y="99948"/>
                </a:lnTo>
                <a:lnTo>
                  <a:pt x="9271" y="84835"/>
                </a:lnTo>
                <a:lnTo>
                  <a:pt x="26289" y="71881"/>
                </a:lnTo>
                <a:lnTo>
                  <a:pt x="37465" y="62737"/>
                </a:lnTo>
                <a:lnTo>
                  <a:pt x="57404" y="14477"/>
                </a:lnTo>
                <a:lnTo>
                  <a:pt x="59436" y="9651"/>
                </a:lnTo>
                <a:lnTo>
                  <a:pt x="57023" y="4063"/>
                </a:lnTo>
                <a:lnTo>
                  <a:pt x="47371" y="0"/>
                </a:lnTo>
                <a:close/>
              </a:path>
            </a:pathLst>
          </a:custGeom>
          <a:solidFill>
            <a:srgbClr val="45B047"/>
          </a:solidFill>
        </p:spPr>
        <p:txBody>
          <a:bodyPr wrap="square" lIns="0" tIns="0" rIns="0" bIns="0" rtlCol="0"/>
          <a:lstStyle/>
          <a:p>
            <a:endParaRPr dirty="0"/>
          </a:p>
        </p:txBody>
      </p:sp>
      <p:sp>
        <p:nvSpPr>
          <p:cNvPr id="27" name="object 27">
            <a:extLst>
              <a:ext uri="{FF2B5EF4-FFF2-40B4-BE49-F238E27FC236}">
                <a16:creationId xmlns:a16="http://schemas.microsoft.com/office/drawing/2014/main" id="{804B84EE-92B7-450E-2E34-87CF34BC60FB}"/>
              </a:ext>
            </a:extLst>
          </p:cNvPr>
          <p:cNvSpPr/>
          <p:nvPr/>
        </p:nvSpPr>
        <p:spPr>
          <a:xfrm>
            <a:off x="6693534" y="4663947"/>
            <a:ext cx="24765" cy="28575"/>
          </a:xfrm>
          <a:custGeom>
            <a:avLst/>
            <a:gdLst/>
            <a:ahLst/>
            <a:cxnLst/>
            <a:rect l="l" t="t" r="r" b="b"/>
            <a:pathLst>
              <a:path w="24765" h="28575">
                <a:moveTo>
                  <a:pt x="24510" y="0"/>
                </a:moveTo>
                <a:lnTo>
                  <a:pt x="17144" y="0"/>
                </a:lnTo>
                <a:lnTo>
                  <a:pt x="0" y="13081"/>
                </a:lnTo>
                <a:lnTo>
                  <a:pt x="11556" y="28194"/>
                </a:lnTo>
                <a:lnTo>
                  <a:pt x="16763" y="24257"/>
                </a:lnTo>
                <a:lnTo>
                  <a:pt x="14477" y="24257"/>
                </a:lnTo>
                <a:lnTo>
                  <a:pt x="4571" y="11176"/>
                </a:lnTo>
                <a:lnTo>
                  <a:pt x="20700" y="9144"/>
                </a:lnTo>
                <a:lnTo>
                  <a:pt x="24510" y="0"/>
                </a:lnTo>
                <a:close/>
              </a:path>
            </a:pathLst>
          </a:custGeom>
          <a:solidFill>
            <a:srgbClr val="45B047"/>
          </a:solidFill>
        </p:spPr>
        <p:txBody>
          <a:bodyPr wrap="square" lIns="0" tIns="0" rIns="0" bIns="0" rtlCol="0"/>
          <a:lstStyle/>
          <a:p>
            <a:endParaRPr dirty="0"/>
          </a:p>
        </p:txBody>
      </p:sp>
      <p:sp>
        <p:nvSpPr>
          <p:cNvPr id="28" name="object 28">
            <a:extLst>
              <a:ext uri="{FF2B5EF4-FFF2-40B4-BE49-F238E27FC236}">
                <a16:creationId xmlns:a16="http://schemas.microsoft.com/office/drawing/2014/main" id="{331900D9-3696-8202-6826-3B0AFC34CE57}"/>
              </a:ext>
            </a:extLst>
          </p:cNvPr>
          <p:cNvSpPr/>
          <p:nvPr/>
        </p:nvSpPr>
        <p:spPr>
          <a:xfrm>
            <a:off x="6705092" y="4663566"/>
            <a:ext cx="92075" cy="28575"/>
          </a:xfrm>
          <a:custGeom>
            <a:avLst/>
            <a:gdLst/>
            <a:ahLst/>
            <a:cxnLst/>
            <a:rect l="l" t="t" r="r" b="b"/>
            <a:pathLst>
              <a:path w="92075" h="28575">
                <a:moveTo>
                  <a:pt x="85725" y="0"/>
                </a:moveTo>
                <a:lnTo>
                  <a:pt x="27305" y="7238"/>
                </a:lnTo>
                <a:lnTo>
                  <a:pt x="17272" y="15366"/>
                </a:lnTo>
                <a:lnTo>
                  <a:pt x="0" y="28574"/>
                </a:lnTo>
                <a:lnTo>
                  <a:pt x="10667" y="28574"/>
                </a:lnTo>
                <a:lnTo>
                  <a:pt x="88138" y="18922"/>
                </a:lnTo>
                <a:lnTo>
                  <a:pt x="91821" y="14223"/>
                </a:lnTo>
                <a:lnTo>
                  <a:pt x="90551" y="3682"/>
                </a:lnTo>
                <a:lnTo>
                  <a:pt x="85725" y="0"/>
                </a:lnTo>
                <a:close/>
              </a:path>
            </a:pathLst>
          </a:custGeom>
          <a:solidFill>
            <a:srgbClr val="45B047"/>
          </a:solidFill>
        </p:spPr>
        <p:txBody>
          <a:bodyPr wrap="square" lIns="0" tIns="0" rIns="0" bIns="0" rtlCol="0"/>
          <a:lstStyle/>
          <a:p>
            <a:endParaRPr dirty="0"/>
          </a:p>
        </p:txBody>
      </p:sp>
      <p:sp>
        <p:nvSpPr>
          <p:cNvPr id="29" name="object 29">
            <a:extLst>
              <a:ext uri="{FF2B5EF4-FFF2-40B4-BE49-F238E27FC236}">
                <a16:creationId xmlns:a16="http://schemas.microsoft.com/office/drawing/2014/main" id="{F85A8EEF-9080-7973-7B2A-FA1A9000432F}"/>
              </a:ext>
            </a:extLst>
          </p:cNvPr>
          <p:cNvSpPr/>
          <p:nvPr/>
        </p:nvSpPr>
        <p:spPr>
          <a:xfrm>
            <a:off x="6698106" y="4673091"/>
            <a:ext cx="16510" cy="15240"/>
          </a:xfrm>
          <a:custGeom>
            <a:avLst/>
            <a:gdLst/>
            <a:ahLst/>
            <a:cxnLst/>
            <a:rect l="l" t="t" r="r" b="b"/>
            <a:pathLst>
              <a:path w="16509" h="15239">
                <a:moveTo>
                  <a:pt x="16128" y="0"/>
                </a:moveTo>
                <a:lnTo>
                  <a:pt x="0" y="2031"/>
                </a:lnTo>
                <a:lnTo>
                  <a:pt x="9905" y="15112"/>
                </a:lnTo>
                <a:lnTo>
                  <a:pt x="16128" y="0"/>
                </a:lnTo>
                <a:close/>
              </a:path>
            </a:pathLst>
          </a:custGeom>
          <a:solidFill>
            <a:srgbClr val="45B047"/>
          </a:solidFill>
        </p:spPr>
        <p:txBody>
          <a:bodyPr wrap="square" lIns="0" tIns="0" rIns="0" bIns="0" rtlCol="0"/>
          <a:lstStyle/>
          <a:p>
            <a:endParaRPr dirty="0"/>
          </a:p>
        </p:txBody>
      </p:sp>
      <p:sp>
        <p:nvSpPr>
          <p:cNvPr id="30" name="object 30">
            <a:extLst>
              <a:ext uri="{FF2B5EF4-FFF2-40B4-BE49-F238E27FC236}">
                <a16:creationId xmlns:a16="http://schemas.microsoft.com/office/drawing/2014/main" id="{7E9F8ED6-FD06-570F-0210-4BD1F41903D1}"/>
              </a:ext>
            </a:extLst>
          </p:cNvPr>
          <p:cNvSpPr/>
          <p:nvPr/>
        </p:nvSpPr>
        <p:spPr>
          <a:xfrm>
            <a:off x="6708013" y="4670805"/>
            <a:ext cx="24765" cy="17780"/>
          </a:xfrm>
          <a:custGeom>
            <a:avLst/>
            <a:gdLst/>
            <a:ahLst/>
            <a:cxnLst/>
            <a:rect l="l" t="t" r="r" b="b"/>
            <a:pathLst>
              <a:path w="24765" h="17779">
                <a:moveTo>
                  <a:pt x="24383" y="0"/>
                </a:moveTo>
                <a:lnTo>
                  <a:pt x="6222" y="2286"/>
                </a:lnTo>
                <a:lnTo>
                  <a:pt x="0" y="17399"/>
                </a:lnTo>
                <a:lnTo>
                  <a:pt x="2285" y="17399"/>
                </a:lnTo>
                <a:lnTo>
                  <a:pt x="14350" y="8128"/>
                </a:lnTo>
                <a:lnTo>
                  <a:pt x="24383" y="0"/>
                </a:lnTo>
                <a:close/>
              </a:path>
            </a:pathLst>
          </a:custGeom>
          <a:solidFill>
            <a:srgbClr val="45B047"/>
          </a:solidFill>
        </p:spPr>
        <p:txBody>
          <a:bodyPr wrap="square" lIns="0" tIns="0" rIns="0" bIns="0" rtlCol="0"/>
          <a:lstStyle/>
          <a:p>
            <a:endParaRPr dirty="0"/>
          </a:p>
        </p:txBody>
      </p:sp>
      <p:sp>
        <p:nvSpPr>
          <p:cNvPr id="31" name="object 31">
            <a:extLst>
              <a:ext uri="{FF2B5EF4-FFF2-40B4-BE49-F238E27FC236}">
                <a16:creationId xmlns:a16="http://schemas.microsoft.com/office/drawing/2014/main" id="{752F38C2-2F9A-80F4-1174-EBCD20D2DA0B}"/>
              </a:ext>
            </a:extLst>
          </p:cNvPr>
          <p:cNvSpPr/>
          <p:nvPr/>
        </p:nvSpPr>
        <p:spPr>
          <a:xfrm>
            <a:off x="6714235" y="4638675"/>
            <a:ext cx="57150" cy="34925"/>
          </a:xfrm>
          <a:custGeom>
            <a:avLst/>
            <a:gdLst/>
            <a:ahLst/>
            <a:cxnLst/>
            <a:rect l="l" t="t" r="r" b="b"/>
            <a:pathLst>
              <a:path w="57150" h="34925">
                <a:moveTo>
                  <a:pt x="56896" y="0"/>
                </a:moveTo>
                <a:lnTo>
                  <a:pt x="27686" y="0"/>
                </a:lnTo>
                <a:lnTo>
                  <a:pt x="7493" y="16256"/>
                </a:lnTo>
                <a:lnTo>
                  <a:pt x="0" y="34417"/>
                </a:lnTo>
                <a:lnTo>
                  <a:pt x="18161" y="32131"/>
                </a:lnTo>
                <a:lnTo>
                  <a:pt x="39751" y="14731"/>
                </a:lnTo>
                <a:lnTo>
                  <a:pt x="56896" y="0"/>
                </a:lnTo>
                <a:close/>
              </a:path>
            </a:pathLst>
          </a:custGeom>
          <a:solidFill>
            <a:srgbClr val="45B047"/>
          </a:solidFill>
        </p:spPr>
        <p:txBody>
          <a:bodyPr wrap="square" lIns="0" tIns="0" rIns="0" bIns="0" rtlCol="0"/>
          <a:lstStyle/>
          <a:p>
            <a:endParaRPr dirty="0"/>
          </a:p>
        </p:txBody>
      </p:sp>
      <p:sp>
        <p:nvSpPr>
          <p:cNvPr id="32" name="object 32">
            <a:extLst>
              <a:ext uri="{FF2B5EF4-FFF2-40B4-BE49-F238E27FC236}">
                <a16:creationId xmlns:a16="http://schemas.microsoft.com/office/drawing/2014/main" id="{4E8F0A31-94F5-9400-4B25-25D9279F68BC}"/>
              </a:ext>
            </a:extLst>
          </p:cNvPr>
          <p:cNvSpPr/>
          <p:nvPr/>
        </p:nvSpPr>
        <p:spPr>
          <a:xfrm>
            <a:off x="6710426" y="4654930"/>
            <a:ext cx="11430" cy="9525"/>
          </a:xfrm>
          <a:custGeom>
            <a:avLst/>
            <a:gdLst/>
            <a:ahLst/>
            <a:cxnLst/>
            <a:rect l="l" t="t" r="r" b="b"/>
            <a:pathLst>
              <a:path w="11429" h="9525">
                <a:moveTo>
                  <a:pt x="11302" y="0"/>
                </a:moveTo>
                <a:lnTo>
                  <a:pt x="0" y="9144"/>
                </a:lnTo>
                <a:lnTo>
                  <a:pt x="253" y="9017"/>
                </a:lnTo>
                <a:lnTo>
                  <a:pt x="7619" y="9017"/>
                </a:lnTo>
                <a:lnTo>
                  <a:pt x="11302" y="0"/>
                </a:lnTo>
                <a:close/>
              </a:path>
            </a:pathLst>
          </a:custGeom>
          <a:solidFill>
            <a:srgbClr val="45B047"/>
          </a:solidFill>
        </p:spPr>
        <p:txBody>
          <a:bodyPr wrap="square" lIns="0" tIns="0" rIns="0" bIns="0" rtlCol="0"/>
          <a:lstStyle/>
          <a:p>
            <a:endParaRPr dirty="0"/>
          </a:p>
        </p:txBody>
      </p:sp>
      <p:sp>
        <p:nvSpPr>
          <p:cNvPr id="33" name="object 33">
            <a:extLst>
              <a:ext uri="{FF2B5EF4-FFF2-40B4-BE49-F238E27FC236}">
                <a16:creationId xmlns:a16="http://schemas.microsoft.com/office/drawing/2014/main" id="{3EF718A3-C31F-52BF-0787-BAEF77BBB21B}"/>
              </a:ext>
            </a:extLst>
          </p:cNvPr>
          <p:cNvSpPr/>
          <p:nvPr/>
        </p:nvSpPr>
        <p:spPr>
          <a:xfrm>
            <a:off x="6741668" y="4585461"/>
            <a:ext cx="87630" cy="53340"/>
          </a:xfrm>
          <a:custGeom>
            <a:avLst/>
            <a:gdLst/>
            <a:ahLst/>
            <a:cxnLst/>
            <a:rect l="l" t="t" r="r" b="b"/>
            <a:pathLst>
              <a:path w="87629" h="53339">
                <a:moveTo>
                  <a:pt x="60071" y="0"/>
                </a:moveTo>
                <a:lnTo>
                  <a:pt x="30353" y="27305"/>
                </a:lnTo>
                <a:lnTo>
                  <a:pt x="0" y="53340"/>
                </a:lnTo>
                <a:lnTo>
                  <a:pt x="29464" y="53213"/>
                </a:lnTo>
                <a:lnTo>
                  <a:pt x="43180" y="41402"/>
                </a:lnTo>
                <a:lnTo>
                  <a:pt x="73025" y="13970"/>
                </a:lnTo>
                <a:lnTo>
                  <a:pt x="87249" y="254"/>
                </a:lnTo>
                <a:lnTo>
                  <a:pt x="59944" y="254"/>
                </a:lnTo>
                <a:lnTo>
                  <a:pt x="60071" y="0"/>
                </a:lnTo>
                <a:close/>
              </a:path>
            </a:pathLst>
          </a:custGeom>
          <a:solidFill>
            <a:srgbClr val="45B047"/>
          </a:solidFill>
        </p:spPr>
        <p:txBody>
          <a:bodyPr wrap="square" lIns="0" tIns="0" rIns="0" bIns="0" rtlCol="0"/>
          <a:lstStyle/>
          <a:p>
            <a:endParaRPr dirty="0"/>
          </a:p>
        </p:txBody>
      </p:sp>
      <p:sp>
        <p:nvSpPr>
          <p:cNvPr id="34" name="object 34">
            <a:extLst>
              <a:ext uri="{FF2B5EF4-FFF2-40B4-BE49-F238E27FC236}">
                <a16:creationId xmlns:a16="http://schemas.microsoft.com/office/drawing/2014/main" id="{7251FA2F-3659-9EB2-E340-B4834CA709BD}"/>
              </a:ext>
            </a:extLst>
          </p:cNvPr>
          <p:cNvSpPr/>
          <p:nvPr/>
        </p:nvSpPr>
        <p:spPr>
          <a:xfrm>
            <a:off x="6801611" y="4557648"/>
            <a:ext cx="55880" cy="28575"/>
          </a:xfrm>
          <a:custGeom>
            <a:avLst/>
            <a:gdLst/>
            <a:ahLst/>
            <a:cxnLst/>
            <a:rect l="l" t="t" r="r" b="b"/>
            <a:pathLst>
              <a:path w="55879" h="28575">
                <a:moveTo>
                  <a:pt x="55499" y="0"/>
                </a:moveTo>
                <a:lnTo>
                  <a:pt x="28956" y="0"/>
                </a:lnTo>
                <a:lnTo>
                  <a:pt x="0" y="28067"/>
                </a:lnTo>
                <a:lnTo>
                  <a:pt x="27305" y="28067"/>
                </a:lnTo>
                <a:lnTo>
                  <a:pt x="42291" y="13589"/>
                </a:lnTo>
                <a:lnTo>
                  <a:pt x="55499" y="0"/>
                </a:lnTo>
                <a:close/>
              </a:path>
            </a:pathLst>
          </a:custGeom>
          <a:solidFill>
            <a:srgbClr val="45B047"/>
          </a:solidFill>
        </p:spPr>
        <p:txBody>
          <a:bodyPr wrap="square" lIns="0" tIns="0" rIns="0" bIns="0" rtlCol="0"/>
          <a:lstStyle/>
          <a:p>
            <a:endParaRPr dirty="0"/>
          </a:p>
        </p:txBody>
      </p:sp>
      <p:sp>
        <p:nvSpPr>
          <p:cNvPr id="35" name="object 35">
            <a:extLst>
              <a:ext uri="{FF2B5EF4-FFF2-40B4-BE49-F238E27FC236}">
                <a16:creationId xmlns:a16="http://schemas.microsoft.com/office/drawing/2014/main" id="{6A539BC6-9272-2745-367F-88C5643D4907}"/>
              </a:ext>
            </a:extLst>
          </p:cNvPr>
          <p:cNvSpPr/>
          <p:nvPr/>
        </p:nvSpPr>
        <p:spPr>
          <a:xfrm>
            <a:off x="6830441" y="4469257"/>
            <a:ext cx="106045" cy="88900"/>
          </a:xfrm>
          <a:custGeom>
            <a:avLst/>
            <a:gdLst/>
            <a:ahLst/>
            <a:cxnLst/>
            <a:rect l="l" t="t" r="r" b="b"/>
            <a:pathLst>
              <a:path w="106045" h="88900">
                <a:moveTo>
                  <a:pt x="105536" y="0"/>
                </a:moveTo>
                <a:lnTo>
                  <a:pt x="81025" y="0"/>
                </a:lnTo>
                <a:lnTo>
                  <a:pt x="54736" y="30480"/>
                </a:lnTo>
                <a:lnTo>
                  <a:pt x="27812" y="59944"/>
                </a:lnTo>
                <a:lnTo>
                  <a:pt x="0" y="88519"/>
                </a:lnTo>
                <a:lnTo>
                  <a:pt x="26669" y="88392"/>
                </a:lnTo>
                <a:lnTo>
                  <a:pt x="41782" y="72898"/>
                </a:lnTo>
                <a:lnTo>
                  <a:pt x="69087" y="43053"/>
                </a:lnTo>
                <a:lnTo>
                  <a:pt x="95503" y="12319"/>
                </a:lnTo>
                <a:lnTo>
                  <a:pt x="105536" y="0"/>
                </a:lnTo>
                <a:close/>
              </a:path>
            </a:pathLst>
          </a:custGeom>
          <a:solidFill>
            <a:srgbClr val="45B047"/>
          </a:solidFill>
        </p:spPr>
        <p:txBody>
          <a:bodyPr wrap="square" lIns="0" tIns="0" rIns="0" bIns="0" rtlCol="0"/>
          <a:lstStyle/>
          <a:p>
            <a:endParaRPr dirty="0"/>
          </a:p>
        </p:txBody>
      </p:sp>
      <p:sp>
        <p:nvSpPr>
          <p:cNvPr id="36" name="object 36">
            <a:extLst>
              <a:ext uri="{FF2B5EF4-FFF2-40B4-BE49-F238E27FC236}">
                <a16:creationId xmlns:a16="http://schemas.microsoft.com/office/drawing/2014/main" id="{04F72030-5315-B318-3C42-524B51434DB1}"/>
              </a:ext>
            </a:extLst>
          </p:cNvPr>
          <p:cNvSpPr/>
          <p:nvPr/>
        </p:nvSpPr>
        <p:spPr>
          <a:xfrm>
            <a:off x="6911213" y="4438396"/>
            <a:ext cx="49530" cy="31115"/>
          </a:xfrm>
          <a:custGeom>
            <a:avLst/>
            <a:gdLst/>
            <a:ahLst/>
            <a:cxnLst/>
            <a:rect l="l" t="t" r="r" b="b"/>
            <a:pathLst>
              <a:path w="49529" h="31114">
                <a:moveTo>
                  <a:pt x="49275" y="0"/>
                </a:moveTo>
                <a:lnTo>
                  <a:pt x="25399" y="0"/>
                </a:lnTo>
                <a:lnTo>
                  <a:pt x="0" y="31114"/>
                </a:lnTo>
                <a:lnTo>
                  <a:pt x="253" y="30860"/>
                </a:lnTo>
                <a:lnTo>
                  <a:pt x="24764" y="30860"/>
                </a:lnTo>
                <a:lnTo>
                  <a:pt x="40258" y="11683"/>
                </a:lnTo>
                <a:lnTo>
                  <a:pt x="49275" y="0"/>
                </a:lnTo>
                <a:close/>
              </a:path>
            </a:pathLst>
          </a:custGeom>
          <a:solidFill>
            <a:srgbClr val="45B047"/>
          </a:solidFill>
        </p:spPr>
        <p:txBody>
          <a:bodyPr wrap="square" lIns="0" tIns="0" rIns="0" bIns="0" rtlCol="0"/>
          <a:lstStyle/>
          <a:p>
            <a:endParaRPr dirty="0"/>
          </a:p>
        </p:txBody>
      </p:sp>
      <p:sp>
        <p:nvSpPr>
          <p:cNvPr id="37" name="object 37">
            <a:extLst>
              <a:ext uri="{FF2B5EF4-FFF2-40B4-BE49-F238E27FC236}">
                <a16:creationId xmlns:a16="http://schemas.microsoft.com/office/drawing/2014/main" id="{3404003D-26E3-BD39-F9B7-20D72BB89E2F}"/>
              </a:ext>
            </a:extLst>
          </p:cNvPr>
          <p:cNvSpPr/>
          <p:nvPr/>
        </p:nvSpPr>
        <p:spPr>
          <a:xfrm>
            <a:off x="6936485" y="4374134"/>
            <a:ext cx="71120" cy="64769"/>
          </a:xfrm>
          <a:custGeom>
            <a:avLst/>
            <a:gdLst/>
            <a:ahLst/>
            <a:cxnLst/>
            <a:rect l="l" t="t" r="r" b="b"/>
            <a:pathLst>
              <a:path w="71120" h="64770">
                <a:moveTo>
                  <a:pt x="70611" y="0"/>
                </a:moveTo>
                <a:lnTo>
                  <a:pt x="47624" y="0"/>
                </a:lnTo>
                <a:lnTo>
                  <a:pt x="24256" y="32766"/>
                </a:lnTo>
                <a:lnTo>
                  <a:pt x="0" y="64389"/>
                </a:lnTo>
                <a:lnTo>
                  <a:pt x="24002" y="64262"/>
                </a:lnTo>
                <a:lnTo>
                  <a:pt x="39623" y="43942"/>
                </a:lnTo>
                <a:lnTo>
                  <a:pt x="63245" y="10922"/>
                </a:lnTo>
                <a:lnTo>
                  <a:pt x="70611" y="0"/>
                </a:lnTo>
                <a:close/>
              </a:path>
            </a:pathLst>
          </a:custGeom>
          <a:solidFill>
            <a:srgbClr val="45B047"/>
          </a:solidFill>
        </p:spPr>
        <p:txBody>
          <a:bodyPr wrap="square" lIns="0" tIns="0" rIns="0" bIns="0" rtlCol="0"/>
          <a:lstStyle/>
          <a:p>
            <a:endParaRPr dirty="0"/>
          </a:p>
        </p:txBody>
      </p:sp>
      <p:sp>
        <p:nvSpPr>
          <p:cNvPr id="38" name="object 38">
            <a:extLst>
              <a:ext uri="{FF2B5EF4-FFF2-40B4-BE49-F238E27FC236}">
                <a16:creationId xmlns:a16="http://schemas.microsoft.com/office/drawing/2014/main" id="{D7F653BA-AAE6-A1DD-D2D5-E490A081B8A5}"/>
              </a:ext>
            </a:extLst>
          </p:cNvPr>
          <p:cNvSpPr/>
          <p:nvPr/>
        </p:nvSpPr>
        <p:spPr>
          <a:xfrm>
            <a:off x="6983983" y="4237482"/>
            <a:ext cx="105410" cy="137160"/>
          </a:xfrm>
          <a:custGeom>
            <a:avLst/>
            <a:gdLst/>
            <a:ahLst/>
            <a:cxnLst/>
            <a:rect l="l" t="t" r="r" b="b"/>
            <a:pathLst>
              <a:path w="105409" h="137160">
                <a:moveTo>
                  <a:pt x="105155" y="0"/>
                </a:moveTo>
                <a:lnTo>
                  <a:pt x="83819" y="0"/>
                </a:lnTo>
                <a:lnTo>
                  <a:pt x="64261" y="35433"/>
                </a:lnTo>
                <a:lnTo>
                  <a:pt x="43814" y="69850"/>
                </a:lnTo>
                <a:lnTo>
                  <a:pt x="22478" y="103759"/>
                </a:lnTo>
                <a:lnTo>
                  <a:pt x="0" y="136779"/>
                </a:lnTo>
                <a:lnTo>
                  <a:pt x="23113" y="136652"/>
                </a:lnTo>
                <a:lnTo>
                  <a:pt x="38480" y="114046"/>
                </a:lnTo>
                <a:lnTo>
                  <a:pt x="60197" y="79756"/>
                </a:lnTo>
                <a:lnTo>
                  <a:pt x="80898" y="44704"/>
                </a:lnTo>
                <a:lnTo>
                  <a:pt x="100583" y="9017"/>
                </a:lnTo>
                <a:lnTo>
                  <a:pt x="105155" y="0"/>
                </a:lnTo>
                <a:close/>
              </a:path>
            </a:pathLst>
          </a:custGeom>
          <a:solidFill>
            <a:srgbClr val="45B047"/>
          </a:solidFill>
        </p:spPr>
        <p:txBody>
          <a:bodyPr wrap="square" lIns="0" tIns="0" rIns="0" bIns="0" rtlCol="0"/>
          <a:lstStyle/>
          <a:p>
            <a:endParaRPr dirty="0"/>
          </a:p>
        </p:txBody>
      </p:sp>
      <p:sp>
        <p:nvSpPr>
          <p:cNvPr id="39" name="object 39">
            <a:extLst>
              <a:ext uri="{FF2B5EF4-FFF2-40B4-BE49-F238E27FC236}">
                <a16:creationId xmlns:a16="http://schemas.microsoft.com/office/drawing/2014/main" id="{738E69E9-67BD-F9CA-5393-5AC0B8A9C7D2}"/>
              </a:ext>
            </a:extLst>
          </p:cNvPr>
          <p:cNvSpPr/>
          <p:nvPr/>
        </p:nvSpPr>
        <p:spPr>
          <a:xfrm>
            <a:off x="7067677" y="4201667"/>
            <a:ext cx="35560" cy="36195"/>
          </a:xfrm>
          <a:custGeom>
            <a:avLst/>
            <a:gdLst/>
            <a:ahLst/>
            <a:cxnLst/>
            <a:rect l="l" t="t" r="r" b="b"/>
            <a:pathLst>
              <a:path w="35559" h="36195">
                <a:moveTo>
                  <a:pt x="18415" y="0"/>
                </a:moveTo>
                <a:lnTo>
                  <a:pt x="0" y="35940"/>
                </a:lnTo>
                <a:lnTo>
                  <a:pt x="21463" y="35813"/>
                </a:lnTo>
                <a:lnTo>
                  <a:pt x="35433" y="8635"/>
                </a:lnTo>
                <a:lnTo>
                  <a:pt x="18415" y="0"/>
                </a:lnTo>
                <a:close/>
              </a:path>
            </a:pathLst>
          </a:custGeom>
          <a:solidFill>
            <a:srgbClr val="45B047"/>
          </a:solidFill>
        </p:spPr>
        <p:txBody>
          <a:bodyPr wrap="square" lIns="0" tIns="0" rIns="0" bIns="0" rtlCol="0"/>
          <a:lstStyle/>
          <a:p>
            <a:endParaRPr dirty="0"/>
          </a:p>
        </p:txBody>
      </p:sp>
      <p:sp>
        <p:nvSpPr>
          <p:cNvPr id="40" name="object 40">
            <a:extLst>
              <a:ext uri="{FF2B5EF4-FFF2-40B4-BE49-F238E27FC236}">
                <a16:creationId xmlns:a16="http://schemas.microsoft.com/office/drawing/2014/main" id="{E53AABCD-37F9-DD75-7DF0-E714478F05C3}"/>
              </a:ext>
            </a:extLst>
          </p:cNvPr>
          <p:cNvSpPr/>
          <p:nvPr/>
        </p:nvSpPr>
        <p:spPr>
          <a:xfrm>
            <a:off x="5100828" y="4549902"/>
            <a:ext cx="1551940" cy="824230"/>
          </a:xfrm>
          <a:custGeom>
            <a:avLst/>
            <a:gdLst/>
            <a:ahLst/>
            <a:cxnLst/>
            <a:rect l="l" t="t" r="r" b="b"/>
            <a:pathLst>
              <a:path w="1551940" h="824229">
                <a:moveTo>
                  <a:pt x="1414399" y="0"/>
                </a:moveTo>
                <a:lnTo>
                  <a:pt x="137287" y="0"/>
                </a:lnTo>
                <a:lnTo>
                  <a:pt x="93853" y="6985"/>
                </a:lnTo>
                <a:lnTo>
                  <a:pt x="56261" y="26543"/>
                </a:lnTo>
                <a:lnTo>
                  <a:pt x="26543" y="56261"/>
                </a:lnTo>
                <a:lnTo>
                  <a:pt x="6985" y="93980"/>
                </a:lnTo>
                <a:lnTo>
                  <a:pt x="0" y="137287"/>
                </a:lnTo>
                <a:lnTo>
                  <a:pt x="0" y="686689"/>
                </a:lnTo>
                <a:lnTo>
                  <a:pt x="6985" y="729996"/>
                </a:lnTo>
                <a:lnTo>
                  <a:pt x="26543" y="767715"/>
                </a:lnTo>
                <a:lnTo>
                  <a:pt x="56261" y="797433"/>
                </a:lnTo>
                <a:lnTo>
                  <a:pt x="93853" y="816991"/>
                </a:lnTo>
                <a:lnTo>
                  <a:pt x="137287" y="823976"/>
                </a:lnTo>
                <a:lnTo>
                  <a:pt x="1414399" y="823976"/>
                </a:lnTo>
                <a:lnTo>
                  <a:pt x="1457833" y="816991"/>
                </a:lnTo>
                <a:lnTo>
                  <a:pt x="1495425" y="797433"/>
                </a:lnTo>
                <a:lnTo>
                  <a:pt x="1525143" y="767715"/>
                </a:lnTo>
                <a:lnTo>
                  <a:pt x="1544701" y="729996"/>
                </a:lnTo>
                <a:lnTo>
                  <a:pt x="1551686" y="686689"/>
                </a:lnTo>
                <a:lnTo>
                  <a:pt x="1551686" y="137287"/>
                </a:lnTo>
                <a:lnTo>
                  <a:pt x="1544701" y="93980"/>
                </a:lnTo>
                <a:lnTo>
                  <a:pt x="1525143" y="56261"/>
                </a:lnTo>
                <a:lnTo>
                  <a:pt x="1495425" y="26543"/>
                </a:lnTo>
                <a:lnTo>
                  <a:pt x="1457833" y="6985"/>
                </a:lnTo>
                <a:lnTo>
                  <a:pt x="1414399" y="0"/>
                </a:lnTo>
                <a:close/>
              </a:path>
            </a:pathLst>
          </a:custGeom>
          <a:solidFill>
            <a:srgbClr val="795AA3"/>
          </a:solidFill>
        </p:spPr>
        <p:txBody>
          <a:bodyPr wrap="square" lIns="0" tIns="0" rIns="0" bIns="0" rtlCol="0"/>
          <a:lstStyle/>
          <a:p>
            <a:endParaRPr dirty="0"/>
          </a:p>
        </p:txBody>
      </p:sp>
      <p:sp>
        <p:nvSpPr>
          <p:cNvPr id="41" name="object 41">
            <a:extLst>
              <a:ext uri="{FF2B5EF4-FFF2-40B4-BE49-F238E27FC236}">
                <a16:creationId xmlns:a16="http://schemas.microsoft.com/office/drawing/2014/main" id="{2FE36567-F16A-78B1-350B-956091B1A764}"/>
              </a:ext>
            </a:extLst>
          </p:cNvPr>
          <p:cNvSpPr/>
          <p:nvPr/>
        </p:nvSpPr>
        <p:spPr>
          <a:xfrm>
            <a:off x="4676013" y="4239895"/>
            <a:ext cx="398780" cy="464184"/>
          </a:xfrm>
          <a:custGeom>
            <a:avLst/>
            <a:gdLst/>
            <a:ahLst/>
            <a:cxnLst/>
            <a:rect l="l" t="t" r="r" b="b"/>
            <a:pathLst>
              <a:path w="398779" h="464185">
                <a:moveTo>
                  <a:pt x="0" y="0"/>
                </a:moveTo>
                <a:lnTo>
                  <a:pt x="12446" y="42544"/>
                </a:lnTo>
                <a:lnTo>
                  <a:pt x="33147" y="77596"/>
                </a:lnTo>
                <a:lnTo>
                  <a:pt x="54864" y="111759"/>
                </a:lnTo>
                <a:lnTo>
                  <a:pt x="77470" y="145287"/>
                </a:lnTo>
                <a:lnTo>
                  <a:pt x="101219" y="178307"/>
                </a:lnTo>
                <a:lnTo>
                  <a:pt x="125730" y="210438"/>
                </a:lnTo>
                <a:lnTo>
                  <a:pt x="151384" y="241934"/>
                </a:lnTo>
                <a:lnTo>
                  <a:pt x="177800" y="272668"/>
                </a:lnTo>
                <a:lnTo>
                  <a:pt x="204978" y="302513"/>
                </a:lnTo>
                <a:lnTo>
                  <a:pt x="233299" y="331596"/>
                </a:lnTo>
                <a:lnTo>
                  <a:pt x="262382" y="359663"/>
                </a:lnTo>
                <a:lnTo>
                  <a:pt x="292354" y="387095"/>
                </a:lnTo>
                <a:lnTo>
                  <a:pt x="323215" y="413638"/>
                </a:lnTo>
                <a:lnTo>
                  <a:pt x="354711" y="439165"/>
                </a:lnTo>
                <a:lnTo>
                  <a:pt x="387096" y="463803"/>
                </a:lnTo>
                <a:lnTo>
                  <a:pt x="398653" y="448690"/>
                </a:lnTo>
                <a:lnTo>
                  <a:pt x="366395" y="424179"/>
                </a:lnTo>
                <a:lnTo>
                  <a:pt x="335280" y="398906"/>
                </a:lnTo>
                <a:lnTo>
                  <a:pt x="305181" y="372998"/>
                </a:lnTo>
                <a:lnTo>
                  <a:pt x="275590" y="345947"/>
                </a:lnTo>
                <a:lnTo>
                  <a:pt x="246888" y="318261"/>
                </a:lnTo>
                <a:lnTo>
                  <a:pt x="246761" y="318261"/>
                </a:lnTo>
                <a:lnTo>
                  <a:pt x="218947" y="289432"/>
                </a:lnTo>
                <a:lnTo>
                  <a:pt x="192151" y="260095"/>
                </a:lnTo>
                <a:lnTo>
                  <a:pt x="165862" y="229742"/>
                </a:lnTo>
                <a:lnTo>
                  <a:pt x="140589" y="198500"/>
                </a:lnTo>
                <a:lnTo>
                  <a:pt x="116586" y="167131"/>
                </a:lnTo>
                <a:lnTo>
                  <a:pt x="93218" y="134619"/>
                </a:lnTo>
                <a:lnTo>
                  <a:pt x="70866" y="101472"/>
                </a:lnTo>
                <a:lnTo>
                  <a:pt x="49530" y="67690"/>
                </a:lnTo>
                <a:lnTo>
                  <a:pt x="29083" y="33273"/>
                </a:lnTo>
                <a:lnTo>
                  <a:pt x="16637" y="10667"/>
                </a:lnTo>
                <a:lnTo>
                  <a:pt x="0" y="0"/>
                </a:lnTo>
                <a:close/>
              </a:path>
            </a:pathLst>
          </a:custGeom>
          <a:solidFill>
            <a:srgbClr val="8739C3"/>
          </a:solidFill>
        </p:spPr>
        <p:txBody>
          <a:bodyPr wrap="square" lIns="0" tIns="0" rIns="0" bIns="0" rtlCol="0"/>
          <a:lstStyle/>
          <a:p>
            <a:endParaRPr dirty="0"/>
          </a:p>
        </p:txBody>
      </p:sp>
      <p:sp>
        <p:nvSpPr>
          <p:cNvPr id="42" name="object 42">
            <a:extLst>
              <a:ext uri="{FF2B5EF4-FFF2-40B4-BE49-F238E27FC236}">
                <a16:creationId xmlns:a16="http://schemas.microsoft.com/office/drawing/2014/main" id="{B35A6CC9-D55A-BD3A-D3B8-322BA5AE34B2}"/>
              </a:ext>
            </a:extLst>
          </p:cNvPr>
          <p:cNvSpPr/>
          <p:nvPr/>
        </p:nvSpPr>
        <p:spPr>
          <a:xfrm>
            <a:off x="4922646" y="4557903"/>
            <a:ext cx="635" cy="635"/>
          </a:xfrm>
          <a:custGeom>
            <a:avLst/>
            <a:gdLst/>
            <a:ahLst/>
            <a:cxnLst/>
            <a:rect l="l" t="t" r="r" b="b"/>
            <a:pathLst>
              <a:path w="635" h="635">
                <a:moveTo>
                  <a:pt x="0" y="0"/>
                </a:moveTo>
                <a:lnTo>
                  <a:pt x="127" y="254"/>
                </a:lnTo>
                <a:lnTo>
                  <a:pt x="254" y="254"/>
                </a:lnTo>
                <a:lnTo>
                  <a:pt x="0" y="0"/>
                </a:lnTo>
                <a:close/>
              </a:path>
            </a:pathLst>
          </a:custGeom>
          <a:solidFill>
            <a:srgbClr val="8739C3"/>
          </a:solidFill>
        </p:spPr>
        <p:txBody>
          <a:bodyPr wrap="square" lIns="0" tIns="0" rIns="0" bIns="0" rtlCol="0"/>
          <a:lstStyle/>
          <a:p>
            <a:endParaRPr dirty="0"/>
          </a:p>
        </p:txBody>
      </p:sp>
      <p:sp>
        <p:nvSpPr>
          <p:cNvPr id="43" name="object 43">
            <a:extLst>
              <a:ext uri="{FF2B5EF4-FFF2-40B4-BE49-F238E27FC236}">
                <a16:creationId xmlns:a16="http://schemas.microsoft.com/office/drawing/2014/main" id="{41C28CA4-01E9-48B5-436E-60EE52CC816D}"/>
              </a:ext>
            </a:extLst>
          </p:cNvPr>
          <p:cNvSpPr/>
          <p:nvPr/>
        </p:nvSpPr>
        <p:spPr>
          <a:xfrm>
            <a:off x="4894960" y="4529391"/>
            <a:ext cx="0" cy="0"/>
          </a:xfrm>
          <a:custGeom>
            <a:avLst/>
            <a:gdLst/>
            <a:ahLst/>
            <a:cxnLst/>
            <a:rect l="l" t="t" r="r" b="b"/>
            <a:pathLst>
              <a:path>
                <a:moveTo>
                  <a:pt x="0" y="0"/>
                </a:moveTo>
                <a:lnTo>
                  <a:pt x="0" y="0"/>
                </a:lnTo>
              </a:path>
            </a:pathLst>
          </a:custGeom>
          <a:ln w="3175">
            <a:solidFill>
              <a:srgbClr val="8739C3"/>
            </a:solidFill>
          </a:ln>
        </p:spPr>
        <p:txBody>
          <a:bodyPr wrap="square" lIns="0" tIns="0" rIns="0" bIns="0" rtlCol="0"/>
          <a:lstStyle/>
          <a:p>
            <a:endParaRPr dirty="0"/>
          </a:p>
        </p:txBody>
      </p:sp>
      <p:sp>
        <p:nvSpPr>
          <p:cNvPr id="44" name="object 44">
            <a:extLst>
              <a:ext uri="{FF2B5EF4-FFF2-40B4-BE49-F238E27FC236}">
                <a16:creationId xmlns:a16="http://schemas.microsoft.com/office/drawing/2014/main" id="{039E01AF-DF11-8109-8F37-15FC1C271457}"/>
              </a:ext>
            </a:extLst>
          </p:cNvPr>
          <p:cNvSpPr/>
          <p:nvPr/>
        </p:nvSpPr>
        <p:spPr>
          <a:xfrm>
            <a:off x="4652771" y="4206240"/>
            <a:ext cx="25400" cy="114935"/>
          </a:xfrm>
          <a:custGeom>
            <a:avLst/>
            <a:gdLst/>
            <a:ahLst/>
            <a:cxnLst/>
            <a:rect l="l" t="t" r="r" b="b"/>
            <a:pathLst>
              <a:path w="25400" h="114935">
                <a:moveTo>
                  <a:pt x="5969" y="0"/>
                </a:moveTo>
                <a:lnTo>
                  <a:pt x="254" y="105410"/>
                </a:lnTo>
                <a:lnTo>
                  <a:pt x="0" y="109601"/>
                </a:lnTo>
                <a:lnTo>
                  <a:pt x="4064" y="114173"/>
                </a:lnTo>
                <a:lnTo>
                  <a:pt x="14605" y="114680"/>
                </a:lnTo>
                <a:lnTo>
                  <a:pt x="19050" y="110617"/>
                </a:lnTo>
                <a:lnTo>
                  <a:pt x="22225" y="51816"/>
                </a:lnTo>
                <a:lnTo>
                  <a:pt x="16002" y="40513"/>
                </a:lnTo>
                <a:lnTo>
                  <a:pt x="6096" y="21209"/>
                </a:lnTo>
                <a:lnTo>
                  <a:pt x="23114" y="12446"/>
                </a:lnTo>
                <a:lnTo>
                  <a:pt x="25400" y="12446"/>
                </a:lnTo>
                <a:lnTo>
                  <a:pt x="5969" y="0"/>
                </a:lnTo>
                <a:close/>
              </a:path>
            </a:pathLst>
          </a:custGeom>
          <a:solidFill>
            <a:srgbClr val="8739C3"/>
          </a:solidFill>
        </p:spPr>
        <p:txBody>
          <a:bodyPr wrap="square" lIns="0" tIns="0" rIns="0" bIns="0" rtlCol="0"/>
          <a:lstStyle/>
          <a:p>
            <a:endParaRPr dirty="0"/>
          </a:p>
        </p:txBody>
      </p:sp>
      <p:sp>
        <p:nvSpPr>
          <p:cNvPr id="45" name="object 45">
            <a:extLst>
              <a:ext uri="{FF2B5EF4-FFF2-40B4-BE49-F238E27FC236}">
                <a16:creationId xmlns:a16="http://schemas.microsoft.com/office/drawing/2014/main" id="{E3C8B5E2-1E59-FC57-E66E-48FDECB37B8E}"/>
              </a:ext>
            </a:extLst>
          </p:cNvPr>
          <p:cNvSpPr/>
          <p:nvPr/>
        </p:nvSpPr>
        <p:spPr>
          <a:xfrm>
            <a:off x="4675885" y="4218685"/>
            <a:ext cx="76835" cy="62865"/>
          </a:xfrm>
          <a:custGeom>
            <a:avLst/>
            <a:gdLst/>
            <a:ahLst/>
            <a:cxnLst/>
            <a:rect l="l" t="t" r="r" b="b"/>
            <a:pathLst>
              <a:path w="76835" h="62864">
                <a:moveTo>
                  <a:pt x="2286" y="0"/>
                </a:moveTo>
                <a:lnTo>
                  <a:pt x="0" y="0"/>
                </a:lnTo>
                <a:lnTo>
                  <a:pt x="9779" y="19177"/>
                </a:lnTo>
                <a:lnTo>
                  <a:pt x="16764" y="31876"/>
                </a:lnTo>
                <a:lnTo>
                  <a:pt x="65151" y="62737"/>
                </a:lnTo>
                <a:lnTo>
                  <a:pt x="70993" y="61468"/>
                </a:lnTo>
                <a:lnTo>
                  <a:pt x="73787" y="57023"/>
                </a:lnTo>
                <a:lnTo>
                  <a:pt x="76708" y="52577"/>
                </a:lnTo>
                <a:lnTo>
                  <a:pt x="75311" y="46609"/>
                </a:lnTo>
                <a:lnTo>
                  <a:pt x="2286" y="0"/>
                </a:lnTo>
                <a:close/>
              </a:path>
            </a:pathLst>
          </a:custGeom>
          <a:solidFill>
            <a:srgbClr val="8739C3"/>
          </a:solidFill>
        </p:spPr>
        <p:txBody>
          <a:bodyPr wrap="square" lIns="0" tIns="0" rIns="0" bIns="0" rtlCol="0"/>
          <a:lstStyle/>
          <a:p>
            <a:endParaRPr dirty="0"/>
          </a:p>
        </p:txBody>
      </p:sp>
      <p:sp>
        <p:nvSpPr>
          <p:cNvPr id="46" name="object 46">
            <a:extLst>
              <a:ext uri="{FF2B5EF4-FFF2-40B4-BE49-F238E27FC236}">
                <a16:creationId xmlns:a16="http://schemas.microsoft.com/office/drawing/2014/main" id="{AD9003F8-3441-D0BD-2B31-C7CB0226B035}"/>
              </a:ext>
            </a:extLst>
          </p:cNvPr>
          <p:cNvSpPr/>
          <p:nvPr/>
        </p:nvSpPr>
        <p:spPr>
          <a:xfrm>
            <a:off x="4658867" y="4218685"/>
            <a:ext cx="19685" cy="39370"/>
          </a:xfrm>
          <a:custGeom>
            <a:avLst/>
            <a:gdLst/>
            <a:ahLst/>
            <a:cxnLst/>
            <a:rect l="l" t="t" r="r" b="b"/>
            <a:pathLst>
              <a:path w="19685" h="39370">
                <a:moveTo>
                  <a:pt x="17017" y="0"/>
                </a:moveTo>
                <a:lnTo>
                  <a:pt x="0" y="8763"/>
                </a:lnTo>
                <a:lnTo>
                  <a:pt x="9905" y="28067"/>
                </a:lnTo>
                <a:lnTo>
                  <a:pt x="16128" y="39370"/>
                </a:lnTo>
                <a:lnTo>
                  <a:pt x="17144" y="21209"/>
                </a:lnTo>
                <a:lnTo>
                  <a:pt x="3301" y="12446"/>
                </a:lnTo>
                <a:lnTo>
                  <a:pt x="18033" y="4826"/>
                </a:lnTo>
                <a:lnTo>
                  <a:pt x="19430" y="4826"/>
                </a:lnTo>
                <a:lnTo>
                  <a:pt x="17017" y="0"/>
                </a:lnTo>
                <a:close/>
              </a:path>
            </a:pathLst>
          </a:custGeom>
          <a:solidFill>
            <a:srgbClr val="8739C3"/>
          </a:solidFill>
        </p:spPr>
        <p:txBody>
          <a:bodyPr wrap="square" lIns="0" tIns="0" rIns="0" bIns="0" rtlCol="0"/>
          <a:lstStyle/>
          <a:p>
            <a:endParaRPr dirty="0"/>
          </a:p>
        </p:txBody>
      </p:sp>
      <p:sp>
        <p:nvSpPr>
          <p:cNvPr id="47" name="object 47">
            <a:extLst>
              <a:ext uri="{FF2B5EF4-FFF2-40B4-BE49-F238E27FC236}">
                <a16:creationId xmlns:a16="http://schemas.microsoft.com/office/drawing/2014/main" id="{7609CC3C-6B32-952C-1B00-4038666B645E}"/>
              </a:ext>
            </a:extLst>
          </p:cNvPr>
          <p:cNvSpPr/>
          <p:nvPr/>
        </p:nvSpPr>
        <p:spPr>
          <a:xfrm>
            <a:off x="4676013" y="4223511"/>
            <a:ext cx="17145" cy="27305"/>
          </a:xfrm>
          <a:custGeom>
            <a:avLst/>
            <a:gdLst/>
            <a:ahLst/>
            <a:cxnLst/>
            <a:rect l="l" t="t" r="r" b="b"/>
            <a:pathLst>
              <a:path w="17145" h="27304">
                <a:moveTo>
                  <a:pt x="2286" y="0"/>
                </a:moveTo>
                <a:lnTo>
                  <a:pt x="889" y="0"/>
                </a:lnTo>
                <a:lnTo>
                  <a:pt x="0" y="16383"/>
                </a:lnTo>
                <a:lnTo>
                  <a:pt x="16637" y="27051"/>
                </a:lnTo>
                <a:lnTo>
                  <a:pt x="9525" y="14350"/>
                </a:lnTo>
                <a:lnTo>
                  <a:pt x="2286" y="0"/>
                </a:lnTo>
                <a:close/>
              </a:path>
            </a:pathLst>
          </a:custGeom>
          <a:solidFill>
            <a:srgbClr val="8739C3"/>
          </a:solidFill>
        </p:spPr>
        <p:txBody>
          <a:bodyPr wrap="square" lIns="0" tIns="0" rIns="0" bIns="0" rtlCol="0"/>
          <a:lstStyle/>
          <a:p>
            <a:endParaRPr dirty="0"/>
          </a:p>
        </p:txBody>
      </p:sp>
      <p:sp>
        <p:nvSpPr>
          <p:cNvPr id="48" name="object 48">
            <a:extLst>
              <a:ext uri="{FF2B5EF4-FFF2-40B4-BE49-F238E27FC236}">
                <a16:creationId xmlns:a16="http://schemas.microsoft.com/office/drawing/2014/main" id="{EF76311A-6090-1CD5-5718-DDE398EA846C}"/>
              </a:ext>
            </a:extLst>
          </p:cNvPr>
          <p:cNvSpPr/>
          <p:nvPr/>
        </p:nvSpPr>
        <p:spPr>
          <a:xfrm>
            <a:off x="4662170" y="4223511"/>
            <a:ext cx="15240" cy="16510"/>
          </a:xfrm>
          <a:custGeom>
            <a:avLst/>
            <a:gdLst/>
            <a:ahLst/>
            <a:cxnLst/>
            <a:rect l="l" t="t" r="r" b="b"/>
            <a:pathLst>
              <a:path w="15239" h="16510">
                <a:moveTo>
                  <a:pt x="14732" y="0"/>
                </a:moveTo>
                <a:lnTo>
                  <a:pt x="0" y="7620"/>
                </a:lnTo>
                <a:lnTo>
                  <a:pt x="13843" y="16383"/>
                </a:lnTo>
                <a:lnTo>
                  <a:pt x="14732" y="0"/>
                </a:lnTo>
                <a:close/>
              </a:path>
            </a:pathLst>
          </a:custGeom>
          <a:solidFill>
            <a:srgbClr val="8739C3"/>
          </a:solidFill>
        </p:spPr>
        <p:txBody>
          <a:bodyPr wrap="square" lIns="0" tIns="0" rIns="0" bIns="0" rtlCol="0"/>
          <a:lstStyle/>
          <a:p>
            <a:endParaRPr dirty="0"/>
          </a:p>
        </p:txBody>
      </p:sp>
      <p:sp>
        <p:nvSpPr>
          <p:cNvPr id="49" name="object 49">
            <a:extLst>
              <a:ext uri="{FF2B5EF4-FFF2-40B4-BE49-F238E27FC236}">
                <a16:creationId xmlns:a16="http://schemas.microsoft.com/office/drawing/2014/main" id="{631F512C-05B9-8330-BE9F-09A4AE41FDFB}"/>
              </a:ext>
            </a:extLst>
          </p:cNvPr>
          <p:cNvSpPr/>
          <p:nvPr/>
        </p:nvSpPr>
        <p:spPr>
          <a:xfrm>
            <a:off x="3742182" y="3191255"/>
            <a:ext cx="1550670" cy="822960"/>
          </a:xfrm>
          <a:custGeom>
            <a:avLst/>
            <a:gdLst/>
            <a:ahLst/>
            <a:cxnLst/>
            <a:rect l="l" t="t" r="r" b="b"/>
            <a:pathLst>
              <a:path w="1550670" h="822960">
                <a:moveTo>
                  <a:pt x="1413510" y="0"/>
                </a:moveTo>
                <a:lnTo>
                  <a:pt x="137160" y="0"/>
                </a:lnTo>
                <a:lnTo>
                  <a:pt x="93853" y="6985"/>
                </a:lnTo>
                <a:lnTo>
                  <a:pt x="56134" y="26543"/>
                </a:lnTo>
                <a:lnTo>
                  <a:pt x="26543" y="56134"/>
                </a:lnTo>
                <a:lnTo>
                  <a:pt x="6985" y="93853"/>
                </a:lnTo>
                <a:lnTo>
                  <a:pt x="0" y="137160"/>
                </a:lnTo>
                <a:lnTo>
                  <a:pt x="0" y="685800"/>
                </a:lnTo>
                <a:lnTo>
                  <a:pt x="6985" y="729107"/>
                </a:lnTo>
                <a:lnTo>
                  <a:pt x="26543" y="766826"/>
                </a:lnTo>
                <a:lnTo>
                  <a:pt x="56134" y="796417"/>
                </a:lnTo>
                <a:lnTo>
                  <a:pt x="93853" y="815975"/>
                </a:lnTo>
                <a:lnTo>
                  <a:pt x="137160" y="822960"/>
                </a:lnTo>
                <a:lnTo>
                  <a:pt x="1413510" y="822960"/>
                </a:lnTo>
                <a:lnTo>
                  <a:pt x="1456817" y="815975"/>
                </a:lnTo>
                <a:lnTo>
                  <a:pt x="1494536" y="796417"/>
                </a:lnTo>
                <a:lnTo>
                  <a:pt x="1524127" y="766826"/>
                </a:lnTo>
                <a:lnTo>
                  <a:pt x="1543685" y="729107"/>
                </a:lnTo>
                <a:lnTo>
                  <a:pt x="1550670" y="685800"/>
                </a:lnTo>
                <a:lnTo>
                  <a:pt x="1550670" y="137160"/>
                </a:lnTo>
                <a:lnTo>
                  <a:pt x="1543685" y="93853"/>
                </a:lnTo>
                <a:lnTo>
                  <a:pt x="1524127" y="56134"/>
                </a:lnTo>
                <a:lnTo>
                  <a:pt x="1494536" y="26543"/>
                </a:lnTo>
                <a:lnTo>
                  <a:pt x="1456817" y="6985"/>
                </a:lnTo>
                <a:lnTo>
                  <a:pt x="1413510" y="0"/>
                </a:lnTo>
                <a:close/>
              </a:path>
            </a:pathLst>
          </a:custGeom>
          <a:solidFill>
            <a:srgbClr val="2CA2C3"/>
          </a:solidFill>
        </p:spPr>
        <p:txBody>
          <a:bodyPr wrap="square" lIns="0" tIns="0" rIns="0" bIns="0" rtlCol="0"/>
          <a:lstStyle/>
          <a:p>
            <a:endParaRPr dirty="0"/>
          </a:p>
        </p:txBody>
      </p:sp>
      <p:sp>
        <p:nvSpPr>
          <p:cNvPr id="50" name="object 50">
            <a:extLst>
              <a:ext uri="{FF2B5EF4-FFF2-40B4-BE49-F238E27FC236}">
                <a16:creationId xmlns:a16="http://schemas.microsoft.com/office/drawing/2014/main" id="{DFEFC0E0-84CA-45A9-DF61-963E76D33256}"/>
              </a:ext>
            </a:extLst>
          </p:cNvPr>
          <p:cNvSpPr txBox="1"/>
          <p:nvPr/>
        </p:nvSpPr>
        <p:spPr>
          <a:xfrm>
            <a:off x="3971797" y="3239058"/>
            <a:ext cx="1099820" cy="723265"/>
          </a:xfrm>
          <a:prstGeom prst="rect">
            <a:avLst/>
          </a:prstGeom>
        </p:spPr>
        <p:txBody>
          <a:bodyPr vert="horz" wrap="square" lIns="0" tIns="0" rIns="0" bIns="0" rtlCol="0">
            <a:spAutoFit/>
          </a:bodyPr>
          <a:lstStyle/>
          <a:p>
            <a:pPr marL="12700" marR="5080" indent="-635" algn="ctr">
              <a:lnSpc>
                <a:spcPct val="86000"/>
              </a:lnSpc>
            </a:pPr>
            <a:r>
              <a:rPr sz="1800" spc="-10" dirty="0">
                <a:solidFill>
                  <a:srgbClr val="FFFFFF"/>
                </a:solidFill>
                <a:latin typeface="Arial"/>
                <a:cs typeface="Arial"/>
              </a:rPr>
              <a:t>Functional</a:t>
            </a:r>
            <a:r>
              <a:rPr lang="en-US" sz="1800" spc="-10" dirty="0">
                <a:solidFill>
                  <a:srgbClr val="FFFFFF"/>
                </a:solidFill>
                <a:latin typeface="Arial"/>
                <a:cs typeface="Arial"/>
              </a:rPr>
              <a:t> </a:t>
            </a:r>
            <a:r>
              <a:rPr sz="1800" spc="-10" dirty="0">
                <a:solidFill>
                  <a:srgbClr val="FFFFFF"/>
                </a:solidFill>
                <a:latin typeface="Arial"/>
                <a:cs typeface="Arial"/>
              </a:rPr>
              <a:t>F</a:t>
            </a:r>
            <a:r>
              <a:rPr sz="1800" spc="-5" dirty="0">
                <a:solidFill>
                  <a:srgbClr val="FFFFFF"/>
                </a:solidFill>
                <a:latin typeface="Arial"/>
                <a:cs typeface="Arial"/>
              </a:rPr>
              <a:t>i</a:t>
            </a:r>
            <a:r>
              <a:rPr sz="1800" spc="-15" dirty="0">
                <a:solidFill>
                  <a:srgbClr val="FFFFFF"/>
                </a:solidFill>
                <a:latin typeface="Arial"/>
                <a:cs typeface="Arial"/>
              </a:rPr>
              <a:t>b</a:t>
            </a:r>
            <a:r>
              <a:rPr sz="1800" spc="-5" dirty="0">
                <a:solidFill>
                  <a:srgbClr val="FFFFFF"/>
                </a:solidFill>
                <a:latin typeface="Arial"/>
                <a:cs typeface="Arial"/>
              </a:rPr>
              <a:t>r</a:t>
            </a:r>
            <a:r>
              <a:rPr sz="1800" spc="-15" dirty="0">
                <a:solidFill>
                  <a:srgbClr val="FFFFFF"/>
                </a:solidFill>
                <a:latin typeface="Arial"/>
                <a:cs typeface="Arial"/>
              </a:rPr>
              <a:t>i</a:t>
            </a:r>
            <a:r>
              <a:rPr sz="1800" spc="-5" dirty="0">
                <a:solidFill>
                  <a:srgbClr val="FFFFFF"/>
                </a:solidFill>
                <a:latin typeface="Arial"/>
                <a:cs typeface="Arial"/>
              </a:rPr>
              <a:t>n</a:t>
            </a:r>
            <a:r>
              <a:rPr sz="1800" spc="-15" dirty="0">
                <a:solidFill>
                  <a:srgbClr val="FFFFFF"/>
                </a:solidFill>
                <a:latin typeface="Arial"/>
                <a:cs typeface="Arial"/>
              </a:rPr>
              <a:t>o</a:t>
            </a:r>
            <a:r>
              <a:rPr sz="1800" spc="-5" dirty="0">
                <a:solidFill>
                  <a:srgbClr val="FFFFFF"/>
                </a:solidFill>
                <a:latin typeface="Arial"/>
                <a:cs typeface="Arial"/>
              </a:rPr>
              <a:t>g</a:t>
            </a:r>
            <a:r>
              <a:rPr sz="1800" spc="-15" dirty="0">
                <a:solidFill>
                  <a:srgbClr val="FFFFFF"/>
                </a:solidFill>
                <a:latin typeface="Arial"/>
                <a:cs typeface="Arial"/>
              </a:rPr>
              <a:t>e</a:t>
            </a:r>
            <a:r>
              <a:rPr sz="1800" spc="-5" dirty="0">
                <a:solidFill>
                  <a:srgbClr val="FFFFFF"/>
                </a:solidFill>
                <a:latin typeface="Arial"/>
                <a:cs typeface="Arial"/>
              </a:rPr>
              <a:t>n</a:t>
            </a:r>
            <a:r>
              <a:rPr lang="en-US" sz="1800" spc="-5" dirty="0">
                <a:solidFill>
                  <a:srgbClr val="FFFFFF"/>
                </a:solidFill>
                <a:latin typeface="Arial"/>
                <a:cs typeface="Arial"/>
              </a:rPr>
              <a:t> </a:t>
            </a:r>
            <a:r>
              <a:rPr sz="1800" dirty="0">
                <a:solidFill>
                  <a:srgbClr val="FFFFFF"/>
                </a:solidFill>
                <a:latin typeface="Arial"/>
                <a:cs typeface="Arial"/>
              </a:rPr>
              <a:t>(CFF</a:t>
            </a:r>
            <a:r>
              <a:rPr lang="en-US" spc="-10" dirty="0">
                <a:solidFill>
                  <a:srgbClr val="FFFFFF"/>
                </a:solidFill>
                <a:latin typeface="Arial"/>
                <a:cs typeface="Arial"/>
              </a:rPr>
              <a:t>H</a:t>
            </a:r>
            <a:r>
              <a:rPr spc="-10" dirty="0">
                <a:solidFill>
                  <a:srgbClr val="FFFFFF"/>
                </a:solidFill>
                <a:latin typeface="Arial"/>
                <a:cs typeface="Arial"/>
              </a:rPr>
              <a:t>)</a:t>
            </a:r>
          </a:p>
        </p:txBody>
      </p:sp>
      <p:sp>
        <p:nvSpPr>
          <p:cNvPr id="51" name="object 51">
            <a:extLst>
              <a:ext uri="{FF2B5EF4-FFF2-40B4-BE49-F238E27FC236}">
                <a16:creationId xmlns:a16="http://schemas.microsoft.com/office/drawing/2014/main" id="{6761D564-8D4B-4625-6C1F-7E27B3B17D8B}"/>
              </a:ext>
            </a:extLst>
          </p:cNvPr>
          <p:cNvSpPr/>
          <p:nvPr/>
        </p:nvSpPr>
        <p:spPr>
          <a:xfrm>
            <a:off x="4649723" y="2533776"/>
            <a:ext cx="389255" cy="471805"/>
          </a:xfrm>
          <a:custGeom>
            <a:avLst/>
            <a:gdLst/>
            <a:ahLst/>
            <a:cxnLst/>
            <a:rect l="l" t="t" r="r" b="b"/>
            <a:pathLst>
              <a:path w="389254" h="471805">
                <a:moveTo>
                  <a:pt x="388747" y="0"/>
                </a:moveTo>
                <a:lnTo>
                  <a:pt x="349123" y="19812"/>
                </a:lnTo>
                <a:lnTo>
                  <a:pt x="318262" y="46355"/>
                </a:lnTo>
                <a:lnTo>
                  <a:pt x="288290" y="73660"/>
                </a:lnTo>
                <a:lnTo>
                  <a:pt x="259080" y="101980"/>
                </a:lnTo>
                <a:lnTo>
                  <a:pt x="230886" y="131064"/>
                </a:lnTo>
                <a:lnTo>
                  <a:pt x="203581" y="160909"/>
                </a:lnTo>
                <a:lnTo>
                  <a:pt x="177165" y="191516"/>
                </a:lnTo>
                <a:lnTo>
                  <a:pt x="151511" y="222885"/>
                </a:lnTo>
                <a:lnTo>
                  <a:pt x="127000" y="255143"/>
                </a:lnTo>
                <a:lnTo>
                  <a:pt x="103251" y="288036"/>
                </a:lnTo>
                <a:lnTo>
                  <a:pt x="80645" y="321691"/>
                </a:lnTo>
                <a:lnTo>
                  <a:pt x="58928" y="355981"/>
                </a:lnTo>
                <a:lnTo>
                  <a:pt x="38227" y="391033"/>
                </a:lnTo>
                <a:lnTo>
                  <a:pt x="18542" y="426593"/>
                </a:lnTo>
                <a:lnTo>
                  <a:pt x="0" y="462788"/>
                </a:lnTo>
                <a:lnTo>
                  <a:pt x="17018" y="471423"/>
                </a:lnTo>
                <a:lnTo>
                  <a:pt x="35433" y="435483"/>
                </a:lnTo>
                <a:lnTo>
                  <a:pt x="54737" y="400558"/>
                </a:lnTo>
                <a:lnTo>
                  <a:pt x="75311" y="365887"/>
                </a:lnTo>
                <a:lnTo>
                  <a:pt x="96647" y="331978"/>
                </a:lnTo>
                <a:lnTo>
                  <a:pt x="118999" y="298831"/>
                </a:lnTo>
                <a:lnTo>
                  <a:pt x="142367" y="266319"/>
                </a:lnTo>
                <a:lnTo>
                  <a:pt x="166370" y="234822"/>
                </a:lnTo>
                <a:lnTo>
                  <a:pt x="191770" y="203708"/>
                </a:lnTo>
                <a:lnTo>
                  <a:pt x="217932" y="173482"/>
                </a:lnTo>
                <a:lnTo>
                  <a:pt x="244729" y="144145"/>
                </a:lnTo>
                <a:lnTo>
                  <a:pt x="272669" y="115316"/>
                </a:lnTo>
                <a:lnTo>
                  <a:pt x="301371" y="87630"/>
                </a:lnTo>
                <a:lnTo>
                  <a:pt x="330962" y="60452"/>
                </a:lnTo>
                <a:lnTo>
                  <a:pt x="361315" y="34417"/>
                </a:lnTo>
                <a:lnTo>
                  <a:pt x="381254" y="18161"/>
                </a:lnTo>
                <a:lnTo>
                  <a:pt x="388747" y="0"/>
                </a:lnTo>
                <a:close/>
              </a:path>
            </a:pathLst>
          </a:custGeom>
          <a:solidFill>
            <a:srgbClr val="2CA2C3"/>
          </a:solidFill>
        </p:spPr>
        <p:txBody>
          <a:bodyPr wrap="square" lIns="0" tIns="0" rIns="0" bIns="0" rtlCol="0"/>
          <a:lstStyle/>
          <a:p>
            <a:endParaRPr dirty="0"/>
          </a:p>
        </p:txBody>
      </p:sp>
      <p:sp>
        <p:nvSpPr>
          <p:cNvPr id="52" name="object 52">
            <a:extLst>
              <a:ext uri="{FF2B5EF4-FFF2-40B4-BE49-F238E27FC236}">
                <a16:creationId xmlns:a16="http://schemas.microsoft.com/office/drawing/2014/main" id="{A56287FA-2B0C-9BDA-B65C-084021E44D65}"/>
              </a:ext>
            </a:extLst>
          </p:cNvPr>
          <p:cNvSpPr/>
          <p:nvPr/>
        </p:nvSpPr>
        <p:spPr>
          <a:xfrm>
            <a:off x="4922265" y="2649092"/>
            <a:ext cx="635" cy="635"/>
          </a:xfrm>
          <a:custGeom>
            <a:avLst/>
            <a:gdLst/>
            <a:ahLst/>
            <a:cxnLst/>
            <a:rect l="l" t="t" r="r" b="b"/>
            <a:pathLst>
              <a:path w="635" h="635">
                <a:moveTo>
                  <a:pt x="253" y="0"/>
                </a:moveTo>
                <a:lnTo>
                  <a:pt x="126" y="0"/>
                </a:lnTo>
                <a:lnTo>
                  <a:pt x="0" y="254"/>
                </a:lnTo>
                <a:lnTo>
                  <a:pt x="253" y="0"/>
                </a:lnTo>
                <a:close/>
              </a:path>
            </a:pathLst>
          </a:custGeom>
          <a:solidFill>
            <a:srgbClr val="2CA2C3"/>
          </a:solidFill>
        </p:spPr>
        <p:txBody>
          <a:bodyPr wrap="square" lIns="0" tIns="0" rIns="0" bIns="0" rtlCol="0"/>
          <a:lstStyle/>
          <a:p>
            <a:endParaRPr dirty="0"/>
          </a:p>
        </p:txBody>
      </p:sp>
      <p:sp>
        <p:nvSpPr>
          <p:cNvPr id="53" name="object 53">
            <a:extLst>
              <a:ext uri="{FF2B5EF4-FFF2-40B4-BE49-F238E27FC236}">
                <a16:creationId xmlns:a16="http://schemas.microsoft.com/office/drawing/2014/main" id="{DA5A1061-AD01-4392-9A0F-92DB9F0B911E}"/>
              </a:ext>
            </a:extLst>
          </p:cNvPr>
          <p:cNvSpPr/>
          <p:nvPr/>
        </p:nvSpPr>
        <p:spPr>
          <a:xfrm>
            <a:off x="5009134" y="2514726"/>
            <a:ext cx="57785" cy="100330"/>
          </a:xfrm>
          <a:custGeom>
            <a:avLst/>
            <a:gdLst/>
            <a:ahLst/>
            <a:cxnLst/>
            <a:rect l="l" t="t" r="r" b="b"/>
            <a:pathLst>
              <a:path w="57785" h="100330">
                <a:moveTo>
                  <a:pt x="57785" y="0"/>
                </a:moveTo>
                <a:lnTo>
                  <a:pt x="38608" y="0"/>
                </a:lnTo>
                <a:lnTo>
                  <a:pt x="50165" y="15113"/>
                </a:lnTo>
                <a:lnTo>
                  <a:pt x="32893" y="28321"/>
                </a:lnTo>
                <a:lnTo>
                  <a:pt x="21844" y="37211"/>
                </a:lnTo>
                <a:lnTo>
                  <a:pt x="1905" y="85471"/>
                </a:lnTo>
                <a:lnTo>
                  <a:pt x="0" y="90424"/>
                </a:lnTo>
                <a:lnTo>
                  <a:pt x="2286" y="95885"/>
                </a:lnTo>
                <a:lnTo>
                  <a:pt x="11938" y="99949"/>
                </a:lnTo>
                <a:lnTo>
                  <a:pt x="17526" y="97663"/>
                </a:lnTo>
                <a:lnTo>
                  <a:pt x="57785" y="0"/>
                </a:lnTo>
                <a:close/>
              </a:path>
            </a:pathLst>
          </a:custGeom>
          <a:solidFill>
            <a:srgbClr val="2CA2C3"/>
          </a:solidFill>
        </p:spPr>
        <p:txBody>
          <a:bodyPr wrap="square" lIns="0" tIns="0" rIns="0" bIns="0" rtlCol="0"/>
          <a:lstStyle/>
          <a:p>
            <a:endParaRPr dirty="0"/>
          </a:p>
        </p:txBody>
      </p:sp>
      <p:sp>
        <p:nvSpPr>
          <p:cNvPr id="54" name="object 54">
            <a:extLst>
              <a:ext uri="{FF2B5EF4-FFF2-40B4-BE49-F238E27FC236}">
                <a16:creationId xmlns:a16="http://schemas.microsoft.com/office/drawing/2014/main" id="{16C00E86-2C97-E922-EA80-0D44A94B0841}"/>
              </a:ext>
            </a:extLst>
          </p:cNvPr>
          <p:cNvSpPr/>
          <p:nvPr/>
        </p:nvSpPr>
        <p:spPr>
          <a:xfrm>
            <a:off x="5030978" y="2518664"/>
            <a:ext cx="28575" cy="33655"/>
          </a:xfrm>
          <a:custGeom>
            <a:avLst/>
            <a:gdLst/>
            <a:ahLst/>
            <a:cxnLst/>
            <a:rect l="l" t="t" r="r" b="b"/>
            <a:pathLst>
              <a:path w="28575" h="33655">
                <a:moveTo>
                  <a:pt x="19812" y="0"/>
                </a:moveTo>
                <a:lnTo>
                  <a:pt x="13716" y="0"/>
                </a:lnTo>
                <a:lnTo>
                  <a:pt x="23622" y="13081"/>
                </a:lnTo>
                <a:lnTo>
                  <a:pt x="7493" y="15113"/>
                </a:lnTo>
                <a:lnTo>
                  <a:pt x="0" y="33274"/>
                </a:lnTo>
                <a:lnTo>
                  <a:pt x="11303" y="24130"/>
                </a:lnTo>
                <a:lnTo>
                  <a:pt x="28321" y="11176"/>
                </a:lnTo>
                <a:lnTo>
                  <a:pt x="19812" y="0"/>
                </a:lnTo>
                <a:close/>
              </a:path>
            </a:pathLst>
          </a:custGeom>
          <a:solidFill>
            <a:srgbClr val="2CA2C3"/>
          </a:solidFill>
        </p:spPr>
        <p:txBody>
          <a:bodyPr wrap="square" lIns="0" tIns="0" rIns="0" bIns="0" rtlCol="0"/>
          <a:lstStyle/>
          <a:p>
            <a:endParaRPr dirty="0"/>
          </a:p>
        </p:txBody>
      </p:sp>
      <p:sp>
        <p:nvSpPr>
          <p:cNvPr id="55" name="object 55">
            <a:extLst>
              <a:ext uri="{FF2B5EF4-FFF2-40B4-BE49-F238E27FC236}">
                <a16:creationId xmlns:a16="http://schemas.microsoft.com/office/drawing/2014/main" id="{4351C26A-15A3-E788-FA40-101559549E23}"/>
              </a:ext>
            </a:extLst>
          </p:cNvPr>
          <p:cNvSpPr/>
          <p:nvPr/>
        </p:nvSpPr>
        <p:spPr>
          <a:xfrm>
            <a:off x="4955794" y="2510789"/>
            <a:ext cx="113030" cy="33020"/>
          </a:xfrm>
          <a:custGeom>
            <a:avLst/>
            <a:gdLst/>
            <a:ahLst/>
            <a:cxnLst/>
            <a:rect l="l" t="t" r="r" b="b"/>
            <a:pathLst>
              <a:path w="113029" h="33019">
                <a:moveTo>
                  <a:pt x="112775" y="0"/>
                </a:moveTo>
                <a:lnTo>
                  <a:pt x="3809" y="13589"/>
                </a:lnTo>
                <a:lnTo>
                  <a:pt x="0" y="18415"/>
                </a:lnTo>
                <a:lnTo>
                  <a:pt x="634" y="23622"/>
                </a:lnTo>
                <a:lnTo>
                  <a:pt x="1396" y="28829"/>
                </a:lnTo>
                <a:lnTo>
                  <a:pt x="6095" y="32512"/>
                </a:lnTo>
                <a:lnTo>
                  <a:pt x="64642" y="25273"/>
                </a:lnTo>
                <a:lnTo>
                  <a:pt x="74548" y="17145"/>
                </a:lnTo>
                <a:lnTo>
                  <a:pt x="91947" y="3937"/>
                </a:lnTo>
                <a:lnTo>
                  <a:pt x="111124" y="3937"/>
                </a:lnTo>
                <a:lnTo>
                  <a:pt x="112775" y="0"/>
                </a:lnTo>
                <a:close/>
              </a:path>
            </a:pathLst>
          </a:custGeom>
          <a:solidFill>
            <a:srgbClr val="2CA2C3"/>
          </a:solidFill>
        </p:spPr>
        <p:txBody>
          <a:bodyPr wrap="square" lIns="0" tIns="0" rIns="0" bIns="0" rtlCol="0"/>
          <a:lstStyle/>
          <a:p>
            <a:endParaRPr dirty="0"/>
          </a:p>
        </p:txBody>
      </p:sp>
      <p:sp>
        <p:nvSpPr>
          <p:cNvPr id="56" name="object 56">
            <a:extLst>
              <a:ext uri="{FF2B5EF4-FFF2-40B4-BE49-F238E27FC236}">
                <a16:creationId xmlns:a16="http://schemas.microsoft.com/office/drawing/2014/main" id="{4318D459-CC33-AA92-A62A-C2549277E716}"/>
              </a:ext>
            </a:extLst>
          </p:cNvPr>
          <p:cNvSpPr/>
          <p:nvPr/>
        </p:nvSpPr>
        <p:spPr>
          <a:xfrm>
            <a:off x="5020436" y="2514726"/>
            <a:ext cx="30480" cy="21590"/>
          </a:xfrm>
          <a:custGeom>
            <a:avLst/>
            <a:gdLst/>
            <a:ahLst/>
            <a:cxnLst/>
            <a:rect l="l" t="t" r="r" b="b"/>
            <a:pathLst>
              <a:path w="30479" h="21589">
                <a:moveTo>
                  <a:pt x="27304" y="0"/>
                </a:moveTo>
                <a:lnTo>
                  <a:pt x="9905" y="13208"/>
                </a:lnTo>
                <a:lnTo>
                  <a:pt x="0" y="21336"/>
                </a:lnTo>
                <a:lnTo>
                  <a:pt x="18033" y="19050"/>
                </a:lnTo>
                <a:lnTo>
                  <a:pt x="24256" y="3937"/>
                </a:lnTo>
                <a:lnTo>
                  <a:pt x="30352" y="3937"/>
                </a:lnTo>
                <a:lnTo>
                  <a:pt x="27304" y="0"/>
                </a:lnTo>
                <a:close/>
              </a:path>
            </a:pathLst>
          </a:custGeom>
          <a:solidFill>
            <a:srgbClr val="2CA2C3"/>
          </a:solidFill>
        </p:spPr>
        <p:txBody>
          <a:bodyPr wrap="square" lIns="0" tIns="0" rIns="0" bIns="0" rtlCol="0"/>
          <a:lstStyle/>
          <a:p>
            <a:endParaRPr dirty="0"/>
          </a:p>
        </p:txBody>
      </p:sp>
      <p:sp>
        <p:nvSpPr>
          <p:cNvPr id="57" name="object 57">
            <a:extLst>
              <a:ext uri="{FF2B5EF4-FFF2-40B4-BE49-F238E27FC236}">
                <a16:creationId xmlns:a16="http://schemas.microsoft.com/office/drawing/2014/main" id="{A0C4B090-6A28-60B6-8408-5B6110911FC4}"/>
              </a:ext>
            </a:extLst>
          </p:cNvPr>
          <p:cNvSpPr/>
          <p:nvPr/>
        </p:nvSpPr>
        <p:spPr>
          <a:xfrm>
            <a:off x="5038471" y="2518664"/>
            <a:ext cx="16510" cy="15240"/>
          </a:xfrm>
          <a:custGeom>
            <a:avLst/>
            <a:gdLst/>
            <a:ahLst/>
            <a:cxnLst/>
            <a:rect l="l" t="t" r="r" b="b"/>
            <a:pathLst>
              <a:path w="16510" h="15239">
                <a:moveTo>
                  <a:pt x="6223" y="0"/>
                </a:moveTo>
                <a:lnTo>
                  <a:pt x="0" y="15113"/>
                </a:lnTo>
                <a:lnTo>
                  <a:pt x="16129" y="13081"/>
                </a:lnTo>
                <a:lnTo>
                  <a:pt x="6223" y="0"/>
                </a:lnTo>
                <a:close/>
              </a:path>
            </a:pathLst>
          </a:custGeom>
          <a:solidFill>
            <a:srgbClr val="2CA2C3"/>
          </a:solidFill>
        </p:spPr>
        <p:txBody>
          <a:bodyPr wrap="square" lIns="0" tIns="0" rIns="0" bIns="0" rtlCol="0"/>
          <a:lstStyle/>
          <a:p>
            <a:endParaRPr dirty="0"/>
          </a:p>
        </p:txBody>
      </p:sp>
      <p:sp>
        <p:nvSpPr>
          <p:cNvPr id="59" name="object 59">
            <a:extLst>
              <a:ext uri="{FF2B5EF4-FFF2-40B4-BE49-F238E27FC236}">
                <a16:creationId xmlns:a16="http://schemas.microsoft.com/office/drawing/2014/main" id="{A89F8842-3A57-A9FF-053B-810239A67E5B}"/>
              </a:ext>
            </a:extLst>
          </p:cNvPr>
          <p:cNvSpPr txBox="1"/>
          <p:nvPr/>
        </p:nvSpPr>
        <p:spPr>
          <a:xfrm>
            <a:off x="4917694" y="1147826"/>
            <a:ext cx="1893570" cy="1397000"/>
          </a:xfrm>
          <a:prstGeom prst="rect">
            <a:avLst/>
          </a:prstGeom>
        </p:spPr>
        <p:txBody>
          <a:bodyPr vert="horz" wrap="square" lIns="0" tIns="0" rIns="0" bIns="0" rtlCol="0">
            <a:spAutoFit/>
          </a:bodyPr>
          <a:lstStyle/>
          <a:p>
            <a:pPr algn="ctr">
              <a:lnSpc>
                <a:spcPct val="100000"/>
              </a:lnSpc>
            </a:pPr>
            <a:r>
              <a:rPr sz="1800" spc="-5" dirty="0">
                <a:solidFill>
                  <a:srgbClr val="CC3A45"/>
                </a:solidFill>
                <a:latin typeface="Arial"/>
                <a:cs typeface="Arial"/>
              </a:rPr>
              <a:t>CK (R</a:t>
            </a:r>
            <a:r>
              <a:rPr sz="1800" spc="-90" dirty="0">
                <a:solidFill>
                  <a:srgbClr val="CC3A45"/>
                </a:solidFill>
                <a:latin typeface="Arial"/>
                <a:cs typeface="Arial"/>
              </a:rPr>
              <a:t> </a:t>
            </a:r>
            <a:r>
              <a:rPr sz="1800" spc="-10" dirty="0">
                <a:solidFill>
                  <a:srgbClr val="CC3A45"/>
                </a:solidFill>
                <a:latin typeface="Arial"/>
                <a:cs typeface="Arial"/>
              </a:rPr>
              <a:t>parameter)</a:t>
            </a:r>
            <a:endParaRPr sz="1800" dirty="0">
              <a:latin typeface="Arial"/>
              <a:cs typeface="Arial"/>
            </a:endParaRPr>
          </a:p>
          <a:p>
            <a:pPr algn="ctr">
              <a:lnSpc>
                <a:spcPct val="100000"/>
              </a:lnSpc>
            </a:pPr>
            <a:r>
              <a:rPr sz="1800" dirty="0">
                <a:solidFill>
                  <a:srgbClr val="6C6D6E"/>
                </a:solidFill>
                <a:latin typeface="Arial"/>
                <a:cs typeface="Arial"/>
              </a:rPr>
              <a:t>Assesses clot</a:t>
            </a:r>
            <a:r>
              <a:rPr sz="1800" spc="-220" dirty="0">
                <a:solidFill>
                  <a:srgbClr val="6C6D6E"/>
                </a:solidFill>
                <a:latin typeface="Arial"/>
                <a:cs typeface="Arial"/>
              </a:rPr>
              <a:t> </a:t>
            </a:r>
            <a:r>
              <a:rPr sz="1800" dirty="0">
                <a:solidFill>
                  <a:srgbClr val="6C6D6E"/>
                </a:solidFill>
                <a:latin typeface="Arial"/>
                <a:cs typeface="Arial"/>
              </a:rPr>
              <a:t>rate</a:t>
            </a:r>
            <a:endParaRPr sz="1800" dirty="0">
              <a:latin typeface="Arial"/>
              <a:cs typeface="Arial"/>
            </a:endParaRPr>
          </a:p>
          <a:p>
            <a:pPr>
              <a:lnSpc>
                <a:spcPct val="100000"/>
              </a:lnSpc>
              <a:spcBef>
                <a:spcPts val="30"/>
              </a:spcBef>
            </a:pPr>
            <a:endParaRPr sz="1900" dirty="0">
              <a:latin typeface="Times New Roman"/>
              <a:cs typeface="Times New Roman"/>
            </a:endParaRPr>
          </a:p>
          <a:p>
            <a:pPr marL="629285" marR="587375" algn="ctr">
              <a:lnSpc>
                <a:spcPts val="2200"/>
              </a:lnSpc>
            </a:pPr>
            <a:r>
              <a:rPr sz="1900" dirty="0">
                <a:solidFill>
                  <a:srgbClr val="FFFFFF"/>
                </a:solidFill>
                <a:latin typeface="Arial"/>
                <a:cs typeface="Arial"/>
              </a:rPr>
              <a:t>Ka</a:t>
            </a:r>
            <a:r>
              <a:rPr sz="1900" spc="-10" dirty="0">
                <a:solidFill>
                  <a:srgbClr val="FFFFFF"/>
                </a:solidFill>
                <a:latin typeface="Arial"/>
                <a:cs typeface="Arial"/>
              </a:rPr>
              <a:t>o</a:t>
            </a:r>
            <a:r>
              <a:rPr sz="1900" spc="-15" dirty="0">
                <a:solidFill>
                  <a:srgbClr val="FFFFFF"/>
                </a:solidFill>
                <a:latin typeface="Arial"/>
                <a:cs typeface="Arial"/>
              </a:rPr>
              <a:t>l</a:t>
            </a:r>
            <a:r>
              <a:rPr sz="1900" dirty="0">
                <a:solidFill>
                  <a:srgbClr val="FFFFFF"/>
                </a:solidFill>
                <a:latin typeface="Arial"/>
                <a:cs typeface="Arial"/>
              </a:rPr>
              <a:t>in</a:t>
            </a:r>
            <a:r>
              <a:rPr lang="en-US" sz="1900" dirty="0">
                <a:solidFill>
                  <a:srgbClr val="FFFFFF"/>
                </a:solidFill>
                <a:latin typeface="Arial"/>
                <a:cs typeface="Arial"/>
              </a:rPr>
              <a:t> </a:t>
            </a:r>
            <a:r>
              <a:rPr sz="1900" dirty="0">
                <a:solidFill>
                  <a:srgbClr val="FFFFFF"/>
                </a:solidFill>
                <a:latin typeface="Arial"/>
                <a:cs typeface="Arial"/>
              </a:rPr>
              <a:t>(CK)</a:t>
            </a:r>
            <a:endParaRPr sz="1900" dirty="0">
              <a:latin typeface="Arial"/>
              <a:cs typeface="Arial"/>
            </a:endParaRPr>
          </a:p>
        </p:txBody>
      </p:sp>
      <p:sp>
        <p:nvSpPr>
          <p:cNvPr id="60" name="object 60">
            <a:extLst>
              <a:ext uri="{FF2B5EF4-FFF2-40B4-BE49-F238E27FC236}">
                <a16:creationId xmlns:a16="http://schemas.microsoft.com/office/drawing/2014/main" id="{4F9FA888-74D4-C03B-BC96-E43EC16DBE64}"/>
              </a:ext>
            </a:extLst>
          </p:cNvPr>
          <p:cNvSpPr txBox="1"/>
          <p:nvPr/>
        </p:nvSpPr>
        <p:spPr>
          <a:xfrm>
            <a:off x="8056626" y="3221228"/>
            <a:ext cx="2108200" cy="1384995"/>
          </a:xfrm>
          <a:prstGeom prst="rect">
            <a:avLst/>
          </a:prstGeom>
        </p:spPr>
        <p:txBody>
          <a:bodyPr vert="horz" wrap="square" lIns="0" tIns="0" rIns="0" bIns="0" rtlCol="0">
            <a:spAutoFit/>
          </a:bodyPr>
          <a:lstStyle/>
          <a:p>
            <a:pPr marL="12700" marR="5080">
              <a:lnSpc>
                <a:spcPct val="100000"/>
              </a:lnSpc>
            </a:pPr>
            <a:r>
              <a:rPr spc="-10" dirty="0">
                <a:solidFill>
                  <a:srgbClr val="45B047"/>
                </a:solidFill>
                <a:latin typeface="Arial"/>
                <a:cs typeface="Arial"/>
              </a:rPr>
              <a:t>CKH (R</a:t>
            </a:r>
            <a:r>
              <a:rPr lang="en-US" spc="-10" dirty="0">
                <a:solidFill>
                  <a:srgbClr val="45B047"/>
                </a:solidFill>
                <a:latin typeface="Arial"/>
                <a:cs typeface="Arial"/>
              </a:rPr>
              <a:t> &amp; LY30</a:t>
            </a:r>
            <a:r>
              <a:rPr spc="-10" dirty="0">
                <a:solidFill>
                  <a:srgbClr val="45B047"/>
                </a:solidFill>
                <a:latin typeface="Arial"/>
                <a:cs typeface="Arial"/>
              </a:rPr>
              <a:t> parameter)</a:t>
            </a:r>
            <a:r>
              <a:rPr lang="en-US" spc="-10" dirty="0">
                <a:solidFill>
                  <a:srgbClr val="45B047"/>
                </a:solidFill>
                <a:latin typeface="Arial"/>
                <a:cs typeface="Arial"/>
              </a:rPr>
              <a:t> </a:t>
            </a:r>
            <a:r>
              <a:rPr sz="1800" spc="-10" dirty="0">
                <a:solidFill>
                  <a:srgbClr val="6C6D6E"/>
                </a:solidFill>
                <a:latin typeface="Arial"/>
                <a:cs typeface="Arial"/>
              </a:rPr>
              <a:t>Assesses </a:t>
            </a:r>
            <a:r>
              <a:rPr sz="1800" dirty="0">
                <a:solidFill>
                  <a:srgbClr val="6C6D6E"/>
                </a:solidFill>
                <a:latin typeface="Arial"/>
                <a:cs typeface="Arial"/>
              </a:rPr>
              <a:t>clot rate</a:t>
            </a:r>
            <a:r>
              <a:rPr lang="en-US" sz="1800" dirty="0">
                <a:solidFill>
                  <a:srgbClr val="6C6D6E"/>
                </a:solidFill>
                <a:latin typeface="Arial"/>
                <a:cs typeface="Arial"/>
              </a:rPr>
              <a:t> and stability </a:t>
            </a:r>
            <a:r>
              <a:rPr sz="1800" spc="-10" dirty="0">
                <a:solidFill>
                  <a:srgbClr val="6C6D6E"/>
                </a:solidFill>
                <a:latin typeface="Arial"/>
                <a:cs typeface="Arial"/>
              </a:rPr>
              <a:t>(heparin</a:t>
            </a:r>
            <a:r>
              <a:rPr sz="1800" spc="-165" dirty="0">
                <a:solidFill>
                  <a:srgbClr val="6C6D6E"/>
                </a:solidFill>
                <a:latin typeface="Arial"/>
                <a:cs typeface="Arial"/>
              </a:rPr>
              <a:t> </a:t>
            </a:r>
            <a:r>
              <a:rPr sz="1800" dirty="0">
                <a:solidFill>
                  <a:srgbClr val="6C6D6E"/>
                </a:solidFill>
                <a:latin typeface="Arial"/>
                <a:cs typeface="Arial"/>
              </a:rPr>
              <a:t>neutralized)</a:t>
            </a:r>
            <a:endParaRPr sz="1800" dirty="0">
              <a:latin typeface="Arial"/>
              <a:cs typeface="Arial"/>
            </a:endParaRPr>
          </a:p>
        </p:txBody>
      </p:sp>
      <p:sp>
        <p:nvSpPr>
          <p:cNvPr id="61" name="object 61">
            <a:extLst>
              <a:ext uri="{FF2B5EF4-FFF2-40B4-BE49-F238E27FC236}">
                <a16:creationId xmlns:a16="http://schemas.microsoft.com/office/drawing/2014/main" id="{5030942A-AB1B-5CE1-5A61-4B98CB73B2C8}"/>
              </a:ext>
            </a:extLst>
          </p:cNvPr>
          <p:cNvSpPr txBox="1"/>
          <p:nvPr/>
        </p:nvSpPr>
        <p:spPr>
          <a:xfrm>
            <a:off x="594073" y="4767950"/>
            <a:ext cx="6903977" cy="1561966"/>
          </a:xfrm>
          <a:prstGeom prst="rect">
            <a:avLst/>
          </a:prstGeom>
        </p:spPr>
        <p:txBody>
          <a:bodyPr vert="horz" wrap="square" lIns="0" tIns="0" rIns="0" bIns="0" rtlCol="0">
            <a:spAutoFit/>
          </a:bodyPr>
          <a:lstStyle/>
          <a:p>
            <a:pPr marL="4202430" marR="397510" algn="ctr">
              <a:lnSpc>
                <a:spcPts val="2000"/>
              </a:lnSpc>
            </a:pPr>
            <a:r>
              <a:rPr sz="1800" spc="-5" dirty="0">
                <a:solidFill>
                  <a:srgbClr val="FFFFFF"/>
                </a:solidFill>
                <a:latin typeface="Arial"/>
                <a:cs typeface="Arial"/>
              </a:rPr>
              <a:t>Rap</a:t>
            </a:r>
            <a:r>
              <a:rPr sz="1800" dirty="0">
                <a:solidFill>
                  <a:srgbClr val="FFFFFF"/>
                </a:solidFill>
                <a:latin typeface="Arial"/>
                <a:cs typeface="Arial"/>
              </a:rPr>
              <a:t>idTE</a:t>
            </a:r>
            <a:r>
              <a:rPr sz="1800" spc="-15" dirty="0">
                <a:solidFill>
                  <a:srgbClr val="FFFFFF"/>
                </a:solidFill>
                <a:latin typeface="Arial"/>
                <a:cs typeface="Arial"/>
              </a:rPr>
              <a:t>G</a:t>
            </a:r>
            <a:r>
              <a:rPr sz="1800" dirty="0">
                <a:solidFill>
                  <a:srgbClr val="FFFFFF"/>
                </a:solidFill>
                <a:latin typeface="Arial"/>
                <a:cs typeface="Arial"/>
              </a:rPr>
              <a:t>™</a:t>
            </a:r>
            <a:br>
              <a:rPr lang="en-US" sz="1800" dirty="0">
                <a:solidFill>
                  <a:srgbClr val="FFFFFF"/>
                </a:solidFill>
                <a:latin typeface="Arial"/>
                <a:cs typeface="Arial"/>
              </a:rPr>
            </a:br>
            <a:r>
              <a:rPr sz="1800" spc="-20" dirty="0">
                <a:solidFill>
                  <a:srgbClr val="FFFFFF"/>
                </a:solidFill>
                <a:latin typeface="Arial"/>
                <a:cs typeface="Arial"/>
              </a:rPr>
              <a:t>CRT</a:t>
            </a:r>
            <a:r>
              <a:rPr lang="en-US" sz="1800" spc="-20" dirty="0">
                <a:solidFill>
                  <a:schemeClr val="bg1"/>
                </a:solidFill>
                <a:latin typeface="Arial"/>
                <a:cs typeface="Arial"/>
              </a:rPr>
              <a:t>H</a:t>
            </a:r>
            <a:r>
              <a:rPr sz="1800" spc="-20" dirty="0">
                <a:solidFill>
                  <a:srgbClr val="FFFFFF"/>
                </a:solidFill>
                <a:latin typeface="Arial"/>
                <a:cs typeface="Arial"/>
              </a:rPr>
              <a:t>)</a:t>
            </a:r>
            <a:endParaRPr sz="1800" dirty="0">
              <a:latin typeface="Arial"/>
              <a:cs typeface="Arial"/>
            </a:endParaRPr>
          </a:p>
          <a:p>
            <a:pPr marL="3770629" marR="5080" indent="-1270" algn="ctr">
              <a:lnSpc>
                <a:spcPct val="100000"/>
              </a:lnSpc>
              <a:spcBef>
                <a:spcPts val="1660"/>
              </a:spcBef>
            </a:pPr>
            <a:r>
              <a:rPr spc="-5" dirty="0">
                <a:solidFill>
                  <a:srgbClr val="795AA3"/>
                </a:solidFill>
                <a:latin typeface="Arial"/>
                <a:cs typeface="Arial"/>
              </a:rPr>
              <a:t>CRT</a:t>
            </a:r>
            <a:r>
              <a:rPr lang="en-US" spc="-5" dirty="0">
                <a:solidFill>
                  <a:srgbClr val="795AA3"/>
                </a:solidFill>
                <a:latin typeface="Arial"/>
                <a:cs typeface="Arial"/>
              </a:rPr>
              <a:t>H</a:t>
            </a:r>
            <a:r>
              <a:rPr spc="-5" dirty="0">
                <a:solidFill>
                  <a:srgbClr val="795AA3"/>
                </a:solidFill>
                <a:latin typeface="Arial"/>
                <a:cs typeface="Arial"/>
              </a:rPr>
              <a:t> (MA parameter)</a:t>
            </a:r>
            <a:r>
              <a:rPr lang="en-US" spc="-5" dirty="0">
                <a:solidFill>
                  <a:srgbClr val="795AA3"/>
                </a:solidFill>
                <a:latin typeface="Arial"/>
                <a:cs typeface="Arial"/>
              </a:rPr>
              <a:t> Assesses overall clot strength</a:t>
            </a:r>
            <a:br>
              <a:rPr lang="en-US" spc="-5" dirty="0">
                <a:solidFill>
                  <a:srgbClr val="795AA3"/>
                </a:solidFill>
                <a:latin typeface="Arial"/>
                <a:cs typeface="Arial"/>
              </a:rPr>
            </a:br>
            <a:r>
              <a:rPr lang="en-US" spc="-5" dirty="0">
                <a:solidFill>
                  <a:srgbClr val="795AA3"/>
                </a:solidFill>
                <a:latin typeface="Arial"/>
                <a:cs typeface="Arial"/>
              </a:rPr>
              <a:t>(heparin neutralized)</a:t>
            </a:r>
            <a:endParaRPr spc="-5" dirty="0">
              <a:solidFill>
                <a:srgbClr val="795AA3"/>
              </a:solidFill>
              <a:latin typeface="Arial"/>
              <a:cs typeface="Arial"/>
            </a:endParaRPr>
          </a:p>
        </p:txBody>
      </p:sp>
      <p:sp>
        <p:nvSpPr>
          <p:cNvPr id="63" name="TextBox 62">
            <a:extLst>
              <a:ext uri="{FF2B5EF4-FFF2-40B4-BE49-F238E27FC236}">
                <a16:creationId xmlns:a16="http://schemas.microsoft.com/office/drawing/2014/main" id="{E9C3B0C2-F2EA-EEFE-7407-F0BAD45984A2}"/>
              </a:ext>
            </a:extLst>
          </p:cNvPr>
          <p:cNvSpPr txBox="1"/>
          <p:nvPr/>
        </p:nvSpPr>
        <p:spPr>
          <a:xfrm>
            <a:off x="422909" y="3188398"/>
            <a:ext cx="2952624" cy="1200329"/>
          </a:xfrm>
          <a:prstGeom prst="rect">
            <a:avLst/>
          </a:prstGeom>
          <a:noFill/>
        </p:spPr>
        <p:txBody>
          <a:bodyPr wrap="square" rtlCol="0">
            <a:spAutoFit/>
          </a:bodyPr>
          <a:lstStyle/>
          <a:p>
            <a:pPr algn="r"/>
            <a:r>
              <a:rPr lang="en-US" spc="-10" dirty="0">
                <a:solidFill>
                  <a:srgbClr val="2CA2C3"/>
                </a:solidFill>
                <a:latin typeface="Arial"/>
                <a:cs typeface="Arial"/>
              </a:rPr>
              <a:t>CFFH</a:t>
            </a:r>
          </a:p>
          <a:p>
            <a:pPr algn="r"/>
            <a:r>
              <a:rPr lang="en-US" spc="-10" dirty="0">
                <a:solidFill>
                  <a:srgbClr val="2CA2C3"/>
                </a:solidFill>
                <a:latin typeface="Arial"/>
                <a:cs typeface="Arial"/>
              </a:rPr>
              <a:t>(MA parameter)           Assess fibrin clot strength (heparin neutralized) </a:t>
            </a:r>
          </a:p>
        </p:txBody>
      </p:sp>
      <p:sp>
        <p:nvSpPr>
          <p:cNvPr id="58" name="TextBox 57">
            <a:extLst>
              <a:ext uri="{FF2B5EF4-FFF2-40B4-BE49-F238E27FC236}">
                <a16:creationId xmlns:a16="http://schemas.microsoft.com/office/drawing/2014/main" id="{D615E173-1056-4D4B-BE3E-3EA601026CA2}"/>
              </a:ext>
            </a:extLst>
          </p:cNvPr>
          <p:cNvSpPr txBox="1"/>
          <p:nvPr/>
        </p:nvSpPr>
        <p:spPr>
          <a:xfrm>
            <a:off x="993061" y="6108822"/>
            <a:ext cx="3823857" cy="430887"/>
          </a:xfrm>
          <a:prstGeom prst="rect">
            <a:avLst/>
          </a:prstGeom>
          <a:noFill/>
        </p:spPr>
        <p:txBody>
          <a:bodyPr wrap="square" rtlCol="0">
            <a:spAutoFit/>
          </a:bodyPr>
          <a:lstStyle/>
          <a:p>
            <a:pPr marL="109538" indent="-109538"/>
            <a:r>
              <a:rPr lang="en-US" sz="1100" spc="-5" dirty="0">
                <a:latin typeface="Arial"/>
                <a:cs typeface="Arial"/>
              </a:rPr>
              <a:t>*	</a:t>
            </a:r>
            <a:r>
              <a:rPr lang="en-US" sz="1050" spc="-10" dirty="0">
                <a:latin typeface="Arial"/>
                <a:cs typeface="Arial"/>
              </a:rPr>
              <a:t>Indicated for use in cardiac surgery, liver transplant surgery and cardiovascular procedures</a:t>
            </a:r>
          </a:p>
        </p:txBody>
      </p:sp>
    </p:spTree>
    <p:extLst>
      <p:ext uri="{BB962C8B-B14F-4D97-AF65-F5344CB8AC3E}">
        <p14:creationId xmlns:p14="http://schemas.microsoft.com/office/powerpoint/2010/main" val="163833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6"/>
            <a:ext cx="10837070" cy="384721"/>
          </a:xfrm>
          <a:prstGeom prst="rect">
            <a:avLst/>
          </a:prstGeom>
        </p:spPr>
        <p:txBody>
          <a:bodyPr vert="horz" wrap="square" lIns="0" tIns="0" rIns="0" bIns="0" rtlCol="0">
            <a:spAutoFit/>
          </a:bodyPr>
          <a:lstStyle/>
          <a:p>
            <a:pPr marL="12700">
              <a:lnSpc>
                <a:spcPct val="100000"/>
              </a:lnSpc>
            </a:pPr>
            <a:r>
              <a:rPr dirty="0"/>
              <a:t>Global Hemostasis</a:t>
            </a:r>
            <a:r>
              <a:rPr lang="en-US" dirty="0"/>
              <a:t> with Lysis</a:t>
            </a:r>
            <a:r>
              <a:rPr dirty="0"/>
              <a:t> </a:t>
            </a:r>
            <a:r>
              <a:rPr lang="en-US" dirty="0"/>
              <a:t>C</a:t>
            </a:r>
            <a:r>
              <a:rPr dirty="0"/>
              <a:t>artridge </a:t>
            </a:r>
            <a:r>
              <a:rPr spc="-10" dirty="0"/>
              <a:t>(07-605-US*)</a:t>
            </a:r>
            <a:endParaRPr dirty="0"/>
          </a:p>
        </p:txBody>
      </p:sp>
      <p:sp>
        <p:nvSpPr>
          <p:cNvPr id="5" name="object 5"/>
          <p:cNvSpPr txBox="1"/>
          <p:nvPr/>
        </p:nvSpPr>
        <p:spPr>
          <a:xfrm>
            <a:off x="1744472" y="4605020"/>
            <a:ext cx="2109470" cy="838835"/>
          </a:xfrm>
          <a:prstGeom prst="rect">
            <a:avLst/>
          </a:prstGeom>
        </p:spPr>
        <p:txBody>
          <a:bodyPr vert="horz" wrap="square" lIns="0" tIns="0" rIns="0" bIns="0" rtlCol="0">
            <a:spAutoFit/>
          </a:bodyPr>
          <a:lstStyle/>
          <a:p>
            <a:pPr marL="12700" marR="5080" algn="ctr">
              <a:lnSpc>
                <a:spcPct val="100000"/>
              </a:lnSpc>
            </a:pPr>
            <a:r>
              <a:rPr sz="1800" dirty="0">
                <a:solidFill>
                  <a:srgbClr val="2CA2C3"/>
                </a:solidFill>
                <a:latin typeface="Arial"/>
                <a:cs typeface="Arial"/>
              </a:rPr>
              <a:t>CFF (MA</a:t>
            </a:r>
            <a:r>
              <a:rPr sz="1800" spc="-254" dirty="0">
                <a:solidFill>
                  <a:srgbClr val="2CA2C3"/>
                </a:solidFill>
                <a:latin typeface="Arial"/>
                <a:cs typeface="Arial"/>
              </a:rPr>
              <a:t> </a:t>
            </a:r>
            <a:r>
              <a:rPr sz="1800" spc="-5" dirty="0">
                <a:solidFill>
                  <a:srgbClr val="2CA2C3"/>
                </a:solidFill>
                <a:latin typeface="Arial"/>
                <a:cs typeface="Arial"/>
              </a:rPr>
              <a:t>parameter)</a:t>
            </a:r>
            <a:r>
              <a:rPr lang="en-US" sz="1800" spc="-5" dirty="0">
                <a:solidFill>
                  <a:srgbClr val="2CA2C3"/>
                </a:solidFill>
                <a:latin typeface="Arial"/>
                <a:cs typeface="Arial"/>
              </a:rPr>
              <a:t> </a:t>
            </a:r>
            <a:r>
              <a:rPr sz="1800" dirty="0">
                <a:solidFill>
                  <a:srgbClr val="6C6D6E"/>
                </a:solidFill>
                <a:latin typeface="Arial"/>
                <a:cs typeface="Arial"/>
              </a:rPr>
              <a:t>Identifies </a:t>
            </a:r>
            <a:r>
              <a:rPr sz="1800" spc="-10" dirty="0">
                <a:solidFill>
                  <a:srgbClr val="6C6D6E"/>
                </a:solidFill>
                <a:latin typeface="Arial"/>
                <a:cs typeface="Arial"/>
              </a:rPr>
              <a:t>fibrin </a:t>
            </a:r>
            <a:r>
              <a:rPr sz="1800" dirty="0">
                <a:solidFill>
                  <a:srgbClr val="6C6D6E"/>
                </a:solidFill>
                <a:latin typeface="Arial"/>
                <a:cs typeface="Arial"/>
              </a:rPr>
              <a:t>clot</a:t>
            </a:r>
            <a:r>
              <a:rPr lang="en-US" sz="1800" dirty="0">
                <a:solidFill>
                  <a:srgbClr val="6C6D6E"/>
                </a:solidFill>
                <a:latin typeface="Arial"/>
                <a:cs typeface="Arial"/>
              </a:rPr>
              <a:t> </a:t>
            </a:r>
            <a:r>
              <a:rPr sz="1800" dirty="0">
                <a:solidFill>
                  <a:srgbClr val="6C6D6E"/>
                </a:solidFill>
                <a:latin typeface="Arial"/>
                <a:cs typeface="Arial"/>
              </a:rPr>
              <a:t>strength</a:t>
            </a:r>
            <a:endParaRPr sz="1800" dirty="0">
              <a:latin typeface="Arial"/>
              <a:cs typeface="Arial"/>
            </a:endParaRPr>
          </a:p>
        </p:txBody>
      </p:sp>
      <p:sp>
        <p:nvSpPr>
          <p:cNvPr id="6" name="object 6"/>
          <p:cNvSpPr/>
          <p:nvPr/>
        </p:nvSpPr>
        <p:spPr>
          <a:xfrm>
            <a:off x="5360670" y="2416301"/>
            <a:ext cx="1624330" cy="1056640"/>
          </a:xfrm>
          <a:custGeom>
            <a:avLst/>
            <a:gdLst/>
            <a:ahLst/>
            <a:cxnLst/>
            <a:rect l="l" t="t" r="r" b="b"/>
            <a:pathLst>
              <a:path w="1624329" h="1056639">
                <a:moveTo>
                  <a:pt x="1448180" y="0"/>
                </a:moveTo>
                <a:lnTo>
                  <a:pt x="176021" y="0"/>
                </a:lnTo>
                <a:lnTo>
                  <a:pt x="129158" y="6350"/>
                </a:lnTo>
                <a:lnTo>
                  <a:pt x="87121" y="24003"/>
                </a:lnTo>
                <a:lnTo>
                  <a:pt x="51561" y="51561"/>
                </a:lnTo>
                <a:lnTo>
                  <a:pt x="24002" y="87249"/>
                </a:lnTo>
                <a:lnTo>
                  <a:pt x="6349" y="129286"/>
                </a:lnTo>
                <a:lnTo>
                  <a:pt x="0" y="176022"/>
                </a:lnTo>
                <a:lnTo>
                  <a:pt x="0" y="880363"/>
                </a:lnTo>
                <a:lnTo>
                  <a:pt x="6349" y="927100"/>
                </a:lnTo>
                <a:lnTo>
                  <a:pt x="24002" y="969137"/>
                </a:lnTo>
                <a:lnTo>
                  <a:pt x="51561" y="1004824"/>
                </a:lnTo>
                <a:lnTo>
                  <a:pt x="87121" y="1032383"/>
                </a:lnTo>
                <a:lnTo>
                  <a:pt x="129158" y="1050036"/>
                </a:lnTo>
                <a:lnTo>
                  <a:pt x="176021" y="1056386"/>
                </a:lnTo>
                <a:lnTo>
                  <a:pt x="1448180" y="1056386"/>
                </a:lnTo>
                <a:lnTo>
                  <a:pt x="1495043" y="1050036"/>
                </a:lnTo>
                <a:lnTo>
                  <a:pt x="1536953" y="1032383"/>
                </a:lnTo>
                <a:lnTo>
                  <a:pt x="1572640" y="1004824"/>
                </a:lnTo>
                <a:lnTo>
                  <a:pt x="1600199" y="969137"/>
                </a:lnTo>
                <a:lnTo>
                  <a:pt x="1617852" y="927100"/>
                </a:lnTo>
                <a:lnTo>
                  <a:pt x="1624202" y="880363"/>
                </a:lnTo>
                <a:lnTo>
                  <a:pt x="1624202" y="176022"/>
                </a:lnTo>
                <a:lnTo>
                  <a:pt x="1617852" y="129286"/>
                </a:lnTo>
                <a:lnTo>
                  <a:pt x="1600199" y="87249"/>
                </a:lnTo>
                <a:lnTo>
                  <a:pt x="1572640" y="51561"/>
                </a:lnTo>
                <a:lnTo>
                  <a:pt x="1536953" y="24003"/>
                </a:lnTo>
                <a:lnTo>
                  <a:pt x="1495043" y="6350"/>
                </a:lnTo>
                <a:lnTo>
                  <a:pt x="1448180" y="0"/>
                </a:lnTo>
                <a:close/>
              </a:path>
            </a:pathLst>
          </a:custGeom>
          <a:solidFill>
            <a:srgbClr val="CC3A45"/>
          </a:solidFill>
        </p:spPr>
        <p:txBody>
          <a:bodyPr wrap="square" lIns="0" tIns="0" rIns="0" bIns="0" rtlCol="0"/>
          <a:lstStyle/>
          <a:p>
            <a:endParaRPr dirty="0"/>
          </a:p>
        </p:txBody>
      </p:sp>
      <p:sp>
        <p:nvSpPr>
          <p:cNvPr id="7" name="object 7"/>
          <p:cNvSpPr/>
          <p:nvPr/>
        </p:nvSpPr>
        <p:spPr>
          <a:xfrm>
            <a:off x="5361051" y="2416682"/>
            <a:ext cx="1624330" cy="1056640"/>
          </a:xfrm>
          <a:custGeom>
            <a:avLst/>
            <a:gdLst/>
            <a:ahLst/>
            <a:cxnLst/>
            <a:rect l="l" t="t" r="r" b="b"/>
            <a:pathLst>
              <a:path w="1624329" h="1056639">
                <a:moveTo>
                  <a:pt x="0" y="176022"/>
                </a:moveTo>
                <a:lnTo>
                  <a:pt x="6350" y="129286"/>
                </a:lnTo>
                <a:lnTo>
                  <a:pt x="24003" y="87249"/>
                </a:lnTo>
                <a:lnTo>
                  <a:pt x="51561" y="51562"/>
                </a:lnTo>
                <a:lnTo>
                  <a:pt x="87122" y="24003"/>
                </a:lnTo>
                <a:lnTo>
                  <a:pt x="129159" y="6350"/>
                </a:lnTo>
                <a:lnTo>
                  <a:pt x="176022" y="0"/>
                </a:lnTo>
                <a:lnTo>
                  <a:pt x="1448181" y="0"/>
                </a:lnTo>
                <a:lnTo>
                  <a:pt x="1495044" y="6350"/>
                </a:lnTo>
                <a:lnTo>
                  <a:pt x="1536954" y="24003"/>
                </a:lnTo>
                <a:lnTo>
                  <a:pt x="1572641" y="51562"/>
                </a:lnTo>
                <a:lnTo>
                  <a:pt x="1600200" y="87249"/>
                </a:lnTo>
                <a:lnTo>
                  <a:pt x="1617853" y="129286"/>
                </a:lnTo>
                <a:lnTo>
                  <a:pt x="1624203" y="176022"/>
                </a:lnTo>
                <a:lnTo>
                  <a:pt x="1624203" y="880364"/>
                </a:lnTo>
                <a:lnTo>
                  <a:pt x="1617853" y="927100"/>
                </a:lnTo>
                <a:lnTo>
                  <a:pt x="1600200" y="969137"/>
                </a:lnTo>
                <a:lnTo>
                  <a:pt x="1572641" y="1004824"/>
                </a:lnTo>
                <a:lnTo>
                  <a:pt x="1536954" y="1032383"/>
                </a:lnTo>
                <a:lnTo>
                  <a:pt x="1495044" y="1050036"/>
                </a:lnTo>
                <a:lnTo>
                  <a:pt x="1448181" y="1056386"/>
                </a:lnTo>
                <a:lnTo>
                  <a:pt x="176022" y="1056386"/>
                </a:lnTo>
                <a:lnTo>
                  <a:pt x="129159" y="1050036"/>
                </a:lnTo>
                <a:lnTo>
                  <a:pt x="87122" y="1032383"/>
                </a:lnTo>
                <a:lnTo>
                  <a:pt x="51561" y="1004824"/>
                </a:lnTo>
                <a:lnTo>
                  <a:pt x="24003" y="969137"/>
                </a:lnTo>
                <a:lnTo>
                  <a:pt x="6350" y="927100"/>
                </a:lnTo>
                <a:lnTo>
                  <a:pt x="0" y="880364"/>
                </a:lnTo>
                <a:lnTo>
                  <a:pt x="0" y="176022"/>
                </a:lnTo>
                <a:close/>
              </a:path>
            </a:pathLst>
          </a:custGeom>
          <a:ln w="12954">
            <a:solidFill>
              <a:srgbClr val="F88EA0"/>
            </a:solidFill>
          </a:ln>
        </p:spPr>
        <p:txBody>
          <a:bodyPr wrap="square" lIns="0" tIns="0" rIns="0" bIns="0" rtlCol="0"/>
          <a:lstStyle/>
          <a:p>
            <a:endParaRPr dirty="0"/>
          </a:p>
        </p:txBody>
      </p:sp>
      <p:sp>
        <p:nvSpPr>
          <p:cNvPr id="8" name="object 8"/>
          <p:cNvSpPr/>
          <p:nvPr/>
        </p:nvSpPr>
        <p:spPr>
          <a:xfrm>
            <a:off x="7512684" y="4138167"/>
            <a:ext cx="72390" cy="101600"/>
          </a:xfrm>
          <a:custGeom>
            <a:avLst/>
            <a:gdLst/>
            <a:ahLst/>
            <a:cxnLst/>
            <a:rect l="l" t="t" r="r" b="b"/>
            <a:pathLst>
              <a:path w="72390" h="101600">
                <a:moveTo>
                  <a:pt x="9651" y="0"/>
                </a:moveTo>
                <a:lnTo>
                  <a:pt x="1015" y="6095"/>
                </a:lnTo>
                <a:lnTo>
                  <a:pt x="0" y="12064"/>
                </a:lnTo>
                <a:lnTo>
                  <a:pt x="63626" y="101599"/>
                </a:lnTo>
                <a:lnTo>
                  <a:pt x="72008" y="83565"/>
                </a:lnTo>
                <a:lnTo>
                  <a:pt x="52450" y="83565"/>
                </a:lnTo>
                <a:lnTo>
                  <a:pt x="51434" y="73024"/>
                </a:lnTo>
                <a:lnTo>
                  <a:pt x="48513" y="47497"/>
                </a:lnTo>
                <a:lnTo>
                  <a:pt x="15493" y="1015"/>
                </a:lnTo>
                <a:lnTo>
                  <a:pt x="9651" y="0"/>
                </a:lnTo>
                <a:close/>
              </a:path>
            </a:pathLst>
          </a:custGeom>
          <a:solidFill>
            <a:srgbClr val="CC3A45"/>
          </a:solidFill>
        </p:spPr>
        <p:txBody>
          <a:bodyPr wrap="square" lIns="0" tIns="0" rIns="0" bIns="0" rtlCol="0"/>
          <a:lstStyle/>
          <a:p>
            <a:endParaRPr dirty="0"/>
          </a:p>
        </p:txBody>
      </p:sp>
      <p:sp>
        <p:nvSpPr>
          <p:cNvPr id="9" name="object 9"/>
          <p:cNvSpPr/>
          <p:nvPr/>
        </p:nvSpPr>
        <p:spPr>
          <a:xfrm>
            <a:off x="7564119" y="4210939"/>
            <a:ext cx="20320" cy="10795"/>
          </a:xfrm>
          <a:custGeom>
            <a:avLst/>
            <a:gdLst/>
            <a:ahLst/>
            <a:cxnLst/>
            <a:rect l="l" t="t" r="r" b="b"/>
            <a:pathLst>
              <a:path w="20320" h="10795">
                <a:moveTo>
                  <a:pt x="4699" y="0"/>
                </a:moveTo>
                <a:lnTo>
                  <a:pt x="0" y="0"/>
                </a:lnTo>
                <a:lnTo>
                  <a:pt x="1016" y="10795"/>
                </a:lnTo>
                <a:lnTo>
                  <a:pt x="19939" y="9144"/>
                </a:lnTo>
                <a:lnTo>
                  <a:pt x="19685" y="5969"/>
                </a:lnTo>
                <a:lnTo>
                  <a:pt x="1905" y="5969"/>
                </a:lnTo>
                <a:lnTo>
                  <a:pt x="4699" y="0"/>
                </a:lnTo>
                <a:close/>
              </a:path>
            </a:pathLst>
          </a:custGeom>
          <a:solidFill>
            <a:srgbClr val="CC3A45"/>
          </a:solidFill>
        </p:spPr>
        <p:txBody>
          <a:bodyPr wrap="square" lIns="0" tIns="0" rIns="0" bIns="0" rtlCol="0"/>
          <a:lstStyle/>
          <a:p>
            <a:endParaRPr dirty="0"/>
          </a:p>
        </p:txBody>
      </p:sp>
      <p:sp>
        <p:nvSpPr>
          <p:cNvPr id="10" name="object 10"/>
          <p:cNvSpPr/>
          <p:nvPr/>
        </p:nvSpPr>
        <p:spPr>
          <a:xfrm>
            <a:off x="7565135" y="4130166"/>
            <a:ext cx="57785" cy="92075"/>
          </a:xfrm>
          <a:custGeom>
            <a:avLst/>
            <a:gdLst/>
            <a:ahLst/>
            <a:cxnLst/>
            <a:rect l="l" t="t" r="r" b="b"/>
            <a:pathLst>
              <a:path w="57784" h="92075">
                <a:moveTo>
                  <a:pt x="46227" y="0"/>
                </a:moveTo>
                <a:lnTo>
                  <a:pt x="40512" y="2031"/>
                </a:lnTo>
                <a:lnTo>
                  <a:pt x="38353" y="6857"/>
                </a:lnTo>
                <a:lnTo>
                  <a:pt x="15366" y="55879"/>
                </a:lnTo>
                <a:lnTo>
                  <a:pt x="18033" y="78993"/>
                </a:lnTo>
                <a:lnTo>
                  <a:pt x="18922" y="89915"/>
                </a:lnTo>
                <a:lnTo>
                  <a:pt x="0" y="91566"/>
                </a:lnTo>
                <a:lnTo>
                  <a:pt x="19557" y="91566"/>
                </a:lnTo>
                <a:lnTo>
                  <a:pt x="55498" y="14858"/>
                </a:lnTo>
                <a:lnTo>
                  <a:pt x="57784" y="10159"/>
                </a:lnTo>
                <a:lnTo>
                  <a:pt x="55752" y="4444"/>
                </a:lnTo>
                <a:lnTo>
                  <a:pt x="50926" y="2285"/>
                </a:lnTo>
                <a:lnTo>
                  <a:pt x="46227" y="0"/>
                </a:lnTo>
                <a:close/>
              </a:path>
            </a:pathLst>
          </a:custGeom>
          <a:solidFill>
            <a:srgbClr val="CC3A45"/>
          </a:solidFill>
        </p:spPr>
        <p:txBody>
          <a:bodyPr wrap="square" lIns="0" tIns="0" rIns="0" bIns="0" rtlCol="0"/>
          <a:lstStyle/>
          <a:p>
            <a:endParaRPr dirty="0"/>
          </a:p>
        </p:txBody>
      </p:sp>
      <p:sp>
        <p:nvSpPr>
          <p:cNvPr id="11" name="object 11"/>
          <p:cNvSpPr/>
          <p:nvPr/>
        </p:nvSpPr>
        <p:spPr>
          <a:xfrm>
            <a:off x="7566025" y="4202176"/>
            <a:ext cx="16510" cy="15240"/>
          </a:xfrm>
          <a:custGeom>
            <a:avLst/>
            <a:gdLst/>
            <a:ahLst/>
            <a:cxnLst/>
            <a:rect l="l" t="t" r="r" b="b"/>
            <a:pathLst>
              <a:path w="16509" h="15239">
                <a:moveTo>
                  <a:pt x="6857" y="0"/>
                </a:moveTo>
                <a:lnTo>
                  <a:pt x="0" y="14731"/>
                </a:lnTo>
                <a:lnTo>
                  <a:pt x="16382" y="13208"/>
                </a:lnTo>
                <a:lnTo>
                  <a:pt x="6857" y="0"/>
                </a:lnTo>
                <a:close/>
              </a:path>
            </a:pathLst>
          </a:custGeom>
          <a:solidFill>
            <a:srgbClr val="CC3A45"/>
          </a:solidFill>
        </p:spPr>
        <p:txBody>
          <a:bodyPr wrap="square" lIns="0" tIns="0" rIns="0" bIns="0" rtlCol="0"/>
          <a:lstStyle/>
          <a:p>
            <a:endParaRPr dirty="0"/>
          </a:p>
        </p:txBody>
      </p:sp>
      <p:sp>
        <p:nvSpPr>
          <p:cNvPr id="12" name="object 12"/>
          <p:cNvSpPr/>
          <p:nvPr/>
        </p:nvSpPr>
        <p:spPr>
          <a:xfrm>
            <a:off x="7566025" y="4186046"/>
            <a:ext cx="17780" cy="31115"/>
          </a:xfrm>
          <a:custGeom>
            <a:avLst/>
            <a:gdLst/>
            <a:ahLst/>
            <a:cxnLst/>
            <a:rect l="l" t="t" r="r" b="b"/>
            <a:pathLst>
              <a:path w="17779" h="31114">
                <a:moveTo>
                  <a:pt x="14477" y="0"/>
                </a:moveTo>
                <a:lnTo>
                  <a:pt x="6857" y="16129"/>
                </a:lnTo>
                <a:lnTo>
                  <a:pt x="16382" y="29337"/>
                </a:lnTo>
                <a:lnTo>
                  <a:pt x="0" y="30861"/>
                </a:lnTo>
                <a:lnTo>
                  <a:pt x="17779" y="30861"/>
                </a:lnTo>
                <a:lnTo>
                  <a:pt x="17144" y="23113"/>
                </a:lnTo>
                <a:lnTo>
                  <a:pt x="14477" y="0"/>
                </a:lnTo>
                <a:close/>
              </a:path>
            </a:pathLst>
          </a:custGeom>
          <a:solidFill>
            <a:srgbClr val="CC3A45"/>
          </a:solidFill>
        </p:spPr>
        <p:txBody>
          <a:bodyPr wrap="square" lIns="0" tIns="0" rIns="0" bIns="0" rtlCol="0"/>
          <a:lstStyle/>
          <a:p>
            <a:endParaRPr dirty="0"/>
          </a:p>
        </p:txBody>
      </p:sp>
      <p:sp>
        <p:nvSpPr>
          <p:cNvPr id="13" name="object 13"/>
          <p:cNvSpPr/>
          <p:nvPr/>
        </p:nvSpPr>
        <p:spPr>
          <a:xfrm>
            <a:off x="7561198" y="4185665"/>
            <a:ext cx="12065" cy="26034"/>
          </a:xfrm>
          <a:custGeom>
            <a:avLst/>
            <a:gdLst/>
            <a:ahLst/>
            <a:cxnLst/>
            <a:rect l="l" t="t" r="r" b="b"/>
            <a:pathLst>
              <a:path w="12065" h="26035">
                <a:moveTo>
                  <a:pt x="0" y="0"/>
                </a:moveTo>
                <a:lnTo>
                  <a:pt x="2921" y="25526"/>
                </a:lnTo>
                <a:lnTo>
                  <a:pt x="2921" y="25272"/>
                </a:lnTo>
                <a:lnTo>
                  <a:pt x="7620" y="25272"/>
                </a:lnTo>
                <a:lnTo>
                  <a:pt x="11684" y="16509"/>
                </a:lnTo>
                <a:lnTo>
                  <a:pt x="0" y="0"/>
                </a:lnTo>
                <a:close/>
              </a:path>
            </a:pathLst>
          </a:custGeom>
          <a:solidFill>
            <a:srgbClr val="CC3A45"/>
          </a:solidFill>
        </p:spPr>
        <p:txBody>
          <a:bodyPr wrap="square" lIns="0" tIns="0" rIns="0" bIns="0" rtlCol="0"/>
          <a:lstStyle/>
          <a:p>
            <a:endParaRPr dirty="0"/>
          </a:p>
        </p:txBody>
      </p:sp>
      <p:sp>
        <p:nvSpPr>
          <p:cNvPr id="14" name="object 14"/>
          <p:cNvSpPr/>
          <p:nvPr/>
        </p:nvSpPr>
        <p:spPr>
          <a:xfrm>
            <a:off x="7560818" y="4181728"/>
            <a:ext cx="19685" cy="20955"/>
          </a:xfrm>
          <a:custGeom>
            <a:avLst/>
            <a:gdLst/>
            <a:ahLst/>
            <a:cxnLst/>
            <a:rect l="l" t="t" r="r" b="b"/>
            <a:pathLst>
              <a:path w="19684" h="20954">
                <a:moveTo>
                  <a:pt x="19176" y="0"/>
                </a:moveTo>
                <a:lnTo>
                  <a:pt x="0" y="0"/>
                </a:lnTo>
                <a:lnTo>
                  <a:pt x="380" y="3937"/>
                </a:lnTo>
                <a:lnTo>
                  <a:pt x="12064" y="20447"/>
                </a:lnTo>
                <a:lnTo>
                  <a:pt x="19684" y="4318"/>
                </a:lnTo>
                <a:lnTo>
                  <a:pt x="19176" y="0"/>
                </a:lnTo>
                <a:close/>
              </a:path>
            </a:pathLst>
          </a:custGeom>
          <a:solidFill>
            <a:srgbClr val="CC3A45"/>
          </a:solidFill>
        </p:spPr>
        <p:txBody>
          <a:bodyPr wrap="square" lIns="0" tIns="0" rIns="0" bIns="0" rtlCol="0"/>
          <a:lstStyle/>
          <a:p>
            <a:endParaRPr dirty="0"/>
          </a:p>
        </p:txBody>
      </p:sp>
      <p:sp>
        <p:nvSpPr>
          <p:cNvPr id="15" name="object 15"/>
          <p:cNvSpPr/>
          <p:nvPr/>
        </p:nvSpPr>
        <p:spPr>
          <a:xfrm>
            <a:off x="7556881" y="4152519"/>
            <a:ext cx="23495" cy="29845"/>
          </a:xfrm>
          <a:custGeom>
            <a:avLst/>
            <a:gdLst/>
            <a:ahLst/>
            <a:cxnLst/>
            <a:rect l="l" t="t" r="r" b="b"/>
            <a:pathLst>
              <a:path w="23495" h="29845">
                <a:moveTo>
                  <a:pt x="19176" y="0"/>
                </a:moveTo>
                <a:lnTo>
                  <a:pt x="0" y="0"/>
                </a:lnTo>
                <a:lnTo>
                  <a:pt x="3936" y="29463"/>
                </a:lnTo>
                <a:lnTo>
                  <a:pt x="3936" y="29209"/>
                </a:lnTo>
                <a:lnTo>
                  <a:pt x="23113" y="29209"/>
                </a:lnTo>
                <a:lnTo>
                  <a:pt x="22859" y="26923"/>
                </a:lnTo>
                <a:lnTo>
                  <a:pt x="19176" y="0"/>
                </a:lnTo>
                <a:close/>
              </a:path>
            </a:pathLst>
          </a:custGeom>
          <a:solidFill>
            <a:srgbClr val="CC3A45"/>
          </a:solidFill>
        </p:spPr>
        <p:txBody>
          <a:bodyPr wrap="square" lIns="0" tIns="0" rIns="0" bIns="0" rtlCol="0"/>
          <a:lstStyle/>
          <a:p>
            <a:endParaRPr dirty="0"/>
          </a:p>
        </p:txBody>
      </p:sp>
      <p:sp>
        <p:nvSpPr>
          <p:cNvPr id="16" name="object 16"/>
          <p:cNvSpPr/>
          <p:nvPr/>
        </p:nvSpPr>
        <p:spPr>
          <a:xfrm>
            <a:off x="7552435" y="4123435"/>
            <a:ext cx="24130" cy="29209"/>
          </a:xfrm>
          <a:custGeom>
            <a:avLst/>
            <a:gdLst/>
            <a:ahLst/>
            <a:cxnLst/>
            <a:rect l="l" t="t" r="r" b="b"/>
            <a:pathLst>
              <a:path w="24129" h="29210">
                <a:moveTo>
                  <a:pt x="19176" y="0"/>
                </a:moveTo>
                <a:lnTo>
                  <a:pt x="0" y="0"/>
                </a:lnTo>
                <a:lnTo>
                  <a:pt x="4444" y="29209"/>
                </a:lnTo>
                <a:lnTo>
                  <a:pt x="23621" y="29083"/>
                </a:lnTo>
                <a:lnTo>
                  <a:pt x="23240" y="26416"/>
                </a:lnTo>
                <a:lnTo>
                  <a:pt x="19176" y="0"/>
                </a:lnTo>
                <a:close/>
              </a:path>
            </a:pathLst>
          </a:custGeom>
          <a:solidFill>
            <a:srgbClr val="CC3A45"/>
          </a:solidFill>
        </p:spPr>
        <p:txBody>
          <a:bodyPr wrap="square" lIns="0" tIns="0" rIns="0" bIns="0" rtlCol="0"/>
          <a:lstStyle/>
          <a:p>
            <a:endParaRPr dirty="0"/>
          </a:p>
        </p:txBody>
      </p:sp>
      <p:sp>
        <p:nvSpPr>
          <p:cNvPr id="17" name="object 17"/>
          <p:cNvSpPr/>
          <p:nvPr/>
        </p:nvSpPr>
        <p:spPr>
          <a:xfrm>
            <a:off x="7547356" y="4094607"/>
            <a:ext cx="24765" cy="29209"/>
          </a:xfrm>
          <a:custGeom>
            <a:avLst/>
            <a:gdLst/>
            <a:ahLst/>
            <a:cxnLst/>
            <a:rect l="l" t="t" r="r" b="b"/>
            <a:pathLst>
              <a:path w="24765" h="29210">
                <a:moveTo>
                  <a:pt x="19303" y="0"/>
                </a:moveTo>
                <a:lnTo>
                  <a:pt x="0" y="0"/>
                </a:lnTo>
                <a:lnTo>
                  <a:pt x="5079" y="29083"/>
                </a:lnTo>
                <a:lnTo>
                  <a:pt x="5079" y="28829"/>
                </a:lnTo>
                <a:lnTo>
                  <a:pt x="24256" y="28829"/>
                </a:lnTo>
                <a:lnTo>
                  <a:pt x="23875" y="25781"/>
                </a:lnTo>
                <a:lnTo>
                  <a:pt x="19303" y="0"/>
                </a:lnTo>
                <a:close/>
              </a:path>
            </a:pathLst>
          </a:custGeom>
          <a:solidFill>
            <a:srgbClr val="CC3A45"/>
          </a:solidFill>
        </p:spPr>
        <p:txBody>
          <a:bodyPr wrap="square" lIns="0" tIns="0" rIns="0" bIns="0" rtlCol="0"/>
          <a:lstStyle/>
          <a:p>
            <a:endParaRPr dirty="0"/>
          </a:p>
        </p:txBody>
      </p:sp>
      <p:sp>
        <p:nvSpPr>
          <p:cNvPr id="18" name="object 18"/>
          <p:cNvSpPr/>
          <p:nvPr/>
        </p:nvSpPr>
        <p:spPr>
          <a:xfrm>
            <a:off x="7541514" y="4065778"/>
            <a:ext cx="25400" cy="29209"/>
          </a:xfrm>
          <a:custGeom>
            <a:avLst/>
            <a:gdLst/>
            <a:ahLst/>
            <a:cxnLst/>
            <a:rect l="l" t="t" r="r" b="b"/>
            <a:pathLst>
              <a:path w="25400" h="29210">
                <a:moveTo>
                  <a:pt x="19430" y="0"/>
                </a:moveTo>
                <a:lnTo>
                  <a:pt x="0" y="0"/>
                </a:lnTo>
                <a:lnTo>
                  <a:pt x="5841" y="29083"/>
                </a:lnTo>
                <a:lnTo>
                  <a:pt x="5841" y="28829"/>
                </a:lnTo>
                <a:lnTo>
                  <a:pt x="25145" y="28829"/>
                </a:lnTo>
                <a:lnTo>
                  <a:pt x="24510" y="25400"/>
                </a:lnTo>
                <a:lnTo>
                  <a:pt x="19430" y="0"/>
                </a:lnTo>
                <a:close/>
              </a:path>
            </a:pathLst>
          </a:custGeom>
          <a:solidFill>
            <a:srgbClr val="CC3A45"/>
          </a:solidFill>
        </p:spPr>
        <p:txBody>
          <a:bodyPr wrap="square" lIns="0" tIns="0" rIns="0" bIns="0" rtlCol="0"/>
          <a:lstStyle/>
          <a:p>
            <a:endParaRPr dirty="0"/>
          </a:p>
        </p:txBody>
      </p:sp>
      <p:sp>
        <p:nvSpPr>
          <p:cNvPr id="19" name="object 19"/>
          <p:cNvSpPr/>
          <p:nvPr/>
        </p:nvSpPr>
        <p:spPr>
          <a:xfrm>
            <a:off x="7535291" y="4037203"/>
            <a:ext cx="26034" cy="29209"/>
          </a:xfrm>
          <a:custGeom>
            <a:avLst/>
            <a:gdLst/>
            <a:ahLst/>
            <a:cxnLst/>
            <a:rect l="l" t="t" r="r" b="b"/>
            <a:pathLst>
              <a:path w="26034" h="29210">
                <a:moveTo>
                  <a:pt x="19430" y="0"/>
                </a:moveTo>
                <a:lnTo>
                  <a:pt x="0" y="0"/>
                </a:lnTo>
                <a:lnTo>
                  <a:pt x="6222" y="28829"/>
                </a:lnTo>
                <a:lnTo>
                  <a:pt x="6222" y="28575"/>
                </a:lnTo>
                <a:lnTo>
                  <a:pt x="25653" y="28575"/>
                </a:lnTo>
                <a:lnTo>
                  <a:pt x="24891" y="24765"/>
                </a:lnTo>
                <a:lnTo>
                  <a:pt x="19430" y="0"/>
                </a:lnTo>
                <a:close/>
              </a:path>
            </a:pathLst>
          </a:custGeom>
          <a:solidFill>
            <a:srgbClr val="CC3A45"/>
          </a:solidFill>
        </p:spPr>
        <p:txBody>
          <a:bodyPr wrap="square" lIns="0" tIns="0" rIns="0" bIns="0" rtlCol="0"/>
          <a:lstStyle/>
          <a:p>
            <a:endParaRPr dirty="0"/>
          </a:p>
        </p:txBody>
      </p:sp>
      <p:sp>
        <p:nvSpPr>
          <p:cNvPr id="20" name="object 20"/>
          <p:cNvSpPr/>
          <p:nvPr/>
        </p:nvSpPr>
        <p:spPr>
          <a:xfrm>
            <a:off x="7528432" y="4008754"/>
            <a:ext cx="26670" cy="29209"/>
          </a:xfrm>
          <a:custGeom>
            <a:avLst/>
            <a:gdLst/>
            <a:ahLst/>
            <a:cxnLst/>
            <a:rect l="l" t="t" r="r" b="b"/>
            <a:pathLst>
              <a:path w="26670" h="29210">
                <a:moveTo>
                  <a:pt x="19557" y="0"/>
                </a:moveTo>
                <a:lnTo>
                  <a:pt x="0" y="0"/>
                </a:lnTo>
                <a:lnTo>
                  <a:pt x="6857" y="28702"/>
                </a:lnTo>
                <a:lnTo>
                  <a:pt x="6857" y="28448"/>
                </a:lnTo>
                <a:lnTo>
                  <a:pt x="26288" y="28448"/>
                </a:lnTo>
                <a:lnTo>
                  <a:pt x="25399" y="24257"/>
                </a:lnTo>
                <a:lnTo>
                  <a:pt x="19557" y="0"/>
                </a:lnTo>
                <a:close/>
              </a:path>
            </a:pathLst>
          </a:custGeom>
          <a:solidFill>
            <a:srgbClr val="CC3A45"/>
          </a:solidFill>
        </p:spPr>
        <p:txBody>
          <a:bodyPr wrap="square" lIns="0" tIns="0" rIns="0" bIns="0" rtlCol="0"/>
          <a:lstStyle/>
          <a:p>
            <a:endParaRPr dirty="0"/>
          </a:p>
        </p:txBody>
      </p:sp>
      <p:sp>
        <p:nvSpPr>
          <p:cNvPr id="21" name="object 21"/>
          <p:cNvSpPr/>
          <p:nvPr/>
        </p:nvSpPr>
        <p:spPr>
          <a:xfrm>
            <a:off x="7520940" y="3980560"/>
            <a:ext cx="27305" cy="28575"/>
          </a:xfrm>
          <a:custGeom>
            <a:avLst/>
            <a:gdLst/>
            <a:ahLst/>
            <a:cxnLst/>
            <a:rect l="l" t="t" r="r" b="b"/>
            <a:pathLst>
              <a:path w="27304" h="28575">
                <a:moveTo>
                  <a:pt x="19684" y="0"/>
                </a:moveTo>
                <a:lnTo>
                  <a:pt x="0" y="0"/>
                </a:lnTo>
                <a:lnTo>
                  <a:pt x="7492" y="28448"/>
                </a:lnTo>
                <a:lnTo>
                  <a:pt x="7492" y="28194"/>
                </a:lnTo>
                <a:lnTo>
                  <a:pt x="27050" y="28194"/>
                </a:lnTo>
                <a:lnTo>
                  <a:pt x="25907" y="23622"/>
                </a:lnTo>
                <a:lnTo>
                  <a:pt x="19684" y="0"/>
                </a:lnTo>
                <a:close/>
              </a:path>
            </a:pathLst>
          </a:custGeom>
          <a:solidFill>
            <a:srgbClr val="CC3A45"/>
          </a:solidFill>
        </p:spPr>
        <p:txBody>
          <a:bodyPr wrap="square" lIns="0" tIns="0" rIns="0" bIns="0" rtlCol="0"/>
          <a:lstStyle/>
          <a:p>
            <a:endParaRPr dirty="0"/>
          </a:p>
        </p:txBody>
      </p:sp>
      <p:sp>
        <p:nvSpPr>
          <p:cNvPr id="22" name="object 22"/>
          <p:cNvSpPr/>
          <p:nvPr/>
        </p:nvSpPr>
        <p:spPr>
          <a:xfrm>
            <a:off x="7512811" y="3952494"/>
            <a:ext cx="27940" cy="28575"/>
          </a:xfrm>
          <a:custGeom>
            <a:avLst/>
            <a:gdLst/>
            <a:ahLst/>
            <a:cxnLst/>
            <a:rect l="l" t="t" r="r" b="b"/>
            <a:pathLst>
              <a:path w="27940" h="28575">
                <a:moveTo>
                  <a:pt x="19811" y="0"/>
                </a:moveTo>
                <a:lnTo>
                  <a:pt x="0" y="0"/>
                </a:lnTo>
                <a:lnTo>
                  <a:pt x="8127" y="28320"/>
                </a:lnTo>
                <a:lnTo>
                  <a:pt x="8127" y="28066"/>
                </a:lnTo>
                <a:lnTo>
                  <a:pt x="27812" y="28066"/>
                </a:lnTo>
                <a:lnTo>
                  <a:pt x="26542" y="23113"/>
                </a:lnTo>
                <a:lnTo>
                  <a:pt x="19811" y="0"/>
                </a:lnTo>
                <a:close/>
              </a:path>
            </a:pathLst>
          </a:custGeom>
          <a:solidFill>
            <a:srgbClr val="CC3A45"/>
          </a:solidFill>
        </p:spPr>
        <p:txBody>
          <a:bodyPr wrap="square" lIns="0" tIns="0" rIns="0" bIns="0" rtlCol="0"/>
          <a:lstStyle/>
          <a:p>
            <a:endParaRPr dirty="0"/>
          </a:p>
        </p:txBody>
      </p:sp>
      <p:sp>
        <p:nvSpPr>
          <p:cNvPr id="23" name="object 23"/>
          <p:cNvSpPr/>
          <p:nvPr/>
        </p:nvSpPr>
        <p:spPr>
          <a:xfrm>
            <a:off x="7504176" y="3924553"/>
            <a:ext cx="28575" cy="28575"/>
          </a:xfrm>
          <a:custGeom>
            <a:avLst/>
            <a:gdLst/>
            <a:ahLst/>
            <a:cxnLst/>
            <a:rect l="l" t="t" r="r" b="b"/>
            <a:pathLst>
              <a:path w="28575" h="28575">
                <a:moveTo>
                  <a:pt x="19939" y="0"/>
                </a:moveTo>
                <a:lnTo>
                  <a:pt x="0" y="0"/>
                </a:lnTo>
                <a:lnTo>
                  <a:pt x="8636" y="28067"/>
                </a:lnTo>
                <a:lnTo>
                  <a:pt x="28448" y="27940"/>
                </a:lnTo>
                <a:lnTo>
                  <a:pt x="26924" y="22606"/>
                </a:lnTo>
                <a:lnTo>
                  <a:pt x="19939" y="0"/>
                </a:lnTo>
                <a:close/>
              </a:path>
            </a:pathLst>
          </a:custGeom>
          <a:solidFill>
            <a:srgbClr val="CC3A45"/>
          </a:solidFill>
        </p:spPr>
        <p:txBody>
          <a:bodyPr wrap="square" lIns="0" tIns="0" rIns="0" bIns="0" rtlCol="0"/>
          <a:lstStyle/>
          <a:p>
            <a:endParaRPr dirty="0"/>
          </a:p>
        </p:txBody>
      </p:sp>
      <p:sp>
        <p:nvSpPr>
          <p:cNvPr id="24" name="object 24"/>
          <p:cNvSpPr/>
          <p:nvPr/>
        </p:nvSpPr>
        <p:spPr>
          <a:xfrm>
            <a:off x="7495031" y="3896995"/>
            <a:ext cx="29209" cy="27940"/>
          </a:xfrm>
          <a:custGeom>
            <a:avLst/>
            <a:gdLst/>
            <a:ahLst/>
            <a:cxnLst/>
            <a:rect l="l" t="t" r="r" b="b"/>
            <a:pathLst>
              <a:path w="29209" h="27939">
                <a:moveTo>
                  <a:pt x="20066" y="0"/>
                </a:moveTo>
                <a:lnTo>
                  <a:pt x="0" y="0"/>
                </a:lnTo>
                <a:lnTo>
                  <a:pt x="9144" y="27812"/>
                </a:lnTo>
                <a:lnTo>
                  <a:pt x="9144" y="27558"/>
                </a:lnTo>
                <a:lnTo>
                  <a:pt x="29083" y="27558"/>
                </a:lnTo>
                <a:lnTo>
                  <a:pt x="27305" y="21843"/>
                </a:lnTo>
                <a:lnTo>
                  <a:pt x="20066" y="0"/>
                </a:lnTo>
                <a:close/>
              </a:path>
            </a:pathLst>
          </a:custGeom>
          <a:solidFill>
            <a:srgbClr val="CC3A45"/>
          </a:solidFill>
        </p:spPr>
        <p:txBody>
          <a:bodyPr wrap="square" lIns="0" tIns="0" rIns="0" bIns="0" rtlCol="0"/>
          <a:lstStyle/>
          <a:p>
            <a:endParaRPr dirty="0"/>
          </a:p>
        </p:txBody>
      </p:sp>
      <p:sp>
        <p:nvSpPr>
          <p:cNvPr id="25" name="object 25"/>
          <p:cNvSpPr/>
          <p:nvPr/>
        </p:nvSpPr>
        <p:spPr>
          <a:xfrm>
            <a:off x="7474839" y="3842130"/>
            <a:ext cx="40640" cy="55244"/>
          </a:xfrm>
          <a:custGeom>
            <a:avLst/>
            <a:gdLst/>
            <a:ahLst/>
            <a:cxnLst/>
            <a:rect l="l" t="t" r="r" b="b"/>
            <a:pathLst>
              <a:path w="40640" h="55245">
                <a:moveTo>
                  <a:pt x="20320" y="0"/>
                </a:moveTo>
                <a:lnTo>
                  <a:pt x="0" y="0"/>
                </a:lnTo>
                <a:lnTo>
                  <a:pt x="10414" y="27432"/>
                </a:lnTo>
                <a:lnTo>
                  <a:pt x="20193" y="54991"/>
                </a:lnTo>
                <a:lnTo>
                  <a:pt x="40259" y="54864"/>
                </a:lnTo>
                <a:lnTo>
                  <a:pt x="38227" y="48768"/>
                </a:lnTo>
                <a:lnTo>
                  <a:pt x="28194" y="20828"/>
                </a:lnTo>
                <a:lnTo>
                  <a:pt x="20320" y="0"/>
                </a:lnTo>
                <a:close/>
              </a:path>
            </a:pathLst>
          </a:custGeom>
          <a:solidFill>
            <a:srgbClr val="CC3A45"/>
          </a:solidFill>
        </p:spPr>
        <p:txBody>
          <a:bodyPr wrap="square" lIns="0" tIns="0" rIns="0" bIns="0" rtlCol="0"/>
          <a:lstStyle/>
          <a:p>
            <a:endParaRPr dirty="0"/>
          </a:p>
        </p:txBody>
      </p:sp>
      <p:sp>
        <p:nvSpPr>
          <p:cNvPr id="26" name="object 26"/>
          <p:cNvSpPr/>
          <p:nvPr/>
        </p:nvSpPr>
        <p:spPr>
          <a:xfrm>
            <a:off x="7452359" y="3788283"/>
            <a:ext cx="43180" cy="54610"/>
          </a:xfrm>
          <a:custGeom>
            <a:avLst/>
            <a:gdLst/>
            <a:ahLst/>
            <a:cxnLst/>
            <a:rect l="l" t="t" r="r" b="b"/>
            <a:pathLst>
              <a:path w="43179" h="54610">
                <a:moveTo>
                  <a:pt x="20574" y="0"/>
                </a:moveTo>
                <a:lnTo>
                  <a:pt x="0" y="0"/>
                </a:lnTo>
                <a:lnTo>
                  <a:pt x="22606" y="54229"/>
                </a:lnTo>
                <a:lnTo>
                  <a:pt x="22479" y="53848"/>
                </a:lnTo>
                <a:lnTo>
                  <a:pt x="42799" y="53848"/>
                </a:lnTo>
                <a:lnTo>
                  <a:pt x="40259" y="46990"/>
                </a:lnTo>
                <a:lnTo>
                  <a:pt x="20574" y="0"/>
                </a:lnTo>
                <a:close/>
              </a:path>
            </a:pathLst>
          </a:custGeom>
          <a:solidFill>
            <a:srgbClr val="CC3A45"/>
          </a:solidFill>
        </p:spPr>
        <p:txBody>
          <a:bodyPr wrap="square" lIns="0" tIns="0" rIns="0" bIns="0" rtlCol="0"/>
          <a:lstStyle/>
          <a:p>
            <a:endParaRPr dirty="0"/>
          </a:p>
        </p:txBody>
      </p:sp>
      <p:sp>
        <p:nvSpPr>
          <p:cNvPr id="27" name="object 27"/>
          <p:cNvSpPr/>
          <p:nvPr/>
        </p:nvSpPr>
        <p:spPr>
          <a:xfrm>
            <a:off x="7400797" y="3683761"/>
            <a:ext cx="72390" cy="105410"/>
          </a:xfrm>
          <a:custGeom>
            <a:avLst/>
            <a:gdLst/>
            <a:ahLst/>
            <a:cxnLst/>
            <a:rect l="l" t="t" r="r" b="b"/>
            <a:pathLst>
              <a:path w="72390" h="105410">
                <a:moveTo>
                  <a:pt x="21463" y="0"/>
                </a:moveTo>
                <a:lnTo>
                  <a:pt x="0" y="0"/>
                </a:lnTo>
                <a:lnTo>
                  <a:pt x="27178" y="52069"/>
                </a:lnTo>
                <a:lnTo>
                  <a:pt x="51689" y="104902"/>
                </a:lnTo>
                <a:lnTo>
                  <a:pt x="51562" y="104521"/>
                </a:lnTo>
                <a:lnTo>
                  <a:pt x="72136" y="104521"/>
                </a:lnTo>
                <a:lnTo>
                  <a:pt x="69088" y="97028"/>
                </a:lnTo>
                <a:lnTo>
                  <a:pt x="44196" y="43434"/>
                </a:lnTo>
                <a:lnTo>
                  <a:pt x="21463" y="0"/>
                </a:lnTo>
                <a:close/>
              </a:path>
            </a:pathLst>
          </a:custGeom>
          <a:solidFill>
            <a:srgbClr val="CC3A45"/>
          </a:solidFill>
        </p:spPr>
        <p:txBody>
          <a:bodyPr wrap="square" lIns="0" tIns="0" rIns="0" bIns="0" rtlCol="0"/>
          <a:lstStyle/>
          <a:p>
            <a:endParaRPr dirty="0"/>
          </a:p>
        </p:txBody>
      </p:sp>
      <p:sp>
        <p:nvSpPr>
          <p:cNvPr id="28" name="object 28"/>
          <p:cNvSpPr/>
          <p:nvPr/>
        </p:nvSpPr>
        <p:spPr>
          <a:xfrm>
            <a:off x="7371842" y="3632961"/>
            <a:ext cx="50800" cy="51435"/>
          </a:xfrm>
          <a:custGeom>
            <a:avLst/>
            <a:gdLst/>
            <a:ahLst/>
            <a:cxnLst/>
            <a:rect l="l" t="t" r="r" b="b"/>
            <a:pathLst>
              <a:path w="50800" h="51435">
                <a:moveTo>
                  <a:pt x="21844" y="0"/>
                </a:moveTo>
                <a:lnTo>
                  <a:pt x="0" y="0"/>
                </a:lnTo>
                <a:lnTo>
                  <a:pt x="29083" y="51053"/>
                </a:lnTo>
                <a:lnTo>
                  <a:pt x="28956" y="50800"/>
                </a:lnTo>
                <a:lnTo>
                  <a:pt x="50419" y="50800"/>
                </a:lnTo>
                <a:lnTo>
                  <a:pt x="45847" y="41783"/>
                </a:lnTo>
                <a:lnTo>
                  <a:pt x="21844" y="0"/>
                </a:lnTo>
                <a:close/>
              </a:path>
            </a:pathLst>
          </a:custGeom>
          <a:solidFill>
            <a:srgbClr val="CC3A45"/>
          </a:solidFill>
        </p:spPr>
        <p:txBody>
          <a:bodyPr wrap="square" lIns="0" tIns="0" rIns="0" bIns="0" rtlCol="0"/>
          <a:lstStyle/>
          <a:p>
            <a:endParaRPr dirty="0"/>
          </a:p>
        </p:txBody>
      </p:sp>
      <p:sp>
        <p:nvSpPr>
          <p:cNvPr id="29" name="object 29"/>
          <p:cNvSpPr/>
          <p:nvPr/>
        </p:nvSpPr>
        <p:spPr>
          <a:xfrm>
            <a:off x="7340727" y="3583559"/>
            <a:ext cx="53340" cy="50165"/>
          </a:xfrm>
          <a:custGeom>
            <a:avLst/>
            <a:gdLst/>
            <a:ahLst/>
            <a:cxnLst/>
            <a:rect l="l" t="t" r="r" b="b"/>
            <a:pathLst>
              <a:path w="53340" h="50164">
                <a:moveTo>
                  <a:pt x="22478" y="0"/>
                </a:moveTo>
                <a:lnTo>
                  <a:pt x="0" y="0"/>
                </a:lnTo>
                <a:lnTo>
                  <a:pt x="31241" y="49784"/>
                </a:lnTo>
                <a:lnTo>
                  <a:pt x="31114" y="49403"/>
                </a:lnTo>
                <a:lnTo>
                  <a:pt x="52958" y="49403"/>
                </a:lnTo>
                <a:lnTo>
                  <a:pt x="47497" y="39878"/>
                </a:lnTo>
                <a:lnTo>
                  <a:pt x="22478" y="0"/>
                </a:lnTo>
                <a:close/>
              </a:path>
            </a:pathLst>
          </a:custGeom>
          <a:solidFill>
            <a:srgbClr val="CC3A45"/>
          </a:solidFill>
        </p:spPr>
        <p:txBody>
          <a:bodyPr wrap="square" lIns="0" tIns="0" rIns="0" bIns="0" rtlCol="0"/>
          <a:lstStyle/>
          <a:p>
            <a:endParaRPr dirty="0"/>
          </a:p>
        </p:txBody>
      </p:sp>
      <p:sp>
        <p:nvSpPr>
          <p:cNvPr id="30" name="object 30"/>
          <p:cNvSpPr/>
          <p:nvPr/>
        </p:nvSpPr>
        <p:spPr>
          <a:xfrm>
            <a:off x="7272273" y="3488563"/>
            <a:ext cx="91440" cy="95250"/>
          </a:xfrm>
          <a:custGeom>
            <a:avLst/>
            <a:gdLst/>
            <a:ahLst/>
            <a:cxnLst/>
            <a:rect l="l" t="t" r="r" b="b"/>
            <a:pathLst>
              <a:path w="91440" h="95250">
                <a:moveTo>
                  <a:pt x="23875" y="0"/>
                </a:moveTo>
                <a:lnTo>
                  <a:pt x="0" y="0"/>
                </a:lnTo>
                <a:lnTo>
                  <a:pt x="35559" y="47117"/>
                </a:lnTo>
                <a:lnTo>
                  <a:pt x="68579" y="95250"/>
                </a:lnTo>
                <a:lnTo>
                  <a:pt x="68452" y="94996"/>
                </a:lnTo>
                <a:lnTo>
                  <a:pt x="90931" y="94996"/>
                </a:lnTo>
                <a:lnTo>
                  <a:pt x="84454" y="84709"/>
                </a:lnTo>
                <a:lnTo>
                  <a:pt x="50799" y="35814"/>
                </a:lnTo>
                <a:lnTo>
                  <a:pt x="23875" y="0"/>
                </a:lnTo>
                <a:close/>
              </a:path>
            </a:pathLst>
          </a:custGeom>
          <a:solidFill>
            <a:srgbClr val="CC3A45"/>
          </a:solidFill>
        </p:spPr>
        <p:txBody>
          <a:bodyPr wrap="square" lIns="0" tIns="0" rIns="0" bIns="0" rtlCol="0"/>
          <a:lstStyle/>
          <a:p>
            <a:endParaRPr dirty="0"/>
          </a:p>
        </p:txBody>
      </p:sp>
      <p:sp>
        <p:nvSpPr>
          <p:cNvPr id="31" name="object 31"/>
          <p:cNvSpPr/>
          <p:nvPr/>
        </p:nvSpPr>
        <p:spPr>
          <a:xfrm>
            <a:off x="7195566" y="3386328"/>
            <a:ext cx="100965" cy="102870"/>
          </a:xfrm>
          <a:custGeom>
            <a:avLst/>
            <a:gdLst/>
            <a:ahLst/>
            <a:cxnLst/>
            <a:rect l="l" t="t" r="r" b="b"/>
            <a:pathLst>
              <a:path w="100965" h="102870">
                <a:moveTo>
                  <a:pt x="14224" y="0"/>
                </a:moveTo>
                <a:lnTo>
                  <a:pt x="0" y="12827"/>
                </a:lnTo>
                <a:lnTo>
                  <a:pt x="39624" y="57023"/>
                </a:lnTo>
                <a:lnTo>
                  <a:pt x="76962" y="102616"/>
                </a:lnTo>
                <a:lnTo>
                  <a:pt x="76708" y="102235"/>
                </a:lnTo>
                <a:lnTo>
                  <a:pt x="100584" y="102235"/>
                </a:lnTo>
                <a:lnTo>
                  <a:pt x="91821" y="90678"/>
                </a:lnTo>
                <a:lnTo>
                  <a:pt x="53975" y="44450"/>
                </a:lnTo>
                <a:lnTo>
                  <a:pt x="14224" y="0"/>
                </a:lnTo>
                <a:close/>
              </a:path>
            </a:pathLst>
          </a:custGeom>
          <a:solidFill>
            <a:srgbClr val="CC3A45"/>
          </a:solidFill>
        </p:spPr>
        <p:txBody>
          <a:bodyPr wrap="square" lIns="0" tIns="0" rIns="0" bIns="0" rtlCol="0"/>
          <a:lstStyle/>
          <a:p>
            <a:endParaRPr dirty="0"/>
          </a:p>
        </p:txBody>
      </p:sp>
      <p:sp>
        <p:nvSpPr>
          <p:cNvPr id="32" name="object 32"/>
          <p:cNvSpPr/>
          <p:nvPr/>
        </p:nvSpPr>
        <p:spPr>
          <a:xfrm>
            <a:off x="6579869" y="4529328"/>
            <a:ext cx="1624330" cy="1055370"/>
          </a:xfrm>
          <a:custGeom>
            <a:avLst/>
            <a:gdLst/>
            <a:ahLst/>
            <a:cxnLst/>
            <a:rect l="l" t="t" r="r" b="b"/>
            <a:pathLst>
              <a:path w="1624329" h="1055370">
                <a:moveTo>
                  <a:pt x="1448307" y="0"/>
                </a:moveTo>
                <a:lnTo>
                  <a:pt x="175894" y="0"/>
                </a:lnTo>
                <a:lnTo>
                  <a:pt x="129158" y="6223"/>
                </a:lnTo>
                <a:lnTo>
                  <a:pt x="87121" y="24003"/>
                </a:lnTo>
                <a:lnTo>
                  <a:pt x="51561" y="51561"/>
                </a:lnTo>
                <a:lnTo>
                  <a:pt x="24002" y="87122"/>
                </a:lnTo>
                <a:lnTo>
                  <a:pt x="6222" y="129159"/>
                </a:lnTo>
                <a:lnTo>
                  <a:pt x="0" y="175895"/>
                </a:lnTo>
                <a:lnTo>
                  <a:pt x="0" y="879475"/>
                </a:lnTo>
                <a:lnTo>
                  <a:pt x="6222" y="926211"/>
                </a:lnTo>
                <a:lnTo>
                  <a:pt x="24002" y="968247"/>
                </a:lnTo>
                <a:lnTo>
                  <a:pt x="51561" y="1003808"/>
                </a:lnTo>
                <a:lnTo>
                  <a:pt x="87121" y="1031366"/>
                </a:lnTo>
                <a:lnTo>
                  <a:pt x="129158" y="1049147"/>
                </a:lnTo>
                <a:lnTo>
                  <a:pt x="175894" y="1055370"/>
                </a:lnTo>
                <a:lnTo>
                  <a:pt x="1448307" y="1055370"/>
                </a:lnTo>
                <a:lnTo>
                  <a:pt x="1495043" y="1049147"/>
                </a:lnTo>
                <a:lnTo>
                  <a:pt x="1537080" y="1031366"/>
                </a:lnTo>
                <a:lnTo>
                  <a:pt x="1572640" y="1003808"/>
                </a:lnTo>
                <a:lnTo>
                  <a:pt x="1600199" y="968247"/>
                </a:lnTo>
                <a:lnTo>
                  <a:pt x="1617979" y="926211"/>
                </a:lnTo>
                <a:lnTo>
                  <a:pt x="1624202" y="879475"/>
                </a:lnTo>
                <a:lnTo>
                  <a:pt x="1624202" y="175895"/>
                </a:lnTo>
                <a:lnTo>
                  <a:pt x="1617979" y="129159"/>
                </a:lnTo>
                <a:lnTo>
                  <a:pt x="1600199" y="87122"/>
                </a:lnTo>
                <a:lnTo>
                  <a:pt x="1572640" y="51561"/>
                </a:lnTo>
                <a:lnTo>
                  <a:pt x="1537080" y="24003"/>
                </a:lnTo>
                <a:lnTo>
                  <a:pt x="1495043" y="6223"/>
                </a:lnTo>
                <a:lnTo>
                  <a:pt x="1448307" y="0"/>
                </a:lnTo>
                <a:close/>
              </a:path>
            </a:pathLst>
          </a:custGeom>
          <a:solidFill>
            <a:srgbClr val="795AA3"/>
          </a:solidFill>
        </p:spPr>
        <p:txBody>
          <a:bodyPr wrap="square" lIns="0" tIns="0" rIns="0" bIns="0" rtlCol="0"/>
          <a:lstStyle/>
          <a:p>
            <a:endParaRPr dirty="0"/>
          </a:p>
        </p:txBody>
      </p:sp>
      <p:sp>
        <p:nvSpPr>
          <p:cNvPr id="33" name="object 33"/>
          <p:cNvSpPr txBox="1"/>
          <p:nvPr/>
        </p:nvSpPr>
        <p:spPr>
          <a:xfrm>
            <a:off x="6696964" y="4764278"/>
            <a:ext cx="1391285" cy="544195"/>
          </a:xfrm>
          <a:prstGeom prst="rect">
            <a:avLst/>
          </a:prstGeom>
        </p:spPr>
        <p:txBody>
          <a:bodyPr vert="horz" wrap="square" lIns="0" tIns="0" rIns="0" bIns="0" rtlCol="0">
            <a:spAutoFit/>
          </a:bodyPr>
          <a:lstStyle/>
          <a:p>
            <a:pPr marL="372110" marR="5080" indent="-360045">
              <a:lnSpc>
                <a:spcPts val="2100"/>
              </a:lnSpc>
            </a:pPr>
            <a:r>
              <a:rPr sz="1900" dirty="0">
                <a:solidFill>
                  <a:srgbClr val="FFFFFF"/>
                </a:solidFill>
                <a:latin typeface="Arial"/>
                <a:cs typeface="Arial"/>
              </a:rPr>
              <a:t>R</a:t>
            </a:r>
            <a:r>
              <a:rPr sz="1900" spc="-5" dirty="0">
                <a:solidFill>
                  <a:srgbClr val="FFFFFF"/>
                </a:solidFill>
                <a:latin typeface="Arial"/>
                <a:cs typeface="Arial"/>
              </a:rPr>
              <a:t>a</a:t>
            </a:r>
            <a:r>
              <a:rPr sz="1900" spc="-15" dirty="0">
                <a:solidFill>
                  <a:srgbClr val="FFFFFF"/>
                </a:solidFill>
                <a:latin typeface="Arial"/>
                <a:cs typeface="Arial"/>
              </a:rPr>
              <a:t>p</a:t>
            </a:r>
            <a:r>
              <a:rPr sz="1900" spc="-5" dirty="0">
                <a:solidFill>
                  <a:srgbClr val="FFFFFF"/>
                </a:solidFill>
                <a:latin typeface="Arial"/>
                <a:cs typeface="Arial"/>
              </a:rPr>
              <a:t>id</a:t>
            </a:r>
            <a:r>
              <a:rPr sz="1900" dirty="0">
                <a:solidFill>
                  <a:srgbClr val="FFFFFF"/>
                </a:solidFill>
                <a:latin typeface="Arial"/>
                <a:cs typeface="Arial"/>
              </a:rPr>
              <a:t>T</a:t>
            </a:r>
            <a:r>
              <a:rPr sz="1900" spc="-15" dirty="0">
                <a:solidFill>
                  <a:srgbClr val="FFFFFF"/>
                </a:solidFill>
                <a:latin typeface="Arial"/>
                <a:cs typeface="Arial"/>
              </a:rPr>
              <a:t>E</a:t>
            </a:r>
            <a:r>
              <a:rPr sz="1900" dirty="0">
                <a:solidFill>
                  <a:srgbClr val="FFFFFF"/>
                </a:solidFill>
                <a:latin typeface="Arial"/>
                <a:cs typeface="Arial"/>
              </a:rPr>
              <a:t>G™</a:t>
            </a:r>
            <a:r>
              <a:rPr lang="en-US" sz="1900" dirty="0">
                <a:solidFill>
                  <a:srgbClr val="FFFFFF"/>
                </a:solidFill>
                <a:latin typeface="Arial"/>
                <a:cs typeface="Arial"/>
              </a:rPr>
              <a:t> </a:t>
            </a:r>
            <a:r>
              <a:rPr sz="1900" spc="-20" dirty="0">
                <a:solidFill>
                  <a:srgbClr val="FFFFFF"/>
                </a:solidFill>
                <a:latin typeface="Arial"/>
                <a:cs typeface="Arial"/>
              </a:rPr>
              <a:t>(CRT)</a:t>
            </a:r>
            <a:endParaRPr sz="1900" dirty="0">
              <a:latin typeface="Arial"/>
              <a:cs typeface="Arial"/>
            </a:endParaRPr>
          </a:p>
        </p:txBody>
      </p:sp>
      <p:sp>
        <p:nvSpPr>
          <p:cNvPr id="34" name="object 34"/>
          <p:cNvSpPr/>
          <p:nvPr/>
        </p:nvSpPr>
        <p:spPr>
          <a:xfrm>
            <a:off x="5740908" y="5667755"/>
            <a:ext cx="114935" cy="106680"/>
          </a:xfrm>
          <a:custGeom>
            <a:avLst/>
            <a:gdLst/>
            <a:ahLst/>
            <a:cxnLst/>
            <a:rect l="l" t="t" r="r" b="b"/>
            <a:pathLst>
              <a:path w="114935" h="106679">
                <a:moveTo>
                  <a:pt x="106807" y="0"/>
                </a:moveTo>
                <a:lnTo>
                  <a:pt x="0" y="25704"/>
                </a:lnTo>
                <a:lnTo>
                  <a:pt x="71374" y="102133"/>
                </a:lnTo>
                <a:lnTo>
                  <a:pt x="74930" y="105981"/>
                </a:lnTo>
                <a:lnTo>
                  <a:pt x="81026" y="106184"/>
                </a:lnTo>
                <a:lnTo>
                  <a:pt x="88646" y="99009"/>
                </a:lnTo>
                <a:lnTo>
                  <a:pt x="88900" y="92989"/>
                </a:lnTo>
                <a:lnTo>
                  <a:pt x="85344" y="89141"/>
                </a:lnTo>
                <a:lnTo>
                  <a:pt x="49149" y="50393"/>
                </a:lnTo>
                <a:lnTo>
                  <a:pt x="15367" y="40271"/>
                </a:lnTo>
                <a:lnTo>
                  <a:pt x="20955" y="22021"/>
                </a:lnTo>
                <a:lnTo>
                  <a:pt x="96774" y="22021"/>
                </a:lnTo>
                <a:lnTo>
                  <a:pt x="111252" y="18529"/>
                </a:lnTo>
                <a:lnTo>
                  <a:pt x="114427" y="13385"/>
                </a:lnTo>
                <a:lnTo>
                  <a:pt x="113157" y="8267"/>
                </a:lnTo>
                <a:lnTo>
                  <a:pt x="112014" y="3149"/>
                </a:lnTo>
                <a:lnTo>
                  <a:pt x="106807" y="0"/>
                </a:lnTo>
                <a:close/>
              </a:path>
            </a:pathLst>
          </a:custGeom>
          <a:solidFill>
            <a:srgbClr val="795AA3"/>
          </a:solidFill>
        </p:spPr>
        <p:txBody>
          <a:bodyPr wrap="square" lIns="0" tIns="0" rIns="0" bIns="0" rtlCol="0"/>
          <a:lstStyle/>
          <a:p>
            <a:endParaRPr dirty="0"/>
          </a:p>
        </p:txBody>
      </p:sp>
      <p:sp>
        <p:nvSpPr>
          <p:cNvPr id="35" name="object 35"/>
          <p:cNvSpPr/>
          <p:nvPr/>
        </p:nvSpPr>
        <p:spPr>
          <a:xfrm>
            <a:off x="5777229" y="5699924"/>
            <a:ext cx="626745" cy="71120"/>
          </a:xfrm>
          <a:custGeom>
            <a:avLst/>
            <a:gdLst/>
            <a:ahLst/>
            <a:cxnLst/>
            <a:rect l="l" t="t" r="r" b="b"/>
            <a:pathLst>
              <a:path w="626745" h="71120">
                <a:moveTo>
                  <a:pt x="18287" y="0"/>
                </a:moveTo>
                <a:lnTo>
                  <a:pt x="0" y="4419"/>
                </a:lnTo>
                <a:lnTo>
                  <a:pt x="12826" y="18224"/>
                </a:lnTo>
                <a:lnTo>
                  <a:pt x="14223" y="18630"/>
                </a:lnTo>
                <a:lnTo>
                  <a:pt x="67817" y="32537"/>
                </a:lnTo>
                <a:lnTo>
                  <a:pt x="121919" y="44335"/>
                </a:lnTo>
                <a:lnTo>
                  <a:pt x="176402" y="53924"/>
                </a:lnTo>
                <a:lnTo>
                  <a:pt x="231012" y="61404"/>
                </a:lnTo>
                <a:lnTo>
                  <a:pt x="285749" y="66776"/>
                </a:lnTo>
                <a:lnTo>
                  <a:pt x="340741" y="69938"/>
                </a:lnTo>
                <a:lnTo>
                  <a:pt x="395731" y="70993"/>
                </a:lnTo>
                <a:lnTo>
                  <a:pt x="450850" y="69938"/>
                </a:lnTo>
                <a:lnTo>
                  <a:pt x="505841" y="66776"/>
                </a:lnTo>
                <a:lnTo>
                  <a:pt x="560578" y="61404"/>
                </a:lnTo>
                <a:lnTo>
                  <a:pt x="615315" y="53924"/>
                </a:lnTo>
                <a:lnTo>
                  <a:pt x="626618" y="51943"/>
                </a:lnTo>
                <a:lnTo>
                  <a:pt x="395859" y="51943"/>
                </a:lnTo>
                <a:lnTo>
                  <a:pt x="341248" y="50901"/>
                </a:lnTo>
                <a:lnTo>
                  <a:pt x="341376" y="50901"/>
                </a:lnTo>
                <a:lnTo>
                  <a:pt x="287147" y="47764"/>
                </a:lnTo>
                <a:lnTo>
                  <a:pt x="233426" y="42506"/>
                </a:lnTo>
                <a:lnTo>
                  <a:pt x="233298" y="42506"/>
                </a:lnTo>
                <a:lnTo>
                  <a:pt x="179069" y="35077"/>
                </a:lnTo>
                <a:lnTo>
                  <a:pt x="125475" y="25603"/>
                </a:lnTo>
                <a:lnTo>
                  <a:pt x="72135" y="13970"/>
                </a:lnTo>
                <a:lnTo>
                  <a:pt x="19557" y="342"/>
                </a:lnTo>
                <a:lnTo>
                  <a:pt x="19430" y="342"/>
                </a:lnTo>
                <a:lnTo>
                  <a:pt x="18287" y="0"/>
                </a:lnTo>
                <a:close/>
              </a:path>
            </a:pathLst>
          </a:custGeom>
          <a:solidFill>
            <a:srgbClr val="795AA3"/>
          </a:solidFill>
        </p:spPr>
        <p:txBody>
          <a:bodyPr wrap="square" lIns="0" tIns="0" rIns="0" bIns="0" rtlCol="0"/>
          <a:lstStyle/>
          <a:p>
            <a:endParaRPr dirty="0"/>
          </a:p>
        </p:txBody>
      </p:sp>
      <p:sp>
        <p:nvSpPr>
          <p:cNvPr id="36" name="object 36"/>
          <p:cNvSpPr/>
          <p:nvPr/>
        </p:nvSpPr>
        <p:spPr>
          <a:xfrm>
            <a:off x="6173089" y="5751347"/>
            <a:ext cx="236854" cy="0"/>
          </a:xfrm>
          <a:custGeom>
            <a:avLst/>
            <a:gdLst/>
            <a:ahLst/>
            <a:cxnLst/>
            <a:rect l="l" t="t" r="r" b="b"/>
            <a:pathLst>
              <a:path w="236854">
                <a:moveTo>
                  <a:pt x="0" y="0"/>
                </a:moveTo>
                <a:lnTo>
                  <a:pt x="236600" y="0"/>
                </a:lnTo>
              </a:path>
            </a:pathLst>
          </a:custGeom>
          <a:ln w="3175">
            <a:solidFill>
              <a:srgbClr val="795AA3"/>
            </a:solidFill>
          </a:ln>
        </p:spPr>
        <p:txBody>
          <a:bodyPr wrap="square" lIns="0" tIns="0" rIns="0" bIns="0" rtlCol="0"/>
          <a:lstStyle/>
          <a:p>
            <a:endParaRPr dirty="0"/>
          </a:p>
        </p:txBody>
      </p:sp>
      <p:sp>
        <p:nvSpPr>
          <p:cNvPr id="37" name="object 37"/>
          <p:cNvSpPr/>
          <p:nvPr/>
        </p:nvSpPr>
        <p:spPr>
          <a:xfrm>
            <a:off x="6227317" y="5749258"/>
            <a:ext cx="200660" cy="0"/>
          </a:xfrm>
          <a:custGeom>
            <a:avLst/>
            <a:gdLst/>
            <a:ahLst/>
            <a:cxnLst/>
            <a:rect l="l" t="t" r="r" b="b"/>
            <a:pathLst>
              <a:path w="200660">
                <a:moveTo>
                  <a:pt x="0" y="0"/>
                </a:moveTo>
                <a:lnTo>
                  <a:pt x="200151" y="0"/>
                </a:lnTo>
              </a:path>
            </a:pathLst>
          </a:custGeom>
          <a:ln w="3175">
            <a:solidFill>
              <a:srgbClr val="795AA3"/>
            </a:solidFill>
          </a:ln>
        </p:spPr>
        <p:txBody>
          <a:bodyPr wrap="square" lIns="0" tIns="0" rIns="0" bIns="0" rtlCol="0"/>
          <a:lstStyle/>
          <a:p>
            <a:endParaRPr dirty="0"/>
          </a:p>
        </p:txBody>
      </p:sp>
      <p:sp>
        <p:nvSpPr>
          <p:cNvPr id="38" name="object 38"/>
          <p:cNvSpPr/>
          <p:nvPr/>
        </p:nvSpPr>
        <p:spPr>
          <a:xfrm>
            <a:off x="6281292" y="5745048"/>
            <a:ext cx="173990" cy="0"/>
          </a:xfrm>
          <a:custGeom>
            <a:avLst/>
            <a:gdLst/>
            <a:ahLst/>
            <a:cxnLst/>
            <a:rect l="l" t="t" r="r" b="b"/>
            <a:pathLst>
              <a:path w="173989">
                <a:moveTo>
                  <a:pt x="0" y="0"/>
                </a:moveTo>
                <a:lnTo>
                  <a:pt x="173990" y="0"/>
                </a:lnTo>
              </a:path>
            </a:pathLst>
          </a:custGeom>
          <a:ln w="5308">
            <a:solidFill>
              <a:srgbClr val="795AA3"/>
            </a:solidFill>
          </a:ln>
        </p:spPr>
        <p:txBody>
          <a:bodyPr wrap="square" lIns="0" tIns="0" rIns="0" bIns="0" rtlCol="0"/>
          <a:lstStyle/>
          <a:p>
            <a:endParaRPr dirty="0"/>
          </a:p>
        </p:txBody>
      </p:sp>
      <p:sp>
        <p:nvSpPr>
          <p:cNvPr id="39" name="object 39"/>
          <p:cNvSpPr/>
          <p:nvPr/>
        </p:nvSpPr>
        <p:spPr>
          <a:xfrm>
            <a:off x="6335521" y="5738717"/>
            <a:ext cx="154305" cy="0"/>
          </a:xfrm>
          <a:custGeom>
            <a:avLst/>
            <a:gdLst/>
            <a:ahLst/>
            <a:cxnLst/>
            <a:rect l="l" t="t" r="r" b="b"/>
            <a:pathLst>
              <a:path w="154304">
                <a:moveTo>
                  <a:pt x="0" y="0"/>
                </a:moveTo>
                <a:lnTo>
                  <a:pt x="153924" y="0"/>
                </a:lnTo>
              </a:path>
            </a:pathLst>
          </a:custGeom>
          <a:ln w="7429">
            <a:solidFill>
              <a:srgbClr val="795AA3"/>
            </a:solidFill>
          </a:ln>
        </p:spPr>
        <p:txBody>
          <a:bodyPr wrap="square" lIns="0" tIns="0" rIns="0" bIns="0" rtlCol="0"/>
          <a:lstStyle/>
          <a:p>
            <a:endParaRPr dirty="0"/>
          </a:p>
        </p:txBody>
      </p:sp>
      <p:sp>
        <p:nvSpPr>
          <p:cNvPr id="40" name="object 40"/>
          <p:cNvSpPr/>
          <p:nvPr/>
        </p:nvSpPr>
        <p:spPr>
          <a:xfrm>
            <a:off x="6389496" y="5730290"/>
            <a:ext cx="138430" cy="0"/>
          </a:xfrm>
          <a:custGeom>
            <a:avLst/>
            <a:gdLst/>
            <a:ahLst/>
            <a:cxnLst/>
            <a:rect l="l" t="t" r="r" b="b"/>
            <a:pathLst>
              <a:path w="138429">
                <a:moveTo>
                  <a:pt x="0" y="0"/>
                </a:moveTo>
                <a:lnTo>
                  <a:pt x="138302" y="0"/>
                </a:lnTo>
              </a:path>
            </a:pathLst>
          </a:custGeom>
          <a:ln w="9525">
            <a:solidFill>
              <a:srgbClr val="795AA3"/>
            </a:solidFill>
          </a:ln>
        </p:spPr>
        <p:txBody>
          <a:bodyPr wrap="square" lIns="0" tIns="0" rIns="0" bIns="0" rtlCol="0"/>
          <a:lstStyle/>
          <a:p>
            <a:endParaRPr dirty="0"/>
          </a:p>
        </p:txBody>
      </p:sp>
      <p:sp>
        <p:nvSpPr>
          <p:cNvPr id="41" name="object 41"/>
          <p:cNvSpPr/>
          <p:nvPr/>
        </p:nvSpPr>
        <p:spPr>
          <a:xfrm>
            <a:off x="6443217" y="5719724"/>
            <a:ext cx="127000" cy="0"/>
          </a:xfrm>
          <a:custGeom>
            <a:avLst/>
            <a:gdLst/>
            <a:ahLst/>
            <a:cxnLst/>
            <a:rect l="l" t="t" r="r" b="b"/>
            <a:pathLst>
              <a:path w="127000">
                <a:moveTo>
                  <a:pt x="0" y="0"/>
                </a:moveTo>
                <a:lnTo>
                  <a:pt x="127000" y="0"/>
                </a:lnTo>
              </a:path>
            </a:pathLst>
          </a:custGeom>
          <a:ln w="11658">
            <a:solidFill>
              <a:srgbClr val="795AA3"/>
            </a:solidFill>
          </a:ln>
        </p:spPr>
        <p:txBody>
          <a:bodyPr wrap="square" lIns="0" tIns="0" rIns="0" bIns="0" rtlCol="0"/>
          <a:lstStyle/>
          <a:p>
            <a:endParaRPr dirty="0"/>
          </a:p>
        </p:txBody>
      </p:sp>
      <p:sp>
        <p:nvSpPr>
          <p:cNvPr id="42" name="object 42"/>
          <p:cNvSpPr/>
          <p:nvPr/>
        </p:nvSpPr>
        <p:spPr>
          <a:xfrm>
            <a:off x="5756275" y="5689777"/>
            <a:ext cx="34290" cy="28575"/>
          </a:xfrm>
          <a:custGeom>
            <a:avLst/>
            <a:gdLst/>
            <a:ahLst/>
            <a:cxnLst/>
            <a:rect l="l" t="t" r="r" b="b"/>
            <a:pathLst>
              <a:path w="34289" h="28575">
                <a:moveTo>
                  <a:pt x="5587" y="0"/>
                </a:moveTo>
                <a:lnTo>
                  <a:pt x="0" y="18249"/>
                </a:lnTo>
                <a:lnTo>
                  <a:pt x="33781" y="28371"/>
                </a:lnTo>
                <a:lnTo>
                  <a:pt x="24510" y="18389"/>
                </a:lnTo>
                <a:lnTo>
                  <a:pt x="5079" y="18389"/>
                </a:lnTo>
                <a:lnTo>
                  <a:pt x="9778" y="2628"/>
                </a:lnTo>
                <a:lnTo>
                  <a:pt x="14350" y="2628"/>
                </a:lnTo>
                <a:lnTo>
                  <a:pt x="5587" y="0"/>
                </a:lnTo>
                <a:close/>
              </a:path>
            </a:pathLst>
          </a:custGeom>
          <a:solidFill>
            <a:srgbClr val="795AA3"/>
          </a:solidFill>
        </p:spPr>
        <p:txBody>
          <a:bodyPr wrap="square" lIns="0" tIns="0" rIns="0" bIns="0" rtlCol="0"/>
          <a:lstStyle/>
          <a:p>
            <a:endParaRPr dirty="0"/>
          </a:p>
        </p:txBody>
      </p:sp>
      <p:sp>
        <p:nvSpPr>
          <p:cNvPr id="43" name="object 43"/>
          <p:cNvSpPr/>
          <p:nvPr/>
        </p:nvSpPr>
        <p:spPr>
          <a:xfrm>
            <a:off x="6496303" y="5700166"/>
            <a:ext cx="111760" cy="13970"/>
          </a:xfrm>
          <a:custGeom>
            <a:avLst/>
            <a:gdLst/>
            <a:ahLst/>
            <a:cxnLst/>
            <a:rect l="l" t="t" r="r" b="b"/>
            <a:pathLst>
              <a:path w="111759" h="13970">
                <a:moveTo>
                  <a:pt x="53339" y="0"/>
                </a:moveTo>
                <a:lnTo>
                  <a:pt x="0" y="13804"/>
                </a:lnTo>
                <a:lnTo>
                  <a:pt x="73913" y="13728"/>
                </a:lnTo>
                <a:lnTo>
                  <a:pt x="111505" y="2438"/>
                </a:lnTo>
                <a:lnTo>
                  <a:pt x="110743" y="101"/>
                </a:lnTo>
                <a:lnTo>
                  <a:pt x="53085" y="101"/>
                </a:lnTo>
                <a:lnTo>
                  <a:pt x="53339" y="0"/>
                </a:lnTo>
                <a:close/>
              </a:path>
            </a:pathLst>
          </a:custGeom>
          <a:solidFill>
            <a:srgbClr val="795AA3"/>
          </a:solidFill>
        </p:spPr>
        <p:txBody>
          <a:bodyPr wrap="square" lIns="0" tIns="0" rIns="0" bIns="0" rtlCol="0"/>
          <a:lstStyle/>
          <a:p>
            <a:endParaRPr dirty="0"/>
          </a:p>
        </p:txBody>
      </p:sp>
      <p:sp>
        <p:nvSpPr>
          <p:cNvPr id="44" name="object 44"/>
          <p:cNvSpPr/>
          <p:nvPr/>
        </p:nvSpPr>
        <p:spPr>
          <a:xfrm>
            <a:off x="5761354" y="5692406"/>
            <a:ext cx="15875" cy="15875"/>
          </a:xfrm>
          <a:custGeom>
            <a:avLst/>
            <a:gdLst/>
            <a:ahLst/>
            <a:cxnLst/>
            <a:rect l="l" t="t" r="r" b="b"/>
            <a:pathLst>
              <a:path w="15875" h="15875">
                <a:moveTo>
                  <a:pt x="4699" y="0"/>
                </a:moveTo>
                <a:lnTo>
                  <a:pt x="0" y="15760"/>
                </a:lnTo>
                <a:lnTo>
                  <a:pt x="15875" y="11938"/>
                </a:lnTo>
                <a:lnTo>
                  <a:pt x="4699" y="0"/>
                </a:lnTo>
                <a:close/>
              </a:path>
            </a:pathLst>
          </a:custGeom>
          <a:solidFill>
            <a:srgbClr val="795AA3"/>
          </a:solidFill>
        </p:spPr>
        <p:txBody>
          <a:bodyPr wrap="square" lIns="0" tIns="0" rIns="0" bIns="0" rtlCol="0"/>
          <a:lstStyle/>
          <a:p>
            <a:endParaRPr dirty="0"/>
          </a:p>
        </p:txBody>
      </p:sp>
      <p:sp>
        <p:nvSpPr>
          <p:cNvPr id="45" name="object 45"/>
          <p:cNvSpPr/>
          <p:nvPr/>
        </p:nvSpPr>
        <p:spPr>
          <a:xfrm>
            <a:off x="5761354" y="5704344"/>
            <a:ext cx="19685" cy="4445"/>
          </a:xfrm>
          <a:custGeom>
            <a:avLst/>
            <a:gdLst/>
            <a:ahLst/>
            <a:cxnLst/>
            <a:rect l="l" t="t" r="r" b="b"/>
            <a:pathLst>
              <a:path w="19685" h="4445">
                <a:moveTo>
                  <a:pt x="15875" y="0"/>
                </a:moveTo>
                <a:lnTo>
                  <a:pt x="0" y="3822"/>
                </a:lnTo>
                <a:lnTo>
                  <a:pt x="19431" y="3822"/>
                </a:lnTo>
                <a:lnTo>
                  <a:pt x="15875" y="0"/>
                </a:lnTo>
                <a:close/>
              </a:path>
            </a:pathLst>
          </a:custGeom>
          <a:solidFill>
            <a:srgbClr val="795AA3"/>
          </a:solidFill>
        </p:spPr>
        <p:txBody>
          <a:bodyPr wrap="square" lIns="0" tIns="0" rIns="0" bIns="0" rtlCol="0"/>
          <a:lstStyle/>
          <a:p>
            <a:endParaRPr dirty="0"/>
          </a:p>
        </p:txBody>
      </p:sp>
      <p:sp>
        <p:nvSpPr>
          <p:cNvPr id="46" name="object 46"/>
          <p:cNvSpPr/>
          <p:nvPr/>
        </p:nvSpPr>
        <p:spPr>
          <a:xfrm>
            <a:off x="5766053" y="5692406"/>
            <a:ext cx="29845" cy="12065"/>
          </a:xfrm>
          <a:custGeom>
            <a:avLst/>
            <a:gdLst/>
            <a:ahLst/>
            <a:cxnLst/>
            <a:rect l="l" t="t" r="r" b="b"/>
            <a:pathLst>
              <a:path w="29845" h="12064">
                <a:moveTo>
                  <a:pt x="4572" y="0"/>
                </a:moveTo>
                <a:lnTo>
                  <a:pt x="0" y="0"/>
                </a:lnTo>
                <a:lnTo>
                  <a:pt x="11176" y="11938"/>
                </a:lnTo>
                <a:lnTo>
                  <a:pt x="29464" y="7518"/>
                </a:lnTo>
                <a:lnTo>
                  <a:pt x="4572" y="0"/>
                </a:lnTo>
                <a:close/>
              </a:path>
            </a:pathLst>
          </a:custGeom>
          <a:solidFill>
            <a:srgbClr val="795AA3"/>
          </a:solidFill>
        </p:spPr>
        <p:txBody>
          <a:bodyPr wrap="square" lIns="0" tIns="0" rIns="0" bIns="0" rtlCol="0"/>
          <a:lstStyle/>
          <a:p>
            <a:endParaRPr dirty="0"/>
          </a:p>
        </p:txBody>
      </p:sp>
      <p:sp>
        <p:nvSpPr>
          <p:cNvPr id="47" name="object 47"/>
          <p:cNvSpPr/>
          <p:nvPr/>
        </p:nvSpPr>
        <p:spPr>
          <a:xfrm>
            <a:off x="6549390" y="5684354"/>
            <a:ext cx="57785" cy="16510"/>
          </a:xfrm>
          <a:custGeom>
            <a:avLst/>
            <a:gdLst/>
            <a:ahLst/>
            <a:cxnLst/>
            <a:rect l="l" t="t" r="r" b="b"/>
            <a:pathLst>
              <a:path w="57784" h="16510">
                <a:moveTo>
                  <a:pt x="52958" y="0"/>
                </a:moveTo>
                <a:lnTo>
                  <a:pt x="0" y="15913"/>
                </a:lnTo>
                <a:lnTo>
                  <a:pt x="57657" y="15913"/>
                </a:lnTo>
                <a:lnTo>
                  <a:pt x="52958" y="0"/>
                </a:lnTo>
                <a:close/>
              </a:path>
            </a:pathLst>
          </a:custGeom>
          <a:solidFill>
            <a:srgbClr val="795AA3"/>
          </a:solidFill>
        </p:spPr>
        <p:txBody>
          <a:bodyPr wrap="square" lIns="0" tIns="0" rIns="0" bIns="0" rtlCol="0"/>
          <a:lstStyle/>
          <a:p>
            <a:endParaRPr dirty="0"/>
          </a:p>
        </p:txBody>
      </p:sp>
      <p:sp>
        <p:nvSpPr>
          <p:cNvPr id="48" name="object 48"/>
          <p:cNvSpPr/>
          <p:nvPr/>
        </p:nvSpPr>
        <p:spPr>
          <a:xfrm>
            <a:off x="5761863" y="5689777"/>
            <a:ext cx="76200" cy="10160"/>
          </a:xfrm>
          <a:custGeom>
            <a:avLst/>
            <a:gdLst/>
            <a:ahLst/>
            <a:cxnLst/>
            <a:rect l="l" t="t" r="r" b="b"/>
            <a:pathLst>
              <a:path w="76200" h="10160">
                <a:moveTo>
                  <a:pt x="75819" y="0"/>
                </a:moveTo>
                <a:lnTo>
                  <a:pt x="0" y="0"/>
                </a:lnTo>
                <a:lnTo>
                  <a:pt x="33655" y="10147"/>
                </a:lnTo>
                <a:lnTo>
                  <a:pt x="75819" y="0"/>
                </a:lnTo>
                <a:close/>
              </a:path>
            </a:pathLst>
          </a:custGeom>
          <a:solidFill>
            <a:srgbClr val="795AA3"/>
          </a:solidFill>
        </p:spPr>
        <p:txBody>
          <a:bodyPr wrap="square" lIns="0" tIns="0" rIns="0" bIns="0" rtlCol="0"/>
          <a:lstStyle/>
          <a:p>
            <a:endParaRPr dirty="0"/>
          </a:p>
        </p:txBody>
      </p:sp>
      <p:sp>
        <p:nvSpPr>
          <p:cNvPr id="49" name="object 49"/>
          <p:cNvSpPr/>
          <p:nvPr/>
        </p:nvSpPr>
        <p:spPr>
          <a:xfrm>
            <a:off x="4139946" y="4529328"/>
            <a:ext cx="1624965" cy="1055370"/>
          </a:xfrm>
          <a:custGeom>
            <a:avLst/>
            <a:gdLst/>
            <a:ahLst/>
            <a:cxnLst/>
            <a:rect l="l" t="t" r="r" b="b"/>
            <a:pathLst>
              <a:path w="1624964" h="1055370">
                <a:moveTo>
                  <a:pt x="1449069" y="0"/>
                </a:moveTo>
                <a:lnTo>
                  <a:pt x="175894" y="0"/>
                </a:lnTo>
                <a:lnTo>
                  <a:pt x="129158" y="6223"/>
                </a:lnTo>
                <a:lnTo>
                  <a:pt x="87121" y="24003"/>
                </a:lnTo>
                <a:lnTo>
                  <a:pt x="51561" y="51561"/>
                </a:lnTo>
                <a:lnTo>
                  <a:pt x="24002" y="87122"/>
                </a:lnTo>
                <a:lnTo>
                  <a:pt x="6222" y="129159"/>
                </a:lnTo>
                <a:lnTo>
                  <a:pt x="0" y="175895"/>
                </a:lnTo>
                <a:lnTo>
                  <a:pt x="0" y="879475"/>
                </a:lnTo>
                <a:lnTo>
                  <a:pt x="6222" y="926211"/>
                </a:lnTo>
                <a:lnTo>
                  <a:pt x="24002" y="968247"/>
                </a:lnTo>
                <a:lnTo>
                  <a:pt x="51561" y="1003808"/>
                </a:lnTo>
                <a:lnTo>
                  <a:pt x="87121" y="1031366"/>
                </a:lnTo>
                <a:lnTo>
                  <a:pt x="129158" y="1049147"/>
                </a:lnTo>
                <a:lnTo>
                  <a:pt x="175894" y="1055370"/>
                </a:lnTo>
                <a:lnTo>
                  <a:pt x="1449069" y="1055370"/>
                </a:lnTo>
                <a:lnTo>
                  <a:pt x="1495805" y="1049147"/>
                </a:lnTo>
                <a:lnTo>
                  <a:pt x="1537842" y="1031366"/>
                </a:lnTo>
                <a:lnTo>
                  <a:pt x="1573402" y="1003808"/>
                </a:lnTo>
                <a:lnTo>
                  <a:pt x="1600961" y="968247"/>
                </a:lnTo>
                <a:lnTo>
                  <a:pt x="1618741" y="926211"/>
                </a:lnTo>
                <a:lnTo>
                  <a:pt x="1624964" y="879475"/>
                </a:lnTo>
                <a:lnTo>
                  <a:pt x="1624964" y="175895"/>
                </a:lnTo>
                <a:lnTo>
                  <a:pt x="1618741" y="129159"/>
                </a:lnTo>
                <a:lnTo>
                  <a:pt x="1600961" y="87122"/>
                </a:lnTo>
                <a:lnTo>
                  <a:pt x="1573402" y="51561"/>
                </a:lnTo>
                <a:lnTo>
                  <a:pt x="1537842" y="24003"/>
                </a:lnTo>
                <a:lnTo>
                  <a:pt x="1495805" y="6223"/>
                </a:lnTo>
                <a:lnTo>
                  <a:pt x="1449069" y="0"/>
                </a:lnTo>
                <a:close/>
              </a:path>
            </a:pathLst>
          </a:custGeom>
          <a:solidFill>
            <a:srgbClr val="2CA2C3"/>
          </a:solidFill>
        </p:spPr>
        <p:txBody>
          <a:bodyPr wrap="square" lIns="0" tIns="0" rIns="0" bIns="0" rtlCol="0"/>
          <a:lstStyle/>
          <a:p>
            <a:endParaRPr dirty="0"/>
          </a:p>
        </p:txBody>
      </p:sp>
      <p:sp>
        <p:nvSpPr>
          <p:cNvPr id="50" name="object 50"/>
          <p:cNvSpPr txBox="1"/>
          <p:nvPr/>
        </p:nvSpPr>
        <p:spPr>
          <a:xfrm>
            <a:off x="4373879" y="4674804"/>
            <a:ext cx="1166495" cy="762000"/>
          </a:xfrm>
          <a:prstGeom prst="rect">
            <a:avLst/>
          </a:prstGeom>
        </p:spPr>
        <p:txBody>
          <a:bodyPr vert="horz" wrap="square" lIns="0" tIns="0" rIns="0" bIns="0" rtlCol="0">
            <a:spAutoFit/>
          </a:bodyPr>
          <a:lstStyle/>
          <a:p>
            <a:pPr marL="12700" marR="5080" indent="635" algn="ctr">
              <a:lnSpc>
                <a:spcPct val="85900"/>
              </a:lnSpc>
            </a:pPr>
            <a:r>
              <a:rPr sz="1900" dirty="0">
                <a:solidFill>
                  <a:srgbClr val="FFFFFF"/>
                </a:solidFill>
                <a:latin typeface="Arial"/>
                <a:cs typeface="Arial"/>
              </a:rPr>
              <a:t>Functional</a:t>
            </a:r>
            <a:r>
              <a:rPr lang="en-US" sz="1900" dirty="0">
                <a:solidFill>
                  <a:srgbClr val="FFFFFF"/>
                </a:solidFill>
                <a:latin typeface="Arial"/>
                <a:cs typeface="Arial"/>
              </a:rPr>
              <a:t> </a:t>
            </a:r>
            <a:r>
              <a:rPr sz="1900" dirty="0">
                <a:solidFill>
                  <a:srgbClr val="FFFFFF"/>
                </a:solidFill>
                <a:latin typeface="Arial"/>
                <a:cs typeface="Arial"/>
              </a:rPr>
              <a:t>Fibrino</a:t>
            </a:r>
            <a:r>
              <a:rPr sz="1900" spc="-10" dirty="0">
                <a:solidFill>
                  <a:srgbClr val="FFFFFF"/>
                </a:solidFill>
                <a:latin typeface="Arial"/>
                <a:cs typeface="Arial"/>
              </a:rPr>
              <a:t>g</a:t>
            </a:r>
            <a:r>
              <a:rPr sz="1900" dirty="0">
                <a:solidFill>
                  <a:srgbClr val="FFFFFF"/>
                </a:solidFill>
                <a:latin typeface="Arial"/>
                <a:cs typeface="Arial"/>
              </a:rPr>
              <a:t>en</a:t>
            </a:r>
            <a:r>
              <a:rPr lang="en-US" sz="1900" dirty="0">
                <a:solidFill>
                  <a:srgbClr val="FFFFFF"/>
                </a:solidFill>
                <a:latin typeface="Arial"/>
                <a:cs typeface="Arial"/>
              </a:rPr>
              <a:t> </a:t>
            </a:r>
            <a:r>
              <a:rPr sz="1900" dirty="0">
                <a:solidFill>
                  <a:srgbClr val="FFFFFF"/>
                </a:solidFill>
                <a:latin typeface="Arial"/>
                <a:cs typeface="Arial"/>
              </a:rPr>
              <a:t>(CFF)</a:t>
            </a:r>
            <a:endParaRPr sz="1900" dirty="0">
              <a:latin typeface="Arial"/>
              <a:cs typeface="Arial"/>
            </a:endParaRPr>
          </a:p>
        </p:txBody>
      </p:sp>
      <p:sp>
        <p:nvSpPr>
          <p:cNvPr id="51" name="object 51"/>
          <p:cNvSpPr/>
          <p:nvPr/>
        </p:nvSpPr>
        <p:spPr>
          <a:xfrm>
            <a:off x="4759452" y="3421507"/>
            <a:ext cx="357505" cy="819785"/>
          </a:xfrm>
          <a:custGeom>
            <a:avLst/>
            <a:gdLst/>
            <a:ahLst/>
            <a:cxnLst/>
            <a:rect l="l" t="t" r="r" b="b"/>
            <a:pathLst>
              <a:path w="357504" h="819785">
                <a:moveTo>
                  <a:pt x="357504" y="0"/>
                </a:moveTo>
                <a:lnTo>
                  <a:pt x="298068" y="56007"/>
                </a:lnTo>
                <a:lnTo>
                  <a:pt x="262508" y="103378"/>
                </a:lnTo>
                <a:lnTo>
                  <a:pt x="228853" y="152273"/>
                </a:lnTo>
                <a:lnTo>
                  <a:pt x="197357" y="202311"/>
                </a:lnTo>
                <a:lnTo>
                  <a:pt x="168020" y="253619"/>
                </a:lnTo>
                <a:lnTo>
                  <a:pt x="140842" y="306070"/>
                </a:lnTo>
                <a:lnTo>
                  <a:pt x="115823" y="359664"/>
                </a:lnTo>
                <a:lnTo>
                  <a:pt x="93344" y="414147"/>
                </a:lnTo>
                <a:lnTo>
                  <a:pt x="72897" y="469773"/>
                </a:lnTo>
                <a:lnTo>
                  <a:pt x="54736" y="526034"/>
                </a:lnTo>
                <a:lnTo>
                  <a:pt x="38988" y="583057"/>
                </a:lnTo>
                <a:lnTo>
                  <a:pt x="25653" y="640715"/>
                </a:lnTo>
                <a:lnTo>
                  <a:pt x="14604" y="699135"/>
                </a:lnTo>
                <a:lnTo>
                  <a:pt x="6095" y="758190"/>
                </a:lnTo>
                <a:lnTo>
                  <a:pt x="0" y="817626"/>
                </a:lnTo>
                <a:lnTo>
                  <a:pt x="19049" y="819277"/>
                </a:lnTo>
                <a:lnTo>
                  <a:pt x="21716" y="789940"/>
                </a:lnTo>
                <a:lnTo>
                  <a:pt x="21716" y="789686"/>
                </a:lnTo>
                <a:lnTo>
                  <a:pt x="25018" y="760730"/>
                </a:lnTo>
                <a:lnTo>
                  <a:pt x="25018" y="760476"/>
                </a:lnTo>
                <a:lnTo>
                  <a:pt x="28955" y="731393"/>
                </a:lnTo>
                <a:lnTo>
                  <a:pt x="33400" y="702437"/>
                </a:lnTo>
                <a:lnTo>
                  <a:pt x="33400" y="702183"/>
                </a:lnTo>
                <a:lnTo>
                  <a:pt x="38353" y="673608"/>
                </a:lnTo>
                <a:lnTo>
                  <a:pt x="38480" y="673354"/>
                </a:lnTo>
                <a:lnTo>
                  <a:pt x="44195" y="644779"/>
                </a:lnTo>
                <a:lnTo>
                  <a:pt x="44322" y="644525"/>
                </a:lnTo>
                <a:lnTo>
                  <a:pt x="50418" y="616204"/>
                </a:lnTo>
                <a:lnTo>
                  <a:pt x="50545" y="615950"/>
                </a:lnTo>
                <a:lnTo>
                  <a:pt x="64896" y="559435"/>
                </a:lnTo>
                <a:lnTo>
                  <a:pt x="81660" y="503428"/>
                </a:lnTo>
                <a:lnTo>
                  <a:pt x="90931" y="475869"/>
                </a:lnTo>
                <a:lnTo>
                  <a:pt x="100583" y="448564"/>
                </a:lnTo>
                <a:lnTo>
                  <a:pt x="133222" y="367538"/>
                </a:lnTo>
                <a:lnTo>
                  <a:pt x="157987" y="314325"/>
                </a:lnTo>
                <a:lnTo>
                  <a:pt x="184784" y="262636"/>
                </a:lnTo>
                <a:lnTo>
                  <a:pt x="213740" y="211836"/>
                </a:lnTo>
                <a:lnTo>
                  <a:pt x="244855" y="162560"/>
                </a:lnTo>
                <a:lnTo>
                  <a:pt x="277875" y="114680"/>
                </a:lnTo>
                <a:lnTo>
                  <a:pt x="313181" y="67564"/>
                </a:lnTo>
                <a:lnTo>
                  <a:pt x="350392" y="22352"/>
                </a:lnTo>
                <a:lnTo>
                  <a:pt x="353821" y="18415"/>
                </a:lnTo>
                <a:lnTo>
                  <a:pt x="357504" y="0"/>
                </a:lnTo>
                <a:close/>
              </a:path>
            </a:pathLst>
          </a:custGeom>
          <a:solidFill>
            <a:srgbClr val="2CA2C3"/>
          </a:solidFill>
        </p:spPr>
        <p:txBody>
          <a:bodyPr wrap="square" lIns="0" tIns="0" rIns="0" bIns="0" rtlCol="0"/>
          <a:lstStyle/>
          <a:p>
            <a:endParaRPr dirty="0"/>
          </a:p>
        </p:txBody>
      </p:sp>
      <p:sp>
        <p:nvSpPr>
          <p:cNvPr id="52" name="object 52"/>
          <p:cNvSpPr/>
          <p:nvPr/>
        </p:nvSpPr>
        <p:spPr>
          <a:xfrm>
            <a:off x="4781169" y="4211320"/>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3" name="object 53"/>
          <p:cNvSpPr/>
          <p:nvPr/>
        </p:nvSpPr>
        <p:spPr>
          <a:xfrm>
            <a:off x="4784471" y="4182109"/>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4" name="object 54"/>
          <p:cNvSpPr/>
          <p:nvPr/>
        </p:nvSpPr>
        <p:spPr>
          <a:xfrm>
            <a:off x="4792853" y="4123816"/>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5" name="object 55"/>
          <p:cNvSpPr/>
          <p:nvPr/>
        </p:nvSpPr>
        <p:spPr>
          <a:xfrm>
            <a:off x="4797933" y="4094988"/>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6" name="object 56"/>
          <p:cNvSpPr/>
          <p:nvPr/>
        </p:nvSpPr>
        <p:spPr>
          <a:xfrm>
            <a:off x="4803775" y="4066159"/>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7" name="object 57"/>
          <p:cNvSpPr/>
          <p:nvPr/>
        </p:nvSpPr>
        <p:spPr>
          <a:xfrm>
            <a:off x="4809997" y="4037584"/>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8" name="object 58"/>
          <p:cNvSpPr/>
          <p:nvPr/>
        </p:nvSpPr>
        <p:spPr>
          <a:xfrm>
            <a:off x="4816855" y="4009263"/>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59" name="object 59"/>
          <p:cNvSpPr/>
          <p:nvPr/>
        </p:nvSpPr>
        <p:spPr>
          <a:xfrm>
            <a:off x="4824348" y="3981069"/>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60" name="object 60"/>
          <p:cNvSpPr/>
          <p:nvPr/>
        </p:nvSpPr>
        <p:spPr>
          <a:xfrm>
            <a:off x="4841113" y="3925061"/>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61" name="object 61"/>
          <p:cNvSpPr/>
          <p:nvPr/>
        </p:nvSpPr>
        <p:spPr>
          <a:xfrm>
            <a:off x="4850384" y="3897439"/>
            <a:ext cx="0" cy="0"/>
          </a:xfrm>
          <a:custGeom>
            <a:avLst/>
            <a:gdLst/>
            <a:ahLst/>
            <a:cxnLst/>
            <a:rect l="l" t="t" r="r" b="b"/>
            <a:pathLst>
              <a:path>
                <a:moveTo>
                  <a:pt x="0" y="0"/>
                </a:moveTo>
                <a:lnTo>
                  <a:pt x="0" y="0"/>
                </a:lnTo>
              </a:path>
            </a:pathLst>
          </a:custGeom>
          <a:ln w="3175">
            <a:solidFill>
              <a:srgbClr val="2CA2C3"/>
            </a:solidFill>
          </a:ln>
        </p:spPr>
        <p:txBody>
          <a:bodyPr wrap="square" lIns="0" tIns="0" rIns="0" bIns="0" rtlCol="0"/>
          <a:lstStyle/>
          <a:p>
            <a:endParaRPr dirty="0"/>
          </a:p>
        </p:txBody>
      </p:sp>
      <p:sp>
        <p:nvSpPr>
          <p:cNvPr id="62" name="object 62"/>
          <p:cNvSpPr/>
          <p:nvPr/>
        </p:nvSpPr>
        <p:spPr>
          <a:xfrm>
            <a:off x="5004180" y="3584066"/>
            <a:ext cx="635" cy="635"/>
          </a:xfrm>
          <a:custGeom>
            <a:avLst/>
            <a:gdLst/>
            <a:ahLst/>
            <a:cxnLst/>
            <a:rect l="l" t="t" r="r" b="b"/>
            <a:pathLst>
              <a:path w="635" h="635">
                <a:moveTo>
                  <a:pt x="253" y="0"/>
                </a:moveTo>
                <a:lnTo>
                  <a:pt x="126" y="0"/>
                </a:lnTo>
                <a:lnTo>
                  <a:pt x="0" y="381"/>
                </a:lnTo>
                <a:lnTo>
                  <a:pt x="253" y="0"/>
                </a:lnTo>
                <a:close/>
              </a:path>
            </a:pathLst>
          </a:custGeom>
          <a:solidFill>
            <a:srgbClr val="2CA2C3"/>
          </a:solidFill>
        </p:spPr>
        <p:txBody>
          <a:bodyPr wrap="square" lIns="0" tIns="0" rIns="0" bIns="0" rtlCol="0"/>
          <a:lstStyle/>
          <a:p>
            <a:endParaRPr dirty="0"/>
          </a:p>
        </p:txBody>
      </p:sp>
      <p:sp>
        <p:nvSpPr>
          <p:cNvPr id="63" name="object 63"/>
          <p:cNvSpPr/>
          <p:nvPr/>
        </p:nvSpPr>
        <p:spPr>
          <a:xfrm>
            <a:off x="5101590" y="3400933"/>
            <a:ext cx="39370" cy="103505"/>
          </a:xfrm>
          <a:custGeom>
            <a:avLst/>
            <a:gdLst/>
            <a:ahLst/>
            <a:cxnLst/>
            <a:rect l="l" t="t" r="r" b="b"/>
            <a:pathLst>
              <a:path w="39370" h="103504">
                <a:moveTo>
                  <a:pt x="39115" y="0"/>
                </a:moveTo>
                <a:lnTo>
                  <a:pt x="20954" y="0"/>
                </a:lnTo>
                <a:lnTo>
                  <a:pt x="35178" y="12700"/>
                </a:lnTo>
                <a:lnTo>
                  <a:pt x="11683" y="38989"/>
                </a:lnTo>
                <a:lnTo>
                  <a:pt x="1015" y="90932"/>
                </a:lnTo>
                <a:lnTo>
                  <a:pt x="0" y="96012"/>
                </a:lnTo>
                <a:lnTo>
                  <a:pt x="3301" y="101092"/>
                </a:lnTo>
                <a:lnTo>
                  <a:pt x="13588" y="103123"/>
                </a:lnTo>
                <a:lnTo>
                  <a:pt x="18668" y="99822"/>
                </a:lnTo>
                <a:lnTo>
                  <a:pt x="21081" y="88138"/>
                </a:lnTo>
                <a:lnTo>
                  <a:pt x="39115" y="0"/>
                </a:lnTo>
                <a:close/>
              </a:path>
            </a:pathLst>
          </a:custGeom>
          <a:solidFill>
            <a:srgbClr val="2CA2C3"/>
          </a:solidFill>
        </p:spPr>
        <p:txBody>
          <a:bodyPr wrap="square" lIns="0" tIns="0" rIns="0" bIns="0" rtlCol="0"/>
          <a:lstStyle/>
          <a:p>
            <a:endParaRPr dirty="0"/>
          </a:p>
        </p:txBody>
      </p:sp>
      <p:sp>
        <p:nvSpPr>
          <p:cNvPr id="64" name="object 64"/>
          <p:cNvSpPr/>
          <p:nvPr/>
        </p:nvSpPr>
        <p:spPr>
          <a:xfrm>
            <a:off x="5035169" y="3393185"/>
            <a:ext cx="107314" cy="52069"/>
          </a:xfrm>
          <a:custGeom>
            <a:avLst/>
            <a:gdLst/>
            <a:ahLst/>
            <a:cxnLst/>
            <a:rect l="l" t="t" r="r" b="b"/>
            <a:pathLst>
              <a:path w="107314" h="52070">
                <a:moveTo>
                  <a:pt x="107061" y="0"/>
                </a:moveTo>
                <a:lnTo>
                  <a:pt x="7747" y="32258"/>
                </a:lnTo>
                <a:lnTo>
                  <a:pt x="2667" y="33782"/>
                </a:lnTo>
                <a:lnTo>
                  <a:pt x="0" y="39243"/>
                </a:lnTo>
                <a:lnTo>
                  <a:pt x="1524" y="44196"/>
                </a:lnTo>
                <a:lnTo>
                  <a:pt x="3175" y="49149"/>
                </a:lnTo>
                <a:lnTo>
                  <a:pt x="8636" y="51943"/>
                </a:lnTo>
                <a:lnTo>
                  <a:pt x="13462" y="50292"/>
                </a:lnTo>
                <a:lnTo>
                  <a:pt x="63881" y="34036"/>
                </a:lnTo>
                <a:lnTo>
                  <a:pt x="87376" y="7747"/>
                </a:lnTo>
                <a:lnTo>
                  <a:pt x="105537" y="7747"/>
                </a:lnTo>
                <a:lnTo>
                  <a:pt x="107061" y="0"/>
                </a:lnTo>
                <a:close/>
              </a:path>
            </a:pathLst>
          </a:custGeom>
          <a:solidFill>
            <a:srgbClr val="2CA2C3"/>
          </a:solidFill>
        </p:spPr>
        <p:txBody>
          <a:bodyPr wrap="square" lIns="0" tIns="0" rIns="0" bIns="0" rtlCol="0"/>
          <a:lstStyle/>
          <a:p>
            <a:endParaRPr dirty="0"/>
          </a:p>
        </p:txBody>
      </p:sp>
      <p:sp>
        <p:nvSpPr>
          <p:cNvPr id="65" name="object 65"/>
          <p:cNvSpPr/>
          <p:nvPr/>
        </p:nvSpPr>
        <p:spPr>
          <a:xfrm>
            <a:off x="5113273" y="3405378"/>
            <a:ext cx="23495" cy="34925"/>
          </a:xfrm>
          <a:custGeom>
            <a:avLst/>
            <a:gdLst/>
            <a:ahLst/>
            <a:cxnLst/>
            <a:rect l="l" t="t" r="r" b="b"/>
            <a:pathLst>
              <a:path w="23495" h="34925">
                <a:moveTo>
                  <a:pt x="14224" y="0"/>
                </a:moveTo>
                <a:lnTo>
                  <a:pt x="6985" y="0"/>
                </a:lnTo>
                <a:lnTo>
                  <a:pt x="19304" y="11049"/>
                </a:lnTo>
                <a:lnTo>
                  <a:pt x="3683" y="16129"/>
                </a:lnTo>
                <a:lnTo>
                  <a:pt x="0" y="34544"/>
                </a:lnTo>
                <a:lnTo>
                  <a:pt x="23495" y="8255"/>
                </a:lnTo>
                <a:lnTo>
                  <a:pt x="14224" y="0"/>
                </a:lnTo>
                <a:close/>
              </a:path>
            </a:pathLst>
          </a:custGeom>
          <a:solidFill>
            <a:srgbClr val="2CA2C3"/>
          </a:solidFill>
        </p:spPr>
        <p:txBody>
          <a:bodyPr wrap="square" lIns="0" tIns="0" rIns="0" bIns="0" rtlCol="0"/>
          <a:lstStyle/>
          <a:p>
            <a:endParaRPr dirty="0"/>
          </a:p>
        </p:txBody>
      </p:sp>
      <p:sp>
        <p:nvSpPr>
          <p:cNvPr id="66" name="object 66"/>
          <p:cNvSpPr/>
          <p:nvPr/>
        </p:nvSpPr>
        <p:spPr>
          <a:xfrm>
            <a:off x="5099050" y="3400933"/>
            <a:ext cx="28575" cy="26670"/>
          </a:xfrm>
          <a:custGeom>
            <a:avLst/>
            <a:gdLst/>
            <a:ahLst/>
            <a:cxnLst/>
            <a:rect l="l" t="t" r="r" b="b"/>
            <a:pathLst>
              <a:path w="28575" h="26670">
                <a:moveTo>
                  <a:pt x="23495" y="0"/>
                </a:moveTo>
                <a:lnTo>
                  <a:pt x="0" y="26288"/>
                </a:lnTo>
                <a:lnTo>
                  <a:pt x="17907" y="20574"/>
                </a:lnTo>
                <a:lnTo>
                  <a:pt x="21209" y="4445"/>
                </a:lnTo>
                <a:lnTo>
                  <a:pt x="28448" y="4445"/>
                </a:lnTo>
                <a:lnTo>
                  <a:pt x="23495" y="0"/>
                </a:lnTo>
                <a:close/>
              </a:path>
            </a:pathLst>
          </a:custGeom>
          <a:solidFill>
            <a:srgbClr val="2CA2C3"/>
          </a:solidFill>
        </p:spPr>
        <p:txBody>
          <a:bodyPr wrap="square" lIns="0" tIns="0" rIns="0" bIns="0" rtlCol="0"/>
          <a:lstStyle/>
          <a:p>
            <a:endParaRPr dirty="0"/>
          </a:p>
        </p:txBody>
      </p:sp>
      <p:sp>
        <p:nvSpPr>
          <p:cNvPr id="67" name="object 67"/>
          <p:cNvSpPr/>
          <p:nvPr/>
        </p:nvSpPr>
        <p:spPr>
          <a:xfrm>
            <a:off x="5116957" y="3405378"/>
            <a:ext cx="15875" cy="16510"/>
          </a:xfrm>
          <a:custGeom>
            <a:avLst/>
            <a:gdLst/>
            <a:ahLst/>
            <a:cxnLst/>
            <a:rect l="l" t="t" r="r" b="b"/>
            <a:pathLst>
              <a:path w="15875" h="16510">
                <a:moveTo>
                  <a:pt x="3301" y="0"/>
                </a:moveTo>
                <a:lnTo>
                  <a:pt x="0" y="16129"/>
                </a:lnTo>
                <a:lnTo>
                  <a:pt x="15620" y="11049"/>
                </a:lnTo>
                <a:lnTo>
                  <a:pt x="3301" y="0"/>
                </a:lnTo>
                <a:close/>
              </a:path>
            </a:pathLst>
          </a:custGeom>
          <a:solidFill>
            <a:srgbClr val="2CA2C3"/>
          </a:solidFill>
        </p:spPr>
        <p:txBody>
          <a:bodyPr wrap="square" lIns="0" tIns="0" rIns="0" bIns="0" rtlCol="0"/>
          <a:lstStyle/>
          <a:p>
            <a:endParaRPr dirty="0"/>
          </a:p>
        </p:txBody>
      </p:sp>
      <p:sp>
        <p:nvSpPr>
          <p:cNvPr id="68" name="object 68"/>
          <p:cNvSpPr txBox="1"/>
          <p:nvPr/>
        </p:nvSpPr>
        <p:spPr>
          <a:xfrm>
            <a:off x="4811776" y="1470914"/>
            <a:ext cx="2728595" cy="1765935"/>
          </a:xfrm>
          <a:prstGeom prst="rect">
            <a:avLst/>
          </a:prstGeom>
        </p:spPr>
        <p:txBody>
          <a:bodyPr vert="horz" wrap="square" lIns="0" tIns="0" rIns="0" bIns="0" rtlCol="0">
            <a:spAutoFit/>
          </a:bodyPr>
          <a:lstStyle/>
          <a:p>
            <a:pPr marL="12700" marR="5080" indent="-635" algn="ctr">
              <a:lnSpc>
                <a:spcPct val="100000"/>
              </a:lnSpc>
            </a:pPr>
            <a:r>
              <a:rPr sz="1800" spc="-5" dirty="0">
                <a:solidFill>
                  <a:srgbClr val="CC3A45"/>
                </a:solidFill>
                <a:latin typeface="Arial"/>
                <a:cs typeface="Arial"/>
              </a:rPr>
              <a:t>CK </a:t>
            </a:r>
            <a:r>
              <a:rPr sz="1800" spc="-10" dirty="0">
                <a:solidFill>
                  <a:srgbClr val="CC3A45"/>
                </a:solidFill>
                <a:latin typeface="Arial"/>
                <a:cs typeface="Arial"/>
              </a:rPr>
              <a:t>(R </a:t>
            </a:r>
            <a:r>
              <a:rPr sz="1800" dirty="0">
                <a:solidFill>
                  <a:srgbClr val="CC3A45"/>
                </a:solidFill>
                <a:latin typeface="Arial"/>
                <a:cs typeface="Arial"/>
              </a:rPr>
              <a:t>&amp; </a:t>
            </a:r>
            <a:r>
              <a:rPr sz="1800" spc="-40" dirty="0">
                <a:solidFill>
                  <a:srgbClr val="CC3A45"/>
                </a:solidFill>
                <a:latin typeface="Arial"/>
                <a:cs typeface="Arial"/>
              </a:rPr>
              <a:t>LY30 </a:t>
            </a:r>
            <a:r>
              <a:rPr sz="1800" spc="-5" dirty="0">
                <a:solidFill>
                  <a:srgbClr val="CC3A45"/>
                </a:solidFill>
                <a:latin typeface="Arial"/>
                <a:cs typeface="Arial"/>
              </a:rPr>
              <a:t>parameter)</a:t>
            </a:r>
            <a:r>
              <a:rPr lang="en-US" sz="1800" spc="-5" dirty="0">
                <a:solidFill>
                  <a:srgbClr val="CC3A45"/>
                </a:solidFill>
                <a:latin typeface="Arial"/>
                <a:cs typeface="Arial"/>
              </a:rPr>
              <a:t> </a:t>
            </a:r>
            <a:r>
              <a:rPr sz="1800" dirty="0">
                <a:solidFill>
                  <a:srgbClr val="6C6D6E"/>
                </a:solidFill>
                <a:latin typeface="Arial"/>
                <a:cs typeface="Arial"/>
              </a:rPr>
              <a:t>Assesses clot rate</a:t>
            </a:r>
            <a:r>
              <a:rPr sz="1800" spc="-85" dirty="0">
                <a:solidFill>
                  <a:srgbClr val="6C6D6E"/>
                </a:solidFill>
                <a:latin typeface="Arial"/>
                <a:cs typeface="Arial"/>
              </a:rPr>
              <a:t> </a:t>
            </a:r>
            <a:r>
              <a:rPr sz="1800" spc="-5" dirty="0">
                <a:solidFill>
                  <a:srgbClr val="6C6D6E"/>
                </a:solidFill>
                <a:latin typeface="Arial"/>
                <a:cs typeface="Arial"/>
              </a:rPr>
              <a:t>and</a:t>
            </a:r>
            <a:r>
              <a:rPr sz="1800" spc="-135" dirty="0">
                <a:solidFill>
                  <a:srgbClr val="6C6D6E"/>
                </a:solidFill>
                <a:latin typeface="Arial"/>
                <a:cs typeface="Arial"/>
              </a:rPr>
              <a:t> </a:t>
            </a:r>
            <a:r>
              <a:rPr sz="1800" dirty="0">
                <a:solidFill>
                  <a:srgbClr val="6C6D6E"/>
                </a:solidFill>
                <a:latin typeface="Arial"/>
                <a:cs typeface="Arial"/>
              </a:rPr>
              <a:t>clot</a:t>
            </a:r>
            <a:r>
              <a:rPr lang="en-US" sz="1800" dirty="0">
                <a:solidFill>
                  <a:srgbClr val="6C6D6E"/>
                </a:solidFill>
                <a:latin typeface="Arial"/>
                <a:cs typeface="Arial"/>
              </a:rPr>
              <a:t> </a:t>
            </a:r>
            <a:r>
              <a:rPr sz="1800" dirty="0">
                <a:solidFill>
                  <a:srgbClr val="6C6D6E"/>
                </a:solidFill>
                <a:latin typeface="Arial"/>
                <a:cs typeface="Arial"/>
              </a:rPr>
              <a:t>stability</a:t>
            </a:r>
            <a:endParaRPr sz="1800" dirty="0">
              <a:latin typeface="Arial"/>
              <a:cs typeface="Arial"/>
            </a:endParaRPr>
          </a:p>
          <a:p>
            <a:pPr>
              <a:lnSpc>
                <a:spcPct val="100000"/>
              </a:lnSpc>
              <a:spcBef>
                <a:spcPts val="40"/>
              </a:spcBef>
            </a:pPr>
            <a:endParaRPr sz="1550" dirty="0">
              <a:latin typeface="Times New Roman"/>
              <a:cs typeface="Times New Roman"/>
            </a:endParaRPr>
          </a:p>
          <a:p>
            <a:pPr marL="1031240" marR="1019810" algn="ctr">
              <a:lnSpc>
                <a:spcPct val="120000"/>
              </a:lnSpc>
            </a:pPr>
            <a:r>
              <a:rPr sz="1900" dirty="0">
                <a:solidFill>
                  <a:srgbClr val="FFFFFF"/>
                </a:solidFill>
                <a:latin typeface="Arial"/>
                <a:cs typeface="Arial"/>
              </a:rPr>
              <a:t>Ka</a:t>
            </a:r>
            <a:r>
              <a:rPr sz="1900" spc="-10" dirty="0">
                <a:solidFill>
                  <a:srgbClr val="FFFFFF"/>
                </a:solidFill>
                <a:latin typeface="Arial"/>
                <a:cs typeface="Arial"/>
              </a:rPr>
              <a:t>o</a:t>
            </a:r>
            <a:r>
              <a:rPr sz="1900" spc="-15" dirty="0">
                <a:solidFill>
                  <a:srgbClr val="FFFFFF"/>
                </a:solidFill>
                <a:latin typeface="Arial"/>
                <a:cs typeface="Arial"/>
              </a:rPr>
              <a:t>l</a:t>
            </a:r>
            <a:r>
              <a:rPr sz="1900" dirty="0">
                <a:solidFill>
                  <a:srgbClr val="FFFFFF"/>
                </a:solidFill>
                <a:latin typeface="Arial"/>
                <a:cs typeface="Arial"/>
              </a:rPr>
              <a:t>in</a:t>
            </a:r>
            <a:r>
              <a:rPr lang="en-US" sz="1900" dirty="0">
                <a:solidFill>
                  <a:srgbClr val="FFFFFF"/>
                </a:solidFill>
                <a:latin typeface="Arial"/>
                <a:cs typeface="Arial"/>
              </a:rPr>
              <a:t> </a:t>
            </a:r>
            <a:r>
              <a:rPr sz="1900" dirty="0">
                <a:solidFill>
                  <a:srgbClr val="FFFFFF"/>
                </a:solidFill>
                <a:latin typeface="Arial"/>
                <a:cs typeface="Arial"/>
              </a:rPr>
              <a:t>(CK)</a:t>
            </a:r>
            <a:endParaRPr sz="1900" dirty="0">
              <a:latin typeface="Arial"/>
              <a:cs typeface="Arial"/>
            </a:endParaRPr>
          </a:p>
        </p:txBody>
      </p:sp>
      <p:sp>
        <p:nvSpPr>
          <p:cNvPr id="69" name="object 69"/>
          <p:cNvSpPr txBox="1"/>
          <p:nvPr/>
        </p:nvSpPr>
        <p:spPr>
          <a:xfrm>
            <a:off x="8600947" y="4605020"/>
            <a:ext cx="2143760" cy="838835"/>
          </a:xfrm>
          <a:prstGeom prst="rect">
            <a:avLst/>
          </a:prstGeom>
        </p:spPr>
        <p:txBody>
          <a:bodyPr vert="horz" wrap="square" lIns="0" tIns="0" rIns="0" bIns="0" rtlCol="0">
            <a:spAutoFit/>
          </a:bodyPr>
          <a:lstStyle/>
          <a:p>
            <a:pPr marL="12700" marR="5080" indent="-1905" algn="ctr">
              <a:lnSpc>
                <a:spcPct val="100000"/>
              </a:lnSpc>
            </a:pPr>
            <a:r>
              <a:rPr sz="1800" spc="-15" dirty="0">
                <a:solidFill>
                  <a:srgbClr val="795AA3"/>
                </a:solidFill>
                <a:latin typeface="Arial"/>
                <a:cs typeface="Arial"/>
              </a:rPr>
              <a:t>CRT </a:t>
            </a:r>
            <a:r>
              <a:rPr sz="1800" dirty="0">
                <a:solidFill>
                  <a:srgbClr val="795AA3"/>
                </a:solidFill>
                <a:latin typeface="Arial"/>
                <a:cs typeface="Arial"/>
              </a:rPr>
              <a:t>(MA</a:t>
            </a:r>
            <a:r>
              <a:rPr sz="1800" spc="-270" dirty="0">
                <a:solidFill>
                  <a:srgbClr val="795AA3"/>
                </a:solidFill>
                <a:latin typeface="Arial"/>
                <a:cs typeface="Arial"/>
              </a:rPr>
              <a:t> </a:t>
            </a:r>
            <a:r>
              <a:rPr sz="1800" spc="-5" dirty="0">
                <a:solidFill>
                  <a:srgbClr val="795AA3"/>
                </a:solidFill>
                <a:latin typeface="Arial"/>
                <a:cs typeface="Arial"/>
              </a:rPr>
              <a:t>parameter)</a:t>
            </a:r>
            <a:r>
              <a:rPr lang="en-US" sz="1800" spc="-5" dirty="0">
                <a:solidFill>
                  <a:srgbClr val="795AA3"/>
                </a:solidFill>
                <a:latin typeface="Arial"/>
                <a:cs typeface="Arial"/>
              </a:rPr>
              <a:t> </a:t>
            </a:r>
            <a:r>
              <a:rPr sz="1800" dirty="0">
                <a:solidFill>
                  <a:srgbClr val="6C6D6E"/>
                </a:solidFill>
                <a:latin typeface="Arial"/>
                <a:cs typeface="Arial"/>
              </a:rPr>
              <a:t>Assesses</a:t>
            </a:r>
            <a:r>
              <a:rPr sz="1800" spc="-40" dirty="0">
                <a:solidFill>
                  <a:srgbClr val="6C6D6E"/>
                </a:solidFill>
                <a:latin typeface="Arial"/>
                <a:cs typeface="Arial"/>
              </a:rPr>
              <a:t> </a:t>
            </a:r>
            <a:r>
              <a:rPr sz="1800" spc="-5" dirty="0">
                <a:solidFill>
                  <a:srgbClr val="6C6D6E"/>
                </a:solidFill>
                <a:latin typeface="Arial"/>
                <a:cs typeface="Arial"/>
              </a:rPr>
              <a:t>overall</a:t>
            </a:r>
            <a:r>
              <a:rPr sz="1800" spc="-160" dirty="0">
                <a:solidFill>
                  <a:srgbClr val="6C6D6E"/>
                </a:solidFill>
                <a:latin typeface="Arial"/>
                <a:cs typeface="Arial"/>
              </a:rPr>
              <a:t> </a:t>
            </a:r>
            <a:r>
              <a:rPr sz="1800" dirty="0">
                <a:solidFill>
                  <a:srgbClr val="6C6D6E"/>
                </a:solidFill>
                <a:latin typeface="Arial"/>
                <a:cs typeface="Arial"/>
              </a:rPr>
              <a:t>clot</a:t>
            </a:r>
            <a:r>
              <a:rPr lang="en-US" sz="1800" dirty="0">
                <a:solidFill>
                  <a:srgbClr val="6C6D6E"/>
                </a:solidFill>
                <a:latin typeface="Arial"/>
                <a:cs typeface="Arial"/>
              </a:rPr>
              <a:t> </a:t>
            </a:r>
            <a:r>
              <a:rPr sz="1800" dirty="0">
                <a:solidFill>
                  <a:srgbClr val="6C6D6E"/>
                </a:solidFill>
                <a:latin typeface="Arial"/>
                <a:cs typeface="Arial"/>
              </a:rPr>
              <a:t>strength</a:t>
            </a:r>
            <a:endParaRPr sz="1800" dirty="0">
              <a:latin typeface="Arial"/>
              <a:cs typeface="Arial"/>
            </a:endParaRPr>
          </a:p>
        </p:txBody>
      </p:sp>
      <p:sp>
        <p:nvSpPr>
          <p:cNvPr id="70" name="object 70"/>
          <p:cNvSpPr txBox="1"/>
          <p:nvPr/>
        </p:nvSpPr>
        <p:spPr>
          <a:xfrm>
            <a:off x="1097280" y="6260592"/>
            <a:ext cx="2178050" cy="174625"/>
          </a:xfrm>
          <a:prstGeom prst="rect">
            <a:avLst/>
          </a:prstGeom>
        </p:spPr>
        <p:txBody>
          <a:bodyPr vert="horz" wrap="square" lIns="0" tIns="0" rIns="0" bIns="0" rtlCol="0">
            <a:spAutoFit/>
          </a:bodyPr>
          <a:lstStyle/>
          <a:p>
            <a:pPr marL="12700">
              <a:lnSpc>
                <a:spcPct val="100000"/>
              </a:lnSpc>
            </a:pPr>
            <a:r>
              <a:rPr sz="1050" spc="-5" dirty="0">
                <a:latin typeface="Arial"/>
                <a:cs typeface="Arial"/>
              </a:rPr>
              <a:t>* </a:t>
            </a:r>
            <a:r>
              <a:rPr sz="1050" spc="-10" dirty="0">
                <a:latin typeface="Arial"/>
                <a:cs typeface="Arial"/>
              </a:rPr>
              <a:t>Indicated </a:t>
            </a:r>
            <a:r>
              <a:rPr sz="1050" dirty="0">
                <a:latin typeface="Arial"/>
                <a:cs typeface="Arial"/>
              </a:rPr>
              <a:t>for </a:t>
            </a:r>
            <a:r>
              <a:rPr sz="1050" spc="-5" dirty="0">
                <a:latin typeface="Arial"/>
                <a:cs typeface="Arial"/>
              </a:rPr>
              <a:t>use in </a:t>
            </a:r>
            <a:r>
              <a:rPr sz="1050" spc="-10" dirty="0">
                <a:latin typeface="Arial"/>
                <a:cs typeface="Arial"/>
              </a:rPr>
              <a:t>trauma</a:t>
            </a:r>
            <a:r>
              <a:rPr sz="1050" spc="-40" dirty="0">
                <a:latin typeface="Arial"/>
                <a:cs typeface="Arial"/>
              </a:rPr>
              <a:t> </a:t>
            </a:r>
            <a:r>
              <a:rPr sz="1050" dirty="0">
                <a:latin typeface="Arial"/>
                <a:cs typeface="Arial"/>
              </a:rPr>
              <a:t>settings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121" y="363638"/>
            <a:ext cx="10837070" cy="384721"/>
          </a:xfrm>
          <a:prstGeom prst="rect">
            <a:avLst/>
          </a:prstGeom>
        </p:spPr>
        <p:txBody>
          <a:bodyPr vert="horz" wrap="square" lIns="0" tIns="0" rIns="0" bIns="0" rtlCol="0">
            <a:spAutoFit/>
          </a:bodyPr>
          <a:lstStyle/>
          <a:p>
            <a:pPr marL="12700"/>
            <a:r>
              <a:rPr dirty="0" err="1"/>
              <a:t>PlateletMapping</a:t>
            </a:r>
            <a:r>
              <a:rPr baseline="20964" dirty="0"/>
              <a:t>®</a:t>
            </a:r>
            <a:r>
              <a:rPr lang="en-US" spc="254" baseline="20964" dirty="0"/>
              <a:t> </a:t>
            </a:r>
            <a:r>
              <a:rPr lang="en-US" dirty="0"/>
              <a:t>Cartridge </a:t>
            </a:r>
            <a:r>
              <a:rPr spc="-10" dirty="0"/>
              <a:t>(07-614-US/07-615-US*)</a:t>
            </a:r>
            <a:endParaRPr dirty="0"/>
          </a:p>
        </p:txBody>
      </p:sp>
      <p:sp>
        <p:nvSpPr>
          <p:cNvPr id="5" name="object 5"/>
          <p:cNvSpPr/>
          <p:nvPr/>
        </p:nvSpPr>
        <p:spPr>
          <a:xfrm>
            <a:off x="5223509" y="1851660"/>
            <a:ext cx="1828800" cy="822960"/>
          </a:xfrm>
          <a:custGeom>
            <a:avLst/>
            <a:gdLst/>
            <a:ahLst/>
            <a:cxnLst/>
            <a:rect l="l" t="t" r="r" b="b"/>
            <a:pathLst>
              <a:path w="1828800" h="822960">
                <a:moveTo>
                  <a:pt x="1691639" y="0"/>
                </a:moveTo>
                <a:lnTo>
                  <a:pt x="137159" y="0"/>
                </a:lnTo>
                <a:lnTo>
                  <a:pt x="93852" y="6985"/>
                </a:lnTo>
                <a:lnTo>
                  <a:pt x="56133" y="26543"/>
                </a:lnTo>
                <a:lnTo>
                  <a:pt x="26542" y="56134"/>
                </a:lnTo>
                <a:lnTo>
                  <a:pt x="6984" y="93853"/>
                </a:lnTo>
                <a:lnTo>
                  <a:pt x="0" y="137160"/>
                </a:lnTo>
                <a:lnTo>
                  <a:pt x="0" y="685800"/>
                </a:lnTo>
                <a:lnTo>
                  <a:pt x="6984" y="729107"/>
                </a:lnTo>
                <a:lnTo>
                  <a:pt x="26542" y="766826"/>
                </a:lnTo>
                <a:lnTo>
                  <a:pt x="56133" y="796417"/>
                </a:lnTo>
                <a:lnTo>
                  <a:pt x="93852" y="815975"/>
                </a:lnTo>
                <a:lnTo>
                  <a:pt x="137159" y="822960"/>
                </a:lnTo>
                <a:lnTo>
                  <a:pt x="1691639" y="822960"/>
                </a:lnTo>
                <a:lnTo>
                  <a:pt x="1734946" y="815975"/>
                </a:lnTo>
                <a:lnTo>
                  <a:pt x="1772665" y="796417"/>
                </a:lnTo>
                <a:lnTo>
                  <a:pt x="1802257" y="766826"/>
                </a:lnTo>
                <a:lnTo>
                  <a:pt x="1821814" y="729107"/>
                </a:lnTo>
                <a:lnTo>
                  <a:pt x="1828800" y="685800"/>
                </a:lnTo>
                <a:lnTo>
                  <a:pt x="1828800" y="137160"/>
                </a:lnTo>
                <a:lnTo>
                  <a:pt x="1821814" y="93853"/>
                </a:lnTo>
                <a:lnTo>
                  <a:pt x="1802257" y="56134"/>
                </a:lnTo>
                <a:lnTo>
                  <a:pt x="1772665" y="26543"/>
                </a:lnTo>
                <a:lnTo>
                  <a:pt x="1734946" y="6985"/>
                </a:lnTo>
                <a:lnTo>
                  <a:pt x="1691639" y="0"/>
                </a:lnTo>
                <a:close/>
              </a:path>
            </a:pathLst>
          </a:custGeom>
          <a:solidFill>
            <a:srgbClr val="CC3A45"/>
          </a:solidFill>
        </p:spPr>
        <p:txBody>
          <a:bodyPr wrap="square" lIns="0" tIns="0" rIns="0" bIns="0" rtlCol="0"/>
          <a:lstStyle/>
          <a:p>
            <a:endParaRPr dirty="0"/>
          </a:p>
        </p:txBody>
      </p:sp>
      <p:sp>
        <p:nvSpPr>
          <p:cNvPr id="6" name="object 6"/>
          <p:cNvSpPr/>
          <p:nvPr/>
        </p:nvSpPr>
        <p:spPr>
          <a:xfrm>
            <a:off x="6598157" y="3210305"/>
            <a:ext cx="1797685" cy="824230"/>
          </a:xfrm>
          <a:custGeom>
            <a:avLst/>
            <a:gdLst/>
            <a:ahLst/>
            <a:cxnLst/>
            <a:rect l="l" t="t" r="r" b="b"/>
            <a:pathLst>
              <a:path w="1797684" h="824229">
                <a:moveTo>
                  <a:pt x="1660144" y="0"/>
                </a:moveTo>
                <a:lnTo>
                  <a:pt x="137287" y="0"/>
                </a:lnTo>
                <a:lnTo>
                  <a:pt x="93853" y="6985"/>
                </a:lnTo>
                <a:lnTo>
                  <a:pt x="56261" y="26543"/>
                </a:lnTo>
                <a:lnTo>
                  <a:pt x="26543" y="56261"/>
                </a:lnTo>
                <a:lnTo>
                  <a:pt x="6985" y="93980"/>
                </a:lnTo>
                <a:lnTo>
                  <a:pt x="0" y="137287"/>
                </a:lnTo>
                <a:lnTo>
                  <a:pt x="0" y="686689"/>
                </a:lnTo>
                <a:lnTo>
                  <a:pt x="6985" y="729996"/>
                </a:lnTo>
                <a:lnTo>
                  <a:pt x="26543" y="767715"/>
                </a:lnTo>
                <a:lnTo>
                  <a:pt x="56261" y="797433"/>
                </a:lnTo>
                <a:lnTo>
                  <a:pt x="93853" y="816991"/>
                </a:lnTo>
                <a:lnTo>
                  <a:pt x="137287" y="823976"/>
                </a:lnTo>
                <a:lnTo>
                  <a:pt x="1660144" y="823976"/>
                </a:lnTo>
                <a:lnTo>
                  <a:pt x="1703578" y="816991"/>
                </a:lnTo>
                <a:lnTo>
                  <a:pt x="1741170" y="797433"/>
                </a:lnTo>
                <a:lnTo>
                  <a:pt x="1770888" y="767715"/>
                </a:lnTo>
                <a:lnTo>
                  <a:pt x="1790446" y="729996"/>
                </a:lnTo>
                <a:lnTo>
                  <a:pt x="1797431" y="686689"/>
                </a:lnTo>
                <a:lnTo>
                  <a:pt x="1797431" y="137287"/>
                </a:lnTo>
                <a:lnTo>
                  <a:pt x="1790446" y="93980"/>
                </a:lnTo>
                <a:lnTo>
                  <a:pt x="1770888" y="56261"/>
                </a:lnTo>
                <a:lnTo>
                  <a:pt x="1741170" y="26543"/>
                </a:lnTo>
                <a:lnTo>
                  <a:pt x="1703578" y="6985"/>
                </a:lnTo>
                <a:lnTo>
                  <a:pt x="1660144" y="0"/>
                </a:lnTo>
                <a:close/>
              </a:path>
            </a:pathLst>
          </a:custGeom>
          <a:solidFill>
            <a:srgbClr val="795AA3"/>
          </a:solidFill>
        </p:spPr>
        <p:txBody>
          <a:bodyPr wrap="square" lIns="0" tIns="0" rIns="0" bIns="0" rtlCol="0"/>
          <a:lstStyle/>
          <a:p>
            <a:endParaRPr dirty="0"/>
          </a:p>
        </p:txBody>
      </p:sp>
      <p:sp>
        <p:nvSpPr>
          <p:cNvPr id="7" name="object 7"/>
          <p:cNvSpPr txBox="1"/>
          <p:nvPr/>
        </p:nvSpPr>
        <p:spPr>
          <a:xfrm>
            <a:off x="6970521" y="3381247"/>
            <a:ext cx="1054735" cy="495934"/>
          </a:xfrm>
          <a:prstGeom prst="rect">
            <a:avLst/>
          </a:prstGeom>
        </p:spPr>
        <p:txBody>
          <a:bodyPr vert="horz" wrap="square" lIns="0" tIns="0" rIns="0" bIns="0" rtlCol="0">
            <a:spAutoFit/>
          </a:bodyPr>
          <a:lstStyle/>
          <a:p>
            <a:pPr marL="215900" marR="5080" indent="-203835">
              <a:lnSpc>
                <a:spcPts val="1900"/>
              </a:lnSpc>
            </a:pPr>
            <a:r>
              <a:rPr sz="1800" dirty="0">
                <a:solidFill>
                  <a:srgbClr val="FFFFFF"/>
                </a:solidFill>
                <a:latin typeface="Arial"/>
                <a:cs typeface="Arial"/>
              </a:rPr>
              <a:t>ActivatorF</a:t>
            </a:r>
            <a:r>
              <a:rPr lang="en-US" sz="1800" dirty="0">
                <a:solidFill>
                  <a:srgbClr val="FFFFFF"/>
                </a:solidFill>
                <a:latin typeface="Arial"/>
                <a:cs typeface="Arial"/>
              </a:rPr>
              <a:t> </a:t>
            </a:r>
            <a:r>
              <a:rPr sz="1800" dirty="0">
                <a:solidFill>
                  <a:srgbClr val="FFFFFF"/>
                </a:solidFill>
                <a:latin typeface="Arial"/>
                <a:cs typeface="Arial"/>
              </a:rPr>
              <a:t>(ActF)</a:t>
            </a:r>
            <a:endParaRPr sz="1800" dirty="0">
              <a:latin typeface="Arial"/>
              <a:cs typeface="Arial"/>
            </a:endParaRPr>
          </a:p>
        </p:txBody>
      </p:sp>
      <p:sp>
        <p:nvSpPr>
          <p:cNvPr id="8" name="object 8"/>
          <p:cNvSpPr/>
          <p:nvPr/>
        </p:nvSpPr>
        <p:spPr>
          <a:xfrm>
            <a:off x="5235702" y="4570476"/>
            <a:ext cx="1804670" cy="822960"/>
          </a:xfrm>
          <a:custGeom>
            <a:avLst/>
            <a:gdLst/>
            <a:ahLst/>
            <a:cxnLst/>
            <a:rect l="l" t="t" r="r" b="b"/>
            <a:pathLst>
              <a:path w="1804670" h="822960">
                <a:moveTo>
                  <a:pt x="1667002" y="0"/>
                </a:moveTo>
                <a:lnTo>
                  <a:pt x="137159" y="0"/>
                </a:lnTo>
                <a:lnTo>
                  <a:pt x="93852" y="6985"/>
                </a:lnTo>
                <a:lnTo>
                  <a:pt x="56133" y="26543"/>
                </a:lnTo>
                <a:lnTo>
                  <a:pt x="26415" y="56134"/>
                </a:lnTo>
                <a:lnTo>
                  <a:pt x="6984" y="93853"/>
                </a:lnTo>
                <a:lnTo>
                  <a:pt x="0" y="137160"/>
                </a:lnTo>
                <a:lnTo>
                  <a:pt x="0" y="685800"/>
                </a:lnTo>
                <a:lnTo>
                  <a:pt x="6984" y="729107"/>
                </a:lnTo>
                <a:lnTo>
                  <a:pt x="26415" y="766826"/>
                </a:lnTo>
                <a:lnTo>
                  <a:pt x="56133" y="796417"/>
                </a:lnTo>
                <a:lnTo>
                  <a:pt x="93852" y="815975"/>
                </a:lnTo>
                <a:lnTo>
                  <a:pt x="137159" y="822960"/>
                </a:lnTo>
                <a:lnTo>
                  <a:pt x="1667002" y="822960"/>
                </a:lnTo>
                <a:lnTo>
                  <a:pt x="1710308" y="815975"/>
                </a:lnTo>
                <a:lnTo>
                  <a:pt x="1748027" y="796417"/>
                </a:lnTo>
                <a:lnTo>
                  <a:pt x="1777745" y="766826"/>
                </a:lnTo>
                <a:lnTo>
                  <a:pt x="1797177" y="729107"/>
                </a:lnTo>
                <a:lnTo>
                  <a:pt x="1804162" y="685800"/>
                </a:lnTo>
                <a:lnTo>
                  <a:pt x="1804162" y="137160"/>
                </a:lnTo>
                <a:lnTo>
                  <a:pt x="1797177" y="93853"/>
                </a:lnTo>
                <a:lnTo>
                  <a:pt x="1777745" y="56134"/>
                </a:lnTo>
                <a:lnTo>
                  <a:pt x="1748027" y="26543"/>
                </a:lnTo>
                <a:lnTo>
                  <a:pt x="1710308" y="6985"/>
                </a:lnTo>
                <a:lnTo>
                  <a:pt x="1667002" y="0"/>
                </a:lnTo>
                <a:close/>
              </a:path>
            </a:pathLst>
          </a:custGeom>
          <a:solidFill>
            <a:srgbClr val="45B047"/>
          </a:solidFill>
        </p:spPr>
        <p:txBody>
          <a:bodyPr wrap="square" lIns="0" tIns="0" rIns="0" bIns="0" rtlCol="0"/>
          <a:lstStyle/>
          <a:p>
            <a:endParaRPr dirty="0"/>
          </a:p>
        </p:txBody>
      </p:sp>
      <p:sp>
        <p:nvSpPr>
          <p:cNvPr id="9" name="object 9"/>
          <p:cNvSpPr/>
          <p:nvPr/>
        </p:nvSpPr>
        <p:spPr>
          <a:xfrm>
            <a:off x="3455670" y="3198114"/>
            <a:ext cx="1804670" cy="822960"/>
          </a:xfrm>
          <a:custGeom>
            <a:avLst/>
            <a:gdLst/>
            <a:ahLst/>
            <a:cxnLst/>
            <a:rect l="l" t="t" r="r" b="b"/>
            <a:pathLst>
              <a:path w="1804670" h="822960">
                <a:moveTo>
                  <a:pt x="1667002" y="0"/>
                </a:moveTo>
                <a:lnTo>
                  <a:pt x="137159" y="0"/>
                </a:lnTo>
                <a:lnTo>
                  <a:pt x="93852" y="6985"/>
                </a:lnTo>
                <a:lnTo>
                  <a:pt x="56133" y="26543"/>
                </a:lnTo>
                <a:lnTo>
                  <a:pt x="26415" y="56134"/>
                </a:lnTo>
                <a:lnTo>
                  <a:pt x="6984" y="93853"/>
                </a:lnTo>
                <a:lnTo>
                  <a:pt x="0" y="137160"/>
                </a:lnTo>
                <a:lnTo>
                  <a:pt x="0" y="685800"/>
                </a:lnTo>
                <a:lnTo>
                  <a:pt x="6984" y="729107"/>
                </a:lnTo>
                <a:lnTo>
                  <a:pt x="26415" y="766826"/>
                </a:lnTo>
                <a:lnTo>
                  <a:pt x="56133" y="796417"/>
                </a:lnTo>
                <a:lnTo>
                  <a:pt x="93852" y="815975"/>
                </a:lnTo>
                <a:lnTo>
                  <a:pt x="137159" y="822960"/>
                </a:lnTo>
                <a:lnTo>
                  <a:pt x="1667002" y="822960"/>
                </a:lnTo>
                <a:lnTo>
                  <a:pt x="1710308" y="815975"/>
                </a:lnTo>
                <a:lnTo>
                  <a:pt x="1748027" y="796417"/>
                </a:lnTo>
                <a:lnTo>
                  <a:pt x="1777745" y="766826"/>
                </a:lnTo>
                <a:lnTo>
                  <a:pt x="1797177" y="729107"/>
                </a:lnTo>
                <a:lnTo>
                  <a:pt x="1804162" y="685800"/>
                </a:lnTo>
                <a:lnTo>
                  <a:pt x="1804162" y="137160"/>
                </a:lnTo>
                <a:lnTo>
                  <a:pt x="1797177" y="93853"/>
                </a:lnTo>
                <a:lnTo>
                  <a:pt x="1777745" y="56134"/>
                </a:lnTo>
                <a:lnTo>
                  <a:pt x="1748027" y="26543"/>
                </a:lnTo>
                <a:lnTo>
                  <a:pt x="1710308" y="6985"/>
                </a:lnTo>
                <a:lnTo>
                  <a:pt x="1667002" y="0"/>
                </a:lnTo>
                <a:close/>
              </a:path>
            </a:pathLst>
          </a:custGeom>
          <a:solidFill>
            <a:srgbClr val="2CA2C3"/>
          </a:solidFill>
        </p:spPr>
        <p:txBody>
          <a:bodyPr wrap="square" lIns="0" tIns="0" rIns="0" bIns="0" rtlCol="0"/>
          <a:lstStyle/>
          <a:p>
            <a:endParaRPr dirty="0"/>
          </a:p>
        </p:txBody>
      </p:sp>
      <p:sp>
        <p:nvSpPr>
          <p:cNvPr id="10" name="object 10"/>
          <p:cNvSpPr txBox="1"/>
          <p:nvPr/>
        </p:nvSpPr>
        <p:spPr>
          <a:xfrm>
            <a:off x="3747261" y="3246424"/>
            <a:ext cx="1213485" cy="723265"/>
          </a:xfrm>
          <a:prstGeom prst="rect">
            <a:avLst/>
          </a:prstGeom>
        </p:spPr>
        <p:txBody>
          <a:bodyPr vert="horz" wrap="square" lIns="0" tIns="0" rIns="0" bIns="0" rtlCol="0">
            <a:spAutoFit/>
          </a:bodyPr>
          <a:lstStyle/>
          <a:p>
            <a:pPr marL="381000" marR="5080" indent="-368935">
              <a:lnSpc>
                <a:spcPct val="86000"/>
              </a:lnSpc>
            </a:pPr>
            <a:r>
              <a:rPr sz="1800" spc="-10" dirty="0">
                <a:solidFill>
                  <a:srgbClr val="FFFFFF"/>
                </a:solidFill>
                <a:latin typeface="Arial"/>
                <a:cs typeface="Arial"/>
              </a:rPr>
              <a:t>A</a:t>
            </a:r>
            <a:r>
              <a:rPr sz="1800" spc="-5" dirty="0">
                <a:solidFill>
                  <a:srgbClr val="FFFFFF"/>
                </a:solidFill>
                <a:latin typeface="Arial"/>
                <a:cs typeface="Arial"/>
              </a:rPr>
              <a:t>r</a:t>
            </a:r>
            <a:r>
              <a:rPr sz="1800" spc="-20" dirty="0">
                <a:solidFill>
                  <a:srgbClr val="FFFFFF"/>
                </a:solidFill>
                <a:latin typeface="Arial"/>
                <a:cs typeface="Arial"/>
              </a:rPr>
              <a:t>a</a:t>
            </a:r>
            <a:r>
              <a:rPr sz="1800" spc="-10" dirty="0">
                <a:solidFill>
                  <a:srgbClr val="FFFFFF"/>
                </a:solidFill>
                <a:latin typeface="Arial"/>
                <a:cs typeface="Arial"/>
              </a:rPr>
              <a:t>c</a:t>
            </a:r>
            <a:r>
              <a:rPr sz="1800" spc="-5" dirty="0">
                <a:solidFill>
                  <a:srgbClr val="FFFFFF"/>
                </a:solidFill>
                <a:latin typeface="Arial"/>
                <a:cs typeface="Arial"/>
              </a:rPr>
              <a:t>h</a:t>
            </a:r>
            <a:r>
              <a:rPr sz="1800" spc="-15" dirty="0">
                <a:solidFill>
                  <a:srgbClr val="FFFFFF"/>
                </a:solidFill>
                <a:latin typeface="Arial"/>
                <a:cs typeface="Arial"/>
              </a:rPr>
              <a:t>i</a:t>
            </a:r>
            <a:r>
              <a:rPr sz="1800" spc="-5" dirty="0">
                <a:solidFill>
                  <a:srgbClr val="FFFFFF"/>
                </a:solidFill>
                <a:latin typeface="Arial"/>
                <a:cs typeface="Arial"/>
              </a:rPr>
              <a:t>d</a:t>
            </a:r>
            <a:r>
              <a:rPr sz="1800" spc="-15" dirty="0">
                <a:solidFill>
                  <a:srgbClr val="FFFFFF"/>
                </a:solidFill>
                <a:latin typeface="Arial"/>
                <a:cs typeface="Arial"/>
              </a:rPr>
              <a:t>o</a:t>
            </a:r>
            <a:r>
              <a:rPr sz="1800" spc="-5" dirty="0">
                <a:solidFill>
                  <a:srgbClr val="FFFFFF"/>
                </a:solidFill>
                <a:latin typeface="Arial"/>
                <a:cs typeface="Arial"/>
              </a:rPr>
              <a:t>n</a:t>
            </a:r>
            <a:r>
              <a:rPr sz="1800" spc="-15" dirty="0">
                <a:solidFill>
                  <a:srgbClr val="FFFFFF"/>
                </a:solidFill>
                <a:latin typeface="Arial"/>
                <a:cs typeface="Arial"/>
              </a:rPr>
              <a:t>i</a:t>
            </a:r>
            <a:r>
              <a:rPr sz="1800" dirty="0">
                <a:solidFill>
                  <a:srgbClr val="FFFFFF"/>
                </a:solidFill>
                <a:latin typeface="Arial"/>
                <a:cs typeface="Arial"/>
              </a:rPr>
              <a:t>c</a:t>
            </a:r>
            <a:r>
              <a:rPr lang="en-US" sz="1800" dirty="0">
                <a:solidFill>
                  <a:srgbClr val="FFFFFF"/>
                </a:solidFill>
                <a:latin typeface="Arial"/>
                <a:cs typeface="Arial"/>
              </a:rPr>
              <a:t> </a:t>
            </a:r>
            <a:r>
              <a:rPr sz="1800" spc="-10" dirty="0">
                <a:solidFill>
                  <a:srgbClr val="FFFFFF"/>
                </a:solidFill>
                <a:latin typeface="Arial"/>
                <a:cs typeface="Arial"/>
              </a:rPr>
              <a:t>Acid</a:t>
            </a:r>
            <a:r>
              <a:rPr lang="en-US" sz="1800" spc="-10" dirty="0">
                <a:solidFill>
                  <a:srgbClr val="FFFFFF"/>
                </a:solidFill>
                <a:latin typeface="Arial"/>
                <a:cs typeface="Arial"/>
              </a:rPr>
              <a:t> </a:t>
            </a:r>
            <a:r>
              <a:rPr sz="1800" dirty="0">
                <a:solidFill>
                  <a:srgbClr val="FFFFFF"/>
                </a:solidFill>
                <a:latin typeface="Arial"/>
                <a:cs typeface="Arial"/>
              </a:rPr>
              <a:t>(AA)</a:t>
            </a:r>
            <a:endParaRPr sz="1800" dirty="0">
              <a:latin typeface="Arial"/>
              <a:cs typeface="Arial"/>
            </a:endParaRPr>
          </a:p>
        </p:txBody>
      </p:sp>
      <p:sp>
        <p:nvSpPr>
          <p:cNvPr id="11" name="object 11"/>
          <p:cNvSpPr txBox="1"/>
          <p:nvPr/>
        </p:nvSpPr>
        <p:spPr>
          <a:xfrm>
            <a:off x="303022" y="3228340"/>
            <a:ext cx="2907665" cy="1113155"/>
          </a:xfrm>
          <a:prstGeom prst="rect">
            <a:avLst/>
          </a:prstGeom>
        </p:spPr>
        <p:txBody>
          <a:bodyPr vert="horz" wrap="square" lIns="0" tIns="0" rIns="0" bIns="0" rtlCol="0">
            <a:spAutoFit/>
          </a:bodyPr>
          <a:lstStyle/>
          <a:p>
            <a:pPr marL="12700" marR="5080" indent="1270" algn="ctr">
              <a:lnSpc>
                <a:spcPct val="100000"/>
              </a:lnSpc>
            </a:pPr>
            <a:r>
              <a:rPr sz="1800" dirty="0">
                <a:solidFill>
                  <a:srgbClr val="2CA2C3"/>
                </a:solidFill>
                <a:latin typeface="Arial"/>
                <a:cs typeface="Arial"/>
              </a:rPr>
              <a:t>AA (MA </a:t>
            </a:r>
            <a:r>
              <a:rPr sz="1800" spc="-10" dirty="0">
                <a:solidFill>
                  <a:srgbClr val="2CA2C3"/>
                </a:solidFill>
                <a:latin typeface="Arial"/>
                <a:cs typeface="Arial"/>
              </a:rPr>
              <a:t>parameter)</a:t>
            </a:r>
            <a:r>
              <a:rPr lang="en-US" sz="1800" spc="-10" dirty="0">
                <a:solidFill>
                  <a:srgbClr val="2CA2C3"/>
                </a:solidFill>
                <a:latin typeface="Arial"/>
                <a:cs typeface="Arial"/>
              </a:rPr>
              <a:t> </a:t>
            </a:r>
            <a:r>
              <a:rPr sz="1800" dirty="0">
                <a:solidFill>
                  <a:srgbClr val="6C6D6E"/>
                </a:solidFill>
                <a:latin typeface="Arial"/>
                <a:cs typeface="Arial"/>
              </a:rPr>
              <a:t>Assesses AA </a:t>
            </a:r>
            <a:r>
              <a:rPr sz="1800" spc="-10" dirty="0">
                <a:solidFill>
                  <a:srgbClr val="6C6D6E"/>
                </a:solidFill>
                <a:latin typeface="Arial"/>
                <a:cs typeface="Arial"/>
              </a:rPr>
              <a:t>stimulated</a:t>
            </a:r>
            <a:r>
              <a:rPr sz="1800" spc="-270" dirty="0">
                <a:solidFill>
                  <a:srgbClr val="6C6D6E"/>
                </a:solidFill>
                <a:latin typeface="Arial"/>
                <a:cs typeface="Arial"/>
              </a:rPr>
              <a:t> </a:t>
            </a:r>
            <a:r>
              <a:rPr sz="1800" dirty="0">
                <a:solidFill>
                  <a:srgbClr val="6C6D6E"/>
                </a:solidFill>
                <a:latin typeface="Arial"/>
                <a:cs typeface="Arial"/>
              </a:rPr>
              <a:t>clot</a:t>
            </a:r>
            <a:r>
              <a:rPr lang="en-US" sz="1800" dirty="0">
                <a:solidFill>
                  <a:srgbClr val="6C6D6E"/>
                </a:solidFill>
                <a:latin typeface="Arial"/>
                <a:cs typeface="Arial"/>
              </a:rPr>
              <a:t> </a:t>
            </a:r>
            <a:r>
              <a:rPr sz="1800" spc="-5" dirty="0">
                <a:solidFill>
                  <a:srgbClr val="6C6D6E"/>
                </a:solidFill>
                <a:latin typeface="Arial"/>
                <a:cs typeface="Arial"/>
              </a:rPr>
              <a:t>strength to </a:t>
            </a:r>
            <a:r>
              <a:rPr sz="1800" spc="-10" dirty="0">
                <a:solidFill>
                  <a:srgbClr val="6C6D6E"/>
                </a:solidFill>
                <a:latin typeface="Arial"/>
                <a:cs typeface="Arial"/>
              </a:rPr>
              <a:t>determine</a:t>
            </a:r>
            <a:r>
              <a:rPr sz="1800" spc="-110" dirty="0">
                <a:solidFill>
                  <a:srgbClr val="6C6D6E"/>
                </a:solidFill>
                <a:latin typeface="Arial"/>
                <a:cs typeface="Arial"/>
              </a:rPr>
              <a:t> </a:t>
            </a:r>
            <a:r>
              <a:rPr sz="1800" dirty="0">
                <a:solidFill>
                  <a:srgbClr val="6C6D6E"/>
                </a:solidFill>
                <a:latin typeface="Arial"/>
                <a:cs typeface="Arial"/>
              </a:rPr>
              <a:t>aspirin</a:t>
            </a:r>
            <a:r>
              <a:rPr lang="en-US" sz="1800" dirty="0">
                <a:solidFill>
                  <a:srgbClr val="6C6D6E"/>
                </a:solidFill>
                <a:latin typeface="Arial"/>
                <a:cs typeface="Arial"/>
              </a:rPr>
              <a:t> </a:t>
            </a:r>
            <a:r>
              <a:rPr sz="1800" spc="-15" dirty="0">
                <a:solidFill>
                  <a:srgbClr val="6C6D6E"/>
                </a:solidFill>
                <a:latin typeface="Arial"/>
                <a:cs typeface="Arial"/>
              </a:rPr>
              <a:t>response</a:t>
            </a:r>
            <a:endParaRPr sz="1800" dirty="0">
              <a:latin typeface="Arial"/>
              <a:cs typeface="Arial"/>
            </a:endParaRPr>
          </a:p>
        </p:txBody>
      </p:sp>
      <p:sp>
        <p:nvSpPr>
          <p:cNvPr id="12" name="object 12"/>
          <p:cNvSpPr txBox="1"/>
          <p:nvPr/>
        </p:nvSpPr>
        <p:spPr>
          <a:xfrm>
            <a:off x="4974082" y="1220978"/>
            <a:ext cx="2299335" cy="1465580"/>
          </a:xfrm>
          <a:prstGeom prst="rect">
            <a:avLst/>
          </a:prstGeom>
        </p:spPr>
        <p:txBody>
          <a:bodyPr vert="horz" wrap="square" lIns="0" tIns="0" rIns="0" bIns="0" rtlCol="0">
            <a:spAutoFit/>
          </a:bodyPr>
          <a:lstStyle/>
          <a:p>
            <a:pPr marL="12700" marR="5080" indent="-1270" algn="ctr">
              <a:lnSpc>
                <a:spcPct val="100000"/>
              </a:lnSpc>
            </a:pPr>
            <a:r>
              <a:rPr sz="1800" spc="-10" dirty="0">
                <a:solidFill>
                  <a:srgbClr val="CC3A45"/>
                </a:solidFill>
                <a:latin typeface="Arial"/>
                <a:cs typeface="Arial"/>
              </a:rPr>
              <a:t>HKH </a:t>
            </a:r>
            <a:r>
              <a:rPr sz="1800" dirty="0">
                <a:solidFill>
                  <a:srgbClr val="CC3A45"/>
                </a:solidFill>
                <a:latin typeface="Arial"/>
                <a:cs typeface="Arial"/>
              </a:rPr>
              <a:t>(MA </a:t>
            </a:r>
            <a:r>
              <a:rPr sz="1800" spc="-10" dirty="0">
                <a:solidFill>
                  <a:srgbClr val="CC3A45"/>
                </a:solidFill>
                <a:latin typeface="Arial"/>
                <a:cs typeface="Arial"/>
              </a:rPr>
              <a:t>parameter)</a:t>
            </a:r>
            <a:r>
              <a:rPr lang="en-US" sz="1800" spc="-10" dirty="0">
                <a:solidFill>
                  <a:srgbClr val="CC3A45"/>
                </a:solidFill>
                <a:latin typeface="Arial"/>
                <a:cs typeface="Arial"/>
              </a:rPr>
              <a:t> </a:t>
            </a:r>
            <a:r>
              <a:rPr sz="1800" dirty="0">
                <a:solidFill>
                  <a:srgbClr val="6C6D6E"/>
                </a:solidFill>
                <a:latin typeface="Arial"/>
                <a:cs typeface="Arial"/>
              </a:rPr>
              <a:t>Assesses clot</a:t>
            </a:r>
            <a:r>
              <a:rPr sz="1800" spc="-210" dirty="0">
                <a:solidFill>
                  <a:srgbClr val="6C6D6E"/>
                </a:solidFill>
                <a:latin typeface="Arial"/>
                <a:cs typeface="Arial"/>
              </a:rPr>
              <a:t> </a:t>
            </a:r>
            <a:r>
              <a:rPr sz="1800" dirty="0">
                <a:solidFill>
                  <a:srgbClr val="6C6D6E"/>
                </a:solidFill>
                <a:latin typeface="Arial"/>
                <a:cs typeface="Arial"/>
              </a:rPr>
              <a:t>strength</a:t>
            </a:r>
            <a:endParaRPr sz="1800" dirty="0">
              <a:latin typeface="Arial"/>
              <a:cs typeface="Arial"/>
            </a:endParaRPr>
          </a:p>
          <a:p>
            <a:pPr marL="586105" marR="541020" indent="-635" algn="ctr">
              <a:lnSpc>
                <a:spcPts val="2100"/>
              </a:lnSpc>
              <a:spcBef>
                <a:spcPts val="855"/>
              </a:spcBef>
            </a:pPr>
            <a:r>
              <a:rPr sz="1800" dirty="0">
                <a:solidFill>
                  <a:srgbClr val="FFFFFF"/>
                </a:solidFill>
                <a:latin typeface="Arial"/>
                <a:cs typeface="Arial"/>
              </a:rPr>
              <a:t>Kaolin</a:t>
            </a:r>
            <a:r>
              <a:rPr lang="en-US" sz="1800" dirty="0">
                <a:solidFill>
                  <a:srgbClr val="FFFFFF"/>
                </a:solidFill>
                <a:latin typeface="Arial"/>
                <a:cs typeface="Arial"/>
              </a:rPr>
              <a:t> </a:t>
            </a:r>
            <a:r>
              <a:rPr sz="1800" spc="-5" dirty="0">
                <a:solidFill>
                  <a:srgbClr val="FFFFFF"/>
                </a:solidFill>
                <a:latin typeface="Arial"/>
                <a:cs typeface="Arial"/>
              </a:rPr>
              <a:t>H</a:t>
            </a:r>
            <a:r>
              <a:rPr sz="1800" spc="-15" dirty="0">
                <a:solidFill>
                  <a:srgbClr val="FFFFFF"/>
                </a:solidFill>
                <a:latin typeface="Arial"/>
                <a:cs typeface="Arial"/>
              </a:rPr>
              <a:t>e</a:t>
            </a:r>
            <a:r>
              <a:rPr sz="1800" spc="-5" dirty="0">
                <a:solidFill>
                  <a:srgbClr val="FFFFFF"/>
                </a:solidFill>
                <a:latin typeface="Arial"/>
                <a:cs typeface="Arial"/>
              </a:rPr>
              <a:t>p</a:t>
            </a:r>
            <a:r>
              <a:rPr sz="1800" spc="-15" dirty="0">
                <a:solidFill>
                  <a:srgbClr val="FFFFFF"/>
                </a:solidFill>
                <a:latin typeface="Arial"/>
                <a:cs typeface="Arial"/>
              </a:rPr>
              <a:t>a</a:t>
            </a:r>
            <a:r>
              <a:rPr sz="1800" spc="-5" dirty="0">
                <a:solidFill>
                  <a:srgbClr val="FFFFFF"/>
                </a:solidFill>
                <a:latin typeface="Arial"/>
                <a:cs typeface="Arial"/>
              </a:rPr>
              <a:t>r</a:t>
            </a:r>
            <a:r>
              <a:rPr sz="1800" spc="-15" dirty="0">
                <a:solidFill>
                  <a:srgbClr val="FFFFFF"/>
                </a:solidFill>
                <a:latin typeface="Arial"/>
                <a:cs typeface="Arial"/>
              </a:rPr>
              <a:t>i</a:t>
            </a:r>
            <a:r>
              <a:rPr sz="1800" spc="-5" dirty="0">
                <a:solidFill>
                  <a:srgbClr val="FFFFFF"/>
                </a:solidFill>
                <a:latin typeface="Arial"/>
                <a:cs typeface="Arial"/>
              </a:rPr>
              <a:t>n</a:t>
            </a:r>
            <a:r>
              <a:rPr sz="1800" spc="-15" dirty="0">
                <a:solidFill>
                  <a:srgbClr val="FFFFFF"/>
                </a:solidFill>
                <a:latin typeface="Arial"/>
                <a:cs typeface="Arial"/>
              </a:rPr>
              <a:t>a</a:t>
            </a:r>
            <a:r>
              <a:rPr sz="1800" spc="-10" dirty="0">
                <a:solidFill>
                  <a:srgbClr val="FFFFFF"/>
                </a:solidFill>
                <a:latin typeface="Arial"/>
                <a:cs typeface="Arial"/>
              </a:rPr>
              <a:t>s</a:t>
            </a:r>
            <a:r>
              <a:rPr sz="1800" spc="-5" dirty="0">
                <a:solidFill>
                  <a:srgbClr val="FFFFFF"/>
                </a:solidFill>
                <a:latin typeface="Arial"/>
                <a:cs typeface="Arial"/>
              </a:rPr>
              <a:t>e</a:t>
            </a:r>
            <a:r>
              <a:rPr lang="en-US" sz="1800" spc="-5" dirty="0">
                <a:solidFill>
                  <a:srgbClr val="FFFFFF"/>
                </a:solidFill>
                <a:latin typeface="Arial"/>
                <a:cs typeface="Arial"/>
              </a:rPr>
              <a:t> </a:t>
            </a:r>
            <a:r>
              <a:rPr sz="1800" spc="-5" dirty="0">
                <a:solidFill>
                  <a:srgbClr val="FFFFFF"/>
                </a:solidFill>
                <a:latin typeface="Arial"/>
                <a:cs typeface="Arial"/>
              </a:rPr>
              <a:t>(HKH)</a:t>
            </a:r>
            <a:endParaRPr sz="1800" dirty="0">
              <a:latin typeface="Arial"/>
              <a:cs typeface="Arial"/>
            </a:endParaRPr>
          </a:p>
        </p:txBody>
      </p:sp>
      <p:sp>
        <p:nvSpPr>
          <p:cNvPr id="13" name="object 13"/>
          <p:cNvSpPr txBox="1"/>
          <p:nvPr/>
        </p:nvSpPr>
        <p:spPr>
          <a:xfrm>
            <a:off x="8669146" y="3228340"/>
            <a:ext cx="2639060" cy="838835"/>
          </a:xfrm>
          <a:prstGeom prst="rect">
            <a:avLst/>
          </a:prstGeom>
        </p:spPr>
        <p:txBody>
          <a:bodyPr vert="horz" wrap="square" lIns="0" tIns="0" rIns="0" bIns="0" rtlCol="0">
            <a:spAutoFit/>
          </a:bodyPr>
          <a:lstStyle/>
          <a:p>
            <a:pPr marL="12700" marR="5080" indent="-1905" algn="ctr">
              <a:lnSpc>
                <a:spcPct val="100000"/>
              </a:lnSpc>
            </a:pPr>
            <a:r>
              <a:rPr sz="1800" dirty="0">
                <a:solidFill>
                  <a:srgbClr val="795AA3"/>
                </a:solidFill>
                <a:latin typeface="Arial"/>
                <a:cs typeface="Arial"/>
              </a:rPr>
              <a:t>ActF (MA </a:t>
            </a:r>
            <a:r>
              <a:rPr sz="1800" spc="-10" dirty="0">
                <a:solidFill>
                  <a:srgbClr val="795AA3"/>
                </a:solidFill>
                <a:latin typeface="Arial"/>
                <a:cs typeface="Arial"/>
              </a:rPr>
              <a:t>parameter)</a:t>
            </a:r>
            <a:r>
              <a:rPr lang="en-US" sz="1800" spc="-10" dirty="0">
                <a:solidFill>
                  <a:srgbClr val="795AA3"/>
                </a:solidFill>
                <a:latin typeface="Arial"/>
                <a:cs typeface="Arial"/>
              </a:rPr>
              <a:t> </a:t>
            </a:r>
            <a:r>
              <a:rPr sz="1800" spc="-10" dirty="0">
                <a:solidFill>
                  <a:srgbClr val="6C6D6E"/>
                </a:solidFill>
                <a:latin typeface="Arial"/>
                <a:cs typeface="Arial"/>
              </a:rPr>
              <a:t>Assesses fibrin </a:t>
            </a:r>
            <a:r>
              <a:rPr sz="1800" spc="-5" dirty="0">
                <a:solidFill>
                  <a:srgbClr val="6C6D6E"/>
                </a:solidFill>
                <a:latin typeface="Arial"/>
                <a:cs typeface="Arial"/>
              </a:rPr>
              <a:t>– only</a:t>
            </a:r>
            <a:r>
              <a:rPr sz="1800" spc="-80" dirty="0">
                <a:solidFill>
                  <a:srgbClr val="6C6D6E"/>
                </a:solidFill>
                <a:latin typeface="Arial"/>
                <a:cs typeface="Arial"/>
              </a:rPr>
              <a:t> </a:t>
            </a:r>
            <a:r>
              <a:rPr sz="1800" dirty="0">
                <a:solidFill>
                  <a:srgbClr val="6C6D6E"/>
                </a:solidFill>
                <a:latin typeface="Arial"/>
                <a:cs typeface="Arial"/>
              </a:rPr>
              <a:t>clot</a:t>
            </a:r>
            <a:r>
              <a:rPr lang="en-US" sz="1800" dirty="0">
                <a:solidFill>
                  <a:srgbClr val="6C6D6E"/>
                </a:solidFill>
                <a:latin typeface="Arial"/>
                <a:cs typeface="Arial"/>
              </a:rPr>
              <a:t> </a:t>
            </a:r>
            <a:r>
              <a:rPr sz="1800" spc="-5" dirty="0">
                <a:solidFill>
                  <a:srgbClr val="6C6D6E"/>
                </a:solidFill>
                <a:latin typeface="Arial"/>
                <a:cs typeface="Arial"/>
              </a:rPr>
              <a:t>strength</a:t>
            </a:r>
            <a:endParaRPr sz="1800" dirty="0">
              <a:latin typeface="Arial"/>
              <a:cs typeface="Arial"/>
            </a:endParaRPr>
          </a:p>
        </p:txBody>
      </p:sp>
      <p:sp>
        <p:nvSpPr>
          <p:cNvPr id="14" name="object 14"/>
          <p:cNvSpPr txBox="1"/>
          <p:nvPr/>
        </p:nvSpPr>
        <p:spPr>
          <a:xfrm>
            <a:off x="1085087" y="4594148"/>
            <a:ext cx="8229600" cy="1885950"/>
          </a:xfrm>
          <a:prstGeom prst="rect">
            <a:avLst/>
          </a:prstGeom>
        </p:spPr>
        <p:txBody>
          <a:bodyPr vert="horz" wrap="square" lIns="0" tIns="0" rIns="0" bIns="0" rtlCol="0">
            <a:spAutoFit/>
          </a:bodyPr>
          <a:lstStyle/>
          <a:p>
            <a:pPr marL="4465955" marR="2477135" indent="-635" algn="ctr">
              <a:lnSpc>
                <a:spcPct val="86000"/>
              </a:lnSpc>
            </a:pPr>
            <a:r>
              <a:rPr sz="1800" dirty="0">
                <a:solidFill>
                  <a:srgbClr val="FFFFFF"/>
                </a:solidFill>
                <a:latin typeface="Arial"/>
                <a:cs typeface="Arial"/>
              </a:rPr>
              <a:t>Adenosine</a:t>
            </a:r>
            <a:r>
              <a:rPr lang="en-US" sz="1800" dirty="0">
                <a:solidFill>
                  <a:srgbClr val="FFFFFF"/>
                </a:solidFill>
                <a:latin typeface="Arial"/>
                <a:cs typeface="Arial"/>
              </a:rPr>
              <a:t> </a:t>
            </a:r>
            <a:r>
              <a:rPr sz="1800" spc="-5" dirty="0">
                <a:solidFill>
                  <a:srgbClr val="FFFFFF"/>
                </a:solidFill>
                <a:latin typeface="Arial"/>
                <a:cs typeface="Arial"/>
              </a:rPr>
              <a:t>D</a:t>
            </a:r>
            <a:r>
              <a:rPr sz="1800" spc="-15" dirty="0">
                <a:solidFill>
                  <a:srgbClr val="FFFFFF"/>
                </a:solidFill>
                <a:latin typeface="Arial"/>
                <a:cs typeface="Arial"/>
              </a:rPr>
              <a:t>i</a:t>
            </a:r>
            <a:r>
              <a:rPr sz="1800" spc="-5" dirty="0">
                <a:solidFill>
                  <a:srgbClr val="FFFFFF"/>
                </a:solidFill>
                <a:latin typeface="Arial"/>
                <a:cs typeface="Arial"/>
              </a:rPr>
              <a:t>p</a:t>
            </a:r>
            <a:r>
              <a:rPr sz="1800" spc="-15" dirty="0">
                <a:solidFill>
                  <a:srgbClr val="FFFFFF"/>
                </a:solidFill>
                <a:latin typeface="Arial"/>
                <a:cs typeface="Arial"/>
              </a:rPr>
              <a:t>h</a:t>
            </a:r>
            <a:r>
              <a:rPr sz="1800" spc="-5" dirty="0">
                <a:solidFill>
                  <a:srgbClr val="FFFFFF"/>
                </a:solidFill>
                <a:latin typeface="Arial"/>
                <a:cs typeface="Arial"/>
              </a:rPr>
              <a:t>o</a:t>
            </a:r>
            <a:r>
              <a:rPr sz="1800" spc="-20" dirty="0">
                <a:solidFill>
                  <a:srgbClr val="FFFFFF"/>
                </a:solidFill>
                <a:latin typeface="Arial"/>
                <a:cs typeface="Arial"/>
              </a:rPr>
              <a:t>s</a:t>
            </a:r>
            <a:r>
              <a:rPr sz="1800" spc="-5" dirty="0">
                <a:solidFill>
                  <a:srgbClr val="FFFFFF"/>
                </a:solidFill>
                <a:latin typeface="Arial"/>
                <a:cs typeface="Arial"/>
              </a:rPr>
              <a:t>p</a:t>
            </a:r>
            <a:r>
              <a:rPr sz="1800" spc="-15" dirty="0">
                <a:solidFill>
                  <a:srgbClr val="FFFFFF"/>
                </a:solidFill>
                <a:latin typeface="Arial"/>
                <a:cs typeface="Arial"/>
              </a:rPr>
              <a:t>ha</a:t>
            </a:r>
            <a:r>
              <a:rPr sz="1800" dirty="0">
                <a:solidFill>
                  <a:srgbClr val="FFFFFF"/>
                </a:solidFill>
                <a:latin typeface="Arial"/>
                <a:cs typeface="Arial"/>
              </a:rPr>
              <a:t>te</a:t>
            </a:r>
            <a:r>
              <a:rPr lang="en-US" sz="1800" dirty="0">
                <a:solidFill>
                  <a:srgbClr val="FFFFFF"/>
                </a:solidFill>
                <a:latin typeface="Arial"/>
                <a:cs typeface="Arial"/>
              </a:rPr>
              <a:t> </a:t>
            </a:r>
            <a:r>
              <a:rPr sz="1800" dirty="0">
                <a:solidFill>
                  <a:srgbClr val="FFFFFF"/>
                </a:solidFill>
                <a:latin typeface="Arial"/>
                <a:cs typeface="Arial"/>
              </a:rPr>
              <a:t>(ADP)</a:t>
            </a:r>
            <a:endParaRPr sz="1800" dirty="0">
              <a:latin typeface="Arial"/>
              <a:cs typeface="Arial"/>
            </a:endParaRPr>
          </a:p>
          <a:p>
            <a:pPr marL="1969135" algn="ctr">
              <a:lnSpc>
                <a:spcPct val="100000"/>
              </a:lnSpc>
              <a:spcBef>
                <a:spcPts val="1200"/>
              </a:spcBef>
            </a:pPr>
            <a:r>
              <a:rPr sz="1800" dirty="0">
                <a:solidFill>
                  <a:srgbClr val="45B047"/>
                </a:solidFill>
                <a:latin typeface="Arial"/>
                <a:cs typeface="Arial"/>
              </a:rPr>
              <a:t>ADP (MA</a:t>
            </a:r>
            <a:r>
              <a:rPr sz="1800" spc="-295" dirty="0">
                <a:solidFill>
                  <a:srgbClr val="45B047"/>
                </a:solidFill>
                <a:latin typeface="Arial"/>
                <a:cs typeface="Arial"/>
              </a:rPr>
              <a:t> </a:t>
            </a:r>
            <a:r>
              <a:rPr sz="1800" spc="-5" dirty="0">
                <a:solidFill>
                  <a:srgbClr val="45B047"/>
                </a:solidFill>
                <a:latin typeface="Arial"/>
                <a:cs typeface="Arial"/>
              </a:rPr>
              <a:t>parameter)</a:t>
            </a:r>
            <a:endParaRPr sz="1800" dirty="0">
              <a:latin typeface="Arial"/>
              <a:cs typeface="Arial"/>
            </a:endParaRPr>
          </a:p>
          <a:p>
            <a:pPr marL="1988185" marR="5080" algn="ctr">
              <a:lnSpc>
                <a:spcPct val="100000"/>
              </a:lnSpc>
            </a:pPr>
            <a:r>
              <a:rPr sz="1800" dirty="0">
                <a:solidFill>
                  <a:srgbClr val="6C6D6E"/>
                </a:solidFill>
                <a:latin typeface="Arial"/>
                <a:cs typeface="Arial"/>
              </a:rPr>
              <a:t>Assesses ADP stimulated clot strength to determine</a:t>
            </a:r>
            <a:r>
              <a:rPr sz="1800" spc="-315" dirty="0">
                <a:solidFill>
                  <a:srgbClr val="6C6D6E"/>
                </a:solidFill>
                <a:latin typeface="Arial"/>
                <a:cs typeface="Arial"/>
              </a:rPr>
              <a:t> </a:t>
            </a:r>
            <a:r>
              <a:rPr sz="1800" spc="-15" dirty="0">
                <a:solidFill>
                  <a:srgbClr val="6C6D6E"/>
                </a:solidFill>
                <a:latin typeface="Arial"/>
                <a:cs typeface="Arial"/>
              </a:rPr>
              <a:t>response</a:t>
            </a:r>
            <a:r>
              <a:rPr lang="en-US" sz="1800" spc="-15" dirty="0">
                <a:solidFill>
                  <a:srgbClr val="6C6D6E"/>
                </a:solidFill>
                <a:latin typeface="Arial"/>
                <a:cs typeface="Arial"/>
              </a:rPr>
              <a:t> </a:t>
            </a:r>
            <a:r>
              <a:rPr sz="1800" dirty="0">
                <a:solidFill>
                  <a:srgbClr val="6C6D6E"/>
                </a:solidFill>
                <a:latin typeface="Arial"/>
                <a:cs typeface="Arial"/>
              </a:rPr>
              <a:t>to ADP </a:t>
            </a:r>
            <a:r>
              <a:rPr sz="1800" spc="-10" dirty="0">
                <a:solidFill>
                  <a:srgbClr val="6C6D6E"/>
                </a:solidFill>
                <a:latin typeface="Arial"/>
                <a:cs typeface="Arial"/>
              </a:rPr>
              <a:t>inhibitors </a:t>
            </a:r>
            <a:r>
              <a:rPr sz="1800" dirty="0">
                <a:solidFill>
                  <a:srgbClr val="6C6D6E"/>
                </a:solidFill>
                <a:latin typeface="Arial"/>
                <a:cs typeface="Arial"/>
              </a:rPr>
              <a:t>eg.</a:t>
            </a:r>
            <a:r>
              <a:rPr sz="1800" spc="-254" dirty="0">
                <a:solidFill>
                  <a:srgbClr val="6C6D6E"/>
                </a:solidFill>
                <a:latin typeface="Arial"/>
                <a:cs typeface="Arial"/>
              </a:rPr>
              <a:t> </a:t>
            </a:r>
            <a:r>
              <a:rPr sz="1800" dirty="0">
                <a:solidFill>
                  <a:srgbClr val="6C6D6E"/>
                </a:solidFill>
                <a:latin typeface="Arial"/>
                <a:cs typeface="Arial"/>
              </a:rPr>
              <a:t>clopidogrel</a:t>
            </a:r>
            <a:endParaRPr sz="1800" dirty="0">
              <a:latin typeface="Arial"/>
              <a:cs typeface="Arial"/>
            </a:endParaRPr>
          </a:p>
          <a:p>
            <a:pPr marL="12700">
              <a:lnSpc>
                <a:spcPct val="100000"/>
              </a:lnSpc>
              <a:spcBef>
                <a:spcPts val="220"/>
              </a:spcBef>
            </a:pPr>
            <a:r>
              <a:rPr sz="1050" spc="-5" dirty="0">
                <a:latin typeface="Arial"/>
                <a:cs typeface="Arial"/>
              </a:rPr>
              <a:t>* </a:t>
            </a:r>
            <a:r>
              <a:rPr sz="1050" spc="-10" dirty="0">
                <a:latin typeface="Arial"/>
                <a:cs typeface="Arial"/>
              </a:rPr>
              <a:t>Indicated </a:t>
            </a:r>
            <a:r>
              <a:rPr sz="1050" dirty="0">
                <a:latin typeface="Arial"/>
                <a:cs typeface="Arial"/>
              </a:rPr>
              <a:t>for </a:t>
            </a:r>
            <a:r>
              <a:rPr sz="1050" spc="-5" dirty="0">
                <a:latin typeface="Arial"/>
                <a:cs typeface="Arial"/>
              </a:rPr>
              <a:t>use in </a:t>
            </a:r>
            <a:r>
              <a:rPr sz="1050" spc="-10" dirty="0">
                <a:latin typeface="Arial"/>
                <a:cs typeface="Arial"/>
              </a:rPr>
              <a:t>cardiovascular surgery and cardiology</a:t>
            </a:r>
            <a:r>
              <a:rPr lang="en-US" sz="1050" spc="-10" dirty="0">
                <a:latin typeface="Arial"/>
                <a:cs typeface="Arial"/>
              </a:rPr>
              <a:t> </a:t>
            </a:r>
            <a:r>
              <a:rPr sz="1050" spc="-10" dirty="0">
                <a:latin typeface="Arial"/>
                <a:cs typeface="Arial"/>
              </a:rPr>
              <a:t>procedures</a:t>
            </a:r>
            <a:endParaRPr sz="1050" dirty="0">
              <a:latin typeface="Arial"/>
              <a:cs typeface="Arial"/>
            </a:endParaRPr>
          </a:p>
        </p:txBody>
      </p:sp>
      <p:sp>
        <p:nvSpPr>
          <p:cNvPr id="15" name="object 15"/>
          <p:cNvSpPr/>
          <p:nvPr/>
        </p:nvSpPr>
        <p:spPr>
          <a:xfrm>
            <a:off x="7299959" y="4749672"/>
            <a:ext cx="33655" cy="113030"/>
          </a:xfrm>
          <a:custGeom>
            <a:avLst/>
            <a:gdLst/>
            <a:ahLst/>
            <a:cxnLst/>
            <a:rect l="l" t="t" r="r" b="b"/>
            <a:pathLst>
              <a:path w="33654" h="113029">
                <a:moveTo>
                  <a:pt x="19176" y="0"/>
                </a:moveTo>
                <a:lnTo>
                  <a:pt x="14477" y="3556"/>
                </a:lnTo>
                <a:lnTo>
                  <a:pt x="13588" y="9398"/>
                </a:lnTo>
                <a:lnTo>
                  <a:pt x="0" y="112648"/>
                </a:lnTo>
                <a:lnTo>
                  <a:pt x="22605" y="103505"/>
                </a:lnTo>
                <a:lnTo>
                  <a:pt x="19049" y="103505"/>
                </a:lnTo>
                <a:lnTo>
                  <a:pt x="4063" y="91821"/>
                </a:lnTo>
                <a:lnTo>
                  <a:pt x="17271" y="74676"/>
                </a:lnTo>
                <a:lnTo>
                  <a:pt x="25653" y="63119"/>
                </a:lnTo>
                <a:lnTo>
                  <a:pt x="32638" y="11303"/>
                </a:lnTo>
                <a:lnTo>
                  <a:pt x="33273" y="6096"/>
                </a:lnTo>
                <a:lnTo>
                  <a:pt x="29590" y="1397"/>
                </a:lnTo>
                <a:lnTo>
                  <a:pt x="24383" y="635"/>
                </a:lnTo>
                <a:lnTo>
                  <a:pt x="19176" y="0"/>
                </a:lnTo>
                <a:close/>
              </a:path>
            </a:pathLst>
          </a:custGeom>
          <a:solidFill>
            <a:srgbClr val="8739C3"/>
          </a:solidFill>
        </p:spPr>
        <p:txBody>
          <a:bodyPr wrap="square" lIns="0" tIns="0" rIns="0" bIns="0" rtlCol="0"/>
          <a:lstStyle/>
          <a:p>
            <a:endParaRPr dirty="0"/>
          </a:p>
        </p:txBody>
      </p:sp>
      <p:sp>
        <p:nvSpPr>
          <p:cNvPr id="16" name="object 16"/>
          <p:cNvSpPr/>
          <p:nvPr/>
        </p:nvSpPr>
        <p:spPr>
          <a:xfrm>
            <a:off x="7304023" y="4812791"/>
            <a:ext cx="21590" cy="40640"/>
          </a:xfrm>
          <a:custGeom>
            <a:avLst/>
            <a:gdLst/>
            <a:ahLst/>
            <a:cxnLst/>
            <a:rect l="l" t="t" r="r" b="b"/>
            <a:pathLst>
              <a:path w="21590" h="40639">
                <a:moveTo>
                  <a:pt x="21590" y="0"/>
                </a:moveTo>
                <a:lnTo>
                  <a:pt x="13081" y="11810"/>
                </a:lnTo>
                <a:lnTo>
                  <a:pt x="0" y="28701"/>
                </a:lnTo>
                <a:lnTo>
                  <a:pt x="14986" y="40385"/>
                </a:lnTo>
                <a:lnTo>
                  <a:pt x="18542" y="35813"/>
                </a:lnTo>
                <a:lnTo>
                  <a:pt x="16891" y="35813"/>
                </a:lnTo>
                <a:lnTo>
                  <a:pt x="3937" y="25653"/>
                </a:lnTo>
                <a:lnTo>
                  <a:pt x="19050" y="19557"/>
                </a:lnTo>
                <a:lnTo>
                  <a:pt x="21590" y="0"/>
                </a:lnTo>
                <a:close/>
              </a:path>
            </a:pathLst>
          </a:custGeom>
          <a:solidFill>
            <a:srgbClr val="8739C3"/>
          </a:solidFill>
        </p:spPr>
        <p:txBody>
          <a:bodyPr wrap="square" lIns="0" tIns="0" rIns="0" bIns="0" rtlCol="0"/>
          <a:lstStyle/>
          <a:p>
            <a:endParaRPr dirty="0"/>
          </a:p>
        </p:txBody>
      </p:sp>
      <p:sp>
        <p:nvSpPr>
          <p:cNvPr id="17" name="object 17"/>
          <p:cNvSpPr/>
          <p:nvPr/>
        </p:nvSpPr>
        <p:spPr>
          <a:xfrm>
            <a:off x="7319009" y="4803647"/>
            <a:ext cx="85090" cy="49530"/>
          </a:xfrm>
          <a:custGeom>
            <a:avLst/>
            <a:gdLst/>
            <a:ahLst/>
            <a:cxnLst/>
            <a:rect l="l" t="t" r="r" b="b"/>
            <a:pathLst>
              <a:path w="85090" h="49529">
                <a:moveTo>
                  <a:pt x="75565" y="0"/>
                </a:moveTo>
                <a:lnTo>
                  <a:pt x="70612" y="1905"/>
                </a:lnTo>
                <a:lnTo>
                  <a:pt x="20828" y="21971"/>
                </a:lnTo>
                <a:lnTo>
                  <a:pt x="13335" y="32258"/>
                </a:lnTo>
                <a:lnTo>
                  <a:pt x="0" y="49530"/>
                </a:lnTo>
                <a:lnTo>
                  <a:pt x="3556" y="49530"/>
                </a:lnTo>
                <a:lnTo>
                  <a:pt x="77724" y="19558"/>
                </a:lnTo>
                <a:lnTo>
                  <a:pt x="82677" y="17653"/>
                </a:lnTo>
                <a:lnTo>
                  <a:pt x="84963" y="12065"/>
                </a:lnTo>
                <a:lnTo>
                  <a:pt x="83058" y="7238"/>
                </a:lnTo>
                <a:lnTo>
                  <a:pt x="81026" y="2286"/>
                </a:lnTo>
                <a:lnTo>
                  <a:pt x="75565" y="0"/>
                </a:lnTo>
                <a:close/>
              </a:path>
            </a:pathLst>
          </a:custGeom>
          <a:solidFill>
            <a:srgbClr val="8739C3"/>
          </a:solidFill>
        </p:spPr>
        <p:txBody>
          <a:bodyPr wrap="square" lIns="0" tIns="0" rIns="0" bIns="0" rtlCol="0"/>
          <a:lstStyle/>
          <a:p>
            <a:endParaRPr dirty="0"/>
          </a:p>
        </p:txBody>
      </p:sp>
      <p:sp>
        <p:nvSpPr>
          <p:cNvPr id="18" name="object 18"/>
          <p:cNvSpPr/>
          <p:nvPr/>
        </p:nvSpPr>
        <p:spPr>
          <a:xfrm>
            <a:off x="7307960" y="4832350"/>
            <a:ext cx="15240" cy="16510"/>
          </a:xfrm>
          <a:custGeom>
            <a:avLst/>
            <a:gdLst/>
            <a:ahLst/>
            <a:cxnLst/>
            <a:rect l="l" t="t" r="r" b="b"/>
            <a:pathLst>
              <a:path w="15240" h="16510">
                <a:moveTo>
                  <a:pt x="15113" y="0"/>
                </a:moveTo>
                <a:lnTo>
                  <a:pt x="0" y="6096"/>
                </a:lnTo>
                <a:lnTo>
                  <a:pt x="12954" y="16256"/>
                </a:lnTo>
                <a:lnTo>
                  <a:pt x="15113" y="0"/>
                </a:lnTo>
                <a:close/>
              </a:path>
            </a:pathLst>
          </a:custGeom>
          <a:solidFill>
            <a:srgbClr val="8739C3"/>
          </a:solidFill>
        </p:spPr>
        <p:txBody>
          <a:bodyPr wrap="square" lIns="0" tIns="0" rIns="0" bIns="0" rtlCol="0"/>
          <a:lstStyle/>
          <a:p>
            <a:endParaRPr dirty="0"/>
          </a:p>
        </p:txBody>
      </p:sp>
      <p:sp>
        <p:nvSpPr>
          <p:cNvPr id="19" name="object 19"/>
          <p:cNvSpPr/>
          <p:nvPr/>
        </p:nvSpPr>
        <p:spPr>
          <a:xfrm>
            <a:off x="7320915" y="4825619"/>
            <a:ext cx="19050" cy="23495"/>
          </a:xfrm>
          <a:custGeom>
            <a:avLst/>
            <a:gdLst/>
            <a:ahLst/>
            <a:cxnLst/>
            <a:rect l="l" t="t" r="r" b="b"/>
            <a:pathLst>
              <a:path w="19050" h="23495">
                <a:moveTo>
                  <a:pt x="18923" y="0"/>
                </a:moveTo>
                <a:lnTo>
                  <a:pt x="2159" y="6730"/>
                </a:lnTo>
                <a:lnTo>
                  <a:pt x="0" y="22986"/>
                </a:lnTo>
                <a:lnTo>
                  <a:pt x="1651" y="22986"/>
                </a:lnTo>
                <a:lnTo>
                  <a:pt x="11430" y="10286"/>
                </a:lnTo>
                <a:lnTo>
                  <a:pt x="18923" y="0"/>
                </a:lnTo>
                <a:close/>
              </a:path>
            </a:pathLst>
          </a:custGeom>
          <a:solidFill>
            <a:srgbClr val="8739C3"/>
          </a:solidFill>
        </p:spPr>
        <p:txBody>
          <a:bodyPr wrap="square" lIns="0" tIns="0" rIns="0" bIns="0" rtlCol="0"/>
          <a:lstStyle/>
          <a:p>
            <a:endParaRPr dirty="0"/>
          </a:p>
        </p:txBody>
      </p:sp>
      <p:sp>
        <p:nvSpPr>
          <p:cNvPr id="20" name="object 20"/>
          <p:cNvSpPr/>
          <p:nvPr/>
        </p:nvSpPr>
        <p:spPr>
          <a:xfrm>
            <a:off x="7323073" y="4620640"/>
            <a:ext cx="142240" cy="212090"/>
          </a:xfrm>
          <a:custGeom>
            <a:avLst/>
            <a:gdLst/>
            <a:ahLst/>
            <a:cxnLst/>
            <a:rect l="l" t="t" r="r" b="b"/>
            <a:pathLst>
              <a:path w="142240" h="212089">
                <a:moveTo>
                  <a:pt x="141858" y="0"/>
                </a:moveTo>
                <a:lnTo>
                  <a:pt x="120649" y="0"/>
                </a:lnTo>
                <a:lnTo>
                  <a:pt x="101980" y="35559"/>
                </a:lnTo>
                <a:lnTo>
                  <a:pt x="82422" y="70357"/>
                </a:lnTo>
                <a:lnTo>
                  <a:pt x="61848" y="104774"/>
                </a:lnTo>
                <a:lnTo>
                  <a:pt x="40258" y="138429"/>
                </a:lnTo>
                <a:lnTo>
                  <a:pt x="17652" y="171576"/>
                </a:lnTo>
                <a:lnTo>
                  <a:pt x="2539" y="192150"/>
                </a:lnTo>
                <a:lnTo>
                  <a:pt x="0" y="211708"/>
                </a:lnTo>
                <a:lnTo>
                  <a:pt x="33273" y="182498"/>
                </a:lnTo>
                <a:lnTo>
                  <a:pt x="56133" y="148970"/>
                </a:lnTo>
                <a:lnTo>
                  <a:pt x="78104" y="114680"/>
                </a:lnTo>
                <a:lnTo>
                  <a:pt x="98932" y="79882"/>
                </a:lnTo>
                <a:lnTo>
                  <a:pt x="118871" y="44576"/>
                </a:lnTo>
                <a:lnTo>
                  <a:pt x="137667" y="8635"/>
                </a:lnTo>
                <a:lnTo>
                  <a:pt x="141858" y="0"/>
                </a:lnTo>
                <a:close/>
              </a:path>
            </a:pathLst>
          </a:custGeom>
          <a:solidFill>
            <a:srgbClr val="8739C3"/>
          </a:solidFill>
        </p:spPr>
        <p:txBody>
          <a:bodyPr wrap="square" lIns="0" tIns="0" rIns="0" bIns="0" rtlCol="0"/>
          <a:lstStyle/>
          <a:p>
            <a:endParaRPr dirty="0"/>
          </a:p>
        </p:txBody>
      </p:sp>
      <p:sp>
        <p:nvSpPr>
          <p:cNvPr id="21" name="object 21"/>
          <p:cNvSpPr/>
          <p:nvPr/>
        </p:nvSpPr>
        <p:spPr>
          <a:xfrm>
            <a:off x="7443723" y="4584700"/>
            <a:ext cx="38735" cy="36195"/>
          </a:xfrm>
          <a:custGeom>
            <a:avLst/>
            <a:gdLst/>
            <a:ahLst/>
            <a:cxnLst/>
            <a:rect l="l" t="t" r="r" b="b"/>
            <a:pathLst>
              <a:path w="38734" h="36195">
                <a:moveTo>
                  <a:pt x="38226" y="0"/>
                </a:moveTo>
                <a:lnTo>
                  <a:pt x="17525" y="0"/>
                </a:lnTo>
                <a:lnTo>
                  <a:pt x="0" y="35941"/>
                </a:lnTo>
                <a:lnTo>
                  <a:pt x="21208" y="35941"/>
                </a:lnTo>
                <a:lnTo>
                  <a:pt x="34670" y="8128"/>
                </a:lnTo>
                <a:lnTo>
                  <a:pt x="38226" y="0"/>
                </a:lnTo>
                <a:close/>
              </a:path>
            </a:pathLst>
          </a:custGeom>
          <a:solidFill>
            <a:srgbClr val="8739C3"/>
          </a:solidFill>
        </p:spPr>
        <p:txBody>
          <a:bodyPr wrap="square" lIns="0" tIns="0" rIns="0" bIns="0" rtlCol="0"/>
          <a:lstStyle/>
          <a:p>
            <a:endParaRPr dirty="0"/>
          </a:p>
        </p:txBody>
      </p:sp>
      <p:sp>
        <p:nvSpPr>
          <p:cNvPr id="22" name="object 22"/>
          <p:cNvSpPr/>
          <p:nvPr/>
        </p:nvSpPr>
        <p:spPr>
          <a:xfrm>
            <a:off x="7461122" y="4548123"/>
            <a:ext cx="37465" cy="36830"/>
          </a:xfrm>
          <a:custGeom>
            <a:avLst/>
            <a:gdLst/>
            <a:ahLst/>
            <a:cxnLst/>
            <a:rect l="l" t="t" r="r" b="b"/>
            <a:pathLst>
              <a:path w="37465" h="36829">
                <a:moveTo>
                  <a:pt x="36956" y="0"/>
                </a:moveTo>
                <a:lnTo>
                  <a:pt x="16509" y="0"/>
                </a:lnTo>
                <a:lnTo>
                  <a:pt x="0" y="36830"/>
                </a:lnTo>
                <a:lnTo>
                  <a:pt x="126" y="36576"/>
                </a:lnTo>
                <a:lnTo>
                  <a:pt x="20827" y="36576"/>
                </a:lnTo>
                <a:lnTo>
                  <a:pt x="33908" y="7620"/>
                </a:lnTo>
                <a:lnTo>
                  <a:pt x="36956" y="0"/>
                </a:lnTo>
                <a:close/>
              </a:path>
            </a:pathLst>
          </a:custGeom>
          <a:solidFill>
            <a:srgbClr val="8739C3"/>
          </a:solidFill>
        </p:spPr>
        <p:txBody>
          <a:bodyPr wrap="square" lIns="0" tIns="0" rIns="0" bIns="0" rtlCol="0"/>
          <a:lstStyle/>
          <a:p>
            <a:endParaRPr dirty="0"/>
          </a:p>
        </p:txBody>
      </p:sp>
      <p:sp>
        <p:nvSpPr>
          <p:cNvPr id="23" name="object 23"/>
          <p:cNvSpPr/>
          <p:nvPr/>
        </p:nvSpPr>
        <p:spPr>
          <a:xfrm>
            <a:off x="7477506" y="4473828"/>
            <a:ext cx="50165" cy="74930"/>
          </a:xfrm>
          <a:custGeom>
            <a:avLst/>
            <a:gdLst/>
            <a:ahLst/>
            <a:cxnLst/>
            <a:rect l="l" t="t" r="r" b="b"/>
            <a:pathLst>
              <a:path w="50165" h="74929">
                <a:moveTo>
                  <a:pt x="49783" y="0"/>
                </a:moveTo>
                <a:lnTo>
                  <a:pt x="29590" y="0"/>
                </a:lnTo>
                <a:lnTo>
                  <a:pt x="15366" y="37592"/>
                </a:lnTo>
                <a:lnTo>
                  <a:pt x="0" y="74549"/>
                </a:lnTo>
                <a:lnTo>
                  <a:pt x="126" y="74295"/>
                </a:lnTo>
                <a:lnTo>
                  <a:pt x="20573" y="74295"/>
                </a:lnTo>
                <a:lnTo>
                  <a:pt x="32892" y="44450"/>
                </a:lnTo>
                <a:lnTo>
                  <a:pt x="47370" y="6604"/>
                </a:lnTo>
                <a:lnTo>
                  <a:pt x="49783" y="0"/>
                </a:lnTo>
                <a:close/>
              </a:path>
            </a:pathLst>
          </a:custGeom>
          <a:solidFill>
            <a:srgbClr val="8739C3"/>
          </a:solidFill>
        </p:spPr>
        <p:txBody>
          <a:bodyPr wrap="square" lIns="0" tIns="0" rIns="0" bIns="0" rtlCol="0"/>
          <a:lstStyle/>
          <a:p>
            <a:endParaRPr dirty="0"/>
          </a:p>
        </p:txBody>
      </p:sp>
      <p:sp>
        <p:nvSpPr>
          <p:cNvPr id="24" name="object 24"/>
          <p:cNvSpPr/>
          <p:nvPr/>
        </p:nvSpPr>
        <p:spPr>
          <a:xfrm>
            <a:off x="7506969" y="4435983"/>
            <a:ext cx="33655" cy="38100"/>
          </a:xfrm>
          <a:custGeom>
            <a:avLst/>
            <a:gdLst/>
            <a:ahLst/>
            <a:cxnLst/>
            <a:rect l="l" t="t" r="r" b="b"/>
            <a:pathLst>
              <a:path w="33654" h="38100">
                <a:moveTo>
                  <a:pt x="33274" y="0"/>
                </a:moveTo>
                <a:lnTo>
                  <a:pt x="13208" y="0"/>
                </a:lnTo>
                <a:lnTo>
                  <a:pt x="0" y="38100"/>
                </a:lnTo>
                <a:lnTo>
                  <a:pt x="127" y="37846"/>
                </a:lnTo>
                <a:lnTo>
                  <a:pt x="20320" y="37846"/>
                </a:lnTo>
                <a:lnTo>
                  <a:pt x="31242" y="6223"/>
                </a:lnTo>
                <a:lnTo>
                  <a:pt x="33274" y="0"/>
                </a:lnTo>
                <a:close/>
              </a:path>
            </a:pathLst>
          </a:custGeom>
          <a:solidFill>
            <a:srgbClr val="8739C3"/>
          </a:solidFill>
        </p:spPr>
        <p:txBody>
          <a:bodyPr wrap="square" lIns="0" tIns="0" rIns="0" bIns="0" rtlCol="0"/>
          <a:lstStyle/>
          <a:p>
            <a:endParaRPr dirty="0"/>
          </a:p>
        </p:txBody>
      </p:sp>
      <p:sp>
        <p:nvSpPr>
          <p:cNvPr id="25" name="object 25"/>
          <p:cNvSpPr/>
          <p:nvPr/>
        </p:nvSpPr>
        <p:spPr>
          <a:xfrm>
            <a:off x="7520178" y="4359147"/>
            <a:ext cx="42545" cy="77470"/>
          </a:xfrm>
          <a:custGeom>
            <a:avLst/>
            <a:gdLst/>
            <a:ahLst/>
            <a:cxnLst/>
            <a:rect l="l" t="t" r="r" b="b"/>
            <a:pathLst>
              <a:path w="42545" h="77470">
                <a:moveTo>
                  <a:pt x="42418" y="0"/>
                </a:moveTo>
                <a:lnTo>
                  <a:pt x="22860" y="0"/>
                </a:lnTo>
                <a:lnTo>
                  <a:pt x="11938" y="38989"/>
                </a:lnTo>
                <a:lnTo>
                  <a:pt x="0" y="76962"/>
                </a:lnTo>
                <a:lnTo>
                  <a:pt x="20066" y="76835"/>
                </a:lnTo>
                <a:lnTo>
                  <a:pt x="30226" y="44196"/>
                </a:lnTo>
                <a:lnTo>
                  <a:pt x="41148" y="4953"/>
                </a:lnTo>
                <a:lnTo>
                  <a:pt x="42418" y="0"/>
                </a:lnTo>
                <a:close/>
              </a:path>
            </a:pathLst>
          </a:custGeom>
          <a:solidFill>
            <a:srgbClr val="8739C3"/>
          </a:solidFill>
        </p:spPr>
        <p:txBody>
          <a:bodyPr wrap="square" lIns="0" tIns="0" rIns="0" bIns="0" rtlCol="0"/>
          <a:lstStyle/>
          <a:p>
            <a:endParaRPr dirty="0"/>
          </a:p>
        </p:txBody>
      </p:sp>
      <p:sp>
        <p:nvSpPr>
          <p:cNvPr id="26" name="object 26"/>
          <p:cNvSpPr/>
          <p:nvPr/>
        </p:nvSpPr>
        <p:spPr>
          <a:xfrm>
            <a:off x="7532116" y="4398009"/>
            <a:ext cx="0" cy="0"/>
          </a:xfrm>
          <a:custGeom>
            <a:avLst/>
            <a:gdLst/>
            <a:ahLst/>
            <a:cxnLst/>
            <a:rect l="l" t="t" r="r" b="b"/>
            <a:pathLst>
              <a:path>
                <a:moveTo>
                  <a:pt x="0" y="0"/>
                </a:moveTo>
                <a:lnTo>
                  <a:pt x="0" y="0"/>
                </a:lnTo>
              </a:path>
            </a:pathLst>
          </a:custGeom>
          <a:ln w="3175">
            <a:solidFill>
              <a:srgbClr val="8739C3"/>
            </a:solidFill>
          </a:ln>
        </p:spPr>
        <p:txBody>
          <a:bodyPr wrap="square" lIns="0" tIns="0" rIns="0" bIns="0" rtlCol="0"/>
          <a:lstStyle/>
          <a:p>
            <a:endParaRPr dirty="0"/>
          </a:p>
        </p:txBody>
      </p:sp>
      <p:sp>
        <p:nvSpPr>
          <p:cNvPr id="27" name="object 27"/>
          <p:cNvSpPr/>
          <p:nvPr/>
        </p:nvSpPr>
        <p:spPr>
          <a:xfrm>
            <a:off x="7542910" y="4280915"/>
            <a:ext cx="37465" cy="78740"/>
          </a:xfrm>
          <a:custGeom>
            <a:avLst/>
            <a:gdLst/>
            <a:ahLst/>
            <a:cxnLst/>
            <a:rect l="l" t="t" r="r" b="b"/>
            <a:pathLst>
              <a:path w="37465" h="78739">
                <a:moveTo>
                  <a:pt x="18415" y="0"/>
                </a:moveTo>
                <a:lnTo>
                  <a:pt x="9779" y="39496"/>
                </a:lnTo>
                <a:lnTo>
                  <a:pt x="0" y="78485"/>
                </a:lnTo>
                <a:lnTo>
                  <a:pt x="127" y="78231"/>
                </a:lnTo>
                <a:lnTo>
                  <a:pt x="19685" y="78231"/>
                </a:lnTo>
                <a:lnTo>
                  <a:pt x="28321" y="43687"/>
                </a:lnTo>
                <a:lnTo>
                  <a:pt x="37084" y="4063"/>
                </a:lnTo>
                <a:lnTo>
                  <a:pt x="18415" y="0"/>
                </a:lnTo>
                <a:close/>
              </a:path>
            </a:pathLst>
          </a:custGeom>
          <a:solidFill>
            <a:srgbClr val="8739C3"/>
          </a:solidFill>
        </p:spPr>
        <p:txBody>
          <a:bodyPr wrap="square" lIns="0" tIns="0" rIns="0" bIns="0" rtlCol="0"/>
          <a:lstStyle/>
          <a:p>
            <a:endParaRPr dirty="0"/>
          </a:p>
        </p:txBody>
      </p:sp>
      <p:sp>
        <p:nvSpPr>
          <p:cNvPr id="28" name="object 28"/>
          <p:cNvSpPr/>
          <p:nvPr/>
        </p:nvSpPr>
        <p:spPr>
          <a:xfrm>
            <a:off x="7552690" y="4320285"/>
            <a:ext cx="0" cy="0"/>
          </a:xfrm>
          <a:custGeom>
            <a:avLst/>
            <a:gdLst/>
            <a:ahLst/>
            <a:cxnLst/>
            <a:rect l="l" t="t" r="r" b="b"/>
            <a:pathLst>
              <a:path>
                <a:moveTo>
                  <a:pt x="0" y="0"/>
                </a:moveTo>
                <a:lnTo>
                  <a:pt x="0" y="0"/>
                </a:lnTo>
              </a:path>
            </a:pathLst>
          </a:custGeom>
          <a:ln w="3175">
            <a:solidFill>
              <a:srgbClr val="8739C3"/>
            </a:solidFill>
          </a:ln>
        </p:spPr>
        <p:txBody>
          <a:bodyPr wrap="square" lIns="0" tIns="0" rIns="0" bIns="0" rtlCol="0"/>
          <a:lstStyle/>
          <a:p>
            <a:endParaRPr dirty="0"/>
          </a:p>
        </p:txBody>
      </p:sp>
      <p:sp>
        <p:nvSpPr>
          <p:cNvPr id="29" name="object 29"/>
          <p:cNvSpPr/>
          <p:nvPr/>
        </p:nvSpPr>
        <p:spPr>
          <a:xfrm>
            <a:off x="7532243" y="2888107"/>
            <a:ext cx="94615" cy="75565"/>
          </a:xfrm>
          <a:custGeom>
            <a:avLst/>
            <a:gdLst/>
            <a:ahLst/>
            <a:cxnLst/>
            <a:rect l="l" t="t" r="r" b="b"/>
            <a:pathLst>
              <a:path w="94615" h="75564">
                <a:moveTo>
                  <a:pt x="11556" y="0"/>
                </a:moveTo>
                <a:lnTo>
                  <a:pt x="5714" y="1397"/>
                </a:lnTo>
                <a:lnTo>
                  <a:pt x="2920" y="5842"/>
                </a:lnTo>
                <a:lnTo>
                  <a:pt x="0" y="10160"/>
                </a:lnTo>
                <a:lnTo>
                  <a:pt x="1396" y="16129"/>
                </a:lnTo>
                <a:lnTo>
                  <a:pt x="93852" y="75184"/>
                </a:lnTo>
                <a:lnTo>
                  <a:pt x="94487" y="62737"/>
                </a:lnTo>
                <a:lnTo>
                  <a:pt x="76707" y="62737"/>
                </a:lnTo>
                <a:lnTo>
                  <a:pt x="67055" y="43815"/>
                </a:lnTo>
                <a:lnTo>
                  <a:pt x="59943" y="30988"/>
                </a:lnTo>
                <a:lnTo>
                  <a:pt x="16001" y="2921"/>
                </a:lnTo>
                <a:lnTo>
                  <a:pt x="11556" y="0"/>
                </a:lnTo>
                <a:close/>
              </a:path>
            </a:pathLst>
          </a:custGeom>
          <a:solidFill>
            <a:srgbClr val="C50A2E"/>
          </a:solidFill>
        </p:spPr>
        <p:txBody>
          <a:bodyPr wrap="square" lIns="0" tIns="0" rIns="0" bIns="0" rtlCol="0"/>
          <a:lstStyle/>
          <a:p>
            <a:endParaRPr dirty="0"/>
          </a:p>
        </p:txBody>
      </p:sp>
      <p:sp>
        <p:nvSpPr>
          <p:cNvPr id="30" name="object 30"/>
          <p:cNvSpPr/>
          <p:nvPr/>
        </p:nvSpPr>
        <p:spPr>
          <a:xfrm>
            <a:off x="7599171" y="2931667"/>
            <a:ext cx="19685" cy="19685"/>
          </a:xfrm>
          <a:custGeom>
            <a:avLst/>
            <a:gdLst/>
            <a:ahLst/>
            <a:cxnLst/>
            <a:rect l="l" t="t" r="r" b="b"/>
            <a:pathLst>
              <a:path w="19684" h="19685">
                <a:moveTo>
                  <a:pt x="9525" y="0"/>
                </a:moveTo>
                <a:lnTo>
                  <a:pt x="0" y="0"/>
                </a:lnTo>
                <a:lnTo>
                  <a:pt x="9779" y="19177"/>
                </a:lnTo>
                <a:lnTo>
                  <a:pt x="19304" y="14350"/>
                </a:lnTo>
                <a:lnTo>
                  <a:pt x="8763" y="14350"/>
                </a:lnTo>
                <a:lnTo>
                  <a:pt x="9525" y="0"/>
                </a:lnTo>
                <a:close/>
              </a:path>
            </a:pathLst>
          </a:custGeom>
          <a:solidFill>
            <a:srgbClr val="C50A2E"/>
          </a:solidFill>
        </p:spPr>
        <p:txBody>
          <a:bodyPr wrap="square" lIns="0" tIns="0" rIns="0" bIns="0" rtlCol="0"/>
          <a:lstStyle/>
          <a:p>
            <a:endParaRPr dirty="0"/>
          </a:p>
        </p:txBody>
      </p:sp>
      <p:sp>
        <p:nvSpPr>
          <p:cNvPr id="31" name="object 31"/>
          <p:cNvSpPr/>
          <p:nvPr/>
        </p:nvSpPr>
        <p:spPr>
          <a:xfrm>
            <a:off x="7608951" y="2848610"/>
            <a:ext cx="23495" cy="102235"/>
          </a:xfrm>
          <a:custGeom>
            <a:avLst/>
            <a:gdLst/>
            <a:ahLst/>
            <a:cxnLst/>
            <a:rect l="l" t="t" r="r" b="b"/>
            <a:pathLst>
              <a:path w="23495" h="102235">
                <a:moveTo>
                  <a:pt x="8508" y="0"/>
                </a:moveTo>
                <a:lnTo>
                  <a:pt x="4063" y="4064"/>
                </a:lnTo>
                <a:lnTo>
                  <a:pt x="3555" y="13716"/>
                </a:lnTo>
                <a:lnTo>
                  <a:pt x="888" y="62865"/>
                </a:lnTo>
                <a:lnTo>
                  <a:pt x="7111" y="74168"/>
                </a:lnTo>
                <a:lnTo>
                  <a:pt x="17017" y="93599"/>
                </a:lnTo>
                <a:lnTo>
                  <a:pt x="0" y="102235"/>
                </a:lnTo>
                <a:lnTo>
                  <a:pt x="17779" y="102235"/>
                </a:lnTo>
                <a:lnTo>
                  <a:pt x="22732" y="10287"/>
                </a:lnTo>
                <a:lnTo>
                  <a:pt x="23113" y="5080"/>
                </a:lnTo>
                <a:lnTo>
                  <a:pt x="19049" y="635"/>
                </a:lnTo>
                <a:lnTo>
                  <a:pt x="13842" y="254"/>
                </a:lnTo>
                <a:lnTo>
                  <a:pt x="8508" y="0"/>
                </a:lnTo>
                <a:close/>
              </a:path>
            </a:pathLst>
          </a:custGeom>
          <a:solidFill>
            <a:srgbClr val="C50A2E"/>
          </a:solidFill>
        </p:spPr>
        <p:txBody>
          <a:bodyPr wrap="square" lIns="0" tIns="0" rIns="0" bIns="0" rtlCol="0"/>
          <a:lstStyle/>
          <a:p>
            <a:endParaRPr dirty="0"/>
          </a:p>
        </p:txBody>
      </p:sp>
      <p:sp>
        <p:nvSpPr>
          <p:cNvPr id="32" name="object 32"/>
          <p:cNvSpPr/>
          <p:nvPr/>
        </p:nvSpPr>
        <p:spPr>
          <a:xfrm>
            <a:off x="7607934" y="2929763"/>
            <a:ext cx="15240" cy="16510"/>
          </a:xfrm>
          <a:custGeom>
            <a:avLst/>
            <a:gdLst/>
            <a:ahLst/>
            <a:cxnLst/>
            <a:rect l="l" t="t" r="r" b="b"/>
            <a:pathLst>
              <a:path w="15240" h="16510">
                <a:moveTo>
                  <a:pt x="889" y="0"/>
                </a:moveTo>
                <a:lnTo>
                  <a:pt x="0" y="16256"/>
                </a:lnTo>
                <a:lnTo>
                  <a:pt x="14732" y="8763"/>
                </a:lnTo>
                <a:lnTo>
                  <a:pt x="889" y="0"/>
                </a:lnTo>
                <a:close/>
              </a:path>
            </a:pathLst>
          </a:custGeom>
          <a:solidFill>
            <a:srgbClr val="C50A2E"/>
          </a:solidFill>
        </p:spPr>
        <p:txBody>
          <a:bodyPr wrap="square" lIns="0" tIns="0" rIns="0" bIns="0" rtlCol="0"/>
          <a:lstStyle/>
          <a:p>
            <a:endParaRPr dirty="0"/>
          </a:p>
        </p:txBody>
      </p:sp>
      <p:sp>
        <p:nvSpPr>
          <p:cNvPr id="33" name="object 33"/>
          <p:cNvSpPr/>
          <p:nvPr/>
        </p:nvSpPr>
        <p:spPr>
          <a:xfrm>
            <a:off x="7607934" y="2911475"/>
            <a:ext cx="18415" cy="34925"/>
          </a:xfrm>
          <a:custGeom>
            <a:avLst/>
            <a:gdLst/>
            <a:ahLst/>
            <a:cxnLst/>
            <a:rect l="l" t="t" r="r" b="b"/>
            <a:pathLst>
              <a:path w="18415" h="34925">
                <a:moveTo>
                  <a:pt x="1904" y="0"/>
                </a:moveTo>
                <a:lnTo>
                  <a:pt x="888" y="18288"/>
                </a:lnTo>
                <a:lnTo>
                  <a:pt x="14731" y="27051"/>
                </a:lnTo>
                <a:lnTo>
                  <a:pt x="0" y="34544"/>
                </a:lnTo>
                <a:lnTo>
                  <a:pt x="10540" y="34544"/>
                </a:lnTo>
                <a:lnTo>
                  <a:pt x="18033" y="30734"/>
                </a:lnTo>
                <a:lnTo>
                  <a:pt x="8127" y="11303"/>
                </a:lnTo>
                <a:lnTo>
                  <a:pt x="1904" y="0"/>
                </a:lnTo>
                <a:close/>
              </a:path>
            </a:pathLst>
          </a:custGeom>
          <a:solidFill>
            <a:srgbClr val="C50A2E"/>
          </a:solidFill>
        </p:spPr>
        <p:txBody>
          <a:bodyPr wrap="square" lIns="0" tIns="0" rIns="0" bIns="0" rtlCol="0"/>
          <a:lstStyle/>
          <a:p>
            <a:endParaRPr dirty="0"/>
          </a:p>
        </p:txBody>
      </p:sp>
      <p:sp>
        <p:nvSpPr>
          <p:cNvPr id="34" name="object 34"/>
          <p:cNvSpPr/>
          <p:nvPr/>
        </p:nvSpPr>
        <p:spPr>
          <a:xfrm>
            <a:off x="7592186" y="2919095"/>
            <a:ext cx="17145" cy="13335"/>
          </a:xfrm>
          <a:custGeom>
            <a:avLst/>
            <a:gdLst/>
            <a:ahLst/>
            <a:cxnLst/>
            <a:rect l="l" t="t" r="r" b="b"/>
            <a:pathLst>
              <a:path w="17145" h="13335">
                <a:moveTo>
                  <a:pt x="0" y="0"/>
                </a:moveTo>
                <a:lnTo>
                  <a:pt x="7112" y="12827"/>
                </a:lnTo>
                <a:lnTo>
                  <a:pt x="6985" y="12573"/>
                </a:lnTo>
                <a:lnTo>
                  <a:pt x="16510" y="12573"/>
                </a:lnTo>
                <a:lnTo>
                  <a:pt x="16637" y="10668"/>
                </a:lnTo>
                <a:lnTo>
                  <a:pt x="0" y="0"/>
                </a:lnTo>
                <a:close/>
              </a:path>
            </a:pathLst>
          </a:custGeom>
          <a:solidFill>
            <a:srgbClr val="C50A2E"/>
          </a:solidFill>
        </p:spPr>
        <p:txBody>
          <a:bodyPr wrap="square" lIns="0" tIns="0" rIns="0" bIns="0" rtlCol="0"/>
          <a:lstStyle/>
          <a:p>
            <a:endParaRPr dirty="0"/>
          </a:p>
        </p:txBody>
      </p:sp>
      <p:sp>
        <p:nvSpPr>
          <p:cNvPr id="35" name="object 35"/>
          <p:cNvSpPr/>
          <p:nvPr/>
        </p:nvSpPr>
        <p:spPr>
          <a:xfrm>
            <a:off x="7559293" y="2862072"/>
            <a:ext cx="50800" cy="67945"/>
          </a:xfrm>
          <a:custGeom>
            <a:avLst/>
            <a:gdLst/>
            <a:ahLst/>
            <a:cxnLst/>
            <a:rect l="l" t="t" r="r" b="b"/>
            <a:pathLst>
              <a:path w="50800" h="67944">
                <a:moveTo>
                  <a:pt x="22225" y="0"/>
                </a:moveTo>
                <a:lnTo>
                  <a:pt x="0" y="0"/>
                </a:lnTo>
                <a:lnTo>
                  <a:pt x="20574" y="34671"/>
                </a:lnTo>
                <a:lnTo>
                  <a:pt x="32893" y="57023"/>
                </a:lnTo>
                <a:lnTo>
                  <a:pt x="49530" y="67691"/>
                </a:lnTo>
                <a:lnTo>
                  <a:pt x="50546" y="49403"/>
                </a:lnTo>
                <a:lnTo>
                  <a:pt x="37084" y="25146"/>
                </a:lnTo>
                <a:lnTo>
                  <a:pt x="22225" y="0"/>
                </a:lnTo>
                <a:close/>
              </a:path>
            </a:pathLst>
          </a:custGeom>
          <a:solidFill>
            <a:srgbClr val="C50A2E"/>
          </a:solidFill>
        </p:spPr>
        <p:txBody>
          <a:bodyPr wrap="square" lIns="0" tIns="0" rIns="0" bIns="0" rtlCol="0"/>
          <a:lstStyle/>
          <a:p>
            <a:endParaRPr dirty="0"/>
          </a:p>
        </p:txBody>
      </p:sp>
      <p:sp>
        <p:nvSpPr>
          <p:cNvPr id="36" name="object 36"/>
          <p:cNvSpPr/>
          <p:nvPr/>
        </p:nvSpPr>
        <p:spPr>
          <a:xfrm>
            <a:off x="7537957" y="2828289"/>
            <a:ext cx="43815" cy="34290"/>
          </a:xfrm>
          <a:custGeom>
            <a:avLst/>
            <a:gdLst/>
            <a:ahLst/>
            <a:cxnLst/>
            <a:rect l="l" t="t" r="r" b="b"/>
            <a:pathLst>
              <a:path w="43815" h="34289">
                <a:moveTo>
                  <a:pt x="22478" y="0"/>
                </a:moveTo>
                <a:lnTo>
                  <a:pt x="0" y="0"/>
                </a:lnTo>
                <a:lnTo>
                  <a:pt x="21462" y="34036"/>
                </a:lnTo>
                <a:lnTo>
                  <a:pt x="21335" y="33782"/>
                </a:lnTo>
                <a:lnTo>
                  <a:pt x="43560" y="33782"/>
                </a:lnTo>
                <a:lnTo>
                  <a:pt x="37718" y="23876"/>
                </a:lnTo>
                <a:lnTo>
                  <a:pt x="22478" y="0"/>
                </a:lnTo>
                <a:close/>
              </a:path>
            </a:pathLst>
          </a:custGeom>
          <a:solidFill>
            <a:srgbClr val="C50A2E"/>
          </a:solidFill>
        </p:spPr>
        <p:txBody>
          <a:bodyPr wrap="square" lIns="0" tIns="0" rIns="0" bIns="0" rtlCol="0"/>
          <a:lstStyle/>
          <a:p>
            <a:endParaRPr dirty="0"/>
          </a:p>
        </p:txBody>
      </p:sp>
      <p:sp>
        <p:nvSpPr>
          <p:cNvPr id="37" name="object 37"/>
          <p:cNvSpPr/>
          <p:nvPr/>
        </p:nvSpPr>
        <p:spPr>
          <a:xfrm>
            <a:off x="7492238" y="2762630"/>
            <a:ext cx="68580" cy="66040"/>
          </a:xfrm>
          <a:custGeom>
            <a:avLst/>
            <a:gdLst/>
            <a:ahLst/>
            <a:cxnLst/>
            <a:rect l="l" t="t" r="r" b="b"/>
            <a:pathLst>
              <a:path w="68579" h="66039">
                <a:moveTo>
                  <a:pt x="23404" y="32512"/>
                </a:moveTo>
                <a:lnTo>
                  <a:pt x="45847" y="65913"/>
                </a:lnTo>
                <a:lnTo>
                  <a:pt x="45720" y="65659"/>
                </a:lnTo>
                <a:lnTo>
                  <a:pt x="68199" y="65659"/>
                </a:lnTo>
                <a:lnTo>
                  <a:pt x="61722" y="55372"/>
                </a:lnTo>
                <a:lnTo>
                  <a:pt x="46355" y="32638"/>
                </a:lnTo>
                <a:lnTo>
                  <a:pt x="23404" y="32512"/>
                </a:lnTo>
                <a:close/>
              </a:path>
              <a:path w="68579" h="66039">
                <a:moveTo>
                  <a:pt x="23403" y="32512"/>
                </a:moveTo>
                <a:lnTo>
                  <a:pt x="23241" y="32512"/>
                </a:lnTo>
                <a:lnTo>
                  <a:pt x="23404" y="32512"/>
                </a:lnTo>
                <a:close/>
              </a:path>
              <a:path w="68579" h="66039">
                <a:moveTo>
                  <a:pt x="23368" y="0"/>
                </a:moveTo>
                <a:lnTo>
                  <a:pt x="0" y="0"/>
                </a:lnTo>
                <a:lnTo>
                  <a:pt x="23403" y="32512"/>
                </a:lnTo>
                <a:lnTo>
                  <a:pt x="46355" y="32512"/>
                </a:lnTo>
                <a:lnTo>
                  <a:pt x="38989" y="21717"/>
                </a:lnTo>
                <a:lnTo>
                  <a:pt x="23368" y="0"/>
                </a:lnTo>
                <a:close/>
              </a:path>
            </a:pathLst>
          </a:custGeom>
          <a:solidFill>
            <a:srgbClr val="C50A2E"/>
          </a:solidFill>
        </p:spPr>
        <p:txBody>
          <a:bodyPr wrap="square" lIns="0" tIns="0" rIns="0" bIns="0" rtlCol="0"/>
          <a:lstStyle/>
          <a:p>
            <a:endParaRPr dirty="0"/>
          </a:p>
        </p:txBody>
      </p:sp>
      <p:sp>
        <p:nvSpPr>
          <p:cNvPr id="38" name="object 38"/>
          <p:cNvSpPr/>
          <p:nvPr/>
        </p:nvSpPr>
        <p:spPr>
          <a:xfrm>
            <a:off x="7467981" y="2730880"/>
            <a:ext cx="47625" cy="32384"/>
          </a:xfrm>
          <a:custGeom>
            <a:avLst/>
            <a:gdLst/>
            <a:ahLst/>
            <a:cxnLst/>
            <a:rect l="l" t="t" r="r" b="b"/>
            <a:pathLst>
              <a:path w="47625" h="32385">
                <a:moveTo>
                  <a:pt x="24002" y="0"/>
                </a:moveTo>
                <a:lnTo>
                  <a:pt x="0" y="0"/>
                </a:lnTo>
                <a:lnTo>
                  <a:pt x="24383" y="32004"/>
                </a:lnTo>
                <a:lnTo>
                  <a:pt x="24256" y="31750"/>
                </a:lnTo>
                <a:lnTo>
                  <a:pt x="47624" y="31750"/>
                </a:lnTo>
                <a:lnTo>
                  <a:pt x="39623" y="20574"/>
                </a:lnTo>
                <a:lnTo>
                  <a:pt x="24002" y="0"/>
                </a:lnTo>
                <a:close/>
              </a:path>
            </a:pathLst>
          </a:custGeom>
          <a:solidFill>
            <a:srgbClr val="C50A2E"/>
          </a:solidFill>
        </p:spPr>
        <p:txBody>
          <a:bodyPr wrap="square" lIns="0" tIns="0" rIns="0" bIns="0" rtlCol="0"/>
          <a:lstStyle/>
          <a:p>
            <a:endParaRPr dirty="0"/>
          </a:p>
        </p:txBody>
      </p:sp>
      <p:sp>
        <p:nvSpPr>
          <p:cNvPr id="39" name="object 39"/>
          <p:cNvSpPr/>
          <p:nvPr/>
        </p:nvSpPr>
        <p:spPr>
          <a:xfrm>
            <a:off x="7416800" y="2669667"/>
            <a:ext cx="75565" cy="61594"/>
          </a:xfrm>
          <a:custGeom>
            <a:avLst/>
            <a:gdLst/>
            <a:ahLst/>
            <a:cxnLst/>
            <a:rect l="l" t="t" r="r" b="b"/>
            <a:pathLst>
              <a:path w="75565" h="61594">
                <a:moveTo>
                  <a:pt x="25146" y="0"/>
                </a:moveTo>
                <a:lnTo>
                  <a:pt x="0" y="0"/>
                </a:lnTo>
                <a:lnTo>
                  <a:pt x="26162" y="30480"/>
                </a:lnTo>
                <a:lnTo>
                  <a:pt x="51308" y="61468"/>
                </a:lnTo>
                <a:lnTo>
                  <a:pt x="51181" y="61214"/>
                </a:lnTo>
                <a:lnTo>
                  <a:pt x="75184" y="61214"/>
                </a:lnTo>
                <a:lnTo>
                  <a:pt x="66167" y="49530"/>
                </a:lnTo>
                <a:lnTo>
                  <a:pt x="40640" y="18034"/>
                </a:lnTo>
                <a:lnTo>
                  <a:pt x="25146" y="0"/>
                </a:lnTo>
                <a:close/>
              </a:path>
            </a:pathLst>
          </a:custGeom>
          <a:solidFill>
            <a:srgbClr val="C50A2E"/>
          </a:solidFill>
        </p:spPr>
        <p:txBody>
          <a:bodyPr wrap="square" lIns="0" tIns="0" rIns="0" bIns="0" rtlCol="0"/>
          <a:lstStyle/>
          <a:p>
            <a:endParaRPr dirty="0"/>
          </a:p>
        </p:txBody>
      </p:sp>
      <p:sp>
        <p:nvSpPr>
          <p:cNvPr id="40" name="object 40"/>
          <p:cNvSpPr/>
          <p:nvPr/>
        </p:nvSpPr>
        <p:spPr>
          <a:xfrm>
            <a:off x="7389876" y="2640202"/>
            <a:ext cx="52069" cy="29845"/>
          </a:xfrm>
          <a:custGeom>
            <a:avLst/>
            <a:gdLst/>
            <a:ahLst/>
            <a:cxnLst/>
            <a:rect l="l" t="t" r="r" b="b"/>
            <a:pathLst>
              <a:path w="52070" h="29844">
                <a:moveTo>
                  <a:pt x="25780" y="0"/>
                </a:moveTo>
                <a:lnTo>
                  <a:pt x="0" y="0"/>
                </a:lnTo>
                <a:lnTo>
                  <a:pt x="27050" y="29718"/>
                </a:lnTo>
                <a:lnTo>
                  <a:pt x="26923" y="29463"/>
                </a:lnTo>
                <a:lnTo>
                  <a:pt x="52069" y="29463"/>
                </a:lnTo>
                <a:lnTo>
                  <a:pt x="41147" y="16891"/>
                </a:lnTo>
                <a:lnTo>
                  <a:pt x="25780" y="0"/>
                </a:lnTo>
                <a:close/>
              </a:path>
            </a:pathLst>
          </a:custGeom>
          <a:solidFill>
            <a:srgbClr val="C50A2E"/>
          </a:solidFill>
        </p:spPr>
        <p:txBody>
          <a:bodyPr wrap="square" lIns="0" tIns="0" rIns="0" bIns="0" rtlCol="0"/>
          <a:lstStyle/>
          <a:p>
            <a:endParaRPr dirty="0"/>
          </a:p>
        </p:txBody>
      </p:sp>
      <p:sp>
        <p:nvSpPr>
          <p:cNvPr id="41" name="object 41"/>
          <p:cNvSpPr/>
          <p:nvPr/>
        </p:nvSpPr>
        <p:spPr>
          <a:xfrm>
            <a:off x="7361935" y="2611501"/>
            <a:ext cx="53975" cy="29209"/>
          </a:xfrm>
          <a:custGeom>
            <a:avLst/>
            <a:gdLst/>
            <a:ahLst/>
            <a:cxnLst/>
            <a:rect l="l" t="t" r="r" b="b"/>
            <a:pathLst>
              <a:path w="53975" h="29210">
                <a:moveTo>
                  <a:pt x="26543" y="0"/>
                </a:moveTo>
                <a:lnTo>
                  <a:pt x="0" y="0"/>
                </a:lnTo>
                <a:lnTo>
                  <a:pt x="28067" y="28956"/>
                </a:lnTo>
                <a:lnTo>
                  <a:pt x="27940" y="28701"/>
                </a:lnTo>
                <a:lnTo>
                  <a:pt x="53721" y="28701"/>
                </a:lnTo>
                <a:lnTo>
                  <a:pt x="41910" y="15748"/>
                </a:lnTo>
                <a:lnTo>
                  <a:pt x="26543" y="0"/>
                </a:lnTo>
                <a:close/>
              </a:path>
            </a:pathLst>
          </a:custGeom>
          <a:solidFill>
            <a:srgbClr val="C50A2E"/>
          </a:solidFill>
        </p:spPr>
        <p:txBody>
          <a:bodyPr wrap="square" lIns="0" tIns="0" rIns="0" bIns="0" rtlCol="0"/>
          <a:lstStyle/>
          <a:p>
            <a:endParaRPr dirty="0"/>
          </a:p>
        </p:txBody>
      </p:sp>
      <p:sp>
        <p:nvSpPr>
          <p:cNvPr id="42" name="object 42"/>
          <p:cNvSpPr/>
          <p:nvPr/>
        </p:nvSpPr>
        <p:spPr>
          <a:xfrm>
            <a:off x="7333233" y="2583814"/>
            <a:ext cx="55244" cy="27940"/>
          </a:xfrm>
          <a:custGeom>
            <a:avLst/>
            <a:gdLst/>
            <a:ahLst/>
            <a:cxnLst/>
            <a:rect l="l" t="t" r="r" b="b"/>
            <a:pathLst>
              <a:path w="55245" h="27939">
                <a:moveTo>
                  <a:pt x="27304" y="0"/>
                </a:moveTo>
                <a:lnTo>
                  <a:pt x="0" y="0"/>
                </a:lnTo>
                <a:lnTo>
                  <a:pt x="28828" y="27813"/>
                </a:lnTo>
                <a:lnTo>
                  <a:pt x="28701" y="27686"/>
                </a:lnTo>
                <a:lnTo>
                  <a:pt x="55244" y="27686"/>
                </a:lnTo>
                <a:lnTo>
                  <a:pt x="42290" y="14350"/>
                </a:lnTo>
                <a:lnTo>
                  <a:pt x="27304" y="0"/>
                </a:lnTo>
                <a:close/>
              </a:path>
            </a:pathLst>
          </a:custGeom>
          <a:solidFill>
            <a:srgbClr val="C50A2E"/>
          </a:solidFill>
        </p:spPr>
        <p:txBody>
          <a:bodyPr wrap="square" lIns="0" tIns="0" rIns="0" bIns="0" rtlCol="0"/>
          <a:lstStyle/>
          <a:p>
            <a:endParaRPr dirty="0"/>
          </a:p>
        </p:txBody>
      </p:sp>
      <p:sp>
        <p:nvSpPr>
          <p:cNvPr id="43" name="object 43"/>
          <p:cNvSpPr/>
          <p:nvPr/>
        </p:nvSpPr>
        <p:spPr>
          <a:xfrm>
            <a:off x="7303643" y="2556764"/>
            <a:ext cx="57150" cy="27305"/>
          </a:xfrm>
          <a:custGeom>
            <a:avLst/>
            <a:gdLst/>
            <a:ahLst/>
            <a:cxnLst/>
            <a:rect l="l" t="t" r="r" b="b"/>
            <a:pathLst>
              <a:path w="57150" h="27305">
                <a:moveTo>
                  <a:pt x="28194" y="0"/>
                </a:moveTo>
                <a:lnTo>
                  <a:pt x="0" y="0"/>
                </a:lnTo>
                <a:lnTo>
                  <a:pt x="29718" y="27178"/>
                </a:lnTo>
                <a:lnTo>
                  <a:pt x="29591" y="27051"/>
                </a:lnTo>
                <a:lnTo>
                  <a:pt x="56896" y="27051"/>
                </a:lnTo>
                <a:lnTo>
                  <a:pt x="42672" y="13208"/>
                </a:lnTo>
                <a:lnTo>
                  <a:pt x="28194" y="0"/>
                </a:lnTo>
                <a:close/>
              </a:path>
            </a:pathLst>
          </a:custGeom>
          <a:solidFill>
            <a:srgbClr val="C50A2E"/>
          </a:solidFill>
        </p:spPr>
        <p:txBody>
          <a:bodyPr wrap="square" lIns="0" tIns="0" rIns="0" bIns="0" rtlCol="0"/>
          <a:lstStyle/>
          <a:p>
            <a:endParaRPr dirty="0"/>
          </a:p>
        </p:txBody>
      </p:sp>
      <p:sp>
        <p:nvSpPr>
          <p:cNvPr id="44" name="object 44"/>
          <p:cNvSpPr/>
          <p:nvPr/>
        </p:nvSpPr>
        <p:spPr>
          <a:xfrm>
            <a:off x="7273290" y="2530601"/>
            <a:ext cx="59055" cy="26670"/>
          </a:xfrm>
          <a:custGeom>
            <a:avLst/>
            <a:gdLst/>
            <a:ahLst/>
            <a:cxnLst/>
            <a:rect l="l" t="t" r="r" b="b"/>
            <a:pathLst>
              <a:path w="59054" h="26669">
                <a:moveTo>
                  <a:pt x="29082" y="0"/>
                </a:moveTo>
                <a:lnTo>
                  <a:pt x="0" y="0"/>
                </a:lnTo>
                <a:lnTo>
                  <a:pt x="30606" y="26416"/>
                </a:lnTo>
                <a:lnTo>
                  <a:pt x="30352" y="26162"/>
                </a:lnTo>
                <a:lnTo>
                  <a:pt x="58546" y="26162"/>
                </a:lnTo>
                <a:lnTo>
                  <a:pt x="43179" y="12065"/>
                </a:lnTo>
                <a:lnTo>
                  <a:pt x="29082" y="0"/>
                </a:lnTo>
                <a:close/>
              </a:path>
            </a:pathLst>
          </a:custGeom>
          <a:solidFill>
            <a:srgbClr val="C50A2E"/>
          </a:solidFill>
        </p:spPr>
        <p:txBody>
          <a:bodyPr wrap="square" lIns="0" tIns="0" rIns="0" bIns="0" rtlCol="0"/>
          <a:lstStyle/>
          <a:p>
            <a:endParaRPr dirty="0"/>
          </a:p>
        </p:txBody>
      </p:sp>
      <p:sp>
        <p:nvSpPr>
          <p:cNvPr id="45" name="object 45"/>
          <p:cNvSpPr/>
          <p:nvPr/>
        </p:nvSpPr>
        <p:spPr>
          <a:xfrm>
            <a:off x="7242047" y="2505329"/>
            <a:ext cx="60325" cy="26034"/>
          </a:xfrm>
          <a:custGeom>
            <a:avLst/>
            <a:gdLst/>
            <a:ahLst/>
            <a:cxnLst/>
            <a:rect l="l" t="t" r="r" b="b"/>
            <a:pathLst>
              <a:path w="60325" h="26035">
                <a:moveTo>
                  <a:pt x="30225" y="0"/>
                </a:moveTo>
                <a:lnTo>
                  <a:pt x="0" y="0"/>
                </a:lnTo>
                <a:lnTo>
                  <a:pt x="31495" y="25526"/>
                </a:lnTo>
                <a:lnTo>
                  <a:pt x="31241" y="25273"/>
                </a:lnTo>
                <a:lnTo>
                  <a:pt x="60324" y="25273"/>
                </a:lnTo>
                <a:lnTo>
                  <a:pt x="43560" y="10795"/>
                </a:lnTo>
                <a:lnTo>
                  <a:pt x="30225" y="0"/>
                </a:lnTo>
                <a:close/>
              </a:path>
            </a:pathLst>
          </a:custGeom>
          <a:solidFill>
            <a:srgbClr val="C50A2E"/>
          </a:solidFill>
        </p:spPr>
        <p:txBody>
          <a:bodyPr wrap="square" lIns="0" tIns="0" rIns="0" bIns="0" rtlCol="0"/>
          <a:lstStyle/>
          <a:p>
            <a:endParaRPr dirty="0"/>
          </a:p>
        </p:txBody>
      </p:sp>
      <p:sp>
        <p:nvSpPr>
          <p:cNvPr id="46" name="object 46"/>
          <p:cNvSpPr/>
          <p:nvPr/>
        </p:nvSpPr>
        <p:spPr>
          <a:xfrm>
            <a:off x="7210043" y="2465832"/>
            <a:ext cx="62230" cy="40005"/>
          </a:xfrm>
          <a:custGeom>
            <a:avLst/>
            <a:gdLst/>
            <a:ahLst/>
            <a:cxnLst/>
            <a:rect l="l" t="t" r="r" b="b"/>
            <a:pathLst>
              <a:path w="62229" h="40005">
                <a:moveTo>
                  <a:pt x="11683" y="0"/>
                </a:moveTo>
                <a:lnTo>
                  <a:pt x="0" y="15113"/>
                </a:lnTo>
                <a:lnTo>
                  <a:pt x="32257" y="39751"/>
                </a:lnTo>
                <a:lnTo>
                  <a:pt x="32003" y="39497"/>
                </a:lnTo>
                <a:lnTo>
                  <a:pt x="62229" y="39497"/>
                </a:lnTo>
                <a:lnTo>
                  <a:pt x="43941" y="24638"/>
                </a:lnTo>
                <a:lnTo>
                  <a:pt x="11683" y="0"/>
                </a:lnTo>
                <a:close/>
              </a:path>
            </a:pathLst>
          </a:custGeom>
          <a:solidFill>
            <a:srgbClr val="C50A2E"/>
          </a:solidFill>
        </p:spPr>
        <p:txBody>
          <a:bodyPr wrap="square" lIns="0" tIns="0" rIns="0" bIns="0" rtlCol="0"/>
          <a:lstStyle/>
          <a:p>
            <a:endParaRPr dirty="0"/>
          </a:p>
        </p:txBody>
      </p:sp>
      <p:sp>
        <p:nvSpPr>
          <p:cNvPr id="47" name="object 47"/>
          <p:cNvSpPr/>
          <p:nvPr/>
        </p:nvSpPr>
        <p:spPr>
          <a:xfrm>
            <a:off x="4601590" y="4418076"/>
            <a:ext cx="382905" cy="476884"/>
          </a:xfrm>
          <a:custGeom>
            <a:avLst/>
            <a:gdLst/>
            <a:ahLst/>
            <a:cxnLst/>
            <a:rect l="l" t="t" r="r" b="b"/>
            <a:pathLst>
              <a:path w="382904" h="476885">
                <a:moveTo>
                  <a:pt x="0" y="0"/>
                </a:moveTo>
                <a:lnTo>
                  <a:pt x="10922" y="42799"/>
                </a:lnTo>
                <a:lnTo>
                  <a:pt x="30353" y="78486"/>
                </a:lnTo>
                <a:lnTo>
                  <a:pt x="50927" y="113538"/>
                </a:lnTo>
                <a:lnTo>
                  <a:pt x="72263" y="147828"/>
                </a:lnTo>
                <a:lnTo>
                  <a:pt x="94996" y="181483"/>
                </a:lnTo>
                <a:lnTo>
                  <a:pt x="118364" y="214629"/>
                </a:lnTo>
                <a:lnTo>
                  <a:pt x="142875" y="246888"/>
                </a:lnTo>
                <a:lnTo>
                  <a:pt x="168148" y="278511"/>
                </a:lnTo>
                <a:lnTo>
                  <a:pt x="194437" y="309118"/>
                </a:lnTo>
                <a:lnTo>
                  <a:pt x="221615" y="339217"/>
                </a:lnTo>
                <a:lnTo>
                  <a:pt x="249809" y="368554"/>
                </a:lnTo>
                <a:lnTo>
                  <a:pt x="278765" y="396875"/>
                </a:lnTo>
                <a:lnTo>
                  <a:pt x="308737" y="424434"/>
                </a:lnTo>
                <a:lnTo>
                  <a:pt x="339344" y="451231"/>
                </a:lnTo>
                <a:lnTo>
                  <a:pt x="370840" y="476884"/>
                </a:lnTo>
                <a:lnTo>
                  <a:pt x="382905" y="462153"/>
                </a:lnTo>
                <a:lnTo>
                  <a:pt x="351790" y="436753"/>
                </a:lnTo>
                <a:lnTo>
                  <a:pt x="321564" y="410464"/>
                </a:lnTo>
                <a:lnTo>
                  <a:pt x="291846" y="383032"/>
                </a:lnTo>
                <a:lnTo>
                  <a:pt x="263525" y="355219"/>
                </a:lnTo>
                <a:lnTo>
                  <a:pt x="263398" y="355219"/>
                </a:lnTo>
                <a:lnTo>
                  <a:pt x="235458" y="326136"/>
                </a:lnTo>
                <a:lnTo>
                  <a:pt x="208915" y="296672"/>
                </a:lnTo>
                <a:lnTo>
                  <a:pt x="183007" y="266446"/>
                </a:lnTo>
                <a:lnTo>
                  <a:pt x="157734" y="235077"/>
                </a:lnTo>
                <a:lnTo>
                  <a:pt x="133604" y="203200"/>
                </a:lnTo>
                <a:lnTo>
                  <a:pt x="110744" y="170815"/>
                </a:lnTo>
                <a:lnTo>
                  <a:pt x="88519" y="137668"/>
                </a:lnTo>
                <a:lnTo>
                  <a:pt x="67310" y="103759"/>
                </a:lnTo>
                <a:lnTo>
                  <a:pt x="47117" y="69215"/>
                </a:lnTo>
                <a:lnTo>
                  <a:pt x="27813" y="34036"/>
                </a:lnTo>
                <a:lnTo>
                  <a:pt x="16256" y="11176"/>
                </a:lnTo>
                <a:lnTo>
                  <a:pt x="0" y="0"/>
                </a:lnTo>
                <a:close/>
              </a:path>
            </a:pathLst>
          </a:custGeom>
          <a:solidFill>
            <a:srgbClr val="45B047"/>
          </a:solidFill>
        </p:spPr>
        <p:txBody>
          <a:bodyPr wrap="square" lIns="0" tIns="0" rIns="0" bIns="0" rtlCol="0"/>
          <a:lstStyle/>
          <a:p>
            <a:endParaRPr dirty="0"/>
          </a:p>
        </p:txBody>
      </p:sp>
      <p:sp>
        <p:nvSpPr>
          <p:cNvPr id="48" name="object 48"/>
          <p:cNvSpPr/>
          <p:nvPr/>
        </p:nvSpPr>
        <p:spPr>
          <a:xfrm>
            <a:off x="4864861" y="4773040"/>
            <a:ext cx="635" cy="635"/>
          </a:xfrm>
          <a:custGeom>
            <a:avLst/>
            <a:gdLst/>
            <a:ahLst/>
            <a:cxnLst/>
            <a:rect l="l" t="t" r="r" b="b"/>
            <a:pathLst>
              <a:path w="635" h="635">
                <a:moveTo>
                  <a:pt x="0" y="0"/>
                </a:moveTo>
                <a:lnTo>
                  <a:pt x="127" y="253"/>
                </a:lnTo>
                <a:lnTo>
                  <a:pt x="254" y="253"/>
                </a:lnTo>
                <a:lnTo>
                  <a:pt x="0" y="0"/>
                </a:lnTo>
                <a:close/>
              </a:path>
            </a:pathLst>
          </a:custGeom>
          <a:solidFill>
            <a:srgbClr val="45B047"/>
          </a:solidFill>
        </p:spPr>
        <p:txBody>
          <a:bodyPr wrap="square" lIns="0" tIns="0" rIns="0" bIns="0" rtlCol="0"/>
          <a:lstStyle/>
          <a:p>
            <a:endParaRPr dirty="0"/>
          </a:p>
        </p:txBody>
      </p:sp>
      <p:sp>
        <p:nvSpPr>
          <p:cNvPr id="49" name="object 49"/>
          <p:cNvSpPr/>
          <p:nvPr/>
        </p:nvSpPr>
        <p:spPr>
          <a:xfrm>
            <a:off x="4668901" y="4521771"/>
            <a:ext cx="0" cy="0"/>
          </a:xfrm>
          <a:custGeom>
            <a:avLst/>
            <a:gdLst/>
            <a:ahLst/>
            <a:cxnLst/>
            <a:rect l="l" t="t" r="r" b="b"/>
            <a:pathLst>
              <a:path>
                <a:moveTo>
                  <a:pt x="0" y="0"/>
                </a:moveTo>
                <a:lnTo>
                  <a:pt x="0" y="0"/>
                </a:lnTo>
              </a:path>
            </a:pathLst>
          </a:custGeom>
          <a:ln w="3175">
            <a:solidFill>
              <a:srgbClr val="45B047"/>
            </a:solidFill>
          </a:ln>
        </p:spPr>
        <p:txBody>
          <a:bodyPr wrap="square" lIns="0" tIns="0" rIns="0" bIns="0" rtlCol="0"/>
          <a:lstStyle/>
          <a:p>
            <a:endParaRPr dirty="0"/>
          </a:p>
        </p:txBody>
      </p:sp>
      <p:sp>
        <p:nvSpPr>
          <p:cNvPr id="50" name="object 50"/>
          <p:cNvSpPr/>
          <p:nvPr/>
        </p:nvSpPr>
        <p:spPr>
          <a:xfrm>
            <a:off x="4575809" y="4383785"/>
            <a:ext cx="29209" cy="114935"/>
          </a:xfrm>
          <a:custGeom>
            <a:avLst/>
            <a:gdLst/>
            <a:ahLst/>
            <a:cxnLst/>
            <a:rect l="l" t="t" r="r" b="b"/>
            <a:pathLst>
              <a:path w="29210" h="114935">
                <a:moveTo>
                  <a:pt x="9651" y="0"/>
                </a:moveTo>
                <a:lnTo>
                  <a:pt x="380" y="104013"/>
                </a:lnTo>
                <a:lnTo>
                  <a:pt x="0" y="109220"/>
                </a:lnTo>
                <a:lnTo>
                  <a:pt x="3809" y="113919"/>
                </a:lnTo>
                <a:lnTo>
                  <a:pt x="9016" y="114300"/>
                </a:lnTo>
                <a:lnTo>
                  <a:pt x="14350" y="114807"/>
                </a:lnTo>
                <a:lnTo>
                  <a:pt x="18922" y="110998"/>
                </a:lnTo>
                <a:lnTo>
                  <a:pt x="19684" y="103251"/>
                </a:lnTo>
                <a:lnTo>
                  <a:pt x="24129" y="52197"/>
                </a:lnTo>
                <a:lnTo>
                  <a:pt x="18414" y="40894"/>
                </a:lnTo>
                <a:lnTo>
                  <a:pt x="9143" y="21209"/>
                </a:lnTo>
                <a:lnTo>
                  <a:pt x="26288" y="13081"/>
                </a:lnTo>
                <a:lnTo>
                  <a:pt x="28701" y="13081"/>
                </a:lnTo>
                <a:lnTo>
                  <a:pt x="9651" y="0"/>
                </a:lnTo>
                <a:close/>
              </a:path>
            </a:pathLst>
          </a:custGeom>
          <a:solidFill>
            <a:srgbClr val="45B047"/>
          </a:solidFill>
        </p:spPr>
        <p:txBody>
          <a:bodyPr wrap="square" lIns="0" tIns="0" rIns="0" bIns="0" rtlCol="0"/>
          <a:lstStyle/>
          <a:p>
            <a:endParaRPr dirty="0"/>
          </a:p>
        </p:txBody>
      </p:sp>
      <p:sp>
        <p:nvSpPr>
          <p:cNvPr id="51" name="object 51"/>
          <p:cNvSpPr/>
          <p:nvPr/>
        </p:nvSpPr>
        <p:spPr>
          <a:xfrm>
            <a:off x="4602098" y="4396866"/>
            <a:ext cx="74930" cy="64769"/>
          </a:xfrm>
          <a:custGeom>
            <a:avLst/>
            <a:gdLst/>
            <a:ahLst/>
            <a:cxnLst/>
            <a:rect l="l" t="t" r="r" b="b"/>
            <a:pathLst>
              <a:path w="74929" h="64770">
                <a:moveTo>
                  <a:pt x="2412" y="0"/>
                </a:moveTo>
                <a:lnTo>
                  <a:pt x="0" y="0"/>
                </a:lnTo>
                <a:lnTo>
                  <a:pt x="9270" y="19557"/>
                </a:lnTo>
                <a:lnTo>
                  <a:pt x="15747" y="32384"/>
                </a:lnTo>
                <a:lnTo>
                  <a:pt x="62991" y="64769"/>
                </a:lnTo>
                <a:lnTo>
                  <a:pt x="68960" y="63753"/>
                </a:lnTo>
                <a:lnTo>
                  <a:pt x="71881" y="59435"/>
                </a:lnTo>
                <a:lnTo>
                  <a:pt x="74929" y="54990"/>
                </a:lnTo>
                <a:lnTo>
                  <a:pt x="73786" y="49275"/>
                </a:lnTo>
                <a:lnTo>
                  <a:pt x="69468" y="46227"/>
                </a:lnTo>
                <a:lnTo>
                  <a:pt x="2412" y="0"/>
                </a:lnTo>
                <a:close/>
              </a:path>
            </a:pathLst>
          </a:custGeom>
          <a:solidFill>
            <a:srgbClr val="45B047"/>
          </a:solidFill>
        </p:spPr>
        <p:txBody>
          <a:bodyPr wrap="square" lIns="0" tIns="0" rIns="0" bIns="0" rtlCol="0"/>
          <a:lstStyle/>
          <a:p>
            <a:endParaRPr dirty="0"/>
          </a:p>
        </p:txBody>
      </p:sp>
      <p:sp>
        <p:nvSpPr>
          <p:cNvPr id="52" name="object 52"/>
          <p:cNvSpPr/>
          <p:nvPr/>
        </p:nvSpPr>
        <p:spPr>
          <a:xfrm>
            <a:off x="4584953" y="4396866"/>
            <a:ext cx="19685" cy="39370"/>
          </a:xfrm>
          <a:custGeom>
            <a:avLst/>
            <a:gdLst/>
            <a:ahLst/>
            <a:cxnLst/>
            <a:rect l="l" t="t" r="r" b="b"/>
            <a:pathLst>
              <a:path w="19685" h="39370">
                <a:moveTo>
                  <a:pt x="17145" y="0"/>
                </a:moveTo>
                <a:lnTo>
                  <a:pt x="0" y="8127"/>
                </a:lnTo>
                <a:lnTo>
                  <a:pt x="9271" y="27812"/>
                </a:lnTo>
                <a:lnTo>
                  <a:pt x="14986" y="39115"/>
                </a:lnTo>
                <a:lnTo>
                  <a:pt x="16637" y="21208"/>
                </a:lnTo>
                <a:lnTo>
                  <a:pt x="3175" y="11937"/>
                </a:lnTo>
                <a:lnTo>
                  <a:pt x="18034" y="4952"/>
                </a:lnTo>
                <a:lnTo>
                  <a:pt x="19558" y="4952"/>
                </a:lnTo>
                <a:lnTo>
                  <a:pt x="17145" y="0"/>
                </a:lnTo>
                <a:close/>
              </a:path>
            </a:pathLst>
          </a:custGeom>
          <a:solidFill>
            <a:srgbClr val="45B047"/>
          </a:solidFill>
        </p:spPr>
        <p:txBody>
          <a:bodyPr wrap="square" lIns="0" tIns="0" rIns="0" bIns="0" rtlCol="0"/>
          <a:lstStyle/>
          <a:p>
            <a:endParaRPr dirty="0"/>
          </a:p>
        </p:txBody>
      </p:sp>
      <p:sp>
        <p:nvSpPr>
          <p:cNvPr id="53" name="object 53"/>
          <p:cNvSpPr/>
          <p:nvPr/>
        </p:nvSpPr>
        <p:spPr>
          <a:xfrm>
            <a:off x="4601590" y="4401820"/>
            <a:ext cx="16510" cy="27940"/>
          </a:xfrm>
          <a:custGeom>
            <a:avLst/>
            <a:gdLst/>
            <a:ahLst/>
            <a:cxnLst/>
            <a:rect l="l" t="t" r="r" b="b"/>
            <a:pathLst>
              <a:path w="16510" h="27939">
                <a:moveTo>
                  <a:pt x="2921" y="0"/>
                </a:moveTo>
                <a:lnTo>
                  <a:pt x="1397" y="0"/>
                </a:lnTo>
                <a:lnTo>
                  <a:pt x="0" y="16255"/>
                </a:lnTo>
                <a:lnTo>
                  <a:pt x="16256" y="27431"/>
                </a:lnTo>
                <a:lnTo>
                  <a:pt x="9652" y="14350"/>
                </a:lnTo>
                <a:lnTo>
                  <a:pt x="2921" y="0"/>
                </a:lnTo>
                <a:close/>
              </a:path>
            </a:pathLst>
          </a:custGeom>
          <a:solidFill>
            <a:srgbClr val="45B047"/>
          </a:solidFill>
        </p:spPr>
        <p:txBody>
          <a:bodyPr wrap="square" lIns="0" tIns="0" rIns="0" bIns="0" rtlCol="0"/>
          <a:lstStyle/>
          <a:p>
            <a:endParaRPr dirty="0"/>
          </a:p>
        </p:txBody>
      </p:sp>
      <p:sp>
        <p:nvSpPr>
          <p:cNvPr id="54" name="object 54"/>
          <p:cNvSpPr/>
          <p:nvPr/>
        </p:nvSpPr>
        <p:spPr>
          <a:xfrm>
            <a:off x="4588128" y="4401820"/>
            <a:ext cx="15240" cy="16510"/>
          </a:xfrm>
          <a:custGeom>
            <a:avLst/>
            <a:gdLst/>
            <a:ahLst/>
            <a:cxnLst/>
            <a:rect l="l" t="t" r="r" b="b"/>
            <a:pathLst>
              <a:path w="15239" h="16510">
                <a:moveTo>
                  <a:pt x="14859" y="0"/>
                </a:moveTo>
                <a:lnTo>
                  <a:pt x="0" y="6984"/>
                </a:lnTo>
                <a:lnTo>
                  <a:pt x="13462" y="16255"/>
                </a:lnTo>
                <a:lnTo>
                  <a:pt x="14859" y="0"/>
                </a:lnTo>
                <a:close/>
              </a:path>
            </a:pathLst>
          </a:custGeom>
          <a:solidFill>
            <a:srgbClr val="45B047"/>
          </a:solidFill>
        </p:spPr>
        <p:txBody>
          <a:bodyPr wrap="square" lIns="0" tIns="0" rIns="0" bIns="0" rtlCol="0"/>
          <a:lstStyle/>
          <a:p>
            <a:endParaRPr dirty="0"/>
          </a:p>
        </p:txBody>
      </p:sp>
      <p:sp>
        <p:nvSpPr>
          <p:cNvPr id="55" name="object 55"/>
          <p:cNvSpPr/>
          <p:nvPr/>
        </p:nvSpPr>
        <p:spPr>
          <a:xfrm>
            <a:off x="4507991" y="2418714"/>
            <a:ext cx="389255" cy="471805"/>
          </a:xfrm>
          <a:custGeom>
            <a:avLst/>
            <a:gdLst/>
            <a:ahLst/>
            <a:cxnLst/>
            <a:rect l="l" t="t" r="r" b="b"/>
            <a:pathLst>
              <a:path w="389254" h="471805">
                <a:moveTo>
                  <a:pt x="388747" y="0"/>
                </a:moveTo>
                <a:lnTo>
                  <a:pt x="349123" y="19812"/>
                </a:lnTo>
                <a:lnTo>
                  <a:pt x="318262" y="46355"/>
                </a:lnTo>
                <a:lnTo>
                  <a:pt x="288290" y="73660"/>
                </a:lnTo>
                <a:lnTo>
                  <a:pt x="259080" y="101980"/>
                </a:lnTo>
                <a:lnTo>
                  <a:pt x="230886" y="131064"/>
                </a:lnTo>
                <a:lnTo>
                  <a:pt x="203581" y="160909"/>
                </a:lnTo>
                <a:lnTo>
                  <a:pt x="177165" y="191516"/>
                </a:lnTo>
                <a:lnTo>
                  <a:pt x="151511" y="222885"/>
                </a:lnTo>
                <a:lnTo>
                  <a:pt x="127000" y="255143"/>
                </a:lnTo>
                <a:lnTo>
                  <a:pt x="103251" y="288036"/>
                </a:lnTo>
                <a:lnTo>
                  <a:pt x="80645" y="321691"/>
                </a:lnTo>
                <a:lnTo>
                  <a:pt x="58928" y="355981"/>
                </a:lnTo>
                <a:lnTo>
                  <a:pt x="38227" y="391033"/>
                </a:lnTo>
                <a:lnTo>
                  <a:pt x="18542" y="426593"/>
                </a:lnTo>
                <a:lnTo>
                  <a:pt x="0" y="462788"/>
                </a:lnTo>
                <a:lnTo>
                  <a:pt x="17018" y="471423"/>
                </a:lnTo>
                <a:lnTo>
                  <a:pt x="35433" y="435483"/>
                </a:lnTo>
                <a:lnTo>
                  <a:pt x="54737" y="400558"/>
                </a:lnTo>
                <a:lnTo>
                  <a:pt x="75311" y="365887"/>
                </a:lnTo>
                <a:lnTo>
                  <a:pt x="96647" y="331978"/>
                </a:lnTo>
                <a:lnTo>
                  <a:pt x="118999" y="298831"/>
                </a:lnTo>
                <a:lnTo>
                  <a:pt x="142367" y="266319"/>
                </a:lnTo>
                <a:lnTo>
                  <a:pt x="166370" y="234822"/>
                </a:lnTo>
                <a:lnTo>
                  <a:pt x="191770" y="203708"/>
                </a:lnTo>
                <a:lnTo>
                  <a:pt x="217932" y="173482"/>
                </a:lnTo>
                <a:lnTo>
                  <a:pt x="244729" y="144145"/>
                </a:lnTo>
                <a:lnTo>
                  <a:pt x="272669" y="115316"/>
                </a:lnTo>
                <a:lnTo>
                  <a:pt x="301371" y="87630"/>
                </a:lnTo>
                <a:lnTo>
                  <a:pt x="330962" y="60452"/>
                </a:lnTo>
                <a:lnTo>
                  <a:pt x="361315" y="34417"/>
                </a:lnTo>
                <a:lnTo>
                  <a:pt x="381254" y="18161"/>
                </a:lnTo>
                <a:lnTo>
                  <a:pt x="388747" y="0"/>
                </a:lnTo>
                <a:close/>
              </a:path>
            </a:pathLst>
          </a:custGeom>
          <a:solidFill>
            <a:srgbClr val="2CA2C3"/>
          </a:solidFill>
        </p:spPr>
        <p:txBody>
          <a:bodyPr wrap="square" lIns="0" tIns="0" rIns="0" bIns="0" rtlCol="0"/>
          <a:lstStyle/>
          <a:p>
            <a:endParaRPr dirty="0"/>
          </a:p>
        </p:txBody>
      </p:sp>
      <p:sp>
        <p:nvSpPr>
          <p:cNvPr id="56" name="object 56"/>
          <p:cNvSpPr/>
          <p:nvPr/>
        </p:nvSpPr>
        <p:spPr>
          <a:xfrm>
            <a:off x="4780534" y="2534030"/>
            <a:ext cx="635" cy="635"/>
          </a:xfrm>
          <a:custGeom>
            <a:avLst/>
            <a:gdLst/>
            <a:ahLst/>
            <a:cxnLst/>
            <a:rect l="l" t="t" r="r" b="b"/>
            <a:pathLst>
              <a:path w="635" h="635">
                <a:moveTo>
                  <a:pt x="253" y="0"/>
                </a:moveTo>
                <a:lnTo>
                  <a:pt x="126" y="0"/>
                </a:lnTo>
                <a:lnTo>
                  <a:pt x="0" y="254"/>
                </a:lnTo>
                <a:lnTo>
                  <a:pt x="253" y="0"/>
                </a:lnTo>
                <a:close/>
              </a:path>
            </a:pathLst>
          </a:custGeom>
          <a:solidFill>
            <a:srgbClr val="2CA2C3"/>
          </a:solidFill>
        </p:spPr>
        <p:txBody>
          <a:bodyPr wrap="square" lIns="0" tIns="0" rIns="0" bIns="0" rtlCol="0"/>
          <a:lstStyle/>
          <a:p>
            <a:endParaRPr dirty="0"/>
          </a:p>
        </p:txBody>
      </p:sp>
      <p:sp>
        <p:nvSpPr>
          <p:cNvPr id="57" name="object 57"/>
          <p:cNvSpPr/>
          <p:nvPr/>
        </p:nvSpPr>
        <p:spPr>
          <a:xfrm>
            <a:off x="4867402" y="2399664"/>
            <a:ext cx="57785" cy="100330"/>
          </a:xfrm>
          <a:custGeom>
            <a:avLst/>
            <a:gdLst/>
            <a:ahLst/>
            <a:cxnLst/>
            <a:rect l="l" t="t" r="r" b="b"/>
            <a:pathLst>
              <a:path w="57785" h="100330">
                <a:moveTo>
                  <a:pt x="57785" y="0"/>
                </a:moveTo>
                <a:lnTo>
                  <a:pt x="38608" y="0"/>
                </a:lnTo>
                <a:lnTo>
                  <a:pt x="50165" y="15113"/>
                </a:lnTo>
                <a:lnTo>
                  <a:pt x="32893" y="28321"/>
                </a:lnTo>
                <a:lnTo>
                  <a:pt x="21844" y="37211"/>
                </a:lnTo>
                <a:lnTo>
                  <a:pt x="1905" y="85471"/>
                </a:lnTo>
                <a:lnTo>
                  <a:pt x="0" y="90424"/>
                </a:lnTo>
                <a:lnTo>
                  <a:pt x="2286" y="95885"/>
                </a:lnTo>
                <a:lnTo>
                  <a:pt x="11938" y="99949"/>
                </a:lnTo>
                <a:lnTo>
                  <a:pt x="17526" y="97663"/>
                </a:lnTo>
                <a:lnTo>
                  <a:pt x="57785" y="0"/>
                </a:lnTo>
                <a:close/>
              </a:path>
            </a:pathLst>
          </a:custGeom>
          <a:solidFill>
            <a:srgbClr val="2CA2C3"/>
          </a:solidFill>
        </p:spPr>
        <p:txBody>
          <a:bodyPr wrap="square" lIns="0" tIns="0" rIns="0" bIns="0" rtlCol="0"/>
          <a:lstStyle/>
          <a:p>
            <a:endParaRPr dirty="0"/>
          </a:p>
        </p:txBody>
      </p:sp>
      <p:sp>
        <p:nvSpPr>
          <p:cNvPr id="58" name="object 58"/>
          <p:cNvSpPr/>
          <p:nvPr/>
        </p:nvSpPr>
        <p:spPr>
          <a:xfrm>
            <a:off x="4889246" y="2403601"/>
            <a:ext cx="28575" cy="33655"/>
          </a:xfrm>
          <a:custGeom>
            <a:avLst/>
            <a:gdLst/>
            <a:ahLst/>
            <a:cxnLst/>
            <a:rect l="l" t="t" r="r" b="b"/>
            <a:pathLst>
              <a:path w="28575" h="33655">
                <a:moveTo>
                  <a:pt x="19812" y="0"/>
                </a:moveTo>
                <a:lnTo>
                  <a:pt x="13716" y="0"/>
                </a:lnTo>
                <a:lnTo>
                  <a:pt x="23622" y="13081"/>
                </a:lnTo>
                <a:lnTo>
                  <a:pt x="7493" y="15113"/>
                </a:lnTo>
                <a:lnTo>
                  <a:pt x="0" y="33274"/>
                </a:lnTo>
                <a:lnTo>
                  <a:pt x="11303" y="24130"/>
                </a:lnTo>
                <a:lnTo>
                  <a:pt x="28321" y="11176"/>
                </a:lnTo>
                <a:lnTo>
                  <a:pt x="19812" y="0"/>
                </a:lnTo>
                <a:close/>
              </a:path>
            </a:pathLst>
          </a:custGeom>
          <a:solidFill>
            <a:srgbClr val="2CA2C3"/>
          </a:solidFill>
        </p:spPr>
        <p:txBody>
          <a:bodyPr wrap="square" lIns="0" tIns="0" rIns="0" bIns="0" rtlCol="0"/>
          <a:lstStyle/>
          <a:p>
            <a:endParaRPr dirty="0"/>
          </a:p>
        </p:txBody>
      </p:sp>
      <p:sp>
        <p:nvSpPr>
          <p:cNvPr id="59" name="object 59"/>
          <p:cNvSpPr/>
          <p:nvPr/>
        </p:nvSpPr>
        <p:spPr>
          <a:xfrm>
            <a:off x="4814061" y="2395727"/>
            <a:ext cx="113030" cy="33020"/>
          </a:xfrm>
          <a:custGeom>
            <a:avLst/>
            <a:gdLst/>
            <a:ahLst/>
            <a:cxnLst/>
            <a:rect l="l" t="t" r="r" b="b"/>
            <a:pathLst>
              <a:path w="113029" h="33019">
                <a:moveTo>
                  <a:pt x="112775" y="0"/>
                </a:moveTo>
                <a:lnTo>
                  <a:pt x="3809" y="13589"/>
                </a:lnTo>
                <a:lnTo>
                  <a:pt x="0" y="18415"/>
                </a:lnTo>
                <a:lnTo>
                  <a:pt x="634" y="23622"/>
                </a:lnTo>
                <a:lnTo>
                  <a:pt x="1396" y="28829"/>
                </a:lnTo>
                <a:lnTo>
                  <a:pt x="6095" y="32512"/>
                </a:lnTo>
                <a:lnTo>
                  <a:pt x="64642" y="25273"/>
                </a:lnTo>
                <a:lnTo>
                  <a:pt x="74548" y="17145"/>
                </a:lnTo>
                <a:lnTo>
                  <a:pt x="91947" y="3937"/>
                </a:lnTo>
                <a:lnTo>
                  <a:pt x="111124" y="3937"/>
                </a:lnTo>
                <a:lnTo>
                  <a:pt x="112775" y="0"/>
                </a:lnTo>
                <a:close/>
              </a:path>
            </a:pathLst>
          </a:custGeom>
          <a:solidFill>
            <a:srgbClr val="2CA2C3"/>
          </a:solidFill>
        </p:spPr>
        <p:txBody>
          <a:bodyPr wrap="square" lIns="0" tIns="0" rIns="0" bIns="0" rtlCol="0"/>
          <a:lstStyle/>
          <a:p>
            <a:endParaRPr dirty="0"/>
          </a:p>
        </p:txBody>
      </p:sp>
      <p:sp>
        <p:nvSpPr>
          <p:cNvPr id="60" name="object 60"/>
          <p:cNvSpPr/>
          <p:nvPr/>
        </p:nvSpPr>
        <p:spPr>
          <a:xfrm>
            <a:off x="4878704" y="2399664"/>
            <a:ext cx="30480" cy="21590"/>
          </a:xfrm>
          <a:custGeom>
            <a:avLst/>
            <a:gdLst/>
            <a:ahLst/>
            <a:cxnLst/>
            <a:rect l="l" t="t" r="r" b="b"/>
            <a:pathLst>
              <a:path w="30479" h="21589">
                <a:moveTo>
                  <a:pt x="27304" y="0"/>
                </a:moveTo>
                <a:lnTo>
                  <a:pt x="9905" y="13208"/>
                </a:lnTo>
                <a:lnTo>
                  <a:pt x="0" y="21336"/>
                </a:lnTo>
                <a:lnTo>
                  <a:pt x="18033" y="19050"/>
                </a:lnTo>
                <a:lnTo>
                  <a:pt x="24256" y="3937"/>
                </a:lnTo>
                <a:lnTo>
                  <a:pt x="30352" y="3937"/>
                </a:lnTo>
                <a:lnTo>
                  <a:pt x="27304" y="0"/>
                </a:lnTo>
                <a:close/>
              </a:path>
            </a:pathLst>
          </a:custGeom>
          <a:solidFill>
            <a:srgbClr val="2CA2C3"/>
          </a:solidFill>
        </p:spPr>
        <p:txBody>
          <a:bodyPr wrap="square" lIns="0" tIns="0" rIns="0" bIns="0" rtlCol="0"/>
          <a:lstStyle/>
          <a:p>
            <a:endParaRPr dirty="0"/>
          </a:p>
        </p:txBody>
      </p:sp>
      <p:sp>
        <p:nvSpPr>
          <p:cNvPr id="61" name="object 61"/>
          <p:cNvSpPr/>
          <p:nvPr/>
        </p:nvSpPr>
        <p:spPr>
          <a:xfrm>
            <a:off x="4896739" y="2403601"/>
            <a:ext cx="16510" cy="15240"/>
          </a:xfrm>
          <a:custGeom>
            <a:avLst/>
            <a:gdLst/>
            <a:ahLst/>
            <a:cxnLst/>
            <a:rect l="l" t="t" r="r" b="b"/>
            <a:pathLst>
              <a:path w="16510" h="15239">
                <a:moveTo>
                  <a:pt x="6223" y="0"/>
                </a:moveTo>
                <a:lnTo>
                  <a:pt x="0" y="15113"/>
                </a:lnTo>
                <a:lnTo>
                  <a:pt x="16129" y="13081"/>
                </a:lnTo>
                <a:lnTo>
                  <a:pt x="6223" y="0"/>
                </a:lnTo>
                <a:close/>
              </a:path>
            </a:pathLst>
          </a:custGeom>
          <a:solidFill>
            <a:srgbClr val="2CA2C3"/>
          </a:solidFill>
        </p:spPr>
        <p:txBody>
          <a:bodyPr wrap="square" lIns="0" tIns="0" rIns="0" bIns="0" rtlCol="0"/>
          <a:lstStyle/>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p:txBody>
          <a:bodyPr/>
          <a:lstStyle/>
          <a:p>
            <a:r>
              <a:rPr lang="en-US" dirty="0"/>
              <a:t>Blood Sample Types</a:t>
            </a:r>
          </a:p>
        </p:txBody>
      </p:sp>
      <p:sp>
        <p:nvSpPr>
          <p:cNvPr id="17" name="Text Placeholder 16">
            <a:extLst>
              <a:ext uri="{FF2B5EF4-FFF2-40B4-BE49-F238E27FC236}">
                <a16:creationId xmlns:a16="http://schemas.microsoft.com/office/drawing/2014/main" id="{8577D30A-8CE6-422D-8CB1-014E6CA61E21}"/>
              </a:ext>
            </a:extLst>
          </p:cNvPr>
          <p:cNvSpPr>
            <a:spLocks noGrp="1"/>
          </p:cNvSpPr>
          <p:nvPr>
            <p:ph type="body" sz="quarter" idx="11"/>
          </p:nvPr>
        </p:nvSpPr>
        <p:spPr>
          <a:xfrm>
            <a:off x="747764" y="973837"/>
            <a:ext cx="7786636" cy="4572000"/>
          </a:xfrm>
        </p:spPr>
        <p:txBody>
          <a:bodyPr>
            <a:normAutofit fontScale="25000" lnSpcReduction="20000"/>
          </a:bodyPr>
          <a:lstStyle/>
          <a:p>
            <a:r>
              <a:rPr lang="en-US" sz="8000" b="1" dirty="0"/>
              <a:t>Citrated (Global Hemostasis) Cartridges</a:t>
            </a:r>
          </a:p>
          <a:p>
            <a:pPr marL="682625" indent="-219075">
              <a:buClr>
                <a:schemeClr val="tx2">
                  <a:lumMod val="60000"/>
                  <a:lumOff val="40000"/>
                </a:schemeClr>
              </a:buClr>
              <a:buFont typeface="Arial" panose="020B0604020202020204" pitchFamily="34" charset="0"/>
              <a:buChar char="•"/>
              <a:tabLst>
                <a:tab pos="682625" algn="l"/>
              </a:tabLst>
            </a:pPr>
            <a:r>
              <a:rPr lang="en-US" sz="5600" dirty="0"/>
              <a:t>3.2% Sodium Citrate Vacutainer – prevents clotting in the tube by binding with calcium</a:t>
            </a:r>
          </a:p>
          <a:p>
            <a:pPr marL="463550" indent="-231775"/>
            <a:r>
              <a:rPr lang="en-US" sz="6400" b="1" dirty="0">
                <a:solidFill>
                  <a:srgbClr val="C00000"/>
                </a:solidFill>
              </a:rPr>
              <a:t>Global Hemostasis (07-601-US)</a:t>
            </a:r>
          </a:p>
          <a:p>
            <a:pPr marL="682625" indent="-219075">
              <a:buClr>
                <a:schemeClr val="tx2">
                  <a:lumMod val="60000"/>
                  <a:lumOff val="40000"/>
                </a:schemeClr>
              </a:buClr>
              <a:buFont typeface="Arial" panose="020B0604020202020204" pitchFamily="34" charset="0"/>
              <a:buChar char="•"/>
              <a:tabLst>
                <a:tab pos="682625" algn="l"/>
              </a:tabLst>
            </a:pPr>
            <a:r>
              <a:rPr lang="en-US" sz="5600" dirty="0"/>
              <a:t>10 </a:t>
            </a:r>
            <a:r>
              <a:rPr lang="en-US" sz="5600" dirty="0" err="1"/>
              <a:t>mins</a:t>
            </a:r>
            <a:r>
              <a:rPr lang="en-US" sz="5600" dirty="0"/>
              <a:t> (incubation) – 4 hours</a:t>
            </a:r>
          </a:p>
          <a:p>
            <a:pPr marL="463550" indent="-231775"/>
            <a:r>
              <a:rPr lang="en-US" sz="6400" b="1" dirty="0">
                <a:solidFill>
                  <a:srgbClr val="C00000"/>
                </a:solidFill>
              </a:rPr>
              <a:t>Global Hemostasis – HN (07-604-US)</a:t>
            </a:r>
          </a:p>
          <a:p>
            <a:pPr marL="682625" indent="-219075">
              <a:buClr>
                <a:schemeClr val="tx2">
                  <a:lumMod val="60000"/>
                  <a:lumOff val="40000"/>
                </a:schemeClr>
              </a:buClr>
              <a:buFont typeface="Arial" panose="020B0604020202020204" pitchFamily="34" charset="0"/>
              <a:buChar char="•"/>
              <a:tabLst>
                <a:tab pos="682625" algn="l"/>
              </a:tabLst>
            </a:pPr>
            <a:r>
              <a:rPr lang="en-US" sz="5600" dirty="0"/>
              <a:t>10 </a:t>
            </a:r>
            <a:r>
              <a:rPr lang="en-US" sz="5600" dirty="0" err="1"/>
              <a:t>mins</a:t>
            </a:r>
            <a:r>
              <a:rPr lang="en-US" sz="5600" dirty="0"/>
              <a:t> (incubation) – 2 hours</a:t>
            </a:r>
          </a:p>
          <a:p>
            <a:pPr marL="463550" indent="-231775"/>
            <a:r>
              <a:rPr lang="en-US" sz="6400" b="1" dirty="0">
                <a:solidFill>
                  <a:srgbClr val="C00000"/>
                </a:solidFill>
              </a:rPr>
              <a:t>Global Hemostasis with Lysis (07-605-US)</a:t>
            </a:r>
          </a:p>
          <a:p>
            <a:pPr marL="682625" indent="-219075">
              <a:buClr>
                <a:schemeClr val="tx2">
                  <a:lumMod val="60000"/>
                  <a:lumOff val="40000"/>
                </a:schemeClr>
              </a:buClr>
              <a:buFont typeface="Arial" panose="020B0604020202020204" pitchFamily="34" charset="0"/>
              <a:buChar char="•"/>
              <a:tabLst>
                <a:tab pos="682625" algn="l"/>
              </a:tabLst>
            </a:pPr>
            <a:r>
              <a:rPr lang="en-US" sz="5600" dirty="0"/>
              <a:t>10 </a:t>
            </a:r>
            <a:r>
              <a:rPr lang="en-US" sz="5600" dirty="0" err="1"/>
              <a:t>mins</a:t>
            </a:r>
            <a:r>
              <a:rPr lang="en-US" sz="5600" dirty="0"/>
              <a:t> (incubation) – 2 hours</a:t>
            </a:r>
          </a:p>
          <a:p>
            <a:pPr marL="463550" indent="-463550"/>
            <a:r>
              <a:rPr lang="en-US" sz="5600" dirty="0"/>
              <a:t>	</a:t>
            </a:r>
            <a:br>
              <a:rPr lang="en-US" sz="5600" dirty="0"/>
            </a:br>
            <a:endParaRPr lang="en-US" sz="5600" dirty="0"/>
          </a:p>
          <a:p>
            <a:pPr marL="463550" indent="-463550"/>
            <a:r>
              <a:rPr lang="en-US" sz="8000" b="1" dirty="0"/>
              <a:t>PlateletMapping</a:t>
            </a:r>
            <a:r>
              <a:rPr lang="en-US" sz="8000" b="1" baseline="30000" dirty="0"/>
              <a:t>®</a:t>
            </a:r>
            <a:r>
              <a:rPr lang="en-US" sz="8000" b="1" dirty="0"/>
              <a:t> Cartridges</a:t>
            </a:r>
          </a:p>
          <a:p>
            <a:pPr marL="685800" indent="-222250">
              <a:buClr>
                <a:schemeClr val="tx2">
                  <a:lumMod val="60000"/>
                  <a:lumOff val="40000"/>
                </a:schemeClr>
              </a:buClr>
              <a:buFont typeface="Arial" panose="020B0604020202020204" pitchFamily="34" charset="0"/>
              <a:buChar char="•"/>
              <a:tabLst>
                <a:tab pos="682625" algn="l"/>
              </a:tabLst>
            </a:pPr>
            <a:r>
              <a:rPr lang="en-US" sz="5600" dirty="0"/>
              <a:t>Non-Gel Sodium or Lithium Heparin Vacutainer – heparin prevents thrombin generation activating platelets</a:t>
            </a:r>
          </a:p>
          <a:p>
            <a:pPr marL="685800" indent="-222250">
              <a:buClr>
                <a:schemeClr val="tx2">
                  <a:lumMod val="60000"/>
                  <a:lumOff val="40000"/>
                </a:schemeClr>
              </a:buClr>
              <a:buFont typeface="Arial" panose="020B0604020202020204" pitchFamily="34" charset="0"/>
              <a:buChar char="•"/>
              <a:tabLst>
                <a:tab pos="682625" algn="l"/>
              </a:tabLst>
            </a:pPr>
            <a:r>
              <a:rPr lang="en-US" sz="5600" dirty="0"/>
              <a:t>≥ 14.5 IU but ≤ 20 IU Heparin per mL of Blood</a:t>
            </a:r>
          </a:p>
          <a:p>
            <a:pPr marL="463550" indent="-231775"/>
            <a:r>
              <a:rPr lang="en-US" sz="6400" b="1" dirty="0">
                <a:solidFill>
                  <a:srgbClr val="C00000"/>
                </a:solidFill>
              </a:rPr>
              <a:t>ADP &amp; Arachidonic Acid (AA) (07-614-US)</a:t>
            </a:r>
          </a:p>
          <a:p>
            <a:pPr marL="682625" indent="-219075">
              <a:buClr>
                <a:schemeClr val="tx2">
                  <a:lumMod val="60000"/>
                  <a:lumOff val="40000"/>
                </a:schemeClr>
              </a:buClr>
              <a:buFont typeface="Arial" panose="020B0604020202020204" pitchFamily="34" charset="0"/>
              <a:buChar char="•"/>
              <a:tabLst>
                <a:tab pos="682625" algn="l"/>
              </a:tabLst>
            </a:pPr>
            <a:r>
              <a:rPr lang="en-US" sz="5600" dirty="0"/>
              <a:t>30 mins (incubation) – 2 hours</a:t>
            </a:r>
          </a:p>
          <a:p>
            <a:pPr marL="463550" indent="-231775"/>
            <a:r>
              <a:rPr lang="en-US" sz="6400" b="1" dirty="0">
                <a:solidFill>
                  <a:srgbClr val="C00000"/>
                </a:solidFill>
              </a:rPr>
              <a:t>Adenosine Diphosphate (ADP) only (07-615-US)</a:t>
            </a:r>
          </a:p>
          <a:p>
            <a:pPr marL="682625" indent="-219075">
              <a:buClr>
                <a:schemeClr val="tx2">
                  <a:lumMod val="60000"/>
                  <a:lumOff val="40000"/>
                </a:schemeClr>
              </a:buClr>
              <a:buFont typeface="Arial" panose="020B0604020202020204" pitchFamily="34" charset="0"/>
              <a:buChar char="•"/>
              <a:tabLst>
                <a:tab pos="682625" algn="l"/>
              </a:tabLst>
            </a:pPr>
            <a:r>
              <a:rPr lang="en-US" sz="5600" dirty="0"/>
              <a:t>15 mins (incubation) – 3 hours</a:t>
            </a:r>
          </a:p>
          <a:p>
            <a:endParaRPr lang="en-US" dirty="0"/>
          </a:p>
          <a:p>
            <a:endParaRPr lang="en-US" dirty="0"/>
          </a:p>
          <a:p>
            <a:endParaRPr lang="en-US" dirty="0"/>
          </a:p>
          <a:p>
            <a:endParaRPr lang="en-US" dirty="0"/>
          </a:p>
        </p:txBody>
      </p:sp>
      <p:sp>
        <p:nvSpPr>
          <p:cNvPr id="13" name="object 13"/>
          <p:cNvSpPr/>
          <p:nvPr/>
        </p:nvSpPr>
        <p:spPr>
          <a:xfrm>
            <a:off x="8740902" y="1312163"/>
            <a:ext cx="525779" cy="2049017"/>
          </a:xfrm>
          <a:prstGeom prst="rect">
            <a:avLst/>
          </a:prstGeom>
          <a:blipFill>
            <a:blip r:embed="rId2" cstate="print"/>
            <a:stretch>
              <a:fillRect/>
            </a:stretch>
          </a:blipFill>
        </p:spPr>
        <p:txBody>
          <a:bodyPr wrap="square" lIns="0" tIns="0" rIns="0" bIns="0" rtlCol="0"/>
          <a:lstStyle/>
          <a:p>
            <a:endParaRPr dirty="0"/>
          </a:p>
        </p:txBody>
      </p:sp>
      <p:sp>
        <p:nvSpPr>
          <p:cNvPr id="14" name="object 14"/>
          <p:cNvSpPr/>
          <p:nvPr/>
        </p:nvSpPr>
        <p:spPr>
          <a:xfrm>
            <a:off x="8786621" y="3766565"/>
            <a:ext cx="434340" cy="1793748"/>
          </a:xfrm>
          <a:prstGeom prst="rect">
            <a:avLst/>
          </a:prstGeom>
          <a:blipFill>
            <a:blip r:embed="rId3" cstate="print"/>
            <a:stretch>
              <a:fillRect/>
            </a:stretch>
          </a:blipFill>
        </p:spPr>
        <p:txBody>
          <a:bodyPr wrap="square" lIns="0" tIns="0" rIns="0" bIns="0" rtlCol="0"/>
          <a:lstStyle/>
          <a:p>
            <a:endParaRPr dirty="0"/>
          </a:p>
        </p:txBody>
      </p:sp>
      <p:sp>
        <p:nvSpPr>
          <p:cNvPr id="15" name="object 15"/>
          <p:cNvSpPr txBox="1"/>
          <p:nvPr/>
        </p:nvSpPr>
        <p:spPr>
          <a:xfrm>
            <a:off x="9573649" y="3766565"/>
            <a:ext cx="2202180" cy="1318950"/>
          </a:xfrm>
          <a:prstGeom prst="rect">
            <a:avLst/>
          </a:prstGeom>
          <a:ln w="9906">
            <a:solidFill>
              <a:srgbClr val="000000"/>
            </a:solidFill>
          </a:ln>
        </p:spPr>
        <p:txBody>
          <a:bodyPr vert="horz" wrap="square" lIns="0" tIns="26034" rIns="0" bIns="0" rtlCol="0">
            <a:spAutoFit/>
          </a:bodyPr>
          <a:lstStyle/>
          <a:p>
            <a:pPr marL="80645" marR="377190">
              <a:lnSpc>
                <a:spcPct val="100000"/>
              </a:lnSpc>
              <a:spcBef>
                <a:spcPts val="204"/>
              </a:spcBef>
            </a:pPr>
            <a:r>
              <a:rPr sz="1400" b="1" spc="-10" dirty="0">
                <a:solidFill>
                  <a:schemeClr val="tx2"/>
                </a:solidFill>
                <a:latin typeface="Arial"/>
                <a:cs typeface="Arial"/>
              </a:rPr>
              <a:t>Note: </a:t>
            </a:r>
            <a:r>
              <a:rPr sz="1400" spc="-5" dirty="0">
                <a:solidFill>
                  <a:schemeClr val="tx2"/>
                </a:solidFill>
                <a:latin typeface="Arial"/>
                <a:cs typeface="Arial"/>
              </a:rPr>
              <a:t>If </a:t>
            </a:r>
            <a:r>
              <a:rPr sz="1400" spc="-10" dirty="0">
                <a:solidFill>
                  <a:schemeClr val="tx2"/>
                </a:solidFill>
                <a:latin typeface="Arial"/>
                <a:cs typeface="Arial"/>
              </a:rPr>
              <a:t>red-top </a:t>
            </a:r>
            <a:r>
              <a:rPr sz="1400" dirty="0">
                <a:solidFill>
                  <a:schemeClr val="tx2"/>
                </a:solidFill>
                <a:latin typeface="Arial"/>
                <a:cs typeface="Arial"/>
              </a:rPr>
              <a:t>tube </a:t>
            </a:r>
            <a:r>
              <a:rPr sz="1400" spc="-5" dirty="0">
                <a:solidFill>
                  <a:schemeClr val="tx2"/>
                </a:solidFill>
                <a:latin typeface="Arial"/>
                <a:cs typeface="Arial"/>
              </a:rPr>
              <a:t>is used for </a:t>
            </a:r>
            <a:r>
              <a:rPr sz="1400" spc="-10" dirty="0">
                <a:solidFill>
                  <a:schemeClr val="tx2"/>
                </a:solidFill>
                <a:latin typeface="Arial"/>
                <a:cs typeface="Arial"/>
              </a:rPr>
              <a:t>waste, </a:t>
            </a:r>
            <a:r>
              <a:rPr sz="1400" spc="-5" dirty="0">
                <a:solidFill>
                  <a:schemeClr val="tx2"/>
                </a:solidFill>
                <a:latin typeface="Arial"/>
                <a:cs typeface="Arial"/>
              </a:rPr>
              <a:t>ensure the </a:t>
            </a:r>
            <a:r>
              <a:rPr sz="1400" dirty="0">
                <a:solidFill>
                  <a:schemeClr val="tx2"/>
                </a:solidFill>
                <a:latin typeface="Arial"/>
                <a:cs typeface="Arial"/>
              </a:rPr>
              <a:t>tube</a:t>
            </a:r>
            <a:r>
              <a:rPr sz="1400" spc="-185" dirty="0">
                <a:solidFill>
                  <a:schemeClr val="tx2"/>
                </a:solidFill>
                <a:latin typeface="Arial"/>
                <a:cs typeface="Arial"/>
              </a:rPr>
              <a:t> </a:t>
            </a:r>
            <a:r>
              <a:rPr sz="1400" spc="-5" dirty="0">
                <a:solidFill>
                  <a:schemeClr val="tx2"/>
                </a:solidFill>
                <a:latin typeface="Arial"/>
                <a:cs typeface="Arial"/>
              </a:rPr>
              <a:t>does</a:t>
            </a:r>
            <a:r>
              <a:rPr lang="en-US" sz="1400" spc="-5" dirty="0">
                <a:solidFill>
                  <a:schemeClr val="tx2"/>
                </a:solidFill>
                <a:latin typeface="Arial"/>
                <a:cs typeface="Arial"/>
              </a:rPr>
              <a:t> </a:t>
            </a:r>
            <a:r>
              <a:rPr sz="1400" spc="-5" dirty="0">
                <a:solidFill>
                  <a:schemeClr val="tx2"/>
                </a:solidFill>
                <a:latin typeface="Arial"/>
                <a:cs typeface="Arial"/>
              </a:rPr>
              <a:t>not </a:t>
            </a:r>
            <a:r>
              <a:rPr sz="1400" spc="-10" dirty="0">
                <a:solidFill>
                  <a:schemeClr val="tx2"/>
                </a:solidFill>
                <a:latin typeface="Arial"/>
                <a:cs typeface="Arial"/>
              </a:rPr>
              <a:t>contain </a:t>
            </a:r>
            <a:r>
              <a:rPr sz="1400" spc="-5" dirty="0">
                <a:solidFill>
                  <a:schemeClr val="tx2"/>
                </a:solidFill>
                <a:latin typeface="Arial"/>
                <a:cs typeface="Arial"/>
              </a:rPr>
              <a:t>any </a:t>
            </a:r>
            <a:r>
              <a:rPr sz="1400" spc="-10" dirty="0">
                <a:solidFill>
                  <a:schemeClr val="tx2"/>
                </a:solidFill>
                <a:latin typeface="Arial"/>
                <a:cs typeface="Arial"/>
              </a:rPr>
              <a:t>additives </a:t>
            </a:r>
            <a:r>
              <a:rPr sz="1400" spc="-5" dirty="0">
                <a:solidFill>
                  <a:schemeClr val="tx2"/>
                </a:solidFill>
                <a:latin typeface="Arial"/>
                <a:cs typeface="Arial"/>
              </a:rPr>
              <a:t>as this can </a:t>
            </a:r>
            <a:r>
              <a:rPr sz="1400" spc="-10" dirty="0">
                <a:solidFill>
                  <a:schemeClr val="tx2"/>
                </a:solidFill>
                <a:latin typeface="Arial"/>
                <a:cs typeface="Arial"/>
              </a:rPr>
              <a:t>affect</a:t>
            </a:r>
            <a:r>
              <a:rPr sz="1400" spc="-170" dirty="0">
                <a:solidFill>
                  <a:schemeClr val="tx2"/>
                </a:solidFill>
                <a:latin typeface="Arial"/>
                <a:cs typeface="Arial"/>
              </a:rPr>
              <a:t> </a:t>
            </a:r>
            <a:r>
              <a:rPr sz="1400" spc="-5" dirty="0">
                <a:solidFill>
                  <a:schemeClr val="tx2"/>
                </a:solidFill>
                <a:latin typeface="Arial"/>
                <a:cs typeface="Arial"/>
              </a:rPr>
              <a:t>results.</a:t>
            </a:r>
            <a:endParaRPr sz="1400" dirty="0">
              <a:solidFill>
                <a:schemeClr val="tx2"/>
              </a:solidFill>
              <a:latin typeface="Arial"/>
              <a:cs typeface="Arial"/>
            </a:endParaRPr>
          </a:p>
        </p:txBody>
      </p:sp>
      <p:sp>
        <p:nvSpPr>
          <p:cNvPr id="16" name="object 16"/>
          <p:cNvSpPr txBox="1"/>
          <p:nvPr/>
        </p:nvSpPr>
        <p:spPr>
          <a:xfrm>
            <a:off x="9573649" y="1329180"/>
            <a:ext cx="2202180" cy="2032000"/>
          </a:xfrm>
          <a:prstGeom prst="rect">
            <a:avLst/>
          </a:prstGeom>
          <a:ln w="9906">
            <a:solidFill>
              <a:srgbClr val="000000"/>
            </a:solidFill>
          </a:ln>
        </p:spPr>
        <p:txBody>
          <a:bodyPr vert="horz" wrap="square" lIns="0" tIns="25400" rIns="0" bIns="0" rtlCol="0">
            <a:spAutoFit/>
          </a:bodyPr>
          <a:lstStyle/>
          <a:p>
            <a:pPr marL="252729" marR="883285" indent="-171450">
              <a:lnSpc>
                <a:spcPct val="100000"/>
              </a:lnSpc>
              <a:spcBef>
                <a:spcPts val="200"/>
              </a:spcBef>
              <a:buChar char="•"/>
              <a:tabLst>
                <a:tab pos="253365" algn="l"/>
              </a:tabLst>
            </a:pPr>
            <a:r>
              <a:rPr sz="1400" spc="-5" dirty="0">
                <a:solidFill>
                  <a:schemeClr val="tx2"/>
                </a:solidFill>
                <a:latin typeface="Arial"/>
                <a:cs typeface="Arial"/>
              </a:rPr>
              <a:t>3ml </a:t>
            </a:r>
            <a:r>
              <a:rPr sz="1400" spc="-10" dirty="0">
                <a:solidFill>
                  <a:schemeClr val="tx2"/>
                </a:solidFill>
                <a:latin typeface="Arial"/>
                <a:cs typeface="Arial"/>
              </a:rPr>
              <a:t>waste </a:t>
            </a:r>
            <a:r>
              <a:rPr sz="1400" spc="-5" dirty="0">
                <a:solidFill>
                  <a:schemeClr val="tx2"/>
                </a:solidFill>
                <a:latin typeface="Arial"/>
                <a:cs typeface="Arial"/>
              </a:rPr>
              <a:t>for</a:t>
            </a:r>
            <a:r>
              <a:rPr lang="en-US" sz="1400" spc="-5" dirty="0">
                <a:solidFill>
                  <a:schemeClr val="tx2"/>
                </a:solidFill>
                <a:latin typeface="Arial"/>
                <a:cs typeface="Arial"/>
              </a:rPr>
              <a:t> </a:t>
            </a:r>
            <a:r>
              <a:rPr sz="1400" spc="-10" dirty="0">
                <a:solidFill>
                  <a:schemeClr val="tx2"/>
                </a:solidFill>
                <a:latin typeface="Arial"/>
                <a:cs typeface="Arial"/>
              </a:rPr>
              <a:t>phlebotomy</a:t>
            </a:r>
            <a:endParaRPr sz="1400" dirty="0">
              <a:solidFill>
                <a:schemeClr val="tx2"/>
              </a:solidFill>
              <a:latin typeface="Arial"/>
              <a:cs typeface="Arial"/>
            </a:endParaRPr>
          </a:p>
          <a:p>
            <a:pPr marL="252729" marR="288925" indent="-171450">
              <a:lnSpc>
                <a:spcPct val="100000"/>
              </a:lnSpc>
              <a:buChar char="•"/>
              <a:tabLst>
                <a:tab pos="253365" algn="l"/>
              </a:tabLst>
            </a:pPr>
            <a:r>
              <a:rPr sz="1400" spc="-5" dirty="0">
                <a:solidFill>
                  <a:schemeClr val="tx2"/>
                </a:solidFill>
                <a:latin typeface="Arial"/>
                <a:cs typeface="Arial"/>
              </a:rPr>
              <a:t>3</a:t>
            </a:r>
            <a:r>
              <a:rPr sz="1400" spc="-30" dirty="0">
                <a:solidFill>
                  <a:schemeClr val="tx2"/>
                </a:solidFill>
                <a:latin typeface="Arial"/>
                <a:cs typeface="Arial"/>
              </a:rPr>
              <a:t> </a:t>
            </a:r>
            <a:r>
              <a:rPr sz="1400" spc="-5" dirty="0">
                <a:solidFill>
                  <a:schemeClr val="tx2"/>
                </a:solidFill>
                <a:latin typeface="Arial"/>
                <a:cs typeface="Arial"/>
              </a:rPr>
              <a:t>x</a:t>
            </a:r>
            <a:r>
              <a:rPr sz="1400" spc="-25" dirty="0">
                <a:solidFill>
                  <a:schemeClr val="tx2"/>
                </a:solidFill>
                <a:latin typeface="Arial"/>
                <a:cs typeface="Arial"/>
              </a:rPr>
              <a:t> </a:t>
            </a:r>
            <a:r>
              <a:rPr sz="1400" spc="-5" dirty="0">
                <a:solidFill>
                  <a:schemeClr val="tx2"/>
                </a:solidFill>
                <a:latin typeface="Arial"/>
                <a:cs typeface="Arial"/>
              </a:rPr>
              <a:t>dead</a:t>
            </a:r>
            <a:r>
              <a:rPr sz="1400" spc="-40" dirty="0">
                <a:solidFill>
                  <a:schemeClr val="tx2"/>
                </a:solidFill>
                <a:latin typeface="Arial"/>
                <a:cs typeface="Arial"/>
              </a:rPr>
              <a:t> </a:t>
            </a:r>
            <a:r>
              <a:rPr sz="1400" spc="-10" dirty="0">
                <a:solidFill>
                  <a:schemeClr val="tx2"/>
                </a:solidFill>
                <a:latin typeface="Arial"/>
                <a:cs typeface="Arial"/>
              </a:rPr>
              <a:t>space</a:t>
            </a:r>
            <a:r>
              <a:rPr sz="1400" spc="-40" dirty="0">
                <a:solidFill>
                  <a:schemeClr val="tx2"/>
                </a:solidFill>
                <a:latin typeface="Arial"/>
                <a:cs typeface="Arial"/>
              </a:rPr>
              <a:t> </a:t>
            </a:r>
            <a:r>
              <a:rPr sz="1400" spc="-5" dirty="0">
                <a:solidFill>
                  <a:schemeClr val="tx2"/>
                </a:solidFill>
                <a:latin typeface="Arial"/>
                <a:cs typeface="Arial"/>
              </a:rPr>
              <a:t>for</a:t>
            </a:r>
            <a:r>
              <a:rPr sz="1400" spc="-260" dirty="0">
                <a:solidFill>
                  <a:schemeClr val="tx2"/>
                </a:solidFill>
                <a:latin typeface="Arial"/>
                <a:cs typeface="Arial"/>
              </a:rPr>
              <a:t> </a:t>
            </a:r>
            <a:r>
              <a:rPr sz="1400" spc="-10" dirty="0">
                <a:solidFill>
                  <a:schemeClr val="tx2"/>
                </a:solidFill>
                <a:latin typeface="Arial"/>
                <a:cs typeface="Arial"/>
              </a:rPr>
              <a:t>A-</a:t>
            </a:r>
            <a:r>
              <a:rPr lang="en-US" sz="1400" spc="-10" dirty="0">
                <a:solidFill>
                  <a:schemeClr val="tx2"/>
                </a:solidFill>
                <a:latin typeface="Arial"/>
                <a:cs typeface="Arial"/>
              </a:rPr>
              <a:t> </a:t>
            </a:r>
            <a:r>
              <a:rPr sz="1400" spc="-5" dirty="0">
                <a:solidFill>
                  <a:schemeClr val="tx2"/>
                </a:solidFill>
                <a:latin typeface="Arial"/>
                <a:cs typeface="Arial"/>
              </a:rPr>
              <a:t>Line or</a:t>
            </a:r>
            <a:r>
              <a:rPr sz="1400" spc="-160" dirty="0">
                <a:solidFill>
                  <a:schemeClr val="tx2"/>
                </a:solidFill>
                <a:latin typeface="Arial"/>
                <a:cs typeface="Arial"/>
              </a:rPr>
              <a:t> </a:t>
            </a:r>
            <a:r>
              <a:rPr sz="1400" spc="-10" dirty="0">
                <a:solidFill>
                  <a:schemeClr val="tx2"/>
                </a:solidFill>
                <a:latin typeface="Arial"/>
                <a:cs typeface="Arial"/>
              </a:rPr>
              <a:t>similar</a:t>
            </a:r>
            <a:endParaRPr sz="1400" dirty="0">
              <a:solidFill>
                <a:schemeClr val="tx2"/>
              </a:solidFill>
              <a:latin typeface="Arial"/>
              <a:cs typeface="Arial"/>
            </a:endParaRPr>
          </a:p>
          <a:p>
            <a:pPr marL="252729" marR="374650" indent="-171450">
              <a:lnSpc>
                <a:spcPct val="100000"/>
              </a:lnSpc>
              <a:buChar char="•"/>
              <a:tabLst>
                <a:tab pos="253365" algn="l"/>
              </a:tabLst>
            </a:pPr>
            <a:r>
              <a:rPr sz="1400" spc="-10" dirty="0">
                <a:solidFill>
                  <a:schemeClr val="tx2"/>
                </a:solidFill>
                <a:latin typeface="Arial"/>
                <a:cs typeface="Arial"/>
              </a:rPr>
              <a:t>No under-filling,</a:t>
            </a:r>
            <a:r>
              <a:rPr lang="en-US" sz="1400" spc="-10" dirty="0">
                <a:solidFill>
                  <a:schemeClr val="tx2"/>
                </a:solidFill>
                <a:latin typeface="Arial"/>
                <a:cs typeface="Arial"/>
              </a:rPr>
              <a:t> </a:t>
            </a:r>
            <a:r>
              <a:rPr sz="1400" spc="-10" dirty="0">
                <a:solidFill>
                  <a:schemeClr val="tx2"/>
                </a:solidFill>
                <a:latin typeface="Arial"/>
                <a:cs typeface="Arial"/>
              </a:rPr>
              <a:t>completely </a:t>
            </a:r>
            <a:r>
              <a:rPr sz="1400" spc="-5" dirty="0">
                <a:solidFill>
                  <a:schemeClr val="tx2"/>
                </a:solidFill>
                <a:latin typeface="Arial"/>
                <a:cs typeface="Arial"/>
              </a:rPr>
              <a:t>fill </a:t>
            </a:r>
            <a:r>
              <a:rPr sz="1400" spc="-10" dirty="0">
                <a:solidFill>
                  <a:schemeClr val="tx2"/>
                </a:solidFill>
                <a:latin typeface="Arial"/>
                <a:cs typeface="Arial"/>
              </a:rPr>
              <a:t>under</a:t>
            </a:r>
            <a:r>
              <a:rPr lang="en-US" sz="1400" spc="-10" dirty="0">
                <a:solidFill>
                  <a:schemeClr val="tx2"/>
                </a:solidFill>
                <a:latin typeface="Arial"/>
                <a:cs typeface="Arial"/>
              </a:rPr>
              <a:t> </a:t>
            </a:r>
            <a:r>
              <a:rPr sz="1400" spc="-10" dirty="0">
                <a:solidFill>
                  <a:schemeClr val="tx2"/>
                </a:solidFill>
                <a:latin typeface="Arial"/>
                <a:cs typeface="Arial"/>
              </a:rPr>
              <a:t>vacuum</a:t>
            </a:r>
            <a:endParaRPr sz="1400" dirty="0">
              <a:solidFill>
                <a:schemeClr val="tx2"/>
              </a:solidFill>
              <a:latin typeface="Arial"/>
              <a:cs typeface="Arial"/>
            </a:endParaRPr>
          </a:p>
          <a:p>
            <a:pPr marL="252729" marR="452755" indent="-171450">
              <a:lnSpc>
                <a:spcPct val="100000"/>
              </a:lnSpc>
              <a:buChar char="•"/>
              <a:tabLst>
                <a:tab pos="253365" algn="l"/>
              </a:tabLst>
            </a:pPr>
            <a:r>
              <a:rPr sz="1400" dirty="0">
                <a:solidFill>
                  <a:schemeClr val="tx2"/>
                </a:solidFill>
                <a:latin typeface="Arial"/>
                <a:cs typeface="Arial"/>
              </a:rPr>
              <a:t>Invert </a:t>
            </a:r>
            <a:r>
              <a:rPr sz="1400" spc="-5" dirty="0">
                <a:solidFill>
                  <a:schemeClr val="tx2"/>
                </a:solidFill>
                <a:latin typeface="Arial"/>
                <a:cs typeface="Arial"/>
              </a:rPr>
              <a:t>x 5-7 prior</a:t>
            </a:r>
            <a:r>
              <a:rPr sz="1400" spc="-155" dirty="0">
                <a:solidFill>
                  <a:schemeClr val="tx2"/>
                </a:solidFill>
                <a:latin typeface="Arial"/>
                <a:cs typeface="Arial"/>
              </a:rPr>
              <a:t> </a:t>
            </a:r>
            <a:r>
              <a:rPr sz="1400" spc="-5" dirty="0">
                <a:solidFill>
                  <a:schemeClr val="tx2"/>
                </a:solidFill>
                <a:latin typeface="Arial"/>
                <a:cs typeface="Arial"/>
              </a:rPr>
              <a:t>to</a:t>
            </a:r>
            <a:r>
              <a:rPr lang="en-US" sz="1400" spc="-5" dirty="0">
                <a:solidFill>
                  <a:schemeClr val="tx2"/>
                </a:solidFill>
                <a:latin typeface="Arial"/>
                <a:cs typeface="Arial"/>
              </a:rPr>
              <a:t> </a:t>
            </a:r>
            <a:r>
              <a:rPr sz="1400" spc="-5" dirty="0">
                <a:solidFill>
                  <a:schemeClr val="tx2"/>
                </a:solidFill>
                <a:latin typeface="Arial"/>
                <a:cs typeface="Arial"/>
              </a:rPr>
              <a:t>testing</a:t>
            </a:r>
            <a:endParaRPr sz="1400" dirty="0">
              <a:solidFill>
                <a:schemeClr val="tx2"/>
              </a:solidFill>
              <a:latin typeface="Arial"/>
              <a:cs typeface="Arial"/>
            </a:endParaRPr>
          </a:p>
        </p:txBody>
      </p:sp>
      <p:sp>
        <p:nvSpPr>
          <p:cNvPr id="2" name="TextBox 1"/>
          <p:cNvSpPr txBox="1"/>
          <p:nvPr/>
        </p:nvSpPr>
        <p:spPr>
          <a:xfrm>
            <a:off x="837240" y="3612676"/>
            <a:ext cx="5257800" cy="307777"/>
          </a:xfrm>
          <a:prstGeom prst="rect">
            <a:avLst/>
          </a:prstGeom>
          <a:noFill/>
        </p:spPr>
        <p:txBody>
          <a:bodyPr wrap="square" rtlCol="0">
            <a:spAutoFit/>
          </a:bodyPr>
          <a:lstStyle/>
          <a:p>
            <a:r>
              <a:rPr lang="en-US" sz="1400" dirty="0">
                <a:solidFill>
                  <a:schemeClr val="tx2"/>
                </a:solidFill>
              </a:rPr>
              <a:t>Note:  In urgent situations, samples may be tested immediately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F4DAA64-24B5-4D8A-9F57-D45C14D26B67}"/>
              </a:ext>
            </a:extLst>
          </p:cNvPr>
          <p:cNvSpPr>
            <a:spLocks noGrp="1"/>
          </p:cNvSpPr>
          <p:nvPr>
            <p:ph type="body" sz="quarter" idx="10"/>
          </p:nvPr>
        </p:nvSpPr>
        <p:spPr/>
        <p:txBody>
          <a:bodyPr/>
          <a:lstStyle/>
          <a:p>
            <a:r>
              <a:rPr lang="en-US" spc="-5" dirty="0"/>
              <a:t>Principle</a:t>
            </a:r>
            <a:endParaRPr lang="en-US" dirty="0"/>
          </a:p>
        </p:txBody>
      </p:sp>
      <p:sp>
        <p:nvSpPr>
          <p:cNvPr id="3" name="Text Placeholder 2">
            <a:extLst>
              <a:ext uri="{FF2B5EF4-FFF2-40B4-BE49-F238E27FC236}">
                <a16:creationId xmlns:a16="http://schemas.microsoft.com/office/drawing/2014/main" id="{88DDC775-84F1-4C48-AF83-704BF91915F9}"/>
              </a:ext>
            </a:extLst>
          </p:cNvPr>
          <p:cNvSpPr>
            <a:spLocks noGrp="1"/>
          </p:cNvSpPr>
          <p:nvPr>
            <p:ph type="body" sz="quarter" idx="11"/>
          </p:nvPr>
        </p:nvSpPr>
        <p:spPr>
          <a:xfrm>
            <a:off x="604157" y="4563065"/>
            <a:ext cx="5029200" cy="1228135"/>
          </a:xfrm>
        </p:spPr>
        <p:txBody>
          <a:bodyPr>
            <a:normAutofit fontScale="85000" lnSpcReduction="10000"/>
          </a:bodyPr>
          <a:lstStyle/>
          <a:p>
            <a:r>
              <a:rPr lang="en-US" dirty="0"/>
              <a:t>Sample measurement and mixing </a:t>
            </a:r>
          </a:p>
          <a:p>
            <a:r>
              <a:rPr lang="en-US" dirty="0"/>
              <a:t>Resonant frequency technology</a:t>
            </a:r>
          </a:p>
          <a:p>
            <a:r>
              <a:rPr lang="en-US" dirty="0"/>
              <a:t>Test result – coagulation components</a:t>
            </a:r>
          </a:p>
          <a:p>
            <a:endParaRPr lang="en-US" dirty="0"/>
          </a:p>
        </p:txBody>
      </p:sp>
    </p:spTree>
    <p:extLst>
      <p:ext uri="{BB962C8B-B14F-4D97-AF65-F5344CB8AC3E}">
        <p14:creationId xmlns:p14="http://schemas.microsoft.com/office/powerpoint/2010/main" val="168664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Sample Moved to Mixing Chamber</a:t>
            </a:r>
          </a:p>
        </p:txBody>
      </p:sp>
      <p:sp>
        <p:nvSpPr>
          <p:cNvPr id="45" name="Text Placeholder 44">
            <a:extLst>
              <a:ext uri="{FF2B5EF4-FFF2-40B4-BE49-F238E27FC236}">
                <a16:creationId xmlns:a16="http://schemas.microsoft.com/office/drawing/2014/main" id="{7A4258AD-1DAE-424B-A052-96F60F27C164}"/>
              </a:ext>
            </a:extLst>
          </p:cNvPr>
          <p:cNvSpPr txBox="1">
            <a:spLocks noGrp="1"/>
          </p:cNvSpPr>
          <p:nvPr>
            <p:ph type="body" sz="quarter" idx="11"/>
          </p:nvPr>
        </p:nvSpPr>
        <p:spPr>
          <a:xfrm>
            <a:off x="604511" y="2416284"/>
            <a:ext cx="4581424" cy="3726632"/>
          </a:xfrm>
        </p:spPr>
        <p:txBody>
          <a:bodyPr>
            <a:normAutofit/>
          </a:bodyPr>
          <a:lstStyle/>
          <a:p>
            <a:pPr marL="342900" indent="-342900">
              <a:buClr>
                <a:schemeClr val="tx2">
                  <a:lumMod val="60000"/>
                  <a:lumOff val="40000"/>
                </a:schemeClr>
              </a:buClr>
              <a:buFont typeface="Arial" panose="020B0604020202020204" pitchFamily="34" charset="0"/>
              <a:buChar char="•"/>
            </a:pPr>
            <a:r>
              <a:rPr lang="en-US" sz="2000" dirty="0"/>
              <a:t>TEG 6s automatically draws a metered amount of blood into the Reagent addition and mixing area.</a:t>
            </a:r>
          </a:p>
          <a:p>
            <a:pPr marL="342900" indent="-342900">
              <a:buClr>
                <a:schemeClr val="tx2">
                  <a:lumMod val="60000"/>
                  <a:lumOff val="40000"/>
                </a:schemeClr>
              </a:buClr>
              <a:buFont typeface="Arial" panose="020B0604020202020204" pitchFamily="34" charset="0"/>
              <a:buChar char="•"/>
            </a:pPr>
            <a:r>
              <a:rPr lang="en-US" sz="2000" dirty="0"/>
              <a:t>Metered amount is the exact amount required for performing up to 4 simultaneous tests from one blood sample.</a:t>
            </a:r>
          </a:p>
        </p:txBody>
      </p:sp>
      <p:sp>
        <p:nvSpPr>
          <p:cNvPr id="5" name="object 5"/>
          <p:cNvSpPr/>
          <p:nvPr/>
        </p:nvSpPr>
        <p:spPr>
          <a:xfrm>
            <a:off x="6053614" y="2263884"/>
            <a:ext cx="685800" cy="152400"/>
          </a:xfrm>
          <a:custGeom>
            <a:avLst/>
            <a:gdLst/>
            <a:ahLst/>
            <a:cxnLst/>
            <a:rect l="l" t="t" r="r" b="b"/>
            <a:pathLst>
              <a:path w="685800" h="152400">
                <a:moveTo>
                  <a:pt x="0" y="152400"/>
                </a:moveTo>
                <a:lnTo>
                  <a:pt x="1016" y="122809"/>
                </a:lnTo>
                <a:lnTo>
                  <a:pt x="3682" y="98552"/>
                </a:lnTo>
                <a:lnTo>
                  <a:pt x="7747" y="82169"/>
                </a:lnTo>
                <a:lnTo>
                  <a:pt x="12700" y="76200"/>
                </a:lnTo>
                <a:lnTo>
                  <a:pt x="330200" y="76200"/>
                </a:lnTo>
                <a:lnTo>
                  <a:pt x="335153" y="70231"/>
                </a:lnTo>
                <a:lnTo>
                  <a:pt x="339217" y="53848"/>
                </a:lnTo>
                <a:lnTo>
                  <a:pt x="341884" y="29591"/>
                </a:lnTo>
                <a:lnTo>
                  <a:pt x="342900" y="0"/>
                </a:lnTo>
                <a:lnTo>
                  <a:pt x="343916" y="29591"/>
                </a:lnTo>
                <a:lnTo>
                  <a:pt x="346583" y="53848"/>
                </a:lnTo>
                <a:lnTo>
                  <a:pt x="350647" y="70231"/>
                </a:lnTo>
                <a:lnTo>
                  <a:pt x="355600" y="76200"/>
                </a:lnTo>
                <a:lnTo>
                  <a:pt x="673100" y="76200"/>
                </a:lnTo>
                <a:lnTo>
                  <a:pt x="678053" y="82169"/>
                </a:lnTo>
                <a:lnTo>
                  <a:pt x="682117" y="98552"/>
                </a:lnTo>
                <a:lnTo>
                  <a:pt x="684784" y="122809"/>
                </a:lnTo>
                <a:lnTo>
                  <a:pt x="685800" y="152400"/>
                </a:lnTo>
              </a:path>
            </a:pathLst>
          </a:custGeom>
          <a:ln w="12954">
            <a:solidFill>
              <a:srgbClr val="6C6D6E"/>
            </a:solidFill>
          </a:ln>
        </p:spPr>
        <p:txBody>
          <a:bodyPr wrap="square" lIns="0" tIns="0" rIns="0" bIns="0" rtlCol="0"/>
          <a:lstStyle/>
          <a:p>
            <a:endParaRPr dirty="0"/>
          </a:p>
        </p:txBody>
      </p:sp>
      <p:sp>
        <p:nvSpPr>
          <p:cNvPr id="6" name="object 6"/>
          <p:cNvSpPr/>
          <p:nvPr/>
        </p:nvSpPr>
        <p:spPr>
          <a:xfrm>
            <a:off x="7166610" y="2272665"/>
            <a:ext cx="2819400" cy="152400"/>
          </a:xfrm>
          <a:custGeom>
            <a:avLst/>
            <a:gdLst/>
            <a:ahLst/>
            <a:cxnLst/>
            <a:rect l="l" t="t" r="r" b="b"/>
            <a:pathLst>
              <a:path w="2819400" h="152400">
                <a:moveTo>
                  <a:pt x="0" y="152400"/>
                </a:moveTo>
                <a:lnTo>
                  <a:pt x="1016" y="122809"/>
                </a:lnTo>
                <a:lnTo>
                  <a:pt x="3682" y="98552"/>
                </a:lnTo>
                <a:lnTo>
                  <a:pt x="7747" y="82169"/>
                </a:lnTo>
                <a:lnTo>
                  <a:pt x="12700" y="76200"/>
                </a:lnTo>
                <a:lnTo>
                  <a:pt x="1397000" y="76200"/>
                </a:lnTo>
                <a:lnTo>
                  <a:pt x="1401953" y="70231"/>
                </a:lnTo>
                <a:lnTo>
                  <a:pt x="1406017" y="53848"/>
                </a:lnTo>
                <a:lnTo>
                  <a:pt x="1408684" y="29591"/>
                </a:lnTo>
                <a:lnTo>
                  <a:pt x="1409700" y="0"/>
                </a:lnTo>
                <a:lnTo>
                  <a:pt x="1410716" y="29591"/>
                </a:lnTo>
                <a:lnTo>
                  <a:pt x="1413383" y="53848"/>
                </a:lnTo>
                <a:lnTo>
                  <a:pt x="1417447" y="70231"/>
                </a:lnTo>
                <a:lnTo>
                  <a:pt x="1422400" y="76200"/>
                </a:lnTo>
                <a:lnTo>
                  <a:pt x="2806700" y="76200"/>
                </a:lnTo>
                <a:lnTo>
                  <a:pt x="2811653" y="82169"/>
                </a:lnTo>
                <a:lnTo>
                  <a:pt x="2815717" y="98552"/>
                </a:lnTo>
                <a:lnTo>
                  <a:pt x="2818384" y="122809"/>
                </a:lnTo>
                <a:lnTo>
                  <a:pt x="2819400" y="152400"/>
                </a:lnTo>
              </a:path>
            </a:pathLst>
          </a:custGeom>
          <a:ln w="12954">
            <a:solidFill>
              <a:srgbClr val="6C6D6E"/>
            </a:solidFill>
          </a:ln>
        </p:spPr>
        <p:txBody>
          <a:bodyPr wrap="square" lIns="0" tIns="0" rIns="0" bIns="0" rtlCol="0"/>
          <a:lstStyle/>
          <a:p>
            <a:endParaRPr dirty="0"/>
          </a:p>
        </p:txBody>
      </p:sp>
      <p:sp>
        <p:nvSpPr>
          <p:cNvPr id="7" name="object 7"/>
          <p:cNvSpPr/>
          <p:nvPr/>
        </p:nvSpPr>
        <p:spPr>
          <a:xfrm>
            <a:off x="10154602" y="2255520"/>
            <a:ext cx="1094105" cy="186690"/>
          </a:xfrm>
          <a:custGeom>
            <a:avLst/>
            <a:gdLst/>
            <a:ahLst/>
            <a:cxnLst/>
            <a:rect l="l" t="t" r="r" b="b"/>
            <a:pathLst>
              <a:path w="1094104" h="186689">
                <a:moveTo>
                  <a:pt x="0" y="186689"/>
                </a:moveTo>
                <a:lnTo>
                  <a:pt x="1270" y="150367"/>
                </a:lnTo>
                <a:lnTo>
                  <a:pt x="4572" y="120649"/>
                </a:lnTo>
                <a:lnTo>
                  <a:pt x="9525" y="100710"/>
                </a:lnTo>
                <a:lnTo>
                  <a:pt x="15494" y="93344"/>
                </a:lnTo>
                <a:lnTo>
                  <a:pt x="531241" y="93344"/>
                </a:lnTo>
                <a:lnTo>
                  <a:pt x="537337" y="85978"/>
                </a:lnTo>
                <a:lnTo>
                  <a:pt x="542290" y="66039"/>
                </a:lnTo>
                <a:lnTo>
                  <a:pt x="545592" y="36321"/>
                </a:lnTo>
                <a:lnTo>
                  <a:pt x="546862" y="0"/>
                </a:lnTo>
                <a:lnTo>
                  <a:pt x="548132" y="36321"/>
                </a:lnTo>
                <a:lnTo>
                  <a:pt x="551434" y="66039"/>
                </a:lnTo>
                <a:lnTo>
                  <a:pt x="556387" y="85978"/>
                </a:lnTo>
                <a:lnTo>
                  <a:pt x="562356" y="93344"/>
                </a:lnTo>
                <a:lnTo>
                  <a:pt x="1078230" y="93344"/>
                </a:lnTo>
                <a:lnTo>
                  <a:pt x="1084199" y="100710"/>
                </a:lnTo>
                <a:lnTo>
                  <a:pt x="1089152" y="120649"/>
                </a:lnTo>
                <a:lnTo>
                  <a:pt x="1092454" y="150367"/>
                </a:lnTo>
                <a:lnTo>
                  <a:pt x="1093724" y="186689"/>
                </a:lnTo>
              </a:path>
            </a:pathLst>
          </a:custGeom>
          <a:ln w="12954">
            <a:solidFill>
              <a:srgbClr val="6C6D6E"/>
            </a:solidFill>
          </a:ln>
        </p:spPr>
        <p:txBody>
          <a:bodyPr wrap="square" lIns="0" tIns="0" rIns="0" bIns="0" rtlCol="0"/>
          <a:lstStyle/>
          <a:p>
            <a:endParaRPr dirty="0"/>
          </a:p>
        </p:txBody>
      </p:sp>
      <p:sp>
        <p:nvSpPr>
          <p:cNvPr id="8" name="object 8"/>
          <p:cNvSpPr/>
          <p:nvPr/>
        </p:nvSpPr>
        <p:spPr>
          <a:xfrm>
            <a:off x="5515928" y="2512912"/>
            <a:ext cx="6071561" cy="3382646"/>
          </a:xfrm>
          <a:custGeom>
            <a:avLst/>
            <a:gdLst/>
            <a:ahLst/>
            <a:cxnLst/>
            <a:rect l="l" t="t" r="r" b="b"/>
            <a:pathLst>
              <a:path w="6120765" h="3352800">
                <a:moveTo>
                  <a:pt x="0" y="428371"/>
                </a:moveTo>
                <a:lnTo>
                  <a:pt x="2540" y="381635"/>
                </a:lnTo>
                <a:lnTo>
                  <a:pt x="9906" y="336423"/>
                </a:lnTo>
                <a:lnTo>
                  <a:pt x="21844" y="292989"/>
                </a:lnTo>
                <a:lnTo>
                  <a:pt x="38100" y="251460"/>
                </a:lnTo>
                <a:lnTo>
                  <a:pt x="58547" y="212217"/>
                </a:lnTo>
                <a:lnTo>
                  <a:pt x="82677" y="175387"/>
                </a:lnTo>
                <a:lnTo>
                  <a:pt x="110363" y="141351"/>
                </a:lnTo>
                <a:lnTo>
                  <a:pt x="141351" y="110363"/>
                </a:lnTo>
                <a:lnTo>
                  <a:pt x="175387" y="82677"/>
                </a:lnTo>
                <a:lnTo>
                  <a:pt x="212217" y="58420"/>
                </a:lnTo>
                <a:lnTo>
                  <a:pt x="251460" y="38100"/>
                </a:lnTo>
                <a:lnTo>
                  <a:pt x="292989" y="21844"/>
                </a:lnTo>
                <a:lnTo>
                  <a:pt x="336550" y="9906"/>
                </a:lnTo>
                <a:lnTo>
                  <a:pt x="381762" y="2540"/>
                </a:lnTo>
                <a:lnTo>
                  <a:pt x="428370" y="0"/>
                </a:lnTo>
                <a:lnTo>
                  <a:pt x="5692394" y="0"/>
                </a:lnTo>
                <a:lnTo>
                  <a:pt x="5739003" y="2540"/>
                </a:lnTo>
                <a:lnTo>
                  <a:pt x="5784215" y="9906"/>
                </a:lnTo>
                <a:lnTo>
                  <a:pt x="5827776" y="21844"/>
                </a:lnTo>
                <a:lnTo>
                  <a:pt x="5869305" y="38100"/>
                </a:lnTo>
                <a:lnTo>
                  <a:pt x="5908548" y="58420"/>
                </a:lnTo>
                <a:lnTo>
                  <a:pt x="5945378" y="82677"/>
                </a:lnTo>
                <a:lnTo>
                  <a:pt x="5979414" y="110363"/>
                </a:lnTo>
                <a:lnTo>
                  <a:pt x="6010402" y="141351"/>
                </a:lnTo>
                <a:lnTo>
                  <a:pt x="6038088" y="175387"/>
                </a:lnTo>
                <a:lnTo>
                  <a:pt x="6062218" y="212217"/>
                </a:lnTo>
                <a:lnTo>
                  <a:pt x="6082665" y="251460"/>
                </a:lnTo>
                <a:lnTo>
                  <a:pt x="6098921" y="292989"/>
                </a:lnTo>
                <a:lnTo>
                  <a:pt x="6110859" y="336423"/>
                </a:lnTo>
                <a:lnTo>
                  <a:pt x="6118225" y="381635"/>
                </a:lnTo>
                <a:lnTo>
                  <a:pt x="6120765" y="428371"/>
                </a:lnTo>
                <a:lnTo>
                  <a:pt x="6120765" y="2924378"/>
                </a:lnTo>
                <a:lnTo>
                  <a:pt x="6118225" y="2971063"/>
                </a:lnTo>
                <a:lnTo>
                  <a:pt x="6110859" y="3016288"/>
                </a:lnTo>
                <a:lnTo>
                  <a:pt x="6098921" y="3059798"/>
                </a:lnTo>
                <a:lnTo>
                  <a:pt x="6082665" y="3101327"/>
                </a:lnTo>
                <a:lnTo>
                  <a:pt x="6062218" y="3140608"/>
                </a:lnTo>
                <a:lnTo>
                  <a:pt x="6038088" y="3177400"/>
                </a:lnTo>
                <a:lnTo>
                  <a:pt x="6010402" y="3211423"/>
                </a:lnTo>
                <a:lnTo>
                  <a:pt x="5979414" y="3242424"/>
                </a:lnTo>
                <a:lnTo>
                  <a:pt x="5945378" y="3270135"/>
                </a:lnTo>
                <a:lnTo>
                  <a:pt x="5908548" y="3294303"/>
                </a:lnTo>
                <a:lnTo>
                  <a:pt x="5869305" y="3314661"/>
                </a:lnTo>
                <a:lnTo>
                  <a:pt x="5827776" y="3330956"/>
                </a:lnTo>
                <a:lnTo>
                  <a:pt x="5784215" y="3342919"/>
                </a:lnTo>
                <a:lnTo>
                  <a:pt x="5739003" y="3350285"/>
                </a:lnTo>
                <a:lnTo>
                  <a:pt x="5692394" y="3352800"/>
                </a:lnTo>
                <a:lnTo>
                  <a:pt x="428370" y="3352800"/>
                </a:lnTo>
                <a:lnTo>
                  <a:pt x="381762" y="3350285"/>
                </a:lnTo>
                <a:lnTo>
                  <a:pt x="336550" y="3342919"/>
                </a:lnTo>
                <a:lnTo>
                  <a:pt x="292989" y="3330956"/>
                </a:lnTo>
                <a:lnTo>
                  <a:pt x="251460" y="3314661"/>
                </a:lnTo>
                <a:lnTo>
                  <a:pt x="212217" y="3294303"/>
                </a:lnTo>
                <a:lnTo>
                  <a:pt x="175387" y="3270135"/>
                </a:lnTo>
                <a:lnTo>
                  <a:pt x="141351" y="3242424"/>
                </a:lnTo>
                <a:lnTo>
                  <a:pt x="110363" y="3211423"/>
                </a:lnTo>
                <a:lnTo>
                  <a:pt x="82677" y="3177400"/>
                </a:lnTo>
                <a:lnTo>
                  <a:pt x="58547" y="3140608"/>
                </a:lnTo>
                <a:lnTo>
                  <a:pt x="38100" y="3101327"/>
                </a:lnTo>
                <a:lnTo>
                  <a:pt x="21844" y="3059798"/>
                </a:lnTo>
                <a:lnTo>
                  <a:pt x="9906" y="3016288"/>
                </a:lnTo>
                <a:lnTo>
                  <a:pt x="2540" y="2971063"/>
                </a:lnTo>
                <a:lnTo>
                  <a:pt x="0" y="2924378"/>
                </a:lnTo>
                <a:lnTo>
                  <a:pt x="0" y="428371"/>
                </a:lnTo>
                <a:close/>
              </a:path>
            </a:pathLst>
          </a:custGeom>
          <a:ln w="57150">
            <a:solidFill>
              <a:srgbClr val="A6A6A6"/>
            </a:solidFill>
          </a:ln>
        </p:spPr>
        <p:txBody>
          <a:bodyPr wrap="square" lIns="0" tIns="0" rIns="0" bIns="0" rtlCol="0"/>
          <a:lstStyle/>
          <a:p>
            <a:endParaRPr dirty="0"/>
          </a:p>
        </p:txBody>
      </p:sp>
      <p:sp>
        <p:nvSpPr>
          <p:cNvPr id="9" name="object 9"/>
          <p:cNvSpPr/>
          <p:nvPr/>
        </p:nvSpPr>
        <p:spPr>
          <a:xfrm>
            <a:off x="10301668" y="5007941"/>
            <a:ext cx="933450" cy="662940"/>
          </a:xfrm>
          <a:custGeom>
            <a:avLst/>
            <a:gdLst/>
            <a:ahLst/>
            <a:cxnLst/>
            <a:rect l="l" t="t" r="r" b="b"/>
            <a:pathLst>
              <a:path w="933450" h="662939">
                <a:moveTo>
                  <a:pt x="0" y="662939"/>
                </a:moveTo>
                <a:lnTo>
                  <a:pt x="933450" y="662939"/>
                </a:lnTo>
                <a:lnTo>
                  <a:pt x="933450" y="0"/>
                </a:lnTo>
                <a:lnTo>
                  <a:pt x="0" y="0"/>
                </a:lnTo>
                <a:lnTo>
                  <a:pt x="0" y="662939"/>
                </a:lnTo>
                <a:close/>
              </a:path>
            </a:pathLst>
          </a:custGeom>
          <a:solidFill>
            <a:srgbClr val="C00000"/>
          </a:solidFill>
        </p:spPr>
        <p:txBody>
          <a:bodyPr wrap="square" lIns="0" tIns="0" rIns="0" bIns="0" rtlCol="0"/>
          <a:lstStyle/>
          <a:p>
            <a:endParaRPr dirty="0"/>
          </a:p>
        </p:txBody>
      </p:sp>
      <p:sp>
        <p:nvSpPr>
          <p:cNvPr id="10" name="object 10"/>
          <p:cNvSpPr/>
          <p:nvPr/>
        </p:nvSpPr>
        <p:spPr>
          <a:xfrm>
            <a:off x="10268649" y="2546681"/>
            <a:ext cx="966469" cy="3124200"/>
          </a:xfrm>
          <a:custGeom>
            <a:avLst/>
            <a:gdLst/>
            <a:ahLst/>
            <a:cxnLst/>
            <a:rect l="l" t="t" r="r" b="b"/>
            <a:pathLst>
              <a:path w="966470" h="3124200">
                <a:moveTo>
                  <a:pt x="0" y="3124200"/>
                </a:moveTo>
                <a:lnTo>
                  <a:pt x="965962" y="3124200"/>
                </a:lnTo>
                <a:lnTo>
                  <a:pt x="965962" y="0"/>
                </a:lnTo>
                <a:lnTo>
                  <a:pt x="0" y="0"/>
                </a:lnTo>
                <a:lnTo>
                  <a:pt x="0" y="3124200"/>
                </a:lnTo>
                <a:close/>
              </a:path>
            </a:pathLst>
          </a:custGeom>
          <a:ln w="57150">
            <a:solidFill>
              <a:srgbClr val="A6A6A6"/>
            </a:solidFill>
          </a:ln>
        </p:spPr>
        <p:txBody>
          <a:bodyPr wrap="square" lIns="0" tIns="0" rIns="0" bIns="0" rtlCol="0"/>
          <a:lstStyle/>
          <a:p>
            <a:endParaRPr dirty="0"/>
          </a:p>
        </p:txBody>
      </p:sp>
      <p:sp>
        <p:nvSpPr>
          <p:cNvPr id="11" name="object 11"/>
          <p:cNvSpPr/>
          <p:nvPr/>
        </p:nvSpPr>
        <p:spPr>
          <a:xfrm>
            <a:off x="10511155" y="2504658"/>
            <a:ext cx="381000" cy="76200"/>
          </a:xfrm>
          <a:custGeom>
            <a:avLst/>
            <a:gdLst/>
            <a:ahLst/>
            <a:cxnLst/>
            <a:rect l="l" t="t" r="r" b="b"/>
            <a:pathLst>
              <a:path w="381000" h="76200">
                <a:moveTo>
                  <a:pt x="0" y="76200"/>
                </a:moveTo>
                <a:lnTo>
                  <a:pt x="381000" y="76200"/>
                </a:lnTo>
                <a:lnTo>
                  <a:pt x="381000" y="0"/>
                </a:lnTo>
                <a:lnTo>
                  <a:pt x="0" y="0"/>
                </a:lnTo>
                <a:lnTo>
                  <a:pt x="0" y="76200"/>
                </a:lnTo>
                <a:close/>
              </a:path>
            </a:pathLst>
          </a:custGeom>
          <a:solidFill>
            <a:srgbClr val="FFFFFF"/>
          </a:solidFill>
        </p:spPr>
        <p:txBody>
          <a:bodyPr wrap="square" lIns="0" tIns="0" rIns="0" bIns="0" rtlCol="0"/>
          <a:lstStyle/>
          <a:p>
            <a:endParaRPr dirty="0"/>
          </a:p>
        </p:txBody>
      </p:sp>
      <p:sp>
        <p:nvSpPr>
          <p:cNvPr id="12" name="object 12"/>
          <p:cNvSpPr/>
          <p:nvPr/>
        </p:nvSpPr>
        <p:spPr>
          <a:xfrm>
            <a:off x="9413187" y="5116991"/>
            <a:ext cx="838200" cy="266700"/>
          </a:xfrm>
          <a:custGeom>
            <a:avLst/>
            <a:gdLst/>
            <a:ahLst/>
            <a:cxnLst/>
            <a:rect l="l" t="t" r="r" b="b"/>
            <a:pathLst>
              <a:path w="838200" h="266700">
                <a:moveTo>
                  <a:pt x="838200" y="266700"/>
                </a:moveTo>
                <a:lnTo>
                  <a:pt x="419100" y="266700"/>
                </a:lnTo>
                <a:lnTo>
                  <a:pt x="419100" y="0"/>
                </a:lnTo>
                <a:lnTo>
                  <a:pt x="0" y="0"/>
                </a:lnTo>
              </a:path>
            </a:pathLst>
          </a:custGeom>
          <a:ln w="101346">
            <a:solidFill>
              <a:srgbClr val="A6A6A6"/>
            </a:solidFill>
          </a:ln>
        </p:spPr>
        <p:txBody>
          <a:bodyPr wrap="square" lIns="0" tIns="0" rIns="0" bIns="0" rtlCol="0"/>
          <a:lstStyle/>
          <a:p>
            <a:endParaRPr dirty="0"/>
          </a:p>
        </p:txBody>
      </p:sp>
      <p:sp>
        <p:nvSpPr>
          <p:cNvPr id="13" name="object 13"/>
          <p:cNvSpPr/>
          <p:nvPr/>
        </p:nvSpPr>
        <p:spPr>
          <a:xfrm>
            <a:off x="9413940" y="4514850"/>
            <a:ext cx="838200" cy="876300"/>
          </a:xfrm>
          <a:custGeom>
            <a:avLst/>
            <a:gdLst/>
            <a:ahLst/>
            <a:cxnLst/>
            <a:rect l="l" t="t" r="r" b="b"/>
            <a:pathLst>
              <a:path w="838200" h="876300">
                <a:moveTo>
                  <a:pt x="838200" y="876300"/>
                </a:moveTo>
                <a:lnTo>
                  <a:pt x="419100" y="876300"/>
                </a:lnTo>
                <a:lnTo>
                  <a:pt x="419100" y="0"/>
                </a:lnTo>
                <a:lnTo>
                  <a:pt x="0" y="0"/>
                </a:lnTo>
              </a:path>
            </a:pathLst>
          </a:custGeom>
          <a:ln w="101346">
            <a:solidFill>
              <a:srgbClr val="A6A6A6"/>
            </a:solidFill>
          </a:ln>
        </p:spPr>
        <p:txBody>
          <a:bodyPr wrap="square" lIns="0" tIns="0" rIns="0" bIns="0" rtlCol="0"/>
          <a:lstStyle/>
          <a:p>
            <a:endParaRPr dirty="0"/>
          </a:p>
        </p:txBody>
      </p:sp>
      <p:sp>
        <p:nvSpPr>
          <p:cNvPr id="14" name="object 14"/>
          <p:cNvSpPr/>
          <p:nvPr/>
        </p:nvSpPr>
        <p:spPr>
          <a:xfrm>
            <a:off x="9401314" y="3911337"/>
            <a:ext cx="838200" cy="1485900"/>
          </a:xfrm>
          <a:custGeom>
            <a:avLst/>
            <a:gdLst/>
            <a:ahLst/>
            <a:cxnLst/>
            <a:rect l="l" t="t" r="r" b="b"/>
            <a:pathLst>
              <a:path w="838200" h="1485900">
                <a:moveTo>
                  <a:pt x="838200" y="1485900"/>
                </a:moveTo>
                <a:lnTo>
                  <a:pt x="419100" y="1485900"/>
                </a:lnTo>
                <a:lnTo>
                  <a:pt x="419100" y="0"/>
                </a:lnTo>
                <a:lnTo>
                  <a:pt x="0" y="0"/>
                </a:lnTo>
              </a:path>
            </a:pathLst>
          </a:custGeom>
          <a:ln w="101346">
            <a:solidFill>
              <a:srgbClr val="A6A6A6"/>
            </a:solidFill>
          </a:ln>
        </p:spPr>
        <p:txBody>
          <a:bodyPr wrap="square" lIns="0" tIns="0" rIns="0" bIns="0" rtlCol="0"/>
          <a:lstStyle/>
          <a:p>
            <a:endParaRPr dirty="0"/>
          </a:p>
        </p:txBody>
      </p:sp>
      <p:sp>
        <p:nvSpPr>
          <p:cNvPr id="15" name="object 15"/>
          <p:cNvSpPr/>
          <p:nvPr/>
        </p:nvSpPr>
        <p:spPr>
          <a:xfrm>
            <a:off x="9408225" y="3303556"/>
            <a:ext cx="838200" cy="2095500"/>
          </a:xfrm>
          <a:custGeom>
            <a:avLst/>
            <a:gdLst/>
            <a:ahLst/>
            <a:cxnLst/>
            <a:rect l="l" t="t" r="r" b="b"/>
            <a:pathLst>
              <a:path w="838200" h="2095500">
                <a:moveTo>
                  <a:pt x="838200" y="2095500"/>
                </a:moveTo>
                <a:lnTo>
                  <a:pt x="419100" y="2095500"/>
                </a:lnTo>
                <a:lnTo>
                  <a:pt x="419100" y="0"/>
                </a:lnTo>
                <a:lnTo>
                  <a:pt x="0" y="0"/>
                </a:lnTo>
              </a:path>
            </a:pathLst>
          </a:custGeom>
          <a:ln w="101346">
            <a:solidFill>
              <a:srgbClr val="A6A6A6"/>
            </a:solidFill>
          </a:ln>
        </p:spPr>
        <p:txBody>
          <a:bodyPr wrap="square" lIns="0" tIns="0" rIns="0" bIns="0" rtlCol="0"/>
          <a:lstStyle/>
          <a:p>
            <a:endParaRPr dirty="0"/>
          </a:p>
        </p:txBody>
      </p:sp>
      <p:sp>
        <p:nvSpPr>
          <p:cNvPr id="16" name="object 16"/>
          <p:cNvSpPr/>
          <p:nvPr/>
        </p:nvSpPr>
        <p:spPr>
          <a:xfrm>
            <a:off x="6181014" y="3171443"/>
            <a:ext cx="401320" cy="268605"/>
          </a:xfrm>
          <a:custGeom>
            <a:avLst/>
            <a:gdLst/>
            <a:ahLst/>
            <a:cxnLst/>
            <a:rect l="l" t="t" r="r" b="b"/>
            <a:pathLst>
              <a:path w="401320" h="268604">
                <a:moveTo>
                  <a:pt x="0" y="0"/>
                </a:moveTo>
                <a:lnTo>
                  <a:pt x="401193" y="0"/>
                </a:lnTo>
                <a:lnTo>
                  <a:pt x="321056" y="268605"/>
                </a:lnTo>
                <a:lnTo>
                  <a:pt x="80137" y="268605"/>
                </a:lnTo>
                <a:lnTo>
                  <a:pt x="0" y="0"/>
                </a:lnTo>
                <a:close/>
              </a:path>
            </a:pathLst>
          </a:custGeom>
          <a:ln w="57150">
            <a:solidFill>
              <a:srgbClr val="A6A6A6"/>
            </a:solidFill>
          </a:ln>
        </p:spPr>
        <p:txBody>
          <a:bodyPr wrap="square" lIns="0" tIns="0" rIns="0" bIns="0" rtlCol="0"/>
          <a:lstStyle/>
          <a:p>
            <a:endParaRPr dirty="0"/>
          </a:p>
        </p:txBody>
      </p:sp>
      <p:sp>
        <p:nvSpPr>
          <p:cNvPr id="17" name="object 17"/>
          <p:cNvSpPr/>
          <p:nvPr/>
        </p:nvSpPr>
        <p:spPr>
          <a:xfrm>
            <a:off x="7494151" y="3196358"/>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18" name="object 18"/>
          <p:cNvSpPr/>
          <p:nvPr/>
        </p:nvSpPr>
        <p:spPr>
          <a:xfrm>
            <a:off x="7470662" y="3182069"/>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19" name="object 19"/>
          <p:cNvSpPr/>
          <p:nvPr/>
        </p:nvSpPr>
        <p:spPr>
          <a:xfrm>
            <a:off x="7490922" y="3801567"/>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20" name="object 20"/>
          <p:cNvSpPr/>
          <p:nvPr/>
        </p:nvSpPr>
        <p:spPr>
          <a:xfrm>
            <a:off x="7472078" y="3787278"/>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21" name="object 21"/>
          <p:cNvSpPr/>
          <p:nvPr/>
        </p:nvSpPr>
        <p:spPr>
          <a:xfrm>
            <a:off x="7466840" y="4371987"/>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22" name="object 22"/>
          <p:cNvSpPr/>
          <p:nvPr/>
        </p:nvSpPr>
        <p:spPr>
          <a:xfrm>
            <a:off x="7458235" y="4368923"/>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23" name="object 23"/>
          <p:cNvSpPr/>
          <p:nvPr/>
        </p:nvSpPr>
        <p:spPr>
          <a:xfrm>
            <a:off x="7476433" y="4981368"/>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24" name="object 24"/>
          <p:cNvSpPr/>
          <p:nvPr/>
        </p:nvSpPr>
        <p:spPr>
          <a:xfrm>
            <a:off x="7468178" y="4984055"/>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25" name="object 25"/>
          <p:cNvSpPr/>
          <p:nvPr/>
        </p:nvSpPr>
        <p:spPr>
          <a:xfrm>
            <a:off x="6157474" y="3799650"/>
            <a:ext cx="401320" cy="267970"/>
          </a:xfrm>
          <a:custGeom>
            <a:avLst/>
            <a:gdLst/>
            <a:ahLst/>
            <a:cxnLst/>
            <a:rect l="l" t="t" r="r" b="b"/>
            <a:pathLst>
              <a:path w="401320" h="267970">
                <a:moveTo>
                  <a:pt x="0" y="0"/>
                </a:moveTo>
                <a:lnTo>
                  <a:pt x="401193" y="0"/>
                </a:lnTo>
                <a:lnTo>
                  <a:pt x="321056" y="267716"/>
                </a:lnTo>
                <a:lnTo>
                  <a:pt x="80137" y="267716"/>
                </a:lnTo>
                <a:lnTo>
                  <a:pt x="0" y="0"/>
                </a:lnTo>
                <a:close/>
              </a:path>
            </a:pathLst>
          </a:custGeom>
          <a:ln w="57150">
            <a:solidFill>
              <a:srgbClr val="A6A6A6"/>
            </a:solidFill>
          </a:ln>
        </p:spPr>
        <p:txBody>
          <a:bodyPr wrap="square" lIns="0" tIns="0" rIns="0" bIns="0" rtlCol="0"/>
          <a:lstStyle/>
          <a:p>
            <a:endParaRPr dirty="0"/>
          </a:p>
        </p:txBody>
      </p:sp>
      <p:sp>
        <p:nvSpPr>
          <p:cNvPr id="26" name="object 26"/>
          <p:cNvSpPr/>
          <p:nvPr/>
        </p:nvSpPr>
        <p:spPr>
          <a:xfrm>
            <a:off x="6181297" y="4383935"/>
            <a:ext cx="401320" cy="268605"/>
          </a:xfrm>
          <a:custGeom>
            <a:avLst/>
            <a:gdLst/>
            <a:ahLst/>
            <a:cxnLst/>
            <a:rect l="l" t="t" r="r" b="b"/>
            <a:pathLst>
              <a:path w="401320" h="268604">
                <a:moveTo>
                  <a:pt x="0" y="0"/>
                </a:moveTo>
                <a:lnTo>
                  <a:pt x="401193" y="0"/>
                </a:lnTo>
                <a:lnTo>
                  <a:pt x="321056" y="268604"/>
                </a:lnTo>
                <a:lnTo>
                  <a:pt x="80137" y="268604"/>
                </a:lnTo>
                <a:lnTo>
                  <a:pt x="0" y="0"/>
                </a:lnTo>
                <a:close/>
              </a:path>
            </a:pathLst>
          </a:custGeom>
          <a:ln w="57150">
            <a:solidFill>
              <a:srgbClr val="A6A6A6"/>
            </a:solidFill>
          </a:ln>
        </p:spPr>
        <p:txBody>
          <a:bodyPr wrap="square" lIns="0" tIns="0" rIns="0" bIns="0" rtlCol="0"/>
          <a:lstStyle/>
          <a:p>
            <a:endParaRPr dirty="0"/>
          </a:p>
        </p:txBody>
      </p:sp>
      <p:sp>
        <p:nvSpPr>
          <p:cNvPr id="27" name="object 27"/>
          <p:cNvSpPr/>
          <p:nvPr/>
        </p:nvSpPr>
        <p:spPr>
          <a:xfrm>
            <a:off x="6181014" y="4986298"/>
            <a:ext cx="401320" cy="268605"/>
          </a:xfrm>
          <a:custGeom>
            <a:avLst/>
            <a:gdLst/>
            <a:ahLst/>
            <a:cxnLst/>
            <a:rect l="l" t="t" r="r" b="b"/>
            <a:pathLst>
              <a:path w="401320" h="268604">
                <a:moveTo>
                  <a:pt x="0" y="0"/>
                </a:moveTo>
                <a:lnTo>
                  <a:pt x="401193" y="0"/>
                </a:lnTo>
                <a:lnTo>
                  <a:pt x="321056" y="268604"/>
                </a:lnTo>
                <a:lnTo>
                  <a:pt x="80137" y="268604"/>
                </a:lnTo>
                <a:lnTo>
                  <a:pt x="0" y="0"/>
                </a:lnTo>
                <a:close/>
              </a:path>
            </a:pathLst>
          </a:custGeom>
          <a:ln w="57150">
            <a:solidFill>
              <a:srgbClr val="A6A6A6"/>
            </a:solidFill>
          </a:ln>
        </p:spPr>
        <p:txBody>
          <a:bodyPr wrap="square" lIns="0" tIns="0" rIns="0" bIns="0" rtlCol="0"/>
          <a:lstStyle/>
          <a:p>
            <a:endParaRPr dirty="0"/>
          </a:p>
        </p:txBody>
      </p:sp>
      <p:sp>
        <p:nvSpPr>
          <p:cNvPr id="28" name="object 28"/>
          <p:cNvSpPr/>
          <p:nvPr/>
        </p:nvSpPr>
        <p:spPr>
          <a:xfrm>
            <a:off x="6530868" y="3319947"/>
            <a:ext cx="916305" cy="5715"/>
          </a:xfrm>
          <a:custGeom>
            <a:avLst/>
            <a:gdLst/>
            <a:ahLst/>
            <a:cxnLst/>
            <a:rect l="l" t="t" r="r" b="b"/>
            <a:pathLst>
              <a:path w="916304" h="5714">
                <a:moveTo>
                  <a:pt x="916177" y="5334"/>
                </a:moveTo>
                <a:lnTo>
                  <a:pt x="0" y="0"/>
                </a:lnTo>
              </a:path>
            </a:pathLst>
          </a:custGeom>
          <a:ln w="101346">
            <a:solidFill>
              <a:srgbClr val="A6A6A6"/>
            </a:solidFill>
          </a:ln>
        </p:spPr>
        <p:txBody>
          <a:bodyPr wrap="square" lIns="0" tIns="0" rIns="0" bIns="0" rtlCol="0"/>
          <a:lstStyle/>
          <a:p>
            <a:endParaRPr dirty="0"/>
          </a:p>
        </p:txBody>
      </p:sp>
      <p:sp>
        <p:nvSpPr>
          <p:cNvPr id="29" name="object 29"/>
          <p:cNvSpPr/>
          <p:nvPr/>
        </p:nvSpPr>
        <p:spPr>
          <a:xfrm rot="228301" flipV="1">
            <a:off x="6507465" y="3919381"/>
            <a:ext cx="968178" cy="45719"/>
          </a:xfrm>
          <a:custGeom>
            <a:avLst/>
            <a:gdLst/>
            <a:ahLst/>
            <a:cxnLst/>
            <a:rect l="l" t="t" r="r" b="b"/>
            <a:pathLst>
              <a:path w="916304" h="8254">
                <a:moveTo>
                  <a:pt x="916177" y="8127"/>
                </a:moveTo>
                <a:lnTo>
                  <a:pt x="0" y="0"/>
                </a:lnTo>
              </a:path>
            </a:pathLst>
          </a:custGeom>
          <a:ln w="101346">
            <a:solidFill>
              <a:srgbClr val="A6A6A6"/>
            </a:solidFill>
          </a:ln>
        </p:spPr>
        <p:txBody>
          <a:bodyPr wrap="square" lIns="0" tIns="0" rIns="0" bIns="0" rtlCol="0"/>
          <a:lstStyle/>
          <a:p>
            <a:endParaRPr dirty="0"/>
          </a:p>
        </p:txBody>
      </p:sp>
      <p:sp>
        <p:nvSpPr>
          <p:cNvPr id="30" name="object 30"/>
          <p:cNvSpPr/>
          <p:nvPr/>
        </p:nvSpPr>
        <p:spPr>
          <a:xfrm>
            <a:off x="6524278" y="4520469"/>
            <a:ext cx="916305" cy="14604"/>
          </a:xfrm>
          <a:custGeom>
            <a:avLst/>
            <a:gdLst/>
            <a:ahLst/>
            <a:cxnLst/>
            <a:rect l="l" t="t" r="r" b="b"/>
            <a:pathLst>
              <a:path w="916304" h="14604">
                <a:moveTo>
                  <a:pt x="916177" y="14477"/>
                </a:moveTo>
                <a:lnTo>
                  <a:pt x="0" y="0"/>
                </a:lnTo>
              </a:path>
            </a:pathLst>
          </a:custGeom>
          <a:ln w="101346">
            <a:solidFill>
              <a:srgbClr val="A6A6A6"/>
            </a:solidFill>
          </a:ln>
        </p:spPr>
        <p:txBody>
          <a:bodyPr wrap="square" lIns="0" tIns="0" rIns="0" bIns="0" rtlCol="0"/>
          <a:lstStyle/>
          <a:p>
            <a:endParaRPr dirty="0"/>
          </a:p>
        </p:txBody>
      </p:sp>
      <p:sp>
        <p:nvSpPr>
          <p:cNvPr id="31" name="object 31"/>
          <p:cNvSpPr/>
          <p:nvPr/>
        </p:nvSpPr>
        <p:spPr>
          <a:xfrm>
            <a:off x="6535991" y="5133768"/>
            <a:ext cx="916305" cy="14604"/>
          </a:xfrm>
          <a:custGeom>
            <a:avLst/>
            <a:gdLst/>
            <a:ahLst/>
            <a:cxnLst/>
            <a:rect l="l" t="t" r="r" b="b"/>
            <a:pathLst>
              <a:path w="916304" h="14604">
                <a:moveTo>
                  <a:pt x="916177" y="14478"/>
                </a:moveTo>
                <a:lnTo>
                  <a:pt x="0" y="0"/>
                </a:lnTo>
              </a:path>
            </a:pathLst>
          </a:custGeom>
          <a:ln w="101346">
            <a:solidFill>
              <a:srgbClr val="A6A6A6"/>
            </a:solidFill>
          </a:ln>
        </p:spPr>
        <p:txBody>
          <a:bodyPr wrap="square" lIns="0" tIns="0" rIns="0" bIns="0" rtlCol="0"/>
          <a:lstStyle/>
          <a:p>
            <a:endParaRPr dirty="0"/>
          </a:p>
        </p:txBody>
      </p:sp>
      <p:sp>
        <p:nvSpPr>
          <p:cNvPr id="32" name="object 32"/>
          <p:cNvSpPr/>
          <p:nvPr/>
        </p:nvSpPr>
        <p:spPr>
          <a:xfrm>
            <a:off x="6540837" y="3325569"/>
            <a:ext cx="916305" cy="5715"/>
          </a:xfrm>
          <a:custGeom>
            <a:avLst/>
            <a:gdLst/>
            <a:ahLst/>
            <a:cxnLst/>
            <a:rect l="l" t="t" r="r" b="b"/>
            <a:pathLst>
              <a:path w="916304" h="5714">
                <a:moveTo>
                  <a:pt x="916177" y="5334"/>
                </a:moveTo>
                <a:lnTo>
                  <a:pt x="0" y="0"/>
                </a:lnTo>
              </a:path>
            </a:pathLst>
          </a:custGeom>
          <a:ln w="38100">
            <a:solidFill>
              <a:srgbClr val="FFFFFF"/>
            </a:solidFill>
          </a:ln>
        </p:spPr>
        <p:txBody>
          <a:bodyPr wrap="square" lIns="0" tIns="0" rIns="0" bIns="0" rtlCol="0"/>
          <a:lstStyle/>
          <a:p>
            <a:endParaRPr dirty="0"/>
          </a:p>
        </p:txBody>
      </p:sp>
      <p:sp>
        <p:nvSpPr>
          <p:cNvPr id="33" name="object 33"/>
          <p:cNvSpPr/>
          <p:nvPr/>
        </p:nvSpPr>
        <p:spPr>
          <a:xfrm>
            <a:off x="6524278" y="3938565"/>
            <a:ext cx="916305" cy="8255"/>
          </a:xfrm>
          <a:custGeom>
            <a:avLst/>
            <a:gdLst/>
            <a:ahLst/>
            <a:cxnLst/>
            <a:rect l="l" t="t" r="r" b="b"/>
            <a:pathLst>
              <a:path w="916304" h="8254">
                <a:moveTo>
                  <a:pt x="916177" y="8128"/>
                </a:moveTo>
                <a:lnTo>
                  <a:pt x="0" y="0"/>
                </a:lnTo>
              </a:path>
            </a:pathLst>
          </a:custGeom>
          <a:ln w="38100">
            <a:solidFill>
              <a:srgbClr val="FFFFFF"/>
            </a:solidFill>
          </a:ln>
        </p:spPr>
        <p:txBody>
          <a:bodyPr wrap="square" lIns="0" tIns="0" rIns="0" bIns="0" rtlCol="0"/>
          <a:lstStyle/>
          <a:p>
            <a:endParaRPr dirty="0"/>
          </a:p>
        </p:txBody>
      </p:sp>
      <p:sp>
        <p:nvSpPr>
          <p:cNvPr id="34" name="object 34"/>
          <p:cNvSpPr/>
          <p:nvPr/>
        </p:nvSpPr>
        <p:spPr>
          <a:xfrm>
            <a:off x="6530868" y="4517680"/>
            <a:ext cx="916305" cy="14604"/>
          </a:xfrm>
          <a:custGeom>
            <a:avLst/>
            <a:gdLst/>
            <a:ahLst/>
            <a:cxnLst/>
            <a:rect l="l" t="t" r="r" b="b"/>
            <a:pathLst>
              <a:path w="916304" h="14604">
                <a:moveTo>
                  <a:pt x="916177" y="14477"/>
                </a:moveTo>
                <a:lnTo>
                  <a:pt x="0" y="0"/>
                </a:lnTo>
              </a:path>
            </a:pathLst>
          </a:custGeom>
          <a:ln w="38100">
            <a:solidFill>
              <a:srgbClr val="FFFFFF"/>
            </a:solidFill>
          </a:ln>
        </p:spPr>
        <p:txBody>
          <a:bodyPr wrap="square" lIns="0" tIns="0" rIns="0" bIns="0" rtlCol="0"/>
          <a:lstStyle/>
          <a:p>
            <a:endParaRPr dirty="0"/>
          </a:p>
        </p:txBody>
      </p:sp>
      <p:sp>
        <p:nvSpPr>
          <p:cNvPr id="35" name="object 35"/>
          <p:cNvSpPr/>
          <p:nvPr/>
        </p:nvSpPr>
        <p:spPr>
          <a:xfrm>
            <a:off x="6544245" y="5128500"/>
            <a:ext cx="916305" cy="14604"/>
          </a:xfrm>
          <a:custGeom>
            <a:avLst/>
            <a:gdLst/>
            <a:ahLst/>
            <a:cxnLst/>
            <a:rect l="l" t="t" r="r" b="b"/>
            <a:pathLst>
              <a:path w="916304" h="14604">
                <a:moveTo>
                  <a:pt x="916177" y="14477"/>
                </a:moveTo>
                <a:lnTo>
                  <a:pt x="0" y="0"/>
                </a:lnTo>
              </a:path>
            </a:pathLst>
          </a:custGeom>
          <a:ln w="38100">
            <a:solidFill>
              <a:srgbClr val="FFFFFF"/>
            </a:solidFill>
          </a:ln>
        </p:spPr>
        <p:txBody>
          <a:bodyPr wrap="square" lIns="0" tIns="0" rIns="0" bIns="0" rtlCol="0"/>
          <a:lstStyle/>
          <a:p>
            <a:endParaRPr dirty="0"/>
          </a:p>
        </p:txBody>
      </p:sp>
      <p:sp>
        <p:nvSpPr>
          <p:cNvPr id="36" name="object 36"/>
          <p:cNvSpPr/>
          <p:nvPr/>
        </p:nvSpPr>
        <p:spPr>
          <a:xfrm>
            <a:off x="9410511" y="3314700"/>
            <a:ext cx="838200" cy="2095500"/>
          </a:xfrm>
          <a:custGeom>
            <a:avLst/>
            <a:gdLst/>
            <a:ahLst/>
            <a:cxnLst/>
            <a:rect l="l" t="t" r="r" b="b"/>
            <a:pathLst>
              <a:path w="838200" h="2095500">
                <a:moveTo>
                  <a:pt x="838200" y="2095500"/>
                </a:moveTo>
                <a:lnTo>
                  <a:pt x="419100" y="2095500"/>
                </a:lnTo>
                <a:lnTo>
                  <a:pt x="419100" y="0"/>
                </a:lnTo>
                <a:lnTo>
                  <a:pt x="0" y="0"/>
                </a:lnTo>
              </a:path>
            </a:pathLst>
          </a:custGeom>
          <a:ln w="38100">
            <a:solidFill>
              <a:srgbClr val="C00000"/>
            </a:solidFill>
          </a:ln>
        </p:spPr>
        <p:txBody>
          <a:bodyPr wrap="square" lIns="0" tIns="0" rIns="0" bIns="0" rtlCol="0"/>
          <a:lstStyle/>
          <a:p>
            <a:endParaRPr dirty="0"/>
          </a:p>
        </p:txBody>
      </p:sp>
      <p:sp>
        <p:nvSpPr>
          <p:cNvPr id="37" name="object 37"/>
          <p:cNvSpPr/>
          <p:nvPr/>
        </p:nvSpPr>
        <p:spPr>
          <a:xfrm>
            <a:off x="9411654" y="3914970"/>
            <a:ext cx="838200" cy="1485900"/>
          </a:xfrm>
          <a:custGeom>
            <a:avLst/>
            <a:gdLst/>
            <a:ahLst/>
            <a:cxnLst/>
            <a:rect l="l" t="t" r="r" b="b"/>
            <a:pathLst>
              <a:path w="838200" h="1485900">
                <a:moveTo>
                  <a:pt x="838200" y="1485900"/>
                </a:moveTo>
                <a:lnTo>
                  <a:pt x="419100" y="1485900"/>
                </a:lnTo>
                <a:lnTo>
                  <a:pt x="419100" y="0"/>
                </a:lnTo>
                <a:lnTo>
                  <a:pt x="0" y="0"/>
                </a:lnTo>
              </a:path>
            </a:pathLst>
          </a:custGeom>
          <a:ln w="38100">
            <a:solidFill>
              <a:srgbClr val="C00000"/>
            </a:solidFill>
          </a:ln>
        </p:spPr>
        <p:txBody>
          <a:bodyPr wrap="square" lIns="0" tIns="0" rIns="0" bIns="0" rtlCol="0"/>
          <a:lstStyle/>
          <a:p>
            <a:endParaRPr dirty="0"/>
          </a:p>
        </p:txBody>
      </p:sp>
      <p:sp>
        <p:nvSpPr>
          <p:cNvPr id="38" name="object 38"/>
          <p:cNvSpPr/>
          <p:nvPr/>
        </p:nvSpPr>
        <p:spPr>
          <a:xfrm>
            <a:off x="9412797" y="4521323"/>
            <a:ext cx="838200" cy="876300"/>
          </a:xfrm>
          <a:custGeom>
            <a:avLst/>
            <a:gdLst/>
            <a:ahLst/>
            <a:cxnLst/>
            <a:rect l="l" t="t" r="r" b="b"/>
            <a:pathLst>
              <a:path w="838200" h="876300">
                <a:moveTo>
                  <a:pt x="838200" y="876300"/>
                </a:moveTo>
                <a:lnTo>
                  <a:pt x="419100" y="876300"/>
                </a:lnTo>
                <a:lnTo>
                  <a:pt x="419100" y="0"/>
                </a:lnTo>
                <a:lnTo>
                  <a:pt x="0" y="0"/>
                </a:lnTo>
              </a:path>
            </a:pathLst>
          </a:custGeom>
          <a:ln w="38100">
            <a:solidFill>
              <a:srgbClr val="C00000"/>
            </a:solidFill>
          </a:ln>
        </p:spPr>
        <p:txBody>
          <a:bodyPr wrap="square" lIns="0" tIns="0" rIns="0" bIns="0" rtlCol="0"/>
          <a:lstStyle/>
          <a:p>
            <a:endParaRPr dirty="0"/>
          </a:p>
        </p:txBody>
      </p:sp>
      <p:sp>
        <p:nvSpPr>
          <p:cNvPr id="39" name="object 39"/>
          <p:cNvSpPr/>
          <p:nvPr/>
        </p:nvSpPr>
        <p:spPr>
          <a:xfrm>
            <a:off x="9413940" y="5124450"/>
            <a:ext cx="838200" cy="266700"/>
          </a:xfrm>
          <a:custGeom>
            <a:avLst/>
            <a:gdLst/>
            <a:ahLst/>
            <a:cxnLst/>
            <a:rect l="l" t="t" r="r" b="b"/>
            <a:pathLst>
              <a:path w="838200" h="266700">
                <a:moveTo>
                  <a:pt x="838200" y="266700"/>
                </a:moveTo>
                <a:lnTo>
                  <a:pt x="419100" y="266700"/>
                </a:lnTo>
                <a:lnTo>
                  <a:pt x="419100" y="0"/>
                </a:lnTo>
                <a:lnTo>
                  <a:pt x="0" y="0"/>
                </a:lnTo>
              </a:path>
            </a:pathLst>
          </a:custGeom>
          <a:ln w="38100">
            <a:solidFill>
              <a:srgbClr val="C00000"/>
            </a:solidFill>
          </a:ln>
        </p:spPr>
        <p:txBody>
          <a:bodyPr wrap="square" lIns="0" tIns="0" rIns="0" bIns="0" rtlCol="0"/>
          <a:lstStyle/>
          <a:p>
            <a:endParaRPr dirty="0"/>
          </a:p>
        </p:txBody>
      </p:sp>
      <p:sp>
        <p:nvSpPr>
          <p:cNvPr id="40" name="object 40"/>
          <p:cNvSpPr txBox="1"/>
          <p:nvPr/>
        </p:nvSpPr>
        <p:spPr>
          <a:xfrm>
            <a:off x="6041586" y="1196219"/>
            <a:ext cx="633095" cy="748030"/>
          </a:xfrm>
          <a:prstGeom prst="rect">
            <a:avLst/>
          </a:prstGeom>
        </p:spPr>
        <p:txBody>
          <a:bodyPr vert="horz" wrap="square" lIns="0" tIns="0" rIns="0" bIns="0" rtlCol="0">
            <a:spAutoFit/>
          </a:bodyPr>
          <a:lstStyle/>
          <a:p>
            <a:pPr marL="12700" marR="5080" indent="24130">
              <a:lnSpc>
                <a:spcPct val="100000"/>
              </a:lnSpc>
            </a:pPr>
            <a:r>
              <a:rPr sz="2400" spc="-125" dirty="0">
                <a:latin typeface="Arial"/>
                <a:cs typeface="Arial"/>
              </a:rPr>
              <a:t>Test</a:t>
            </a:r>
            <a:r>
              <a:rPr lang="en-US" sz="2400" spc="-125" dirty="0">
                <a:latin typeface="Arial"/>
                <a:cs typeface="Arial"/>
              </a:rPr>
              <a:t> </a:t>
            </a:r>
            <a:r>
              <a:rPr sz="2400" spc="-15" dirty="0">
                <a:latin typeface="Arial"/>
                <a:cs typeface="Arial"/>
              </a:rPr>
              <a:t>a</a:t>
            </a:r>
            <a:r>
              <a:rPr sz="2400" spc="-5" dirty="0">
                <a:latin typeface="Arial"/>
                <a:cs typeface="Arial"/>
              </a:rPr>
              <a:t>r</a:t>
            </a:r>
            <a:r>
              <a:rPr sz="2400" spc="-20" dirty="0">
                <a:latin typeface="Arial"/>
                <a:cs typeface="Arial"/>
              </a:rPr>
              <a:t>e</a:t>
            </a:r>
            <a:r>
              <a:rPr sz="2400" spc="-5" dirty="0">
                <a:latin typeface="Arial"/>
                <a:cs typeface="Arial"/>
              </a:rPr>
              <a:t>a</a:t>
            </a:r>
            <a:endParaRPr sz="2400" dirty="0">
              <a:latin typeface="Arial"/>
              <a:cs typeface="Arial"/>
            </a:endParaRPr>
          </a:p>
        </p:txBody>
      </p:sp>
      <p:sp>
        <p:nvSpPr>
          <p:cNvPr id="41" name="object 41"/>
          <p:cNvSpPr txBox="1"/>
          <p:nvPr/>
        </p:nvSpPr>
        <p:spPr>
          <a:xfrm>
            <a:off x="7717759" y="1088173"/>
            <a:ext cx="1676400" cy="1113790"/>
          </a:xfrm>
          <a:prstGeom prst="rect">
            <a:avLst/>
          </a:prstGeom>
        </p:spPr>
        <p:txBody>
          <a:bodyPr vert="horz" wrap="square" lIns="0" tIns="0" rIns="0" bIns="0" rtlCol="0">
            <a:spAutoFit/>
          </a:bodyPr>
          <a:lstStyle/>
          <a:p>
            <a:pPr marL="12700" marR="5080" indent="-635" algn="ctr">
              <a:lnSpc>
                <a:spcPct val="100000"/>
              </a:lnSpc>
            </a:pPr>
            <a:r>
              <a:rPr sz="2400" spc="-10" dirty="0">
                <a:latin typeface="Arial"/>
                <a:cs typeface="Arial"/>
              </a:rPr>
              <a:t>Reagent</a:t>
            </a:r>
            <a:r>
              <a:rPr lang="en-US" sz="2400" spc="-10" dirty="0">
                <a:latin typeface="Arial"/>
                <a:cs typeface="Arial"/>
              </a:rPr>
              <a:t> </a:t>
            </a:r>
            <a:r>
              <a:rPr sz="2400" spc="-10" dirty="0">
                <a:latin typeface="Arial"/>
                <a:cs typeface="Arial"/>
              </a:rPr>
              <a:t>addition</a:t>
            </a:r>
            <a:r>
              <a:rPr sz="2400" spc="-95" dirty="0">
                <a:latin typeface="Arial"/>
                <a:cs typeface="Arial"/>
              </a:rPr>
              <a:t> </a:t>
            </a:r>
            <a:r>
              <a:rPr sz="2400" spc="-10" dirty="0">
                <a:latin typeface="Arial"/>
                <a:cs typeface="Arial"/>
              </a:rPr>
              <a:t>and</a:t>
            </a:r>
            <a:r>
              <a:rPr lang="en-US" sz="2400" spc="-10" dirty="0">
                <a:latin typeface="Arial"/>
                <a:cs typeface="Arial"/>
              </a:rPr>
              <a:t> </a:t>
            </a:r>
            <a:r>
              <a:rPr sz="2400" spc="-10" dirty="0">
                <a:latin typeface="Arial"/>
                <a:cs typeface="Arial"/>
              </a:rPr>
              <a:t>mixing</a:t>
            </a:r>
            <a:r>
              <a:rPr sz="2400" spc="-100" dirty="0">
                <a:latin typeface="Arial"/>
                <a:cs typeface="Arial"/>
              </a:rPr>
              <a:t> </a:t>
            </a:r>
            <a:r>
              <a:rPr sz="2400" spc="-10" dirty="0">
                <a:latin typeface="Arial"/>
                <a:cs typeface="Arial"/>
              </a:rPr>
              <a:t>area</a:t>
            </a:r>
            <a:endParaRPr sz="2400" dirty="0">
              <a:latin typeface="Arial"/>
              <a:cs typeface="Arial"/>
            </a:endParaRPr>
          </a:p>
        </p:txBody>
      </p:sp>
      <p:sp>
        <p:nvSpPr>
          <p:cNvPr id="42" name="object 42"/>
          <p:cNvSpPr txBox="1"/>
          <p:nvPr/>
        </p:nvSpPr>
        <p:spPr>
          <a:xfrm>
            <a:off x="10100310" y="1507490"/>
            <a:ext cx="1202690" cy="748030"/>
          </a:xfrm>
          <a:prstGeom prst="rect">
            <a:avLst/>
          </a:prstGeom>
        </p:spPr>
        <p:txBody>
          <a:bodyPr vert="horz" wrap="square" lIns="0" tIns="0" rIns="0" bIns="0" rtlCol="0">
            <a:spAutoFit/>
          </a:bodyPr>
          <a:lstStyle/>
          <a:p>
            <a:pPr marL="12700" marR="5080" indent="74295">
              <a:lnSpc>
                <a:spcPct val="100000"/>
              </a:lnSpc>
            </a:pPr>
            <a:r>
              <a:rPr sz="2400" spc="-10" dirty="0">
                <a:latin typeface="Arial"/>
                <a:cs typeface="Arial"/>
              </a:rPr>
              <a:t>Sample</a:t>
            </a:r>
            <a:r>
              <a:rPr lang="en-US" sz="2400" spc="-10" dirty="0">
                <a:latin typeface="Arial"/>
                <a:cs typeface="Arial"/>
              </a:rPr>
              <a:t> </a:t>
            </a:r>
            <a:r>
              <a:rPr sz="2400" spc="-5" dirty="0">
                <a:latin typeface="Arial"/>
                <a:cs typeface="Arial"/>
              </a:rPr>
              <a:t>r</a:t>
            </a:r>
            <a:r>
              <a:rPr sz="2400" spc="-20" dirty="0">
                <a:latin typeface="Arial"/>
                <a:cs typeface="Arial"/>
              </a:rPr>
              <a:t>e</a:t>
            </a:r>
            <a:r>
              <a:rPr sz="2400" spc="-5" dirty="0">
                <a:latin typeface="Arial"/>
                <a:cs typeface="Arial"/>
              </a:rPr>
              <a:t>s</a:t>
            </a:r>
            <a:r>
              <a:rPr sz="2400" spc="-20" dirty="0">
                <a:latin typeface="Arial"/>
                <a:cs typeface="Arial"/>
              </a:rPr>
              <a:t>e</a:t>
            </a:r>
            <a:r>
              <a:rPr sz="2400" dirty="0">
                <a:latin typeface="Arial"/>
                <a:cs typeface="Arial"/>
              </a:rPr>
              <a:t>r</a:t>
            </a:r>
            <a:r>
              <a:rPr sz="2400" spc="-15" dirty="0">
                <a:latin typeface="Arial"/>
                <a:cs typeface="Arial"/>
              </a:rPr>
              <a:t>v</a:t>
            </a:r>
            <a:r>
              <a:rPr sz="2400" spc="-20" dirty="0">
                <a:latin typeface="Arial"/>
                <a:cs typeface="Arial"/>
              </a:rPr>
              <a:t>o</a:t>
            </a:r>
            <a:r>
              <a:rPr sz="2400" spc="-10" dirty="0">
                <a:latin typeface="Arial"/>
                <a:cs typeface="Arial"/>
              </a:rPr>
              <a:t>ir</a:t>
            </a:r>
            <a:endParaRPr sz="2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TEG</a:t>
            </a:r>
            <a:r>
              <a:rPr lang="en-US" baseline="30000" dirty="0"/>
              <a:t>®</a:t>
            </a:r>
            <a:r>
              <a:rPr lang="en-US" dirty="0"/>
              <a:t> 6s Analyzer</a:t>
            </a:r>
          </a:p>
        </p:txBody>
      </p:sp>
      <p:sp>
        <p:nvSpPr>
          <p:cNvPr id="7" name="Text Placeholder 6">
            <a:extLst>
              <a:ext uri="{FF2B5EF4-FFF2-40B4-BE49-F238E27FC236}">
                <a16:creationId xmlns:a16="http://schemas.microsoft.com/office/drawing/2014/main" id="{91BB67DB-2AE5-48F4-82F1-7822796D2815}"/>
              </a:ext>
            </a:extLst>
          </p:cNvPr>
          <p:cNvSpPr>
            <a:spLocks noGrp="1"/>
          </p:cNvSpPr>
          <p:nvPr>
            <p:ph type="body" sz="quarter" idx="11"/>
          </p:nvPr>
        </p:nvSpPr>
        <p:spPr>
          <a:xfrm>
            <a:off x="457200" y="709615"/>
            <a:ext cx="11201400" cy="5310185"/>
          </a:xfrm>
        </p:spPr>
        <p:txBody>
          <a:bodyPr>
            <a:noAutofit/>
          </a:bodyPr>
          <a:lstStyle/>
          <a:p>
            <a:r>
              <a:rPr lang="en-US" sz="2000" dirty="0"/>
              <a:t>The TEG 6s hemostasis analyzer is a non-invasive diagnostic instrument designed to monitor and analyze the hemostasis state of a whole blood sample in order to assist in the assessment of patient clinical hemostasis conditions.</a:t>
            </a:r>
          </a:p>
          <a:p>
            <a:r>
              <a:rPr lang="en-US" sz="2000" dirty="0"/>
              <a:t>The TEG analyzer is indicated for use in adult patients where an evaluation of their blood hemostasis properties is desired. Hemostasis evaluation with the TEG 6s system is used to assess clinical conditions:</a:t>
            </a:r>
          </a:p>
          <a:p>
            <a:pPr lvl="2"/>
            <a:r>
              <a:rPr lang="en-US" sz="2000" dirty="0"/>
              <a:t>In cardiovascular surgery and cardiology procedures to assess hemorrhage or thrombosis conditions (item codes 07-601-US, 07-614-US, and 07-615-US).</a:t>
            </a:r>
          </a:p>
          <a:p>
            <a:pPr lvl="2"/>
            <a:r>
              <a:rPr lang="en-US" sz="2000" dirty="0"/>
              <a:t>In a trauma setting to assess bleeding or clotting conditions (item code 07-605-US).</a:t>
            </a:r>
          </a:p>
          <a:p>
            <a:pPr lvl="2"/>
            <a:r>
              <a:rPr lang="en-US" sz="2000" dirty="0"/>
              <a:t>In patients where heparin/heparinoids may be present and who are at an increased risk of coagulopathy, in cardiovascular surgery, cardiovascular procedures (e.g. minimally invasive valve replacement or repairs) and liver transplantation (item code 07-604-US).</a:t>
            </a:r>
          </a:p>
          <a:p>
            <a:r>
              <a:rPr lang="en-US" sz="2000" dirty="0"/>
              <a:t>Please refer to the TEG 6s User Manual (115191-US) for Indications for Use, Contraindications, Warnings, Precautions, and Potential Adverse Events.</a:t>
            </a:r>
          </a:p>
          <a:p>
            <a:r>
              <a:rPr lang="en-US" sz="2000" dirty="0"/>
              <a:t>For technical support, please call 1-800-GET-A-TEG (1-800-438-2834) Option 3 or your local Haemonetics representative</a:t>
            </a:r>
          </a:p>
          <a:p>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Sample </a:t>
            </a:r>
            <a:r>
              <a:rPr lang="en-US" spc="-5" dirty="0"/>
              <a:t>M</a:t>
            </a:r>
            <a:r>
              <a:rPr spc="-5" dirty="0"/>
              <a:t>oved </a:t>
            </a:r>
            <a:r>
              <a:rPr dirty="0"/>
              <a:t>to </a:t>
            </a:r>
            <a:r>
              <a:rPr lang="en-US" dirty="0"/>
              <a:t>T</a:t>
            </a:r>
            <a:r>
              <a:rPr dirty="0"/>
              <a:t>est</a:t>
            </a:r>
            <a:r>
              <a:rPr spc="-175" dirty="0"/>
              <a:t> </a:t>
            </a:r>
            <a:r>
              <a:rPr lang="en-US" dirty="0"/>
              <a:t>R</a:t>
            </a:r>
            <a:r>
              <a:rPr dirty="0"/>
              <a:t>ing</a:t>
            </a:r>
          </a:p>
        </p:txBody>
      </p:sp>
      <p:sp>
        <p:nvSpPr>
          <p:cNvPr id="5" name="object 5"/>
          <p:cNvSpPr/>
          <p:nvPr/>
        </p:nvSpPr>
        <p:spPr>
          <a:xfrm>
            <a:off x="3581780" y="2324480"/>
            <a:ext cx="685800" cy="152400"/>
          </a:xfrm>
          <a:custGeom>
            <a:avLst/>
            <a:gdLst/>
            <a:ahLst/>
            <a:cxnLst/>
            <a:rect l="l" t="t" r="r" b="b"/>
            <a:pathLst>
              <a:path w="685800" h="152400">
                <a:moveTo>
                  <a:pt x="0" y="152400"/>
                </a:moveTo>
                <a:lnTo>
                  <a:pt x="1016" y="122809"/>
                </a:lnTo>
                <a:lnTo>
                  <a:pt x="3682" y="98552"/>
                </a:lnTo>
                <a:lnTo>
                  <a:pt x="7747" y="82169"/>
                </a:lnTo>
                <a:lnTo>
                  <a:pt x="12700" y="76200"/>
                </a:lnTo>
                <a:lnTo>
                  <a:pt x="330200" y="76200"/>
                </a:lnTo>
                <a:lnTo>
                  <a:pt x="335153" y="70231"/>
                </a:lnTo>
                <a:lnTo>
                  <a:pt x="339217" y="53848"/>
                </a:lnTo>
                <a:lnTo>
                  <a:pt x="341884" y="29591"/>
                </a:lnTo>
                <a:lnTo>
                  <a:pt x="342900" y="0"/>
                </a:lnTo>
                <a:lnTo>
                  <a:pt x="343916" y="29591"/>
                </a:lnTo>
                <a:lnTo>
                  <a:pt x="346583" y="53848"/>
                </a:lnTo>
                <a:lnTo>
                  <a:pt x="350647" y="70231"/>
                </a:lnTo>
                <a:lnTo>
                  <a:pt x="355600" y="76200"/>
                </a:lnTo>
                <a:lnTo>
                  <a:pt x="673100" y="76200"/>
                </a:lnTo>
                <a:lnTo>
                  <a:pt x="678053" y="82169"/>
                </a:lnTo>
                <a:lnTo>
                  <a:pt x="682117" y="98552"/>
                </a:lnTo>
                <a:lnTo>
                  <a:pt x="684784" y="122809"/>
                </a:lnTo>
                <a:lnTo>
                  <a:pt x="685800" y="152400"/>
                </a:lnTo>
              </a:path>
            </a:pathLst>
          </a:custGeom>
          <a:ln w="12954">
            <a:solidFill>
              <a:srgbClr val="6C6D6E"/>
            </a:solidFill>
          </a:ln>
        </p:spPr>
        <p:txBody>
          <a:bodyPr wrap="square" lIns="0" tIns="0" rIns="0" bIns="0" rtlCol="0"/>
          <a:lstStyle/>
          <a:p>
            <a:endParaRPr dirty="0"/>
          </a:p>
        </p:txBody>
      </p:sp>
      <p:sp>
        <p:nvSpPr>
          <p:cNvPr id="6" name="object 6"/>
          <p:cNvSpPr/>
          <p:nvPr/>
        </p:nvSpPr>
        <p:spPr>
          <a:xfrm>
            <a:off x="4648580" y="2362580"/>
            <a:ext cx="2819400" cy="152400"/>
          </a:xfrm>
          <a:custGeom>
            <a:avLst/>
            <a:gdLst/>
            <a:ahLst/>
            <a:cxnLst/>
            <a:rect l="l" t="t" r="r" b="b"/>
            <a:pathLst>
              <a:path w="2819400" h="152400">
                <a:moveTo>
                  <a:pt x="0" y="152400"/>
                </a:moveTo>
                <a:lnTo>
                  <a:pt x="1016" y="122809"/>
                </a:lnTo>
                <a:lnTo>
                  <a:pt x="3682" y="98552"/>
                </a:lnTo>
                <a:lnTo>
                  <a:pt x="7747" y="82169"/>
                </a:lnTo>
                <a:lnTo>
                  <a:pt x="12700" y="76200"/>
                </a:lnTo>
                <a:lnTo>
                  <a:pt x="1397000" y="76200"/>
                </a:lnTo>
                <a:lnTo>
                  <a:pt x="1401953" y="70231"/>
                </a:lnTo>
                <a:lnTo>
                  <a:pt x="1406017" y="53848"/>
                </a:lnTo>
                <a:lnTo>
                  <a:pt x="1408684" y="29591"/>
                </a:lnTo>
                <a:lnTo>
                  <a:pt x="1409700" y="0"/>
                </a:lnTo>
                <a:lnTo>
                  <a:pt x="1410716" y="29591"/>
                </a:lnTo>
                <a:lnTo>
                  <a:pt x="1413383" y="53848"/>
                </a:lnTo>
                <a:lnTo>
                  <a:pt x="1417447" y="70231"/>
                </a:lnTo>
                <a:lnTo>
                  <a:pt x="1422400" y="76200"/>
                </a:lnTo>
                <a:lnTo>
                  <a:pt x="2806700" y="76200"/>
                </a:lnTo>
                <a:lnTo>
                  <a:pt x="2811653" y="82169"/>
                </a:lnTo>
                <a:lnTo>
                  <a:pt x="2815717" y="98552"/>
                </a:lnTo>
                <a:lnTo>
                  <a:pt x="2818384" y="122809"/>
                </a:lnTo>
                <a:lnTo>
                  <a:pt x="2819400" y="152400"/>
                </a:lnTo>
              </a:path>
            </a:pathLst>
          </a:custGeom>
          <a:ln w="12954">
            <a:solidFill>
              <a:srgbClr val="6C6D6E"/>
            </a:solidFill>
          </a:ln>
        </p:spPr>
        <p:txBody>
          <a:bodyPr wrap="square" lIns="0" tIns="0" rIns="0" bIns="0" rtlCol="0"/>
          <a:lstStyle/>
          <a:p>
            <a:endParaRPr dirty="0"/>
          </a:p>
        </p:txBody>
      </p:sp>
      <p:sp>
        <p:nvSpPr>
          <p:cNvPr id="7" name="object 7"/>
          <p:cNvSpPr/>
          <p:nvPr/>
        </p:nvSpPr>
        <p:spPr>
          <a:xfrm>
            <a:off x="7721727" y="2362580"/>
            <a:ext cx="1094105" cy="186690"/>
          </a:xfrm>
          <a:custGeom>
            <a:avLst/>
            <a:gdLst/>
            <a:ahLst/>
            <a:cxnLst/>
            <a:rect l="l" t="t" r="r" b="b"/>
            <a:pathLst>
              <a:path w="1094104" h="186689">
                <a:moveTo>
                  <a:pt x="0" y="186689"/>
                </a:moveTo>
                <a:lnTo>
                  <a:pt x="1270" y="150367"/>
                </a:lnTo>
                <a:lnTo>
                  <a:pt x="4572" y="120649"/>
                </a:lnTo>
                <a:lnTo>
                  <a:pt x="9525" y="100710"/>
                </a:lnTo>
                <a:lnTo>
                  <a:pt x="15494" y="93344"/>
                </a:lnTo>
                <a:lnTo>
                  <a:pt x="531241" y="93344"/>
                </a:lnTo>
                <a:lnTo>
                  <a:pt x="537337" y="85978"/>
                </a:lnTo>
                <a:lnTo>
                  <a:pt x="542290" y="66039"/>
                </a:lnTo>
                <a:lnTo>
                  <a:pt x="545592" y="36321"/>
                </a:lnTo>
                <a:lnTo>
                  <a:pt x="546862" y="0"/>
                </a:lnTo>
                <a:lnTo>
                  <a:pt x="548132" y="36321"/>
                </a:lnTo>
                <a:lnTo>
                  <a:pt x="551434" y="66039"/>
                </a:lnTo>
                <a:lnTo>
                  <a:pt x="556387" y="85978"/>
                </a:lnTo>
                <a:lnTo>
                  <a:pt x="562356" y="93344"/>
                </a:lnTo>
                <a:lnTo>
                  <a:pt x="1078230" y="93344"/>
                </a:lnTo>
                <a:lnTo>
                  <a:pt x="1084199" y="100710"/>
                </a:lnTo>
                <a:lnTo>
                  <a:pt x="1089152" y="120649"/>
                </a:lnTo>
                <a:lnTo>
                  <a:pt x="1092454" y="150367"/>
                </a:lnTo>
                <a:lnTo>
                  <a:pt x="1093724" y="186689"/>
                </a:lnTo>
              </a:path>
            </a:pathLst>
          </a:custGeom>
          <a:ln w="12954">
            <a:solidFill>
              <a:srgbClr val="6C6D6E"/>
            </a:solidFill>
          </a:ln>
        </p:spPr>
        <p:txBody>
          <a:bodyPr wrap="square" lIns="0" tIns="0" rIns="0" bIns="0" rtlCol="0"/>
          <a:lstStyle/>
          <a:p>
            <a:endParaRPr dirty="0"/>
          </a:p>
        </p:txBody>
      </p:sp>
      <p:sp>
        <p:nvSpPr>
          <p:cNvPr id="8" name="object 8"/>
          <p:cNvSpPr/>
          <p:nvPr/>
        </p:nvSpPr>
        <p:spPr>
          <a:xfrm>
            <a:off x="3048380" y="2667380"/>
            <a:ext cx="6120765" cy="3352800"/>
          </a:xfrm>
          <a:custGeom>
            <a:avLst/>
            <a:gdLst/>
            <a:ahLst/>
            <a:cxnLst/>
            <a:rect l="l" t="t" r="r" b="b"/>
            <a:pathLst>
              <a:path w="6120765" h="3352800">
                <a:moveTo>
                  <a:pt x="0" y="428371"/>
                </a:moveTo>
                <a:lnTo>
                  <a:pt x="2540" y="381635"/>
                </a:lnTo>
                <a:lnTo>
                  <a:pt x="9906" y="336423"/>
                </a:lnTo>
                <a:lnTo>
                  <a:pt x="21844" y="292989"/>
                </a:lnTo>
                <a:lnTo>
                  <a:pt x="38100" y="251460"/>
                </a:lnTo>
                <a:lnTo>
                  <a:pt x="58547" y="212217"/>
                </a:lnTo>
                <a:lnTo>
                  <a:pt x="82677" y="175387"/>
                </a:lnTo>
                <a:lnTo>
                  <a:pt x="110363" y="141351"/>
                </a:lnTo>
                <a:lnTo>
                  <a:pt x="141351" y="110363"/>
                </a:lnTo>
                <a:lnTo>
                  <a:pt x="175387" y="82677"/>
                </a:lnTo>
                <a:lnTo>
                  <a:pt x="212217" y="58420"/>
                </a:lnTo>
                <a:lnTo>
                  <a:pt x="251460" y="38100"/>
                </a:lnTo>
                <a:lnTo>
                  <a:pt x="292989" y="21844"/>
                </a:lnTo>
                <a:lnTo>
                  <a:pt x="336550" y="9906"/>
                </a:lnTo>
                <a:lnTo>
                  <a:pt x="381762" y="2540"/>
                </a:lnTo>
                <a:lnTo>
                  <a:pt x="428370" y="0"/>
                </a:lnTo>
                <a:lnTo>
                  <a:pt x="5692394" y="0"/>
                </a:lnTo>
                <a:lnTo>
                  <a:pt x="5739003" y="2540"/>
                </a:lnTo>
                <a:lnTo>
                  <a:pt x="5784215" y="9906"/>
                </a:lnTo>
                <a:lnTo>
                  <a:pt x="5827776" y="21844"/>
                </a:lnTo>
                <a:lnTo>
                  <a:pt x="5869305" y="38100"/>
                </a:lnTo>
                <a:lnTo>
                  <a:pt x="5908548" y="58420"/>
                </a:lnTo>
                <a:lnTo>
                  <a:pt x="5945378" y="82677"/>
                </a:lnTo>
                <a:lnTo>
                  <a:pt x="5979414" y="110363"/>
                </a:lnTo>
                <a:lnTo>
                  <a:pt x="6010402" y="141351"/>
                </a:lnTo>
                <a:lnTo>
                  <a:pt x="6038088" y="175387"/>
                </a:lnTo>
                <a:lnTo>
                  <a:pt x="6062218" y="212217"/>
                </a:lnTo>
                <a:lnTo>
                  <a:pt x="6082665" y="251460"/>
                </a:lnTo>
                <a:lnTo>
                  <a:pt x="6098921" y="292989"/>
                </a:lnTo>
                <a:lnTo>
                  <a:pt x="6110859" y="336423"/>
                </a:lnTo>
                <a:lnTo>
                  <a:pt x="6118225" y="381635"/>
                </a:lnTo>
                <a:lnTo>
                  <a:pt x="6120765" y="428371"/>
                </a:lnTo>
                <a:lnTo>
                  <a:pt x="6120765" y="2924378"/>
                </a:lnTo>
                <a:lnTo>
                  <a:pt x="6118225" y="2971063"/>
                </a:lnTo>
                <a:lnTo>
                  <a:pt x="6110859" y="3016288"/>
                </a:lnTo>
                <a:lnTo>
                  <a:pt x="6098921" y="3059798"/>
                </a:lnTo>
                <a:lnTo>
                  <a:pt x="6082665" y="3101327"/>
                </a:lnTo>
                <a:lnTo>
                  <a:pt x="6062218" y="3140608"/>
                </a:lnTo>
                <a:lnTo>
                  <a:pt x="6038088" y="3177400"/>
                </a:lnTo>
                <a:lnTo>
                  <a:pt x="6010402" y="3211423"/>
                </a:lnTo>
                <a:lnTo>
                  <a:pt x="5979414" y="3242424"/>
                </a:lnTo>
                <a:lnTo>
                  <a:pt x="5945378" y="3270135"/>
                </a:lnTo>
                <a:lnTo>
                  <a:pt x="5908548" y="3294303"/>
                </a:lnTo>
                <a:lnTo>
                  <a:pt x="5869305" y="3314661"/>
                </a:lnTo>
                <a:lnTo>
                  <a:pt x="5827776" y="3330956"/>
                </a:lnTo>
                <a:lnTo>
                  <a:pt x="5784215" y="3342919"/>
                </a:lnTo>
                <a:lnTo>
                  <a:pt x="5739003" y="3350285"/>
                </a:lnTo>
                <a:lnTo>
                  <a:pt x="5692394" y="3352800"/>
                </a:lnTo>
                <a:lnTo>
                  <a:pt x="428370" y="3352800"/>
                </a:lnTo>
                <a:lnTo>
                  <a:pt x="381762" y="3350285"/>
                </a:lnTo>
                <a:lnTo>
                  <a:pt x="336550" y="3342919"/>
                </a:lnTo>
                <a:lnTo>
                  <a:pt x="292989" y="3330956"/>
                </a:lnTo>
                <a:lnTo>
                  <a:pt x="251460" y="3314661"/>
                </a:lnTo>
                <a:lnTo>
                  <a:pt x="212217" y="3294303"/>
                </a:lnTo>
                <a:lnTo>
                  <a:pt x="175387" y="3270135"/>
                </a:lnTo>
                <a:lnTo>
                  <a:pt x="141351" y="3242424"/>
                </a:lnTo>
                <a:lnTo>
                  <a:pt x="110363" y="3211423"/>
                </a:lnTo>
                <a:lnTo>
                  <a:pt x="82677" y="3177400"/>
                </a:lnTo>
                <a:lnTo>
                  <a:pt x="58547" y="3140608"/>
                </a:lnTo>
                <a:lnTo>
                  <a:pt x="38100" y="3101327"/>
                </a:lnTo>
                <a:lnTo>
                  <a:pt x="21844" y="3059798"/>
                </a:lnTo>
                <a:lnTo>
                  <a:pt x="9906" y="3016288"/>
                </a:lnTo>
                <a:lnTo>
                  <a:pt x="2540" y="2971063"/>
                </a:lnTo>
                <a:lnTo>
                  <a:pt x="0" y="2924378"/>
                </a:lnTo>
                <a:lnTo>
                  <a:pt x="0" y="428371"/>
                </a:lnTo>
                <a:close/>
              </a:path>
            </a:pathLst>
          </a:custGeom>
          <a:ln w="57150">
            <a:solidFill>
              <a:srgbClr val="A6A6A6"/>
            </a:solidFill>
          </a:ln>
        </p:spPr>
        <p:txBody>
          <a:bodyPr wrap="square" lIns="0" tIns="0" rIns="0" bIns="0" rtlCol="0"/>
          <a:lstStyle/>
          <a:p>
            <a:endParaRPr dirty="0"/>
          </a:p>
        </p:txBody>
      </p:sp>
      <p:sp>
        <p:nvSpPr>
          <p:cNvPr id="9" name="object 9"/>
          <p:cNvSpPr/>
          <p:nvPr/>
        </p:nvSpPr>
        <p:spPr>
          <a:xfrm>
            <a:off x="7773543" y="2667380"/>
            <a:ext cx="966469" cy="3124200"/>
          </a:xfrm>
          <a:custGeom>
            <a:avLst/>
            <a:gdLst/>
            <a:ahLst/>
            <a:cxnLst/>
            <a:rect l="l" t="t" r="r" b="b"/>
            <a:pathLst>
              <a:path w="966470" h="3124200">
                <a:moveTo>
                  <a:pt x="0" y="3124200"/>
                </a:moveTo>
                <a:lnTo>
                  <a:pt x="965962" y="3124200"/>
                </a:lnTo>
                <a:lnTo>
                  <a:pt x="965962" y="0"/>
                </a:lnTo>
                <a:lnTo>
                  <a:pt x="0" y="0"/>
                </a:lnTo>
                <a:lnTo>
                  <a:pt x="0" y="3124200"/>
                </a:lnTo>
                <a:close/>
              </a:path>
            </a:pathLst>
          </a:custGeom>
          <a:ln w="57150">
            <a:solidFill>
              <a:srgbClr val="A6A6A6"/>
            </a:solidFill>
          </a:ln>
        </p:spPr>
        <p:txBody>
          <a:bodyPr wrap="square" lIns="0" tIns="0" rIns="0" bIns="0" rtlCol="0"/>
          <a:lstStyle/>
          <a:p>
            <a:endParaRPr dirty="0"/>
          </a:p>
        </p:txBody>
      </p:sp>
      <p:sp>
        <p:nvSpPr>
          <p:cNvPr id="10" name="object 10"/>
          <p:cNvSpPr/>
          <p:nvPr/>
        </p:nvSpPr>
        <p:spPr>
          <a:xfrm>
            <a:off x="8077200" y="2628900"/>
            <a:ext cx="381000" cy="76200"/>
          </a:xfrm>
          <a:custGeom>
            <a:avLst/>
            <a:gdLst/>
            <a:ahLst/>
            <a:cxnLst/>
            <a:rect l="l" t="t" r="r" b="b"/>
            <a:pathLst>
              <a:path w="381000" h="76200">
                <a:moveTo>
                  <a:pt x="0" y="76200"/>
                </a:moveTo>
                <a:lnTo>
                  <a:pt x="381000" y="76200"/>
                </a:lnTo>
                <a:lnTo>
                  <a:pt x="381000" y="0"/>
                </a:lnTo>
                <a:lnTo>
                  <a:pt x="0" y="0"/>
                </a:lnTo>
                <a:lnTo>
                  <a:pt x="0" y="76200"/>
                </a:lnTo>
                <a:close/>
              </a:path>
            </a:pathLst>
          </a:custGeom>
          <a:solidFill>
            <a:srgbClr val="FFFFFF"/>
          </a:solidFill>
        </p:spPr>
        <p:txBody>
          <a:bodyPr wrap="square" lIns="0" tIns="0" rIns="0" bIns="0" rtlCol="0"/>
          <a:lstStyle/>
          <a:p>
            <a:endParaRPr dirty="0"/>
          </a:p>
        </p:txBody>
      </p:sp>
      <p:sp>
        <p:nvSpPr>
          <p:cNvPr id="11" name="object 11"/>
          <p:cNvSpPr/>
          <p:nvPr/>
        </p:nvSpPr>
        <p:spPr>
          <a:xfrm>
            <a:off x="6935343" y="5258180"/>
            <a:ext cx="838200" cy="266700"/>
          </a:xfrm>
          <a:custGeom>
            <a:avLst/>
            <a:gdLst/>
            <a:ahLst/>
            <a:cxnLst/>
            <a:rect l="l" t="t" r="r" b="b"/>
            <a:pathLst>
              <a:path w="838200" h="266700">
                <a:moveTo>
                  <a:pt x="838200" y="266700"/>
                </a:moveTo>
                <a:lnTo>
                  <a:pt x="419100" y="266700"/>
                </a:lnTo>
                <a:lnTo>
                  <a:pt x="419100" y="0"/>
                </a:lnTo>
                <a:lnTo>
                  <a:pt x="0" y="0"/>
                </a:lnTo>
              </a:path>
            </a:pathLst>
          </a:custGeom>
          <a:ln w="101346">
            <a:solidFill>
              <a:srgbClr val="A6A6A6"/>
            </a:solidFill>
          </a:ln>
        </p:spPr>
        <p:txBody>
          <a:bodyPr wrap="square" lIns="0" tIns="0" rIns="0" bIns="0" rtlCol="0"/>
          <a:lstStyle/>
          <a:p>
            <a:endParaRPr dirty="0"/>
          </a:p>
        </p:txBody>
      </p:sp>
      <p:sp>
        <p:nvSpPr>
          <p:cNvPr id="12" name="object 12"/>
          <p:cNvSpPr/>
          <p:nvPr/>
        </p:nvSpPr>
        <p:spPr>
          <a:xfrm>
            <a:off x="6935343" y="4648580"/>
            <a:ext cx="838200" cy="876300"/>
          </a:xfrm>
          <a:custGeom>
            <a:avLst/>
            <a:gdLst/>
            <a:ahLst/>
            <a:cxnLst/>
            <a:rect l="l" t="t" r="r" b="b"/>
            <a:pathLst>
              <a:path w="838200" h="876300">
                <a:moveTo>
                  <a:pt x="838200" y="876300"/>
                </a:moveTo>
                <a:lnTo>
                  <a:pt x="419100" y="876300"/>
                </a:lnTo>
                <a:lnTo>
                  <a:pt x="419100" y="0"/>
                </a:lnTo>
                <a:lnTo>
                  <a:pt x="0" y="0"/>
                </a:lnTo>
              </a:path>
            </a:pathLst>
          </a:custGeom>
          <a:ln w="101346">
            <a:solidFill>
              <a:srgbClr val="A6A6A6"/>
            </a:solidFill>
          </a:ln>
        </p:spPr>
        <p:txBody>
          <a:bodyPr wrap="square" lIns="0" tIns="0" rIns="0" bIns="0" rtlCol="0"/>
          <a:lstStyle/>
          <a:p>
            <a:endParaRPr dirty="0"/>
          </a:p>
        </p:txBody>
      </p:sp>
      <p:sp>
        <p:nvSpPr>
          <p:cNvPr id="13" name="object 13"/>
          <p:cNvSpPr/>
          <p:nvPr/>
        </p:nvSpPr>
        <p:spPr>
          <a:xfrm>
            <a:off x="6935343" y="4038980"/>
            <a:ext cx="838200" cy="1485900"/>
          </a:xfrm>
          <a:custGeom>
            <a:avLst/>
            <a:gdLst/>
            <a:ahLst/>
            <a:cxnLst/>
            <a:rect l="l" t="t" r="r" b="b"/>
            <a:pathLst>
              <a:path w="838200" h="1485900">
                <a:moveTo>
                  <a:pt x="838200" y="1485900"/>
                </a:moveTo>
                <a:lnTo>
                  <a:pt x="419100" y="1485900"/>
                </a:lnTo>
                <a:lnTo>
                  <a:pt x="419100" y="0"/>
                </a:lnTo>
                <a:lnTo>
                  <a:pt x="0" y="0"/>
                </a:lnTo>
              </a:path>
            </a:pathLst>
          </a:custGeom>
          <a:ln w="101346">
            <a:solidFill>
              <a:srgbClr val="A6A6A6"/>
            </a:solidFill>
          </a:ln>
        </p:spPr>
        <p:txBody>
          <a:bodyPr wrap="square" lIns="0" tIns="0" rIns="0" bIns="0" rtlCol="0"/>
          <a:lstStyle/>
          <a:p>
            <a:endParaRPr dirty="0"/>
          </a:p>
        </p:txBody>
      </p:sp>
      <p:sp>
        <p:nvSpPr>
          <p:cNvPr id="14" name="object 14"/>
          <p:cNvSpPr/>
          <p:nvPr/>
        </p:nvSpPr>
        <p:spPr>
          <a:xfrm>
            <a:off x="6935343" y="3429380"/>
            <a:ext cx="838200" cy="2095500"/>
          </a:xfrm>
          <a:custGeom>
            <a:avLst/>
            <a:gdLst/>
            <a:ahLst/>
            <a:cxnLst/>
            <a:rect l="l" t="t" r="r" b="b"/>
            <a:pathLst>
              <a:path w="838200" h="2095500">
                <a:moveTo>
                  <a:pt x="838200" y="2095500"/>
                </a:moveTo>
                <a:lnTo>
                  <a:pt x="419100" y="2095500"/>
                </a:lnTo>
                <a:lnTo>
                  <a:pt x="419100" y="0"/>
                </a:lnTo>
                <a:lnTo>
                  <a:pt x="0" y="0"/>
                </a:lnTo>
              </a:path>
            </a:pathLst>
          </a:custGeom>
          <a:ln w="101346">
            <a:solidFill>
              <a:srgbClr val="A6A6A6"/>
            </a:solidFill>
          </a:ln>
        </p:spPr>
        <p:txBody>
          <a:bodyPr wrap="square" lIns="0" tIns="0" rIns="0" bIns="0" rtlCol="0"/>
          <a:lstStyle/>
          <a:p>
            <a:endParaRPr dirty="0"/>
          </a:p>
        </p:txBody>
      </p:sp>
      <p:sp>
        <p:nvSpPr>
          <p:cNvPr id="15" name="object 15"/>
          <p:cNvSpPr/>
          <p:nvPr/>
        </p:nvSpPr>
        <p:spPr>
          <a:xfrm>
            <a:off x="3713988" y="3289553"/>
            <a:ext cx="401320" cy="268605"/>
          </a:xfrm>
          <a:custGeom>
            <a:avLst/>
            <a:gdLst/>
            <a:ahLst/>
            <a:cxnLst/>
            <a:rect l="l" t="t" r="r" b="b"/>
            <a:pathLst>
              <a:path w="401320" h="268604">
                <a:moveTo>
                  <a:pt x="401192" y="0"/>
                </a:moveTo>
                <a:lnTo>
                  <a:pt x="0" y="0"/>
                </a:lnTo>
                <a:lnTo>
                  <a:pt x="80136" y="268605"/>
                </a:lnTo>
                <a:lnTo>
                  <a:pt x="321055" y="268605"/>
                </a:lnTo>
                <a:lnTo>
                  <a:pt x="401192" y="0"/>
                </a:lnTo>
                <a:close/>
              </a:path>
            </a:pathLst>
          </a:custGeom>
          <a:solidFill>
            <a:srgbClr val="C00000"/>
          </a:solidFill>
        </p:spPr>
        <p:txBody>
          <a:bodyPr wrap="square" lIns="0" tIns="0" rIns="0" bIns="0" rtlCol="0"/>
          <a:lstStyle/>
          <a:p>
            <a:endParaRPr dirty="0"/>
          </a:p>
        </p:txBody>
      </p:sp>
      <p:sp>
        <p:nvSpPr>
          <p:cNvPr id="16" name="object 16"/>
          <p:cNvSpPr/>
          <p:nvPr/>
        </p:nvSpPr>
        <p:spPr>
          <a:xfrm>
            <a:off x="3714369" y="3289934"/>
            <a:ext cx="401320" cy="268605"/>
          </a:xfrm>
          <a:custGeom>
            <a:avLst/>
            <a:gdLst/>
            <a:ahLst/>
            <a:cxnLst/>
            <a:rect l="l" t="t" r="r" b="b"/>
            <a:pathLst>
              <a:path w="401320" h="268604">
                <a:moveTo>
                  <a:pt x="0" y="0"/>
                </a:moveTo>
                <a:lnTo>
                  <a:pt x="401193" y="0"/>
                </a:lnTo>
                <a:lnTo>
                  <a:pt x="321056" y="268605"/>
                </a:lnTo>
                <a:lnTo>
                  <a:pt x="80137" y="268605"/>
                </a:lnTo>
                <a:lnTo>
                  <a:pt x="0" y="0"/>
                </a:lnTo>
                <a:close/>
              </a:path>
            </a:pathLst>
          </a:custGeom>
          <a:ln w="57150">
            <a:solidFill>
              <a:srgbClr val="A6A6A6"/>
            </a:solidFill>
          </a:ln>
        </p:spPr>
        <p:txBody>
          <a:bodyPr wrap="square" lIns="0" tIns="0" rIns="0" bIns="0" rtlCol="0"/>
          <a:lstStyle/>
          <a:p>
            <a:endParaRPr dirty="0"/>
          </a:p>
        </p:txBody>
      </p:sp>
      <p:sp>
        <p:nvSpPr>
          <p:cNvPr id="17" name="object 17"/>
          <p:cNvSpPr/>
          <p:nvPr/>
        </p:nvSpPr>
        <p:spPr>
          <a:xfrm>
            <a:off x="4991100" y="32766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18" name="object 18"/>
          <p:cNvSpPr/>
          <p:nvPr/>
        </p:nvSpPr>
        <p:spPr>
          <a:xfrm>
            <a:off x="4991100" y="32766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19" name="object 19"/>
          <p:cNvSpPr/>
          <p:nvPr/>
        </p:nvSpPr>
        <p:spPr>
          <a:xfrm>
            <a:off x="4991100" y="3896740"/>
            <a:ext cx="1943100" cy="0"/>
          </a:xfrm>
          <a:custGeom>
            <a:avLst/>
            <a:gdLst/>
            <a:ahLst/>
            <a:cxnLst/>
            <a:rect l="l" t="t" r="r" b="b"/>
            <a:pathLst>
              <a:path w="1943100">
                <a:moveTo>
                  <a:pt x="0" y="0"/>
                </a:moveTo>
                <a:lnTo>
                  <a:pt x="1943100" y="0"/>
                </a:lnTo>
              </a:path>
            </a:pathLst>
          </a:custGeom>
          <a:ln w="21081">
            <a:solidFill>
              <a:srgbClr val="C00000"/>
            </a:solidFill>
          </a:ln>
        </p:spPr>
        <p:txBody>
          <a:bodyPr wrap="square" lIns="0" tIns="0" rIns="0" bIns="0" rtlCol="0"/>
          <a:lstStyle/>
          <a:p>
            <a:endParaRPr dirty="0"/>
          </a:p>
        </p:txBody>
      </p:sp>
      <p:sp>
        <p:nvSpPr>
          <p:cNvPr id="20" name="object 20"/>
          <p:cNvSpPr/>
          <p:nvPr/>
        </p:nvSpPr>
        <p:spPr>
          <a:xfrm>
            <a:off x="4991100" y="4108703"/>
            <a:ext cx="1943100" cy="82550"/>
          </a:xfrm>
          <a:custGeom>
            <a:avLst/>
            <a:gdLst/>
            <a:ahLst/>
            <a:cxnLst/>
            <a:rect l="l" t="t" r="r" b="b"/>
            <a:pathLst>
              <a:path w="1943100" h="82550">
                <a:moveTo>
                  <a:pt x="0" y="82042"/>
                </a:moveTo>
                <a:lnTo>
                  <a:pt x="1943100" y="82042"/>
                </a:lnTo>
                <a:lnTo>
                  <a:pt x="1943100" y="0"/>
                </a:lnTo>
                <a:lnTo>
                  <a:pt x="0" y="0"/>
                </a:lnTo>
                <a:lnTo>
                  <a:pt x="0" y="82042"/>
                </a:lnTo>
                <a:close/>
              </a:path>
            </a:pathLst>
          </a:custGeom>
          <a:solidFill>
            <a:srgbClr val="C00000"/>
          </a:solidFill>
        </p:spPr>
        <p:txBody>
          <a:bodyPr wrap="square" lIns="0" tIns="0" rIns="0" bIns="0" rtlCol="0"/>
          <a:lstStyle/>
          <a:p>
            <a:endParaRPr dirty="0"/>
          </a:p>
        </p:txBody>
      </p:sp>
      <p:sp>
        <p:nvSpPr>
          <p:cNvPr id="21" name="object 21"/>
          <p:cNvSpPr/>
          <p:nvPr/>
        </p:nvSpPr>
        <p:spPr>
          <a:xfrm>
            <a:off x="4991100" y="38862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22" name="object 22"/>
          <p:cNvSpPr/>
          <p:nvPr/>
        </p:nvSpPr>
        <p:spPr>
          <a:xfrm>
            <a:off x="4991100" y="44958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23" name="object 23"/>
          <p:cNvSpPr/>
          <p:nvPr/>
        </p:nvSpPr>
        <p:spPr>
          <a:xfrm>
            <a:off x="4991100" y="44958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24" name="object 24"/>
          <p:cNvSpPr/>
          <p:nvPr/>
        </p:nvSpPr>
        <p:spPr>
          <a:xfrm>
            <a:off x="4991100" y="51054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solidFill>
            <a:srgbClr val="C00000"/>
          </a:solidFill>
        </p:spPr>
        <p:txBody>
          <a:bodyPr wrap="square" lIns="0" tIns="0" rIns="0" bIns="0" rtlCol="0"/>
          <a:lstStyle/>
          <a:p>
            <a:endParaRPr dirty="0"/>
          </a:p>
        </p:txBody>
      </p:sp>
      <p:sp>
        <p:nvSpPr>
          <p:cNvPr id="25" name="object 25"/>
          <p:cNvSpPr/>
          <p:nvPr/>
        </p:nvSpPr>
        <p:spPr>
          <a:xfrm>
            <a:off x="4991100" y="5105400"/>
            <a:ext cx="1943100" cy="304800"/>
          </a:xfrm>
          <a:custGeom>
            <a:avLst/>
            <a:gdLst/>
            <a:ahLst/>
            <a:cxnLst/>
            <a:rect l="l" t="t" r="r" b="b"/>
            <a:pathLst>
              <a:path w="1943100" h="304800">
                <a:moveTo>
                  <a:pt x="0" y="304800"/>
                </a:moveTo>
                <a:lnTo>
                  <a:pt x="1943100" y="304800"/>
                </a:lnTo>
                <a:lnTo>
                  <a:pt x="1943100" y="0"/>
                </a:lnTo>
                <a:lnTo>
                  <a:pt x="0" y="0"/>
                </a:lnTo>
                <a:lnTo>
                  <a:pt x="0" y="304800"/>
                </a:lnTo>
                <a:close/>
              </a:path>
            </a:pathLst>
          </a:custGeom>
          <a:ln w="38100">
            <a:solidFill>
              <a:srgbClr val="A6A6A6"/>
            </a:solidFill>
          </a:ln>
        </p:spPr>
        <p:txBody>
          <a:bodyPr wrap="square" lIns="0" tIns="0" rIns="0" bIns="0" rtlCol="0"/>
          <a:lstStyle/>
          <a:p>
            <a:endParaRPr dirty="0"/>
          </a:p>
        </p:txBody>
      </p:sp>
      <p:sp>
        <p:nvSpPr>
          <p:cNvPr id="26" name="object 26"/>
          <p:cNvSpPr/>
          <p:nvPr/>
        </p:nvSpPr>
        <p:spPr>
          <a:xfrm>
            <a:off x="3713988" y="3896867"/>
            <a:ext cx="401320" cy="267970"/>
          </a:xfrm>
          <a:custGeom>
            <a:avLst/>
            <a:gdLst/>
            <a:ahLst/>
            <a:cxnLst/>
            <a:rect l="l" t="t" r="r" b="b"/>
            <a:pathLst>
              <a:path w="401320" h="267970">
                <a:moveTo>
                  <a:pt x="401192" y="0"/>
                </a:moveTo>
                <a:lnTo>
                  <a:pt x="0" y="0"/>
                </a:lnTo>
                <a:lnTo>
                  <a:pt x="80136" y="267715"/>
                </a:lnTo>
                <a:lnTo>
                  <a:pt x="321055" y="267715"/>
                </a:lnTo>
                <a:lnTo>
                  <a:pt x="401192" y="0"/>
                </a:lnTo>
                <a:close/>
              </a:path>
            </a:pathLst>
          </a:custGeom>
          <a:solidFill>
            <a:srgbClr val="C00000"/>
          </a:solidFill>
        </p:spPr>
        <p:txBody>
          <a:bodyPr wrap="square" lIns="0" tIns="0" rIns="0" bIns="0" rtlCol="0"/>
          <a:lstStyle/>
          <a:p>
            <a:endParaRPr dirty="0"/>
          </a:p>
        </p:txBody>
      </p:sp>
      <p:sp>
        <p:nvSpPr>
          <p:cNvPr id="27" name="object 27"/>
          <p:cNvSpPr/>
          <p:nvPr/>
        </p:nvSpPr>
        <p:spPr>
          <a:xfrm>
            <a:off x="3714369" y="3897248"/>
            <a:ext cx="401320" cy="267970"/>
          </a:xfrm>
          <a:custGeom>
            <a:avLst/>
            <a:gdLst/>
            <a:ahLst/>
            <a:cxnLst/>
            <a:rect l="l" t="t" r="r" b="b"/>
            <a:pathLst>
              <a:path w="401320" h="267970">
                <a:moveTo>
                  <a:pt x="0" y="0"/>
                </a:moveTo>
                <a:lnTo>
                  <a:pt x="401193" y="0"/>
                </a:lnTo>
                <a:lnTo>
                  <a:pt x="321056" y="267716"/>
                </a:lnTo>
                <a:lnTo>
                  <a:pt x="80137" y="267716"/>
                </a:lnTo>
                <a:lnTo>
                  <a:pt x="0" y="0"/>
                </a:lnTo>
                <a:close/>
              </a:path>
            </a:pathLst>
          </a:custGeom>
          <a:ln w="57150">
            <a:solidFill>
              <a:srgbClr val="A6A6A6"/>
            </a:solidFill>
          </a:ln>
        </p:spPr>
        <p:txBody>
          <a:bodyPr wrap="square" lIns="0" tIns="0" rIns="0" bIns="0" rtlCol="0"/>
          <a:lstStyle/>
          <a:p>
            <a:endParaRPr dirty="0"/>
          </a:p>
        </p:txBody>
      </p:sp>
      <p:sp>
        <p:nvSpPr>
          <p:cNvPr id="28" name="object 28"/>
          <p:cNvSpPr/>
          <p:nvPr/>
        </p:nvSpPr>
        <p:spPr>
          <a:xfrm>
            <a:off x="3713988" y="4499609"/>
            <a:ext cx="401320" cy="268605"/>
          </a:xfrm>
          <a:custGeom>
            <a:avLst/>
            <a:gdLst/>
            <a:ahLst/>
            <a:cxnLst/>
            <a:rect l="l" t="t" r="r" b="b"/>
            <a:pathLst>
              <a:path w="401320" h="268604">
                <a:moveTo>
                  <a:pt x="401192" y="0"/>
                </a:moveTo>
                <a:lnTo>
                  <a:pt x="0" y="0"/>
                </a:lnTo>
                <a:lnTo>
                  <a:pt x="80136" y="268605"/>
                </a:lnTo>
                <a:lnTo>
                  <a:pt x="321055" y="268605"/>
                </a:lnTo>
                <a:lnTo>
                  <a:pt x="401192" y="0"/>
                </a:lnTo>
                <a:close/>
              </a:path>
            </a:pathLst>
          </a:custGeom>
          <a:solidFill>
            <a:srgbClr val="C00000"/>
          </a:solidFill>
        </p:spPr>
        <p:txBody>
          <a:bodyPr wrap="square" lIns="0" tIns="0" rIns="0" bIns="0" rtlCol="0"/>
          <a:lstStyle/>
          <a:p>
            <a:endParaRPr dirty="0"/>
          </a:p>
        </p:txBody>
      </p:sp>
      <p:sp>
        <p:nvSpPr>
          <p:cNvPr id="29" name="object 29"/>
          <p:cNvSpPr/>
          <p:nvPr/>
        </p:nvSpPr>
        <p:spPr>
          <a:xfrm>
            <a:off x="3714369" y="4499990"/>
            <a:ext cx="401320" cy="268605"/>
          </a:xfrm>
          <a:custGeom>
            <a:avLst/>
            <a:gdLst/>
            <a:ahLst/>
            <a:cxnLst/>
            <a:rect l="l" t="t" r="r" b="b"/>
            <a:pathLst>
              <a:path w="401320" h="268604">
                <a:moveTo>
                  <a:pt x="0" y="0"/>
                </a:moveTo>
                <a:lnTo>
                  <a:pt x="401193" y="0"/>
                </a:lnTo>
                <a:lnTo>
                  <a:pt x="321056" y="268604"/>
                </a:lnTo>
                <a:lnTo>
                  <a:pt x="80137" y="268604"/>
                </a:lnTo>
                <a:lnTo>
                  <a:pt x="0" y="0"/>
                </a:lnTo>
                <a:close/>
              </a:path>
            </a:pathLst>
          </a:custGeom>
          <a:ln w="57150">
            <a:solidFill>
              <a:srgbClr val="A6A6A6"/>
            </a:solidFill>
          </a:ln>
        </p:spPr>
        <p:txBody>
          <a:bodyPr wrap="square" lIns="0" tIns="0" rIns="0" bIns="0" rtlCol="0"/>
          <a:lstStyle/>
          <a:p>
            <a:endParaRPr dirty="0"/>
          </a:p>
        </p:txBody>
      </p:sp>
      <p:sp>
        <p:nvSpPr>
          <p:cNvPr id="30" name="object 30"/>
          <p:cNvSpPr/>
          <p:nvPr/>
        </p:nvSpPr>
        <p:spPr>
          <a:xfrm>
            <a:off x="3713988" y="5109209"/>
            <a:ext cx="401320" cy="268605"/>
          </a:xfrm>
          <a:custGeom>
            <a:avLst/>
            <a:gdLst/>
            <a:ahLst/>
            <a:cxnLst/>
            <a:rect l="l" t="t" r="r" b="b"/>
            <a:pathLst>
              <a:path w="401320" h="268604">
                <a:moveTo>
                  <a:pt x="401192" y="0"/>
                </a:moveTo>
                <a:lnTo>
                  <a:pt x="0" y="0"/>
                </a:lnTo>
                <a:lnTo>
                  <a:pt x="80136" y="268605"/>
                </a:lnTo>
                <a:lnTo>
                  <a:pt x="321055" y="268605"/>
                </a:lnTo>
                <a:lnTo>
                  <a:pt x="401192" y="0"/>
                </a:lnTo>
                <a:close/>
              </a:path>
            </a:pathLst>
          </a:custGeom>
          <a:solidFill>
            <a:srgbClr val="C00000"/>
          </a:solidFill>
        </p:spPr>
        <p:txBody>
          <a:bodyPr wrap="square" lIns="0" tIns="0" rIns="0" bIns="0" rtlCol="0"/>
          <a:lstStyle/>
          <a:p>
            <a:endParaRPr dirty="0"/>
          </a:p>
        </p:txBody>
      </p:sp>
      <p:sp>
        <p:nvSpPr>
          <p:cNvPr id="31" name="object 31"/>
          <p:cNvSpPr/>
          <p:nvPr/>
        </p:nvSpPr>
        <p:spPr>
          <a:xfrm>
            <a:off x="3714369" y="5109590"/>
            <a:ext cx="401320" cy="268605"/>
          </a:xfrm>
          <a:custGeom>
            <a:avLst/>
            <a:gdLst/>
            <a:ahLst/>
            <a:cxnLst/>
            <a:rect l="l" t="t" r="r" b="b"/>
            <a:pathLst>
              <a:path w="401320" h="268604">
                <a:moveTo>
                  <a:pt x="0" y="0"/>
                </a:moveTo>
                <a:lnTo>
                  <a:pt x="401193" y="0"/>
                </a:lnTo>
                <a:lnTo>
                  <a:pt x="321056" y="268604"/>
                </a:lnTo>
                <a:lnTo>
                  <a:pt x="80137" y="268604"/>
                </a:lnTo>
                <a:lnTo>
                  <a:pt x="0" y="0"/>
                </a:lnTo>
                <a:close/>
              </a:path>
            </a:pathLst>
          </a:custGeom>
          <a:ln w="57150">
            <a:solidFill>
              <a:srgbClr val="A6A6A6"/>
            </a:solidFill>
          </a:ln>
        </p:spPr>
        <p:txBody>
          <a:bodyPr wrap="square" lIns="0" tIns="0" rIns="0" bIns="0" rtlCol="0"/>
          <a:lstStyle/>
          <a:p>
            <a:endParaRPr dirty="0"/>
          </a:p>
        </p:txBody>
      </p:sp>
      <p:sp>
        <p:nvSpPr>
          <p:cNvPr id="32" name="object 32"/>
          <p:cNvSpPr/>
          <p:nvPr/>
        </p:nvSpPr>
        <p:spPr>
          <a:xfrm>
            <a:off x="4024503" y="3427095"/>
            <a:ext cx="986155" cy="0"/>
          </a:xfrm>
          <a:custGeom>
            <a:avLst/>
            <a:gdLst/>
            <a:ahLst/>
            <a:cxnLst/>
            <a:rect l="l" t="t" r="r" b="b"/>
            <a:pathLst>
              <a:path w="986154">
                <a:moveTo>
                  <a:pt x="0" y="0"/>
                </a:moveTo>
                <a:lnTo>
                  <a:pt x="985901" y="0"/>
                </a:lnTo>
              </a:path>
            </a:pathLst>
          </a:custGeom>
          <a:ln w="101346">
            <a:solidFill>
              <a:srgbClr val="A6A6A6"/>
            </a:solidFill>
          </a:ln>
        </p:spPr>
        <p:txBody>
          <a:bodyPr wrap="square" lIns="0" tIns="0" rIns="0" bIns="0" rtlCol="0"/>
          <a:lstStyle/>
          <a:p>
            <a:endParaRPr dirty="0"/>
          </a:p>
        </p:txBody>
      </p:sp>
      <p:sp>
        <p:nvSpPr>
          <p:cNvPr id="33" name="object 33"/>
          <p:cNvSpPr/>
          <p:nvPr/>
        </p:nvSpPr>
        <p:spPr>
          <a:xfrm>
            <a:off x="4024503" y="4035933"/>
            <a:ext cx="984250" cy="0"/>
          </a:xfrm>
          <a:custGeom>
            <a:avLst/>
            <a:gdLst/>
            <a:ahLst/>
            <a:cxnLst/>
            <a:rect l="l" t="t" r="r" b="b"/>
            <a:pathLst>
              <a:path w="984250">
                <a:moveTo>
                  <a:pt x="0" y="0"/>
                </a:moveTo>
                <a:lnTo>
                  <a:pt x="984122" y="0"/>
                </a:lnTo>
              </a:path>
            </a:pathLst>
          </a:custGeom>
          <a:ln w="101346">
            <a:solidFill>
              <a:srgbClr val="A6A6A6"/>
            </a:solidFill>
          </a:ln>
        </p:spPr>
        <p:txBody>
          <a:bodyPr wrap="square" lIns="0" tIns="0" rIns="0" bIns="0" rtlCol="0"/>
          <a:lstStyle/>
          <a:p>
            <a:endParaRPr dirty="0"/>
          </a:p>
        </p:txBody>
      </p:sp>
      <p:sp>
        <p:nvSpPr>
          <p:cNvPr id="34" name="object 34"/>
          <p:cNvSpPr/>
          <p:nvPr/>
        </p:nvSpPr>
        <p:spPr>
          <a:xfrm>
            <a:off x="4075557" y="4634865"/>
            <a:ext cx="916305" cy="14604"/>
          </a:xfrm>
          <a:custGeom>
            <a:avLst/>
            <a:gdLst/>
            <a:ahLst/>
            <a:cxnLst/>
            <a:rect l="l" t="t" r="r" b="b"/>
            <a:pathLst>
              <a:path w="916304" h="14604">
                <a:moveTo>
                  <a:pt x="916177" y="14477"/>
                </a:moveTo>
                <a:lnTo>
                  <a:pt x="0" y="0"/>
                </a:lnTo>
              </a:path>
            </a:pathLst>
          </a:custGeom>
          <a:ln w="101346">
            <a:solidFill>
              <a:srgbClr val="A6A6A6"/>
            </a:solidFill>
          </a:ln>
        </p:spPr>
        <p:txBody>
          <a:bodyPr wrap="square" lIns="0" tIns="0" rIns="0" bIns="0" rtlCol="0"/>
          <a:lstStyle/>
          <a:p>
            <a:endParaRPr dirty="0"/>
          </a:p>
        </p:txBody>
      </p:sp>
      <p:sp>
        <p:nvSpPr>
          <p:cNvPr id="35" name="object 35"/>
          <p:cNvSpPr/>
          <p:nvPr/>
        </p:nvSpPr>
        <p:spPr>
          <a:xfrm>
            <a:off x="4075557" y="5244465"/>
            <a:ext cx="916305" cy="14604"/>
          </a:xfrm>
          <a:custGeom>
            <a:avLst/>
            <a:gdLst/>
            <a:ahLst/>
            <a:cxnLst/>
            <a:rect l="l" t="t" r="r" b="b"/>
            <a:pathLst>
              <a:path w="916304" h="14604">
                <a:moveTo>
                  <a:pt x="916177" y="14478"/>
                </a:moveTo>
                <a:lnTo>
                  <a:pt x="0" y="0"/>
                </a:lnTo>
              </a:path>
            </a:pathLst>
          </a:custGeom>
          <a:ln w="101346">
            <a:solidFill>
              <a:srgbClr val="A6A6A6"/>
            </a:solidFill>
          </a:ln>
        </p:spPr>
        <p:txBody>
          <a:bodyPr wrap="square" lIns="0" tIns="0" rIns="0" bIns="0" rtlCol="0"/>
          <a:lstStyle/>
          <a:p>
            <a:endParaRPr dirty="0"/>
          </a:p>
        </p:txBody>
      </p:sp>
      <p:sp>
        <p:nvSpPr>
          <p:cNvPr id="36" name="object 36"/>
          <p:cNvSpPr/>
          <p:nvPr/>
        </p:nvSpPr>
        <p:spPr>
          <a:xfrm>
            <a:off x="3820667" y="3418332"/>
            <a:ext cx="199390" cy="209550"/>
          </a:xfrm>
          <a:custGeom>
            <a:avLst/>
            <a:gdLst/>
            <a:ahLst/>
            <a:cxnLst/>
            <a:rect l="l" t="t" r="r" b="b"/>
            <a:pathLst>
              <a:path w="199389" h="209550">
                <a:moveTo>
                  <a:pt x="99567" y="0"/>
                </a:moveTo>
                <a:lnTo>
                  <a:pt x="60832" y="8255"/>
                </a:lnTo>
                <a:lnTo>
                  <a:pt x="29209" y="30607"/>
                </a:lnTo>
                <a:lnTo>
                  <a:pt x="7873" y="64008"/>
                </a:lnTo>
                <a:lnTo>
                  <a:pt x="0" y="104775"/>
                </a:lnTo>
                <a:lnTo>
                  <a:pt x="7873" y="145542"/>
                </a:lnTo>
                <a:lnTo>
                  <a:pt x="29209" y="178816"/>
                </a:lnTo>
                <a:lnTo>
                  <a:pt x="60832" y="201295"/>
                </a:lnTo>
                <a:lnTo>
                  <a:pt x="99567" y="209550"/>
                </a:lnTo>
                <a:lnTo>
                  <a:pt x="138302" y="201295"/>
                </a:lnTo>
                <a:lnTo>
                  <a:pt x="169925" y="178816"/>
                </a:lnTo>
                <a:lnTo>
                  <a:pt x="191261" y="145542"/>
                </a:lnTo>
                <a:lnTo>
                  <a:pt x="199135" y="104775"/>
                </a:lnTo>
                <a:lnTo>
                  <a:pt x="191261" y="64008"/>
                </a:lnTo>
                <a:lnTo>
                  <a:pt x="169925" y="30607"/>
                </a:lnTo>
                <a:lnTo>
                  <a:pt x="138302" y="8255"/>
                </a:lnTo>
                <a:lnTo>
                  <a:pt x="99567" y="0"/>
                </a:lnTo>
                <a:close/>
              </a:path>
            </a:pathLst>
          </a:custGeom>
          <a:solidFill>
            <a:srgbClr val="C00000"/>
          </a:solidFill>
        </p:spPr>
        <p:txBody>
          <a:bodyPr wrap="square" lIns="0" tIns="0" rIns="0" bIns="0" rtlCol="0"/>
          <a:lstStyle/>
          <a:p>
            <a:endParaRPr dirty="0"/>
          </a:p>
        </p:txBody>
      </p:sp>
      <p:sp>
        <p:nvSpPr>
          <p:cNvPr id="37" name="object 37"/>
          <p:cNvSpPr/>
          <p:nvPr/>
        </p:nvSpPr>
        <p:spPr>
          <a:xfrm>
            <a:off x="3820667" y="4040885"/>
            <a:ext cx="199390" cy="208915"/>
          </a:xfrm>
          <a:custGeom>
            <a:avLst/>
            <a:gdLst/>
            <a:ahLst/>
            <a:cxnLst/>
            <a:rect l="l" t="t" r="r" b="b"/>
            <a:pathLst>
              <a:path w="199389" h="208914">
                <a:moveTo>
                  <a:pt x="99567" y="0"/>
                </a:moveTo>
                <a:lnTo>
                  <a:pt x="60832" y="8255"/>
                </a:lnTo>
                <a:lnTo>
                  <a:pt x="29209" y="30607"/>
                </a:lnTo>
                <a:lnTo>
                  <a:pt x="7873" y="63753"/>
                </a:lnTo>
                <a:lnTo>
                  <a:pt x="0" y="104267"/>
                </a:lnTo>
                <a:lnTo>
                  <a:pt x="7873" y="144907"/>
                </a:lnTo>
                <a:lnTo>
                  <a:pt x="29209" y="178054"/>
                </a:lnTo>
                <a:lnTo>
                  <a:pt x="60832" y="200406"/>
                </a:lnTo>
                <a:lnTo>
                  <a:pt x="99567" y="208661"/>
                </a:lnTo>
                <a:lnTo>
                  <a:pt x="138302" y="200406"/>
                </a:lnTo>
                <a:lnTo>
                  <a:pt x="169925" y="178054"/>
                </a:lnTo>
                <a:lnTo>
                  <a:pt x="191261" y="144907"/>
                </a:lnTo>
                <a:lnTo>
                  <a:pt x="199135" y="104267"/>
                </a:lnTo>
                <a:lnTo>
                  <a:pt x="191261" y="63753"/>
                </a:lnTo>
                <a:lnTo>
                  <a:pt x="169925" y="30607"/>
                </a:lnTo>
                <a:lnTo>
                  <a:pt x="138302" y="8255"/>
                </a:lnTo>
                <a:lnTo>
                  <a:pt x="99567" y="0"/>
                </a:lnTo>
                <a:close/>
              </a:path>
            </a:pathLst>
          </a:custGeom>
          <a:solidFill>
            <a:srgbClr val="C00000"/>
          </a:solidFill>
        </p:spPr>
        <p:txBody>
          <a:bodyPr wrap="square" lIns="0" tIns="0" rIns="0" bIns="0" rtlCol="0"/>
          <a:lstStyle/>
          <a:p>
            <a:endParaRPr dirty="0"/>
          </a:p>
        </p:txBody>
      </p:sp>
      <p:sp>
        <p:nvSpPr>
          <p:cNvPr id="38" name="object 38"/>
          <p:cNvSpPr/>
          <p:nvPr/>
        </p:nvSpPr>
        <p:spPr>
          <a:xfrm>
            <a:off x="3820667" y="4620767"/>
            <a:ext cx="199390" cy="208915"/>
          </a:xfrm>
          <a:custGeom>
            <a:avLst/>
            <a:gdLst/>
            <a:ahLst/>
            <a:cxnLst/>
            <a:rect l="l" t="t" r="r" b="b"/>
            <a:pathLst>
              <a:path w="199389" h="208914">
                <a:moveTo>
                  <a:pt x="99567" y="0"/>
                </a:moveTo>
                <a:lnTo>
                  <a:pt x="60832" y="8254"/>
                </a:lnTo>
                <a:lnTo>
                  <a:pt x="29209" y="30606"/>
                </a:lnTo>
                <a:lnTo>
                  <a:pt x="7873" y="63753"/>
                </a:lnTo>
                <a:lnTo>
                  <a:pt x="0" y="104266"/>
                </a:lnTo>
                <a:lnTo>
                  <a:pt x="7873" y="144906"/>
                </a:lnTo>
                <a:lnTo>
                  <a:pt x="29209" y="178053"/>
                </a:lnTo>
                <a:lnTo>
                  <a:pt x="60832" y="200405"/>
                </a:lnTo>
                <a:lnTo>
                  <a:pt x="99567" y="208660"/>
                </a:lnTo>
                <a:lnTo>
                  <a:pt x="138302" y="200405"/>
                </a:lnTo>
                <a:lnTo>
                  <a:pt x="169925" y="178053"/>
                </a:lnTo>
                <a:lnTo>
                  <a:pt x="191261" y="144906"/>
                </a:lnTo>
                <a:lnTo>
                  <a:pt x="199135" y="104266"/>
                </a:lnTo>
                <a:lnTo>
                  <a:pt x="191261" y="63753"/>
                </a:lnTo>
                <a:lnTo>
                  <a:pt x="169925" y="30606"/>
                </a:lnTo>
                <a:lnTo>
                  <a:pt x="138302" y="8254"/>
                </a:lnTo>
                <a:lnTo>
                  <a:pt x="99567" y="0"/>
                </a:lnTo>
                <a:close/>
              </a:path>
            </a:pathLst>
          </a:custGeom>
          <a:solidFill>
            <a:srgbClr val="C00000"/>
          </a:solidFill>
        </p:spPr>
        <p:txBody>
          <a:bodyPr wrap="square" lIns="0" tIns="0" rIns="0" bIns="0" rtlCol="0"/>
          <a:lstStyle/>
          <a:p>
            <a:endParaRPr dirty="0"/>
          </a:p>
        </p:txBody>
      </p:sp>
      <p:sp>
        <p:nvSpPr>
          <p:cNvPr id="39" name="object 39"/>
          <p:cNvSpPr/>
          <p:nvPr/>
        </p:nvSpPr>
        <p:spPr>
          <a:xfrm>
            <a:off x="3814571" y="5243321"/>
            <a:ext cx="199390" cy="208915"/>
          </a:xfrm>
          <a:custGeom>
            <a:avLst/>
            <a:gdLst/>
            <a:ahLst/>
            <a:cxnLst/>
            <a:rect l="l" t="t" r="r" b="b"/>
            <a:pathLst>
              <a:path w="199389" h="208914">
                <a:moveTo>
                  <a:pt x="99567" y="0"/>
                </a:moveTo>
                <a:lnTo>
                  <a:pt x="60832" y="8254"/>
                </a:lnTo>
                <a:lnTo>
                  <a:pt x="29209" y="30606"/>
                </a:lnTo>
                <a:lnTo>
                  <a:pt x="7873" y="63753"/>
                </a:lnTo>
                <a:lnTo>
                  <a:pt x="0" y="104266"/>
                </a:lnTo>
                <a:lnTo>
                  <a:pt x="7873" y="144906"/>
                </a:lnTo>
                <a:lnTo>
                  <a:pt x="29209" y="178053"/>
                </a:lnTo>
                <a:lnTo>
                  <a:pt x="60832" y="200405"/>
                </a:lnTo>
                <a:lnTo>
                  <a:pt x="99567" y="208660"/>
                </a:lnTo>
                <a:lnTo>
                  <a:pt x="138302" y="200405"/>
                </a:lnTo>
                <a:lnTo>
                  <a:pt x="169925" y="178053"/>
                </a:lnTo>
                <a:lnTo>
                  <a:pt x="191261" y="144906"/>
                </a:lnTo>
                <a:lnTo>
                  <a:pt x="199135" y="104266"/>
                </a:lnTo>
                <a:lnTo>
                  <a:pt x="191261" y="63753"/>
                </a:lnTo>
                <a:lnTo>
                  <a:pt x="169925" y="30606"/>
                </a:lnTo>
                <a:lnTo>
                  <a:pt x="138302" y="8254"/>
                </a:lnTo>
                <a:lnTo>
                  <a:pt x="99567" y="0"/>
                </a:lnTo>
                <a:close/>
              </a:path>
            </a:pathLst>
          </a:custGeom>
          <a:solidFill>
            <a:srgbClr val="C00000"/>
          </a:solidFill>
        </p:spPr>
        <p:txBody>
          <a:bodyPr wrap="square" lIns="0" tIns="0" rIns="0" bIns="0" rtlCol="0"/>
          <a:lstStyle/>
          <a:p>
            <a:endParaRPr dirty="0"/>
          </a:p>
        </p:txBody>
      </p:sp>
      <p:sp>
        <p:nvSpPr>
          <p:cNvPr id="40" name="object 40"/>
          <p:cNvSpPr/>
          <p:nvPr/>
        </p:nvSpPr>
        <p:spPr>
          <a:xfrm>
            <a:off x="4074414" y="3423665"/>
            <a:ext cx="916305" cy="5715"/>
          </a:xfrm>
          <a:custGeom>
            <a:avLst/>
            <a:gdLst/>
            <a:ahLst/>
            <a:cxnLst/>
            <a:rect l="l" t="t" r="r" b="b"/>
            <a:pathLst>
              <a:path w="916304" h="5714">
                <a:moveTo>
                  <a:pt x="916177" y="5334"/>
                </a:moveTo>
                <a:lnTo>
                  <a:pt x="0" y="0"/>
                </a:lnTo>
              </a:path>
            </a:pathLst>
          </a:custGeom>
          <a:ln w="38100">
            <a:solidFill>
              <a:srgbClr val="C00000"/>
            </a:solidFill>
          </a:ln>
        </p:spPr>
        <p:txBody>
          <a:bodyPr wrap="square" lIns="0" tIns="0" rIns="0" bIns="0" rtlCol="0"/>
          <a:lstStyle/>
          <a:p>
            <a:endParaRPr dirty="0"/>
          </a:p>
        </p:txBody>
      </p:sp>
      <p:sp>
        <p:nvSpPr>
          <p:cNvPr id="41" name="object 41"/>
          <p:cNvSpPr/>
          <p:nvPr/>
        </p:nvSpPr>
        <p:spPr>
          <a:xfrm>
            <a:off x="4074414" y="4030979"/>
            <a:ext cx="916305" cy="8255"/>
          </a:xfrm>
          <a:custGeom>
            <a:avLst/>
            <a:gdLst/>
            <a:ahLst/>
            <a:cxnLst/>
            <a:rect l="l" t="t" r="r" b="b"/>
            <a:pathLst>
              <a:path w="916304" h="8254">
                <a:moveTo>
                  <a:pt x="916177" y="8128"/>
                </a:moveTo>
                <a:lnTo>
                  <a:pt x="0" y="0"/>
                </a:lnTo>
              </a:path>
            </a:pathLst>
          </a:custGeom>
          <a:ln w="38100">
            <a:solidFill>
              <a:srgbClr val="C00000"/>
            </a:solidFill>
          </a:ln>
        </p:spPr>
        <p:txBody>
          <a:bodyPr wrap="square" lIns="0" tIns="0" rIns="0" bIns="0" rtlCol="0"/>
          <a:lstStyle/>
          <a:p>
            <a:endParaRPr dirty="0"/>
          </a:p>
        </p:txBody>
      </p:sp>
      <p:sp>
        <p:nvSpPr>
          <p:cNvPr id="42" name="object 42"/>
          <p:cNvSpPr/>
          <p:nvPr/>
        </p:nvSpPr>
        <p:spPr>
          <a:xfrm>
            <a:off x="4074414" y="4633721"/>
            <a:ext cx="916305" cy="14604"/>
          </a:xfrm>
          <a:custGeom>
            <a:avLst/>
            <a:gdLst/>
            <a:ahLst/>
            <a:cxnLst/>
            <a:rect l="l" t="t" r="r" b="b"/>
            <a:pathLst>
              <a:path w="916304" h="14604">
                <a:moveTo>
                  <a:pt x="916177" y="14477"/>
                </a:moveTo>
                <a:lnTo>
                  <a:pt x="0" y="0"/>
                </a:lnTo>
              </a:path>
            </a:pathLst>
          </a:custGeom>
          <a:ln w="38100">
            <a:solidFill>
              <a:srgbClr val="C00000"/>
            </a:solidFill>
          </a:ln>
        </p:spPr>
        <p:txBody>
          <a:bodyPr wrap="square" lIns="0" tIns="0" rIns="0" bIns="0" rtlCol="0"/>
          <a:lstStyle/>
          <a:p>
            <a:endParaRPr dirty="0"/>
          </a:p>
        </p:txBody>
      </p:sp>
      <p:sp>
        <p:nvSpPr>
          <p:cNvPr id="43" name="object 43"/>
          <p:cNvSpPr/>
          <p:nvPr/>
        </p:nvSpPr>
        <p:spPr>
          <a:xfrm>
            <a:off x="4074414" y="5243321"/>
            <a:ext cx="916305" cy="14604"/>
          </a:xfrm>
          <a:custGeom>
            <a:avLst/>
            <a:gdLst/>
            <a:ahLst/>
            <a:cxnLst/>
            <a:rect l="l" t="t" r="r" b="b"/>
            <a:pathLst>
              <a:path w="916304" h="14604">
                <a:moveTo>
                  <a:pt x="916177" y="14477"/>
                </a:moveTo>
                <a:lnTo>
                  <a:pt x="0" y="0"/>
                </a:lnTo>
              </a:path>
            </a:pathLst>
          </a:custGeom>
          <a:ln w="38100">
            <a:solidFill>
              <a:srgbClr val="C00000"/>
            </a:solidFill>
          </a:ln>
        </p:spPr>
        <p:txBody>
          <a:bodyPr wrap="square" lIns="0" tIns="0" rIns="0" bIns="0" rtlCol="0"/>
          <a:lstStyle/>
          <a:p>
            <a:endParaRPr dirty="0"/>
          </a:p>
        </p:txBody>
      </p:sp>
      <p:sp>
        <p:nvSpPr>
          <p:cNvPr id="44" name="object 44"/>
          <p:cNvSpPr/>
          <p:nvPr/>
        </p:nvSpPr>
        <p:spPr>
          <a:xfrm>
            <a:off x="6934200" y="3429000"/>
            <a:ext cx="838200" cy="2095500"/>
          </a:xfrm>
          <a:custGeom>
            <a:avLst/>
            <a:gdLst/>
            <a:ahLst/>
            <a:cxnLst/>
            <a:rect l="l" t="t" r="r" b="b"/>
            <a:pathLst>
              <a:path w="838200" h="2095500">
                <a:moveTo>
                  <a:pt x="838200" y="2095500"/>
                </a:moveTo>
                <a:lnTo>
                  <a:pt x="419100" y="2095500"/>
                </a:lnTo>
                <a:lnTo>
                  <a:pt x="419100" y="0"/>
                </a:lnTo>
                <a:lnTo>
                  <a:pt x="0" y="0"/>
                </a:lnTo>
              </a:path>
            </a:pathLst>
          </a:custGeom>
          <a:ln w="38100">
            <a:solidFill>
              <a:srgbClr val="FFFFFF"/>
            </a:solidFill>
          </a:ln>
        </p:spPr>
        <p:txBody>
          <a:bodyPr wrap="square" lIns="0" tIns="0" rIns="0" bIns="0" rtlCol="0"/>
          <a:lstStyle/>
          <a:p>
            <a:endParaRPr dirty="0"/>
          </a:p>
        </p:txBody>
      </p:sp>
      <p:sp>
        <p:nvSpPr>
          <p:cNvPr id="45" name="object 45"/>
          <p:cNvSpPr/>
          <p:nvPr/>
        </p:nvSpPr>
        <p:spPr>
          <a:xfrm>
            <a:off x="6934200" y="4038600"/>
            <a:ext cx="838200" cy="1485900"/>
          </a:xfrm>
          <a:custGeom>
            <a:avLst/>
            <a:gdLst/>
            <a:ahLst/>
            <a:cxnLst/>
            <a:rect l="l" t="t" r="r" b="b"/>
            <a:pathLst>
              <a:path w="838200" h="1485900">
                <a:moveTo>
                  <a:pt x="838200" y="1485900"/>
                </a:moveTo>
                <a:lnTo>
                  <a:pt x="419100" y="1485900"/>
                </a:lnTo>
                <a:lnTo>
                  <a:pt x="419100" y="0"/>
                </a:lnTo>
                <a:lnTo>
                  <a:pt x="0" y="0"/>
                </a:lnTo>
              </a:path>
            </a:pathLst>
          </a:custGeom>
          <a:ln w="38100">
            <a:solidFill>
              <a:srgbClr val="FFFFFF"/>
            </a:solidFill>
          </a:ln>
        </p:spPr>
        <p:txBody>
          <a:bodyPr wrap="square" lIns="0" tIns="0" rIns="0" bIns="0" rtlCol="0"/>
          <a:lstStyle/>
          <a:p>
            <a:endParaRPr dirty="0"/>
          </a:p>
        </p:txBody>
      </p:sp>
      <p:sp>
        <p:nvSpPr>
          <p:cNvPr id="46" name="object 46"/>
          <p:cNvSpPr/>
          <p:nvPr/>
        </p:nvSpPr>
        <p:spPr>
          <a:xfrm>
            <a:off x="6934200" y="4648200"/>
            <a:ext cx="838200" cy="876300"/>
          </a:xfrm>
          <a:custGeom>
            <a:avLst/>
            <a:gdLst/>
            <a:ahLst/>
            <a:cxnLst/>
            <a:rect l="l" t="t" r="r" b="b"/>
            <a:pathLst>
              <a:path w="838200" h="876300">
                <a:moveTo>
                  <a:pt x="838200" y="876300"/>
                </a:moveTo>
                <a:lnTo>
                  <a:pt x="419100" y="876300"/>
                </a:lnTo>
                <a:lnTo>
                  <a:pt x="419100" y="0"/>
                </a:lnTo>
                <a:lnTo>
                  <a:pt x="0" y="0"/>
                </a:lnTo>
              </a:path>
            </a:pathLst>
          </a:custGeom>
          <a:ln w="38100">
            <a:solidFill>
              <a:srgbClr val="FFFFFF"/>
            </a:solidFill>
          </a:ln>
        </p:spPr>
        <p:txBody>
          <a:bodyPr wrap="square" lIns="0" tIns="0" rIns="0" bIns="0" rtlCol="0"/>
          <a:lstStyle/>
          <a:p>
            <a:endParaRPr dirty="0"/>
          </a:p>
        </p:txBody>
      </p:sp>
      <p:sp>
        <p:nvSpPr>
          <p:cNvPr id="47" name="object 47"/>
          <p:cNvSpPr/>
          <p:nvPr/>
        </p:nvSpPr>
        <p:spPr>
          <a:xfrm>
            <a:off x="6934200" y="5257800"/>
            <a:ext cx="838200" cy="266700"/>
          </a:xfrm>
          <a:custGeom>
            <a:avLst/>
            <a:gdLst/>
            <a:ahLst/>
            <a:cxnLst/>
            <a:rect l="l" t="t" r="r" b="b"/>
            <a:pathLst>
              <a:path w="838200" h="266700">
                <a:moveTo>
                  <a:pt x="838200" y="266700"/>
                </a:moveTo>
                <a:lnTo>
                  <a:pt x="419100" y="266700"/>
                </a:lnTo>
                <a:lnTo>
                  <a:pt x="419100" y="0"/>
                </a:lnTo>
                <a:lnTo>
                  <a:pt x="0" y="0"/>
                </a:lnTo>
              </a:path>
            </a:pathLst>
          </a:custGeom>
          <a:ln w="38100">
            <a:solidFill>
              <a:srgbClr val="FFFFFF"/>
            </a:solidFill>
          </a:ln>
        </p:spPr>
        <p:txBody>
          <a:bodyPr wrap="square" lIns="0" tIns="0" rIns="0" bIns="0" rtlCol="0"/>
          <a:lstStyle/>
          <a:p>
            <a:endParaRPr dirty="0"/>
          </a:p>
        </p:txBody>
      </p:sp>
      <p:sp>
        <p:nvSpPr>
          <p:cNvPr id="48" name="object 48"/>
          <p:cNvSpPr/>
          <p:nvPr/>
        </p:nvSpPr>
        <p:spPr>
          <a:xfrm>
            <a:off x="5010150" y="3289553"/>
            <a:ext cx="1908810" cy="213360"/>
          </a:xfrm>
          <a:custGeom>
            <a:avLst/>
            <a:gdLst/>
            <a:ahLst/>
            <a:cxnLst/>
            <a:rect l="l" t="t" r="r" b="b"/>
            <a:pathLst>
              <a:path w="1908809" h="213360">
                <a:moveTo>
                  <a:pt x="0" y="213360"/>
                </a:moveTo>
                <a:lnTo>
                  <a:pt x="1908809" y="213360"/>
                </a:lnTo>
                <a:lnTo>
                  <a:pt x="1908809" y="0"/>
                </a:lnTo>
                <a:lnTo>
                  <a:pt x="0" y="0"/>
                </a:lnTo>
                <a:lnTo>
                  <a:pt x="0" y="213360"/>
                </a:lnTo>
                <a:close/>
              </a:path>
            </a:pathLst>
          </a:custGeom>
          <a:solidFill>
            <a:srgbClr val="FFFFFF"/>
          </a:solidFill>
        </p:spPr>
        <p:txBody>
          <a:bodyPr wrap="square" lIns="0" tIns="0" rIns="0" bIns="0" rtlCol="0"/>
          <a:lstStyle/>
          <a:p>
            <a:endParaRPr dirty="0"/>
          </a:p>
        </p:txBody>
      </p:sp>
      <p:sp>
        <p:nvSpPr>
          <p:cNvPr id="49" name="object 49"/>
          <p:cNvSpPr/>
          <p:nvPr/>
        </p:nvSpPr>
        <p:spPr>
          <a:xfrm>
            <a:off x="5008626" y="3907535"/>
            <a:ext cx="1908810" cy="201295"/>
          </a:xfrm>
          <a:custGeom>
            <a:avLst/>
            <a:gdLst/>
            <a:ahLst/>
            <a:cxnLst/>
            <a:rect l="l" t="t" r="r" b="b"/>
            <a:pathLst>
              <a:path w="1908809" h="201295">
                <a:moveTo>
                  <a:pt x="0" y="201041"/>
                </a:moveTo>
                <a:lnTo>
                  <a:pt x="1908810" y="201041"/>
                </a:lnTo>
                <a:lnTo>
                  <a:pt x="1908810" y="0"/>
                </a:lnTo>
                <a:lnTo>
                  <a:pt x="0" y="0"/>
                </a:lnTo>
                <a:lnTo>
                  <a:pt x="0" y="201041"/>
                </a:lnTo>
                <a:close/>
              </a:path>
            </a:pathLst>
          </a:custGeom>
          <a:solidFill>
            <a:srgbClr val="FFFFFF"/>
          </a:solidFill>
        </p:spPr>
        <p:txBody>
          <a:bodyPr wrap="square" lIns="0" tIns="0" rIns="0" bIns="0" rtlCol="0"/>
          <a:lstStyle/>
          <a:p>
            <a:endParaRPr dirty="0"/>
          </a:p>
        </p:txBody>
      </p:sp>
      <p:sp>
        <p:nvSpPr>
          <p:cNvPr id="50" name="object 50"/>
          <p:cNvSpPr/>
          <p:nvPr/>
        </p:nvSpPr>
        <p:spPr>
          <a:xfrm>
            <a:off x="5007864" y="4513326"/>
            <a:ext cx="1907539" cy="200660"/>
          </a:xfrm>
          <a:custGeom>
            <a:avLst/>
            <a:gdLst/>
            <a:ahLst/>
            <a:cxnLst/>
            <a:rect l="l" t="t" r="r" b="b"/>
            <a:pathLst>
              <a:path w="1907540" h="200660">
                <a:moveTo>
                  <a:pt x="0" y="200151"/>
                </a:moveTo>
                <a:lnTo>
                  <a:pt x="1907032" y="200151"/>
                </a:lnTo>
                <a:lnTo>
                  <a:pt x="1907032" y="0"/>
                </a:lnTo>
                <a:lnTo>
                  <a:pt x="0" y="0"/>
                </a:lnTo>
                <a:lnTo>
                  <a:pt x="0" y="200151"/>
                </a:lnTo>
                <a:close/>
              </a:path>
            </a:pathLst>
          </a:custGeom>
          <a:solidFill>
            <a:srgbClr val="FFFFFF"/>
          </a:solidFill>
        </p:spPr>
        <p:txBody>
          <a:bodyPr wrap="square" lIns="0" tIns="0" rIns="0" bIns="0" rtlCol="0"/>
          <a:lstStyle/>
          <a:p>
            <a:endParaRPr dirty="0"/>
          </a:p>
        </p:txBody>
      </p:sp>
      <p:sp>
        <p:nvSpPr>
          <p:cNvPr id="51" name="object 51"/>
          <p:cNvSpPr/>
          <p:nvPr/>
        </p:nvSpPr>
        <p:spPr>
          <a:xfrm>
            <a:off x="5004815" y="5125211"/>
            <a:ext cx="1905000" cy="186690"/>
          </a:xfrm>
          <a:custGeom>
            <a:avLst/>
            <a:gdLst/>
            <a:ahLst/>
            <a:cxnLst/>
            <a:rect l="l" t="t" r="r" b="b"/>
            <a:pathLst>
              <a:path w="1905000" h="186689">
                <a:moveTo>
                  <a:pt x="0" y="186690"/>
                </a:moveTo>
                <a:lnTo>
                  <a:pt x="1904999" y="186690"/>
                </a:lnTo>
                <a:lnTo>
                  <a:pt x="1904999" y="0"/>
                </a:lnTo>
                <a:lnTo>
                  <a:pt x="0" y="0"/>
                </a:lnTo>
                <a:lnTo>
                  <a:pt x="0" y="186690"/>
                </a:lnTo>
                <a:close/>
              </a:path>
            </a:pathLst>
          </a:custGeom>
          <a:solidFill>
            <a:srgbClr val="FFFFFF"/>
          </a:solidFill>
        </p:spPr>
        <p:txBody>
          <a:bodyPr wrap="square" lIns="0" tIns="0" rIns="0" bIns="0" rtlCol="0"/>
          <a:lstStyle/>
          <a:p>
            <a:endParaRPr dirty="0"/>
          </a:p>
        </p:txBody>
      </p:sp>
      <p:sp>
        <p:nvSpPr>
          <p:cNvPr id="52" name="object 52"/>
          <p:cNvSpPr txBox="1"/>
          <p:nvPr/>
        </p:nvSpPr>
        <p:spPr>
          <a:xfrm>
            <a:off x="3608070" y="1507490"/>
            <a:ext cx="633095" cy="748030"/>
          </a:xfrm>
          <a:prstGeom prst="rect">
            <a:avLst/>
          </a:prstGeom>
        </p:spPr>
        <p:txBody>
          <a:bodyPr vert="horz" wrap="square" lIns="0" tIns="0" rIns="0" bIns="0" rtlCol="0">
            <a:spAutoFit/>
          </a:bodyPr>
          <a:lstStyle/>
          <a:p>
            <a:pPr marL="12700" marR="5080" indent="24130">
              <a:lnSpc>
                <a:spcPct val="100000"/>
              </a:lnSpc>
            </a:pPr>
            <a:r>
              <a:rPr sz="2400" spc="-125" dirty="0">
                <a:latin typeface="Arial"/>
                <a:cs typeface="Arial"/>
              </a:rPr>
              <a:t>Test</a:t>
            </a:r>
            <a:r>
              <a:rPr lang="en-US" sz="2400" spc="-125" dirty="0">
                <a:latin typeface="Arial"/>
                <a:cs typeface="Arial"/>
              </a:rPr>
              <a:t> </a:t>
            </a:r>
            <a:r>
              <a:rPr sz="2400" spc="-15" dirty="0">
                <a:latin typeface="Arial"/>
                <a:cs typeface="Arial"/>
              </a:rPr>
              <a:t>a</a:t>
            </a:r>
            <a:r>
              <a:rPr sz="2400" spc="-5" dirty="0">
                <a:latin typeface="Arial"/>
                <a:cs typeface="Arial"/>
              </a:rPr>
              <a:t>r</a:t>
            </a:r>
            <a:r>
              <a:rPr sz="2400" spc="-20" dirty="0">
                <a:latin typeface="Arial"/>
                <a:cs typeface="Arial"/>
              </a:rPr>
              <a:t>e</a:t>
            </a:r>
            <a:r>
              <a:rPr sz="2400" spc="-5" dirty="0">
                <a:latin typeface="Arial"/>
                <a:cs typeface="Arial"/>
              </a:rPr>
              <a:t>a</a:t>
            </a:r>
            <a:endParaRPr sz="2400" dirty="0">
              <a:latin typeface="Arial"/>
              <a:cs typeface="Arial"/>
            </a:endParaRPr>
          </a:p>
        </p:txBody>
      </p:sp>
      <p:sp>
        <p:nvSpPr>
          <p:cNvPr id="53" name="object 53"/>
          <p:cNvSpPr txBox="1"/>
          <p:nvPr/>
        </p:nvSpPr>
        <p:spPr>
          <a:xfrm>
            <a:off x="5224779" y="1132078"/>
            <a:ext cx="1676400" cy="1113790"/>
          </a:xfrm>
          <a:prstGeom prst="rect">
            <a:avLst/>
          </a:prstGeom>
        </p:spPr>
        <p:txBody>
          <a:bodyPr vert="horz" wrap="square" lIns="0" tIns="0" rIns="0" bIns="0" rtlCol="0">
            <a:spAutoFit/>
          </a:bodyPr>
          <a:lstStyle/>
          <a:p>
            <a:pPr marL="12700" marR="5080" indent="-635" algn="ctr">
              <a:lnSpc>
                <a:spcPct val="100000"/>
              </a:lnSpc>
            </a:pPr>
            <a:r>
              <a:rPr sz="2400" spc="-10" dirty="0">
                <a:latin typeface="Arial"/>
                <a:cs typeface="Arial"/>
              </a:rPr>
              <a:t>Reagent</a:t>
            </a:r>
            <a:r>
              <a:rPr lang="en-US" sz="2400" spc="-10" dirty="0">
                <a:latin typeface="Arial"/>
                <a:cs typeface="Arial"/>
              </a:rPr>
              <a:t> </a:t>
            </a:r>
            <a:r>
              <a:rPr sz="2400" spc="-10" dirty="0">
                <a:latin typeface="Arial"/>
                <a:cs typeface="Arial"/>
              </a:rPr>
              <a:t>addition</a:t>
            </a:r>
            <a:r>
              <a:rPr sz="2400" spc="-95" dirty="0">
                <a:latin typeface="Arial"/>
                <a:cs typeface="Arial"/>
              </a:rPr>
              <a:t> </a:t>
            </a:r>
            <a:r>
              <a:rPr sz="2400" spc="-10" dirty="0">
                <a:latin typeface="Arial"/>
                <a:cs typeface="Arial"/>
              </a:rPr>
              <a:t>and</a:t>
            </a:r>
            <a:r>
              <a:rPr lang="en-US" sz="2400" spc="-10" dirty="0">
                <a:latin typeface="Arial"/>
                <a:cs typeface="Arial"/>
              </a:rPr>
              <a:t> </a:t>
            </a:r>
            <a:r>
              <a:rPr sz="2400" spc="-10" dirty="0">
                <a:latin typeface="Arial"/>
                <a:cs typeface="Arial"/>
              </a:rPr>
              <a:t>mixing</a:t>
            </a:r>
            <a:r>
              <a:rPr sz="2400" spc="-100" dirty="0">
                <a:latin typeface="Arial"/>
                <a:cs typeface="Arial"/>
              </a:rPr>
              <a:t> </a:t>
            </a:r>
            <a:r>
              <a:rPr sz="2400" spc="-10" dirty="0">
                <a:latin typeface="Arial"/>
                <a:cs typeface="Arial"/>
              </a:rPr>
              <a:t>area</a:t>
            </a:r>
            <a:endParaRPr sz="2400" dirty="0">
              <a:latin typeface="Arial"/>
              <a:cs typeface="Arial"/>
            </a:endParaRPr>
          </a:p>
        </p:txBody>
      </p:sp>
      <p:sp>
        <p:nvSpPr>
          <p:cNvPr id="54" name="object 54"/>
          <p:cNvSpPr txBox="1"/>
          <p:nvPr/>
        </p:nvSpPr>
        <p:spPr>
          <a:xfrm>
            <a:off x="7746745" y="1497584"/>
            <a:ext cx="1202690" cy="748030"/>
          </a:xfrm>
          <a:prstGeom prst="rect">
            <a:avLst/>
          </a:prstGeom>
        </p:spPr>
        <p:txBody>
          <a:bodyPr vert="horz" wrap="square" lIns="0" tIns="0" rIns="0" bIns="0" rtlCol="0">
            <a:spAutoFit/>
          </a:bodyPr>
          <a:lstStyle/>
          <a:p>
            <a:pPr marL="12700" marR="5080" indent="74295">
              <a:lnSpc>
                <a:spcPct val="100000"/>
              </a:lnSpc>
            </a:pPr>
            <a:r>
              <a:rPr sz="2400" spc="-10" dirty="0">
                <a:latin typeface="Arial"/>
                <a:cs typeface="Arial"/>
              </a:rPr>
              <a:t>Sample</a:t>
            </a:r>
            <a:r>
              <a:rPr lang="en-US" sz="2400" spc="-10" dirty="0">
                <a:latin typeface="Arial"/>
                <a:cs typeface="Arial"/>
              </a:rPr>
              <a:t> </a:t>
            </a:r>
            <a:r>
              <a:rPr sz="2400" spc="-5" dirty="0">
                <a:latin typeface="Arial"/>
                <a:cs typeface="Arial"/>
              </a:rPr>
              <a:t>r</a:t>
            </a:r>
            <a:r>
              <a:rPr sz="2400" spc="-20" dirty="0">
                <a:latin typeface="Arial"/>
                <a:cs typeface="Arial"/>
              </a:rPr>
              <a:t>e</a:t>
            </a:r>
            <a:r>
              <a:rPr sz="2400" spc="-5" dirty="0">
                <a:latin typeface="Arial"/>
                <a:cs typeface="Arial"/>
              </a:rPr>
              <a:t>s</a:t>
            </a:r>
            <a:r>
              <a:rPr sz="2400" spc="-20" dirty="0">
                <a:latin typeface="Arial"/>
                <a:cs typeface="Arial"/>
              </a:rPr>
              <a:t>e</a:t>
            </a:r>
            <a:r>
              <a:rPr sz="2400" dirty="0">
                <a:latin typeface="Arial"/>
                <a:cs typeface="Arial"/>
              </a:rPr>
              <a:t>r</a:t>
            </a:r>
            <a:r>
              <a:rPr sz="2400" spc="-15" dirty="0">
                <a:latin typeface="Arial"/>
                <a:cs typeface="Arial"/>
              </a:rPr>
              <a:t>v</a:t>
            </a:r>
            <a:r>
              <a:rPr sz="2400" spc="-20" dirty="0">
                <a:latin typeface="Arial"/>
                <a:cs typeface="Arial"/>
              </a:rPr>
              <a:t>o</a:t>
            </a:r>
            <a:r>
              <a:rPr sz="2400" spc="-10" dirty="0">
                <a:latin typeface="Arial"/>
                <a:cs typeface="Arial"/>
              </a:rPr>
              <a:t>ir</a:t>
            </a:r>
            <a:endParaRPr sz="2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Sample Testing</a:t>
            </a:r>
          </a:p>
        </p:txBody>
      </p:sp>
      <p:sp>
        <p:nvSpPr>
          <p:cNvPr id="2" name="Text Placeholder 1">
            <a:extLst>
              <a:ext uri="{FF2B5EF4-FFF2-40B4-BE49-F238E27FC236}">
                <a16:creationId xmlns:a16="http://schemas.microsoft.com/office/drawing/2014/main" id="{B70F65A2-C603-44A1-9197-AF0BAB3622F8}"/>
              </a:ext>
            </a:extLst>
          </p:cNvPr>
          <p:cNvSpPr>
            <a:spLocks noGrp="1"/>
          </p:cNvSpPr>
          <p:nvPr>
            <p:ph type="body" sz="quarter" idx="11"/>
          </p:nvPr>
        </p:nvSpPr>
        <p:spPr>
          <a:xfrm>
            <a:off x="614224" y="1295401"/>
            <a:ext cx="9520376" cy="4572000"/>
          </a:xfrm>
        </p:spPr>
        <p:txBody>
          <a:bodyPr/>
          <a:lstStyle/>
          <a:p>
            <a:r>
              <a:rPr lang="en-US" dirty="0"/>
              <a:t>By subjecting the pendant drop of blood to external vibration through resonant frequency, the device is able to monitor the harmonic motion of the blood drop to detect clotting and lysis.</a:t>
            </a:r>
          </a:p>
          <a:p>
            <a:endParaRPr lang="en-US" dirty="0"/>
          </a:p>
        </p:txBody>
      </p:sp>
      <p:sp>
        <p:nvSpPr>
          <p:cNvPr id="6" name="object 6"/>
          <p:cNvSpPr/>
          <p:nvPr/>
        </p:nvSpPr>
        <p:spPr>
          <a:xfrm>
            <a:off x="4537709" y="2951355"/>
            <a:ext cx="339090" cy="358140"/>
          </a:xfrm>
          <a:custGeom>
            <a:avLst/>
            <a:gdLst/>
            <a:ahLst/>
            <a:cxnLst/>
            <a:rect l="l" t="t" r="r" b="b"/>
            <a:pathLst>
              <a:path w="339089" h="358139">
                <a:moveTo>
                  <a:pt x="0" y="188468"/>
                </a:moveTo>
                <a:lnTo>
                  <a:pt x="21462" y="119634"/>
                </a:lnTo>
                <a:lnTo>
                  <a:pt x="42799" y="59562"/>
                </a:lnTo>
                <a:lnTo>
                  <a:pt x="64135" y="16763"/>
                </a:lnTo>
                <a:lnTo>
                  <a:pt x="85470" y="0"/>
                </a:lnTo>
                <a:lnTo>
                  <a:pt x="106679" y="19558"/>
                </a:lnTo>
                <a:lnTo>
                  <a:pt x="127762" y="68072"/>
                </a:lnTo>
                <a:lnTo>
                  <a:pt x="148716" y="128016"/>
                </a:lnTo>
                <a:lnTo>
                  <a:pt x="169799" y="181737"/>
                </a:lnTo>
                <a:lnTo>
                  <a:pt x="190880" y="234696"/>
                </a:lnTo>
                <a:lnTo>
                  <a:pt x="211962" y="292735"/>
                </a:lnTo>
                <a:lnTo>
                  <a:pt x="233044" y="339471"/>
                </a:lnTo>
                <a:lnTo>
                  <a:pt x="254126" y="358139"/>
                </a:lnTo>
                <a:lnTo>
                  <a:pt x="275336" y="341884"/>
                </a:lnTo>
                <a:lnTo>
                  <a:pt x="296544" y="300355"/>
                </a:lnTo>
                <a:lnTo>
                  <a:pt x="317880" y="241935"/>
                </a:lnTo>
                <a:lnTo>
                  <a:pt x="339089" y="175006"/>
                </a:lnTo>
              </a:path>
            </a:pathLst>
          </a:custGeom>
          <a:ln w="38100">
            <a:solidFill>
              <a:srgbClr val="BDBDBD"/>
            </a:solidFill>
          </a:ln>
        </p:spPr>
        <p:txBody>
          <a:bodyPr wrap="square" lIns="0" tIns="0" rIns="0" bIns="0" rtlCol="0"/>
          <a:lstStyle/>
          <a:p>
            <a:endParaRPr dirty="0"/>
          </a:p>
        </p:txBody>
      </p:sp>
      <p:sp>
        <p:nvSpPr>
          <p:cNvPr id="7" name="object 7"/>
          <p:cNvSpPr/>
          <p:nvPr/>
        </p:nvSpPr>
        <p:spPr>
          <a:xfrm>
            <a:off x="4876800" y="2948306"/>
            <a:ext cx="340360" cy="358140"/>
          </a:xfrm>
          <a:custGeom>
            <a:avLst/>
            <a:gdLst/>
            <a:ahLst/>
            <a:cxnLst/>
            <a:rect l="l" t="t" r="r" b="b"/>
            <a:pathLst>
              <a:path w="340360" h="358139">
                <a:moveTo>
                  <a:pt x="0" y="188468"/>
                </a:moveTo>
                <a:lnTo>
                  <a:pt x="21462" y="119634"/>
                </a:lnTo>
                <a:lnTo>
                  <a:pt x="42925" y="59562"/>
                </a:lnTo>
                <a:lnTo>
                  <a:pt x="64388" y="16764"/>
                </a:lnTo>
                <a:lnTo>
                  <a:pt x="85851" y="0"/>
                </a:lnTo>
                <a:lnTo>
                  <a:pt x="106934" y="19558"/>
                </a:lnTo>
                <a:lnTo>
                  <a:pt x="128142" y="68072"/>
                </a:lnTo>
                <a:lnTo>
                  <a:pt x="149225" y="128016"/>
                </a:lnTo>
                <a:lnTo>
                  <a:pt x="170307" y="181737"/>
                </a:lnTo>
                <a:lnTo>
                  <a:pt x="191388" y="234696"/>
                </a:lnTo>
                <a:lnTo>
                  <a:pt x="212598" y="292735"/>
                </a:lnTo>
                <a:lnTo>
                  <a:pt x="233679" y="339471"/>
                </a:lnTo>
                <a:lnTo>
                  <a:pt x="254888" y="358140"/>
                </a:lnTo>
                <a:lnTo>
                  <a:pt x="276098" y="341884"/>
                </a:lnTo>
                <a:lnTo>
                  <a:pt x="297434" y="300228"/>
                </a:lnTo>
                <a:lnTo>
                  <a:pt x="318770" y="241935"/>
                </a:lnTo>
                <a:lnTo>
                  <a:pt x="340105" y="175006"/>
                </a:lnTo>
              </a:path>
            </a:pathLst>
          </a:custGeom>
          <a:ln w="38100">
            <a:solidFill>
              <a:srgbClr val="BDBDBD"/>
            </a:solidFill>
          </a:ln>
        </p:spPr>
        <p:txBody>
          <a:bodyPr wrap="square" lIns="0" tIns="0" rIns="0" bIns="0" rtlCol="0"/>
          <a:lstStyle/>
          <a:p>
            <a:endParaRPr dirty="0"/>
          </a:p>
        </p:txBody>
      </p:sp>
      <p:sp>
        <p:nvSpPr>
          <p:cNvPr id="8" name="object 8"/>
          <p:cNvSpPr/>
          <p:nvPr/>
        </p:nvSpPr>
        <p:spPr>
          <a:xfrm>
            <a:off x="5215128" y="2951355"/>
            <a:ext cx="339090" cy="358140"/>
          </a:xfrm>
          <a:custGeom>
            <a:avLst/>
            <a:gdLst/>
            <a:ahLst/>
            <a:cxnLst/>
            <a:rect l="l" t="t" r="r" b="b"/>
            <a:pathLst>
              <a:path w="339089" h="358139">
                <a:moveTo>
                  <a:pt x="0" y="188468"/>
                </a:moveTo>
                <a:lnTo>
                  <a:pt x="21462" y="119634"/>
                </a:lnTo>
                <a:lnTo>
                  <a:pt x="42799" y="59562"/>
                </a:lnTo>
                <a:lnTo>
                  <a:pt x="64135" y="16763"/>
                </a:lnTo>
                <a:lnTo>
                  <a:pt x="85471" y="0"/>
                </a:lnTo>
                <a:lnTo>
                  <a:pt x="106680" y="19558"/>
                </a:lnTo>
                <a:lnTo>
                  <a:pt x="127762" y="68072"/>
                </a:lnTo>
                <a:lnTo>
                  <a:pt x="148717" y="128016"/>
                </a:lnTo>
                <a:lnTo>
                  <a:pt x="169799" y="181737"/>
                </a:lnTo>
                <a:lnTo>
                  <a:pt x="190881" y="234696"/>
                </a:lnTo>
                <a:lnTo>
                  <a:pt x="211962" y="292735"/>
                </a:lnTo>
                <a:lnTo>
                  <a:pt x="233045" y="339471"/>
                </a:lnTo>
                <a:lnTo>
                  <a:pt x="254126" y="358139"/>
                </a:lnTo>
                <a:lnTo>
                  <a:pt x="275336" y="341884"/>
                </a:lnTo>
                <a:lnTo>
                  <a:pt x="296545" y="300355"/>
                </a:lnTo>
                <a:lnTo>
                  <a:pt x="317881" y="241935"/>
                </a:lnTo>
                <a:lnTo>
                  <a:pt x="339089" y="175006"/>
                </a:lnTo>
              </a:path>
            </a:pathLst>
          </a:custGeom>
          <a:ln w="38100">
            <a:solidFill>
              <a:srgbClr val="BDBDBD"/>
            </a:solidFill>
          </a:ln>
        </p:spPr>
        <p:txBody>
          <a:bodyPr wrap="square" lIns="0" tIns="0" rIns="0" bIns="0" rtlCol="0"/>
          <a:lstStyle/>
          <a:p>
            <a:endParaRPr dirty="0"/>
          </a:p>
        </p:txBody>
      </p:sp>
      <p:sp>
        <p:nvSpPr>
          <p:cNvPr id="9" name="object 9"/>
          <p:cNvSpPr/>
          <p:nvPr/>
        </p:nvSpPr>
        <p:spPr>
          <a:xfrm>
            <a:off x="5549646" y="2948306"/>
            <a:ext cx="339090" cy="358140"/>
          </a:xfrm>
          <a:custGeom>
            <a:avLst/>
            <a:gdLst/>
            <a:ahLst/>
            <a:cxnLst/>
            <a:rect l="l" t="t" r="r" b="b"/>
            <a:pathLst>
              <a:path w="339089" h="358139">
                <a:moveTo>
                  <a:pt x="0" y="188468"/>
                </a:moveTo>
                <a:lnTo>
                  <a:pt x="21462" y="119634"/>
                </a:lnTo>
                <a:lnTo>
                  <a:pt x="42799" y="59562"/>
                </a:lnTo>
                <a:lnTo>
                  <a:pt x="64134" y="16764"/>
                </a:lnTo>
                <a:lnTo>
                  <a:pt x="85470" y="0"/>
                </a:lnTo>
                <a:lnTo>
                  <a:pt x="106679" y="19558"/>
                </a:lnTo>
                <a:lnTo>
                  <a:pt x="127762" y="68072"/>
                </a:lnTo>
                <a:lnTo>
                  <a:pt x="148716" y="128016"/>
                </a:lnTo>
                <a:lnTo>
                  <a:pt x="169799" y="181737"/>
                </a:lnTo>
                <a:lnTo>
                  <a:pt x="190880" y="234696"/>
                </a:lnTo>
                <a:lnTo>
                  <a:pt x="211962" y="292735"/>
                </a:lnTo>
                <a:lnTo>
                  <a:pt x="233044" y="339471"/>
                </a:lnTo>
                <a:lnTo>
                  <a:pt x="254126" y="358140"/>
                </a:lnTo>
                <a:lnTo>
                  <a:pt x="275336" y="341884"/>
                </a:lnTo>
                <a:lnTo>
                  <a:pt x="296544" y="300228"/>
                </a:lnTo>
                <a:lnTo>
                  <a:pt x="317880" y="241935"/>
                </a:lnTo>
                <a:lnTo>
                  <a:pt x="339089" y="175006"/>
                </a:lnTo>
              </a:path>
            </a:pathLst>
          </a:custGeom>
          <a:ln w="38100">
            <a:solidFill>
              <a:srgbClr val="BDBDBD"/>
            </a:solidFill>
          </a:ln>
        </p:spPr>
        <p:txBody>
          <a:bodyPr wrap="square" lIns="0" tIns="0" rIns="0" bIns="0" rtlCol="0"/>
          <a:lstStyle/>
          <a:p>
            <a:endParaRPr dirty="0"/>
          </a:p>
        </p:txBody>
      </p:sp>
      <p:sp>
        <p:nvSpPr>
          <p:cNvPr id="10" name="object 10"/>
          <p:cNvSpPr/>
          <p:nvPr/>
        </p:nvSpPr>
        <p:spPr>
          <a:xfrm>
            <a:off x="5886450" y="2949831"/>
            <a:ext cx="340360" cy="358140"/>
          </a:xfrm>
          <a:custGeom>
            <a:avLst/>
            <a:gdLst/>
            <a:ahLst/>
            <a:cxnLst/>
            <a:rect l="l" t="t" r="r" b="b"/>
            <a:pathLst>
              <a:path w="340360" h="358139">
                <a:moveTo>
                  <a:pt x="0" y="188468"/>
                </a:moveTo>
                <a:lnTo>
                  <a:pt x="21462" y="119634"/>
                </a:lnTo>
                <a:lnTo>
                  <a:pt x="42925" y="59562"/>
                </a:lnTo>
                <a:lnTo>
                  <a:pt x="64388" y="16763"/>
                </a:lnTo>
                <a:lnTo>
                  <a:pt x="85851" y="0"/>
                </a:lnTo>
                <a:lnTo>
                  <a:pt x="106934" y="19558"/>
                </a:lnTo>
                <a:lnTo>
                  <a:pt x="128142" y="68072"/>
                </a:lnTo>
                <a:lnTo>
                  <a:pt x="149225" y="128016"/>
                </a:lnTo>
                <a:lnTo>
                  <a:pt x="170307" y="181737"/>
                </a:lnTo>
                <a:lnTo>
                  <a:pt x="191388" y="234696"/>
                </a:lnTo>
                <a:lnTo>
                  <a:pt x="212598" y="292735"/>
                </a:lnTo>
                <a:lnTo>
                  <a:pt x="233679" y="339471"/>
                </a:lnTo>
                <a:lnTo>
                  <a:pt x="254888" y="358140"/>
                </a:lnTo>
                <a:lnTo>
                  <a:pt x="276098" y="341884"/>
                </a:lnTo>
                <a:lnTo>
                  <a:pt x="297434" y="300355"/>
                </a:lnTo>
                <a:lnTo>
                  <a:pt x="318770" y="241935"/>
                </a:lnTo>
                <a:lnTo>
                  <a:pt x="340105" y="175006"/>
                </a:lnTo>
              </a:path>
            </a:pathLst>
          </a:custGeom>
          <a:ln w="38100">
            <a:solidFill>
              <a:srgbClr val="BDBDBD"/>
            </a:solidFill>
          </a:ln>
        </p:spPr>
        <p:txBody>
          <a:bodyPr wrap="square" lIns="0" tIns="0" rIns="0" bIns="0" rtlCol="0"/>
          <a:lstStyle/>
          <a:p>
            <a:endParaRPr dirty="0"/>
          </a:p>
        </p:txBody>
      </p:sp>
      <p:sp>
        <p:nvSpPr>
          <p:cNvPr id="11" name="object 11"/>
          <p:cNvSpPr/>
          <p:nvPr/>
        </p:nvSpPr>
        <p:spPr>
          <a:xfrm>
            <a:off x="6224778" y="2946783"/>
            <a:ext cx="339090" cy="359410"/>
          </a:xfrm>
          <a:custGeom>
            <a:avLst/>
            <a:gdLst/>
            <a:ahLst/>
            <a:cxnLst/>
            <a:rect l="l" t="t" r="r" b="b"/>
            <a:pathLst>
              <a:path w="339090" h="359410">
                <a:moveTo>
                  <a:pt x="0" y="188975"/>
                </a:moveTo>
                <a:lnTo>
                  <a:pt x="21462" y="120014"/>
                </a:lnTo>
                <a:lnTo>
                  <a:pt x="42799" y="59689"/>
                </a:lnTo>
                <a:lnTo>
                  <a:pt x="64135" y="16763"/>
                </a:lnTo>
                <a:lnTo>
                  <a:pt x="85471" y="0"/>
                </a:lnTo>
                <a:lnTo>
                  <a:pt x="106680" y="19557"/>
                </a:lnTo>
                <a:lnTo>
                  <a:pt x="127762" y="68198"/>
                </a:lnTo>
                <a:lnTo>
                  <a:pt x="148717" y="128396"/>
                </a:lnTo>
                <a:lnTo>
                  <a:pt x="169799" y="182244"/>
                </a:lnTo>
                <a:lnTo>
                  <a:pt x="190881" y="235330"/>
                </a:lnTo>
                <a:lnTo>
                  <a:pt x="211962" y="293623"/>
                </a:lnTo>
                <a:lnTo>
                  <a:pt x="233045" y="340359"/>
                </a:lnTo>
                <a:lnTo>
                  <a:pt x="254126" y="359155"/>
                </a:lnTo>
                <a:lnTo>
                  <a:pt x="275336" y="342772"/>
                </a:lnTo>
                <a:lnTo>
                  <a:pt x="296545" y="301116"/>
                </a:lnTo>
                <a:lnTo>
                  <a:pt x="317880" y="242569"/>
                </a:lnTo>
                <a:lnTo>
                  <a:pt x="339090" y="175513"/>
                </a:lnTo>
              </a:path>
            </a:pathLst>
          </a:custGeom>
          <a:ln w="38100">
            <a:solidFill>
              <a:srgbClr val="BDBDBD"/>
            </a:solidFill>
          </a:ln>
        </p:spPr>
        <p:txBody>
          <a:bodyPr wrap="square" lIns="0" tIns="0" rIns="0" bIns="0" rtlCol="0"/>
          <a:lstStyle/>
          <a:p>
            <a:endParaRPr dirty="0"/>
          </a:p>
        </p:txBody>
      </p:sp>
      <p:sp>
        <p:nvSpPr>
          <p:cNvPr id="12" name="object 12"/>
          <p:cNvSpPr/>
          <p:nvPr/>
        </p:nvSpPr>
        <p:spPr>
          <a:xfrm>
            <a:off x="6559295" y="2949831"/>
            <a:ext cx="340360" cy="358140"/>
          </a:xfrm>
          <a:custGeom>
            <a:avLst/>
            <a:gdLst/>
            <a:ahLst/>
            <a:cxnLst/>
            <a:rect l="l" t="t" r="r" b="b"/>
            <a:pathLst>
              <a:path w="340359" h="358139">
                <a:moveTo>
                  <a:pt x="0" y="188468"/>
                </a:moveTo>
                <a:lnTo>
                  <a:pt x="21462" y="119634"/>
                </a:lnTo>
                <a:lnTo>
                  <a:pt x="42925" y="59562"/>
                </a:lnTo>
                <a:lnTo>
                  <a:pt x="64388" y="16763"/>
                </a:lnTo>
                <a:lnTo>
                  <a:pt x="85851" y="0"/>
                </a:lnTo>
                <a:lnTo>
                  <a:pt x="106933" y="19558"/>
                </a:lnTo>
                <a:lnTo>
                  <a:pt x="128143" y="68072"/>
                </a:lnTo>
                <a:lnTo>
                  <a:pt x="149225" y="128016"/>
                </a:lnTo>
                <a:lnTo>
                  <a:pt x="170306" y="181737"/>
                </a:lnTo>
                <a:lnTo>
                  <a:pt x="191388" y="234696"/>
                </a:lnTo>
                <a:lnTo>
                  <a:pt x="212598" y="292735"/>
                </a:lnTo>
                <a:lnTo>
                  <a:pt x="233679" y="339471"/>
                </a:lnTo>
                <a:lnTo>
                  <a:pt x="254888" y="358140"/>
                </a:lnTo>
                <a:lnTo>
                  <a:pt x="276098" y="341884"/>
                </a:lnTo>
                <a:lnTo>
                  <a:pt x="297433" y="300355"/>
                </a:lnTo>
                <a:lnTo>
                  <a:pt x="318770" y="241935"/>
                </a:lnTo>
                <a:lnTo>
                  <a:pt x="340105" y="175006"/>
                </a:lnTo>
              </a:path>
            </a:pathLst>
          </a:custGeom>
          <a:ln w="38100">
            <a:solidFill>
              <a:srgbClr val="BDBDBD"/>
            </a:solidFill>
          </a:ln>
        </p:spPr>
        <p:txBody>
          <a:bodyPr wrap="square" lIns="0" tIns="0" rIns="0" bIns="0" rtlCol="0"/>
          <a:lstStyle/>
          <a:p>
            <a:endParaRPr dirty="0"/>
          </a:p>
        </p:txBody>
      </p:sp>
      <p:sp>
        <p:nvSpPr>
          <p:cNvPr id="13" name="object 13"/>
          <p:cNvSpPr/>
          <p:nvPr/>
        </p:nvSpPr>
        <p:spPr>
          <a:xfrm>
            <a:off x="6896861" y="2946783"/>
            <a:ext cx="340360" cy="359410"/>
          </a:xfrm>
          <a:custGeom>
            <a:avLst/>
            <a:gdLst/>
            <a:ahLst/>
            <a:cxnLst/>
            <a:rect l="l" t="t" r="r" b="b"/>
            <a:pathLst>
              <a:path w="340359" h="359410">
                <a:moveTo>
                  <a:pt x="0" y="188975"/>
                </a:moveTo>
                <a:lnTo>
                  <a:pt x="21463" y="120014"/>
                </a:lnTo>
                <a:lnTo>
                  <a:pt x="42926" y="59689"/>
                </a:lnTo>
                <a:lnTo>
                  <a:pt x="64389" y="16763"/>
                </a:lnTo>
                <a:lnTo>
                  <a:pt x="85852" y="0"/>
                </a:lnTo>
                <a:lnTo>
                  <a:pt x="106934" y="19557"/>
                </a:lnTo>
                <a:lnTo>
                  <a:pt x="128143" y="68198"/>
                </a:lnTo>
                <a:lnTo>
                  <a:pt x="149225" y="128396"/>
                </a:lnTo>
                <a:lnTo>
                  <a:pt x="170307" y="182244"/>
                </a:lnTo>
                <a:lnTo>
                  <a:pt x="191389" y="235330"/>
                </a:lnTo>
                <a:lnTo>
                  <a:pt x="212598" y="293623"/>
                </a:lnTo>
                <a:lnTo>
                  <a:pt x="233680" y="340359"/>
                </a:lnTo>
                <a:lnTo>
                  <a:pt x="254889" y="359155"/>
                </a:lnTo>
                <a:lnTo>
                  <a:pt x="276098" y="342772"/>
                </a:lnTo>
                <a:lnTo>
                  <a:pt x="297434" y="301116"/>
                </a:lnTo>
                <a:lnTo>
                  <a:pt x="318770" y="242569"/>
                </a:lnTo>
                <a:lnTo>
                  <a:pt x="340106" y="175513"/>
                </a:lnTo>
              </a:path>
            </a:pathLst>
          </a:custGeom>
          <a:ln w="38100">
            <a:solidFill>
              <a:srgbClr val="BDBDBD"/>
            </a:solidFill>
          </a:ln>
        </p:spPr>
        <p:txBody>
          <a:bodyPr wrap="square" lIns="0" tIns="0" rIns="0" bIns="0" rtlCol="0"/>
          <a:lstStyle/>
          <a:p>
            <a:endParaRPr dirty="0"/>
          </a:p>
        </p:txBody>
      </p:sp>
      <p:sp>
        <p:nvSpPr>
          <p:cNvPr id="14" name="object 14"/>
          <p:cNvSpPr/>
          <p:nvPr/>
        </p:nvSpPr>
        <p:spPr>
          <a:xfrm>
            <a:off x="3200400" y="2940687"/>
            <a:ext cx="340360" cy="358140"/>
          </a:xfrm>
          <a:custGeom>
            <a:avLst/>
            <a:gdLst/>
            <a:ahLst/>
            <a:cxnLst/>
            <a:rect l="l" t="t" r="r" b="b"/>
            <a:pathLst>
              <a:path w="340360" h="358139">
                <a:moveTo>
                  <a:pt x="0" y="188467"/>
                </a:moveTo>
                <a:lnTo>
                  <a:pt x="21462" y="119634"/>
                </a:lnTo>
                <a:lnTo>
                  <a:pt x="42925" y="59562"/>
                </a:lnTo>
                <a:lnTo>
                  <a:pt x="64388" y="16763"/>
                </a:lnTo>
                <a:lnTo>
                  <a:pt x="85851" y="0"/>
                </a:lnTo>
                <a:lnTo>
                  <a:pt x="106934" y="19557"/>
                </a:lnTo>
                <a:lnTo>
                  <a:pt x="128142" y="68072"/>
                </a:lnTo>
                <a:lnTo>
                  <a:pt x="149225" y="128015"/>
                </a:lnTo>
                <a:lnTo>
                  <a:pt x="170307" y="181737"/>
                </a:lnTo>
                <a:lnTo>
                  <a:pt x="191388" y="234696"/>
                </a:lnTo>
                <a:lnTo>
                  <a:pt x="212598" y="292735"/>
                </a:lnTo>
                <a:lnTo>
                  <a:pt x="233679" y="339471"/>
                </a:lnTo>
                <a:lnTo>
                  <a:pt x="254888" y="358139"/>
                </a:lnTo>
                <a:lnTo>
                  <a:pt x="276098" y="341884"/>
                </a:lnTo>
                <a:lnTo>
                  <a:pt x="297434" y="300354"/>
                </a:lnTo>
                <a:lnTo>
                  <a:pt x="318770" y="241935"/>
                </a:lnTo>
                <a:lnTo>
                  <a:pt x="340105" y="175005"/>
                </a:lnTo>
              </a:path>
            </a:pathLst>
          </a:custGeom>
          <a:ln w="38100">
            <a:solidFill>
              <a:srgbClr val="BDBDBD"/>
            </a:solidFill>
          </a:ln>
        </p:spPr>
        <p:txBody>
          <a:bodyPr wrap="square" lIns="0" tIns="0" rIns="0" bIns="0" rtlCol="0"/>
          <a:lstStyle/>
          <a:p>
            <a:endParaRPr dirty="0"/>
          </a:p>
        </p:txBody>
      </p:sp>
      <p:sp>
        <p:nvSpPr>
          <p:cNvPr id="15" name="object 15"/>
          <p:cNvSpPr/>
          <p:nvPr/>
        </p:nvSpPr>
        <p:spPr>
          <a:xfrm>
            <a:off x="3535679" y="2937639"/>
            <a:ext cx="340360" cy="358140"/>
          </a:xfrm>
          <a:custGeom>
            <a:avLst/>
            <a:gdLst/>
            <a:ahLst/>
            <a:cxnLst/>
            <a:rect l="l" t="t" r="r" b="b"/>
            <a:pathLst>
              <a:path w="340360" h="358139">
                <a:moveTo>
                  <a:pt x="0" y="188467"/>
                </a:moveTo>
                <a:lnTo>
                  <a:pt x="21462" y="119634"/>
                </a:lnTo>
                <a:lnTo>
                  <a:pt x="42925" y="59562"/>
                </a:lnTo>
                <a:lnTo>
                  <a:pt x="64389" y="16763"/>
                </a:lnTo>
                <a:lnTo>
                  <a:pt x="85852" y="0"/>
                </a:lnTo>
                <a:lnTo>
                  <a:pt x="106934" y="19558"/>
                </a:lnTo>
                <a:lnTo>
                  <a:pt x="128143" y="68072"/>
                </a:lnTo>
                <a:lnTo>
                  <a:pt x="149225" y="128015"/>
                </a:lnTo>
                <a:lnTo>
                  <a:pt x="170307" y="181737"/>
                </a:lnTo>
                <a:lnTo>
                  <a:pt x="191389" y="234696"/>
                </a:lnTo>
                <a:lnTo>
                  <a:pt x="212598" y="292735"/>
                </a:lnTo>
                <a:lnTo>
                  <a:pt x="233680" y="339471"/>
                </a:lnTo>
                <a:lnTo>
                  <a:pt x="254889" y="358139"/>
                </a:lnTo>
                <a:lnTo>
                  <a:pt x="276098" y="341884"/>
                </a:lnTo>
                <a:lnTo>
                  <a:pt x="297434" y="300354"/>
                </a:lnTo>
                <a:lnTo>
                  <a:pt x="318770" y="241935"/>
                </a:lnTo>
                <a:lnTo>
                  <a:pt x="340106" y="175005"/>
                </a:lnTo>
              </a:path>
            </a:pathLst>
          </a:custGeom>
          <a:ln w="38100">
            <a:solidFill>
              <a:srgbClr val="BDBDBD"/>
            </a:solidFill>
          </a:ln>
        </p:spPr>
        <p:txBody>
          <a:bodyPr wrap="square" lIns="0" tIns="0" rIns="0" bIns="0" rtlCol="0"/>
          <a:lstStyle/>
          <a:p>
            <a:endParaRPr dirty="0"/>
          </a:p>
        </p:txBody>
      </p:sp>
      <p:sp>
        <p:nvSpPr>
          <p:cNvPr id="16" name="object 16"/>
          <p:cNvSpPr/>
          <p:nvPr/>
        </p:nvSpPr>
        <p:spPr>
          <a:xfrm>
            <a:off x="3869435" y="2940687"/>
            <a:ext cx="340360" cy="358140"/>
          </a:xfrm>
          <a:custGeom>
            <a:avLst/>
            <a:gdLst/>
            <a:ahLst/>
            <a:cxnLst/>
            <a:rect l="l" t="t" r="r" b="b"/>
            <a:pathLst>
              <a:path w="340360" h="358139">
                <a:moveTo>
                  <a:pt x="0" y="188467"/>
                </a:moveTo>
                <a:lnTo>
                  <a:pt x="21462" y="119634"/>
                </a:lnTo>
                <a:lnTo>
                  <a:pt x="42925" y="59562"/>
                </a:lnTo>
                <a:lnTo>
                  <a:pt x="64388" y="16763"/>
                </a:lnTo>
                <a:lnTo>
                  <a:pt x="85851" y="0"/>
                </a:lnTo>
                <a:lnTo>
                  <a:pt x="106934" y="19557"/>
                </a:lnTo>
                <a:lnTo>
                  <a:pt x="128142" y="68072"/>
                </a:lnTo>
                <a:lnTo>
                  <a:pt x="149225" y="128015"/>
                </a:lnTo>
                <a:lnTo>
                  <a:pt x="170306" y="181737"/>
                </a:lnTo>
                <a:lnTo>
                  <a:pt x="191388" y="234696"/>
                </a:lnTo>
                <a:lnTo>
                  <a:pt x="212598" y="292735"/>
                </a:lnTo>
                <a:lnTo>
                  <a:pt x="233679" y="339471"/>
                </a:lnTo>
                <a:lnTo>
                  <a:pt x="254888" y="358139"/>
                </a:lnTo>
                <a:lnTo>
                  <a:pt x="276098" y="341884"/>
                </a:lnTo>
                <a:lnTo>
                  <a:pt x="297434" y="300354"/>
                </a:lnTo>
                <a:lnTo>
                  <a:pt x="318769" y="241935"/>
                </a:lnTo>
                <a:lnTo>
                  <a:pt x="340105" y="175005"/>
                </a:lnTo>
              </a:path>
            </a:pathLst>
          </a:custGeom>
          <a:ln w="38100">
            <a:solidFill>
              <a:srgbClr val="BDBDBD"/>
            </a:solidFill>
          </a:ln>
        </p:spPr>
        <p:txBody>
          <a:bodyPr wrap="square" lIns="0" tIns="0" rIns="0" bIns="0" rtlCol="0"/>
          <a:lstStyle/>
          <a:p>
            <a:endParaRPr dirty="0"/>
          </a:p>
        </p:txBody>
      </p:sp>
      <p:sp>
        <p:nvSpPr>
          <p:cNvPr id="17" name="object 17"/>
          <p:cNvSpPr/>
          <p:nvPr/>
        </p:nvSpPr>
        <p:spPr>
          <a:xfrm>
            <a:off x="4207764" y="2937639"/>
            <a:ext cx="339090" cy="358140"/>
          </a:xfrm>
          <a:custGeom>
            <a:avLst/>
            <a:gdLst/>
            <a:ahLst/>
            <a:cxnLst/>
            <a:rect l="l" t="t" r="r" b="b"/>
            <a:pathLst>
              <a:path w="339089" h="358139">
                <a:moveTo>
                  <a:pt x="0" y="188467"/>
                </a:moveTo>
                <a:lnTo>
                  <a:pt x="21462" y="119634"/>
                </a:lnTo>
                <a:lnTo>
                  <a:pt x="42799" y="59562"/>
                </a:lnTo>
                <a:lnTo>
                  <a:pt x="64135" y="16763"/>
                </a:lnTo>
                <a:lnTo>
                  <a:pt x="85471" y="0"/>
                </a:lnTo>
                <a:lnTo>
                  <a:pt x="106680" y="19558"/>
                </a:lnTo>
                <a:lnTo>
                  <a:pt x="127762" y="68072"/>
                </a:lnTo>
                <a:lnTo>
                  <a:pt x="148716" y="128015"/>
                </a:lnTo>
                <a:lnTo>
                  <a:pt x="169799" y="181737"/>
                </a:lnTo>
                <a:lnTo>
                  <a:pt x="190881" y="234696"/>
                </a:lnTo>
                <a:lnTo>
                  <a:pt x="211962" y="292735"/>
                </a:lnTo>
                <a:lnTo>
                  <a:pt x="233045" y="339471"/>
                </a:lnTo>
                <a:lnTo>
                  <a:pt x="254126" y="358139"/>
                </a:lnTo>
                <a:lnTo>
                  <a:pt x="275336" y="341884"/>
                </a:lnTo>
                <a:lnTo>
                  <a:pt x="296545" y="300354"/>
                </a:lnTo>
                <a:lnTo>
                  <a:pt x="317881" y="241935"/>
                </a:lnTo>
                <a:lnTo>
                  <a:pt x="339089" y="175005"/>
                </a:lnTo>
              </a:path>
            </a:pathLst>
          </a:custGeom>
          <a:ln w="38100">
            <a:solidFill>
              <a:srgbClr val="BDBDBD"/>
            </a:solidFill>
          </a:ln>
        </p:spPr>
        <p:txBody>
          <a:bodyPr wrap="square" lIns="0" tIns="0" rIns="0" bIns="0" rtlCol="0"/>
          <a:lstStyle/>
          <a:p>
            <a:endParaRPr dirty="0"/>
          </a:p>
        </p:txBody>
      </p:sp>
      <p:sp>
        <p:nvSpPr>
          <p:cNvPr id="18" name="object 18"/>
          <p:cNvSpPr/>
          <p:nvPr/>
        </p:nvSpPr>
        <p:spPr>
          <a:xfrm>
            <a:off x="7391400" y="4203955"/>
            <a:ext cx="2305050" cy="1282445"/>
          </a:xfrm>
          <a:prstGeom prst="rect">
            <a:avLst/>
          </a:prstGeom>
          <a:blipFill>
            <a:blip r:embed="rId2" cstate="print"/>
            <a:stretch>
              <a:fillRect/>
            </a:stretch>
          </a:blipFill>
        </p:spPr>
        <p:txBody>
          <a:bodyPr wrap="square" lIns="0" tIns="0" rIns="0" bIns="0" rtlCol="0"/>
          <a:lstStyle/>
          <a:p>
            <a:endParaRPr dirty="0"/>
          </a:p>
        </p:txBody>
      </p:sp>
      <p:sp>
        <p:nvSpPr>
          <p:cNvPr id="19" name="object 19"/>
          <p:cNvSpPr/>
          <p:nvPr/>
        </p:nvSpPr>
        <p:spPr>
          <a:xfrm>
            <a:off x="7575579" y="4371422"/>
            <a:ext cx="308610" cy="288290"/>
          </a:xfrm>
          <a:custGeom>
            <a:avLst/>
            <a:gdLst/>
            <a:ahLst/>
            <a:cxnLst/>
            <a:rect l="l" t="t" r="r" b="b"/>
            <a:pathLst>
              <a:path w="308609" h="288289">
                <a:moveTo>
                  <a:pt x="0" y="287781"/>
                </a:moveTo>
                <a:lnTo>
                  <a:pt x="308609" y="287781"/>
                </a:lnTo>
                <a:lnTo>
                  <a:pt x="308609" y="0"/>
                </a:lnTo>
                <a:lnTo>
                  <a:pt x="0" y="0"/>
                </a:lnTo>
                <a:lnTo>
                  <a:pt x="0" y="287781"/>
                </a:lnTo>
                <a:close/>
              </a:path>
            </a:pathLst>
          </a:custGeom>
          <a:ln w="28955">
            <a:solidFill>
              <a:srgbClr val="3333FF"/>
            </a:solidFill>
          </a:ln>
        </p:spPr>
        <p:txBody>
          <a:bodyPr wrap="square" lIns="0" tIns="0" rIns="0" bIns="0" rtlCol="0"/>
          <a:lstStyle/>
          <a:p>
            <a:endParaRPr dirty="0"/>
          </a:p>
        </p:txBody>
      </p:sp>
      <p:sp>
        <p:nvSpPr>
          <p:cNvPr id="22" name="object 22"/>
          <p:cNvSpPr/>
          <p:nvPr/>
        </p:nvSpPr>
        <p:spPr>
          <a:xfrm>
            <a:off x="5873114" y="3867405"/>
            <a:ext cx="24130" cy="16510"/>
          </a:xfrm>
          <a:custGeom>
            <a:avLst/>
            <a:gdLst/>
            <a:ahLst/>
            <a:cxnLst/>
            <a:rect l="l" t="t" r="r" b="b"/>
            <a:pathLst>
              <a:path w="24129" h="16510">
                <a:moveTo>
                  <a:pt x="1778" y="0"/>
                </a:moveTo>
                <a:lnTo>
                  <a:pt x="0" y="12827"/>
                </a:lnTo>
                <a:lnTo>
                  <a:pt x="23875" y="16002"/>
                </a:lnTo>
                <a:lnTo>
                  <a:pt x="19176" y="12319"/>
                </a:lnTo>
                <a:lnTo>
                  <a:pt x="3429" y="12319"/>
                </a:lnTo>
                <a:lnTo>
                  <a:pt x="4825" y="1270"/>
                </a:lnTo>
                <a:lnTo>
                  <a:pt x="11430" y="1270"/>
                </a:lnTo>
                <a:lnTo>
                  <a:pt x="1778" y="0"/>
                </a:lnTo>
                <a:close/>
              </a:path>
            </a:pathLst>
          </a:custGeom>
          <a:solidFill>
            <a:srgbClr val="3333FF"/>
          </a:solidFill>
        </p:spPr>
        <p:txBody>
          <a:bodyPr wrap="square" lIns="0" tIns="0" rIns="0" bIns="0" rtlCol="0"/>
          <a:lstStyle/>
          <a:p>
            <a:endParaRPr dirty="0"/>
          </a:p>
        </p:txBody>
      </p:sp>
      <p:sp>
        <p:nvSpPr>
          <p:cNvPr id="23" name="object 23"/>
          <p:cNvSpPr/>
          <p:nvPr/>
        </p:nvSpPr>
        <p:spPr>
          <a:xfrm>
            <a:off x="5798820" y="3985261"/>
            <a:ext cx="10160" cy="11430"/>
          </a:xfrm>
          <a:custGeom>
            <a:avLst/>
            <a:gdLst/>
            <a:ahLst/>
            <a:cxnLst/>
            <a:rect l="l" t="t" r="r" b="b"/>
            <a:pathLst>
              <a:path w="10160" h="11429">
                <a:moveTo>
                  <a:pt x="1396" y="0"/>
                </a:moveTo>
                <a:lnTo>
                  <a:pt x="0" y="11049"/>
                </a:lnTo>
                <a:lnTo>
                  <a:pt x="10159" y="6857"/>
                </a:lnTo>
                <a:lnTo>
                  <a:pt x="1396" y="0"/>
                </a:lnTo>
                <a:close/>
              </a:path>
            </a:pathLst>
          </a:custGeom>
          <a:solidFill>
            <a:srgbClr val="3333FF"/>
          </a:solidFill>
        </p:spPr>
        <p:txBody>
          <a:bodyPr wrap="square" lIns="0" tIns="0" rIns="0" bIns="0" rtlCol="0"/>
          <a:lstStyle/>
          <a:p>
            <a:endParaRPr dirty="0"/>
          </a:p>
        </p:txBody>
      </p:sp>
      <p:sp>
        <p:nvSpPr>
          <p:cNvPr id="24" name="object 24"/>
          <p:cNvSpPr/>
          <p:nvPr/>
        </p:nvSpPr>
        <p:spPr>
          <a:xfrm>
            <a:off x="5798820" y="3992119"/>
            <a:ext cx="15875" cy="4445"/>
          </a:xfrm>
          <a:custGeom>
            <a:avLst/>
            <a:gdLst/>
            <a:ahLst/>
            <a:cxnLst/>
            <a:rect l="l" t="t" r="r" b="b"/>
            <a:pathLst>
              <a:path w="15875" h="4445">
                <a:moveTo>
                  <a:pt x="10159" y="0"/>
                </a:moveTo>
                <a:lnTo>
                  <a:pt x="0" y="4191"/>
                </a:lnTo>
                <a:lnTo>
                  <a:pt x="15747" y="4191"/>
                </a:lnTo>
                <a:lnTo>
                  <a:pt x="10159" y="0"/>
                </a:lnTo>
                <a:close/>
              </a:path>
            </a:pathLst>
          </a:custGeom>
          <a:solidFill>
            <a:srgbClr val="3333FF"/>
          </a:solidFill>
        </p:spPr>
        <p:txBody>
          <a:bodyPr wrap="square" lIns="0" tIns="0" rIns="0" bIns="0" rtlCol="0"/>
          <a:lstStyle/>
          <a:p>
            <a:endParaRPr dirty="0"/>
          </a:p>
        </p:txBody>
      </p:sp>
      <p:sp>
        <p:nvSpPr>
          <p:cNvPr id="25" name="object 25"/>
          <p:cNvSpPr/>
          <p:nvPr/>
        </p:nvSpPr>
        <p:spPr>
          <a:xfrm>
            <a:off x="5800216" y="3985261"/>
            <a:ext cx="20955" cy="6985"/>
          </a:xfrm>
          <a:custGeom>
            <a:avLst/>
            <a:gdLst/>
            <a:ahLst/>
            <a:cxnLst/>
            <a:rect l="l" t="t" r="r" b="b"/>
            <a:pathLst>
              <a:path w="20954" h="6985">
                <a:moveTo>
                  <a:pt x="6604" y="0"/>
                </a:moveTo>
                <a:lnTo>
                  <a:pt x="0" y="0"/>
                </a:lnTo>
                <a:lnTo>
                  <a:pt x="8762" y="6857"/>
                </a:lnTo>
                <a:lnTo>
                  <a:pt x="20574" y="1904"/>
                </a:lnTo>
                <a:lnTo>
                  <a:pt x="6604" y="0"/>
                </a:lnTo>
                <a:close/>
              </a:path>
            </a:pathLst>
          </a:custGeom>
          <a:solidFill>
            <a:srgbClr val="3333FF"/>
          </a:solidFill>
        </p:spPr>
        <p:txBody>
          <a:bodyPr wrap="square" lIns="0" tIns="0" rIns="0" bIns="0" rtlCol="0"/>
          <a:lstStyle/>
          <a:p>
            <a:endParaRPr dirty="0"/>
          </a:p>
        </p:txBody>
      </p:sp>
      <p:sp>
        <p:nvSpPr>
          <p:cNvPr id="27" name="object 27"/>
          <p:cNvSpPr/>
          <p:nvPr/>
        </p:nvSpPr>
        <p:spPr>
          <a:xfrm>
            <a:off x="4724400" y="3539618"/>
            <a:ext cx="935355" cy="624205"/>
          </a:xfrm>
          <a:custGeom>
            <a:avLst/>
            <a:gdLst/>
            <a:ahLst/>
            <a:cxnLst/>
            <a:rect l="l" t="t" r="r" b="b"/>
            <a:pathLst>
              <a:path w="935354" h="624204">
                <a:moveTo>
                  <a:pt x="935354" y="0"/>
                </a:moveTo>
                <a:lnTo>
                  <a:pt x="0" y="0"/>
                </a:lnTo>
                <a:lnTo>
                  <a:pt x="187071" y="623824"/>
                </a:lnTo>
                <a:lnTo>
                  <a:pt x="748284" y="623824"/>
                </a:lnTo>
                <a:lnTo>
                  <a:pt x="935354" y="0"/>
                </a:lnTo>
                <a:close/>
              </a:path>
            </a:pathLst>
          </a:custGeom>
          <a:solidFill>
            <a:srgbClr val="C00000"/>
          </a:solidFill>
        </p:spPr>
        <p:txBody>
          <a:bodyPr wrap="square" lIns="0" tIns="0" rIns="0" bIns="0" rtlCol="0"/>
          <a:lstStyle/>
          <a:p>
            <a:endParaRPr dirty="0"/>
          </a:p>
        </p:txBody>
      </p:sp>
      <p:sp>
        <p:nvSpPr>
          <p:cNvPr id="28" name="object 28"/>
          <p:cNvSpPr/>
          <p:nvPr/>
        </p:nvSpPr>
        <p:spPr>
          <a:xfrm>
            <a:off x="4724780" y="3539999"/>
            <a:ext cx="935355" cy="624205"/>
          </a:xfrm>
          <a:custGeom>
            <a:avLst/>
            <a:gdLst/>
            <a:ahLst/>
            <a:cxnLst/>
            <a:rect l="l" t="t" r="r" b="b"/>
            <a:pathLst>
              <a:path w="935354" h="624204">
                <a:moveTo>
                  <a:pt x="0" y="0"/>
                </a:moveTo>
                <a:lnTo>
                  <a:pt x="935355" y="0"/>
                </a:lnTo>
                <a:lnTo>
                  <a:pt x="748284" y="623824"/>
                </a:lnTo>
                <a:lnTo>
                  <a:pt x="187071" y="623824"/>
                </a:lnTo>
                <a:lnTo>
                  <a:pt x="0" y="0"/>
                </a:lnTo>
                <a:close/>
              </a:path>
            </a:pathLst>
          </a:custGeom>
          <a:ln w="57150">
            <a:solidFill>
              <a:srgbClr val="A6A6A6"/>
            </a:solidFill>
          </a:ln>
        </p:spPr>
        <p:txBody>
          <a:bodyPr wrap="square" lIns="0" tIns="0" rIns="0" bIns="0" rtlCol="0"/>
          <a:lstStyle/>
          <a:p>
            <a:endParaRPr dirty="0"/>
          </a:p>
        </p:txBody>
      </p:sp>
      <p:sp>
        <p:nvSpPr>
          <p:cNvPr id="29" name="object 29"/>
          <p:cNvSpPr/>
          <p:nvPr/>
        </p:nvSpPr>
        <p:spPr>
          <a:xfrm>
            <a:off x="4973573" y="3988436"/>
            <a:ext cx="462280" cy="655320"/>
          </a:xfrm>
          <a:custGeom>
            <a:avLst/>
            <a:gdLst/>
            <a:ahLst/>
            <a:cxnLst/>
            <a:rect l="l" t="t" r="r" b="b"/>
            <a:pathLst>
              <a:path w="462279" h="655320">
                <a:moveTo>
                  <a:pt x="231012" y="0"/>
                </a:moveTo>
                <a:lnTo>
                  <a:pt x="157987" y="16763"/>
                </a:lnTo>
                <a:lnTo>
                  <a:pt x="124840" y="36575"/>
                </a:lnTo>
                <a:lnTo>
                  <a:pt x="94614" y="63245"/>
                </a:lnTo>
                <a:lnTo>
                  <a:pt x="67690" y="96012"/>
                </a:lnTo>
                <a:lnTo>
                  <a:pt x="44576" y="134112"/>
                </a:lnTo>
                <a:lnTo>
                  <a:pt x="25780" y="177037"/>
                </a:lnTo>
                <a:lnTo>
                  <a:pt x="11811" y="224027"/>
                </a:lnTo>
                <a:lnTo>
                  <a:pt x="3048" y="274446"/>
                </a:lnTo>
                <a:lnTo>
                  <a:pt x="0" y="327659"/>
                </a:lnTo>
                <a:lnTo>
                  <a:pt x="3048" y="380872"/>
                </a:lnTo>
                <a:lnTo>
                  <a:pt x="11811" y="431291"/>
                </a:lnTo>
                <a:lnTo>
                  <a:pt x="25780" y="478281"/>
                </a:lnTo>
                <a:lnTo>
                  <a:pt x="44576" y="521207"/>
                </a:lnTo>
                <a:lnTo>
                  <a:pt x="67690" y="559307"/>
                </a:lnTo>
                <a:lnTo>
                  <a:pt x="94614" y="592074"/>
                </a:lnTo>
                <a:lnTo>
                  <a:pt x="124840" y="618744"/>
                </a:lnTo>
                <a:lnTo>
                  <a:pt x="157987" y="638556"/>
                </a:lnTo>
                <a:lnTo>
                  <a:pt x="231012" y="655319"/>
                </a:lnTo>
                <a:lnTo>
                  <a:pt x="268604" y="651001"/>
                </a:lnTo>
                <a:lnTo>
                  <a:pt x="337312" y="618744"/>
                </a:lnTo>
                <a:lnTo>
                  <a:pt x="367538" y="592074"/>
                </a:lnTo>
                <a:lnTo>
                  <a:pt x="394462" y="559307"/>
                </a:lnTo>
                <a:lnTo>
                  <a:pt x="417575" y="521207"/>
                </a:lnTo>
                <a:lnTo>
                  <a:pt x="436372" y="478281"/>
                </a:lnTo>
                <a:lnTo>
                  <a:pt x="450341" y="431291"/>
                </a:lnTo>
                <a:lnTo>
                  <a:pt x="459104" y="380872"/>
                </a:lnTo>
                <a:lnTo>
                  <a:pt x="462152" y="327659"/>
                </a:lnTo>
                <a:lnTo>
                  <a:pt x="459104" y="274446"/>
                </a:lnTo>
                <a:lnTo>
                  <a:pt x="450341" y="224027"/>
                </a:lnTo>
                <a:lnTo>
                  <a:pt x="436372" y="177037"/>
                </a:lnTo>
                <a:lnTo>
                  <a:pt x="417575" y="134112"/>
                </a:lnTo>
                <a:lnTo>
                  <a:pt x="394462" y="96012"/>
                </a:lnTo>
                <a:lnTo>
                  <a:pt x="367538" y="63245"/>
                </a:lnTo>
                <a:lnTo>
                  <a:pt x="337312" y="36575"/>
                </a:lnTo>
                <a:lnTo>
                  <a:pt x="304164" y="16763"/>
                </a:lnTo>
                <a:lnTo>
                  <a:pt x="231012" y="0"/>
                </a:lnTo>
                <a:close/>
              </a:path>
            </a:pathLst>
          </a:custGeom>
          <a:solidFill>
            <a:srgbClr val="C00000">
              <a:alpha val="49018"/>
            </a:srgbClr>
          </a:solidFill>
        </p:spPr>
        <p:txBody>
          <a:bodyPr wrap="square" lIns="0" tIns="0" rIns="0" bIns="0" rtlCol="0"/>
          <a:lstStyle/>
          <a:p>
            <a:endParaRPr dirty="0"/>
          </a:p>
        </p:txBody>
      </p:sp>
      <p:sp>
        <p:nvSpPr>
          <p:cNvPr id="30" name="object 30"/>
          <p:cNvSpPr/>
          <p:nvPr/>
        </p:nvSpPr>
        <p:spPr>
          <a:xfrm>
            <a:off x="4960620" y="3875660"/>
            <a:ext cx="462915" cy="656590"/>
          </a:xfrm>
          <a:custGeom>
            <a:avLst/>
            <a:gdLst/>
            <a:ahLst/>
            <a:cxnLst/>
            <a:rect l="l" t="t" r="r" b="b"/>
            <a:pathLst>
              <a:path w="462914" h="656589">
                <a:moveTo>
                  <a:pt x="231393" y="0"/>
                </a:moveTo>
                <a:lnTo>
                  <a:pt x="158241" y="16763"/>
                </a:lnTo>
                <a:lnTo>
                  <a:pt x="125094" y="36575"/>
                </a:lnTo>
                <a:lnTo>
                  <a:pt x="94741" y="63245"/>
                </a:lnTo>
                <a:lnTo>
                  <a:pt x="67817" y="96138"/>
                </a:lnTo>
                <a:lnTo>
                  <a:pt x="44703" y="134365"/>
                </a:lnTo>
                <a:lnTo>
                  <a:pt x="25780" y="177291"/>
                </a:lnTo>
                <a:lnTo>
                  <a:pt x="11810" y="224408"/>
                </a:lnTo>
                <a:lnTo>
                  <a:pt x="3047" y="274954"/>
                </a:lnTo>
                <a:lnTo>
                  <a:pt x="0" y="328167"/>
                </a:lnTo>
                <a:lnTo>
                  <a:pt x="3047" y="381380"/>
                </a:lnTo>
                <a:lnTo>
                  <a:pt x="11810" y="431926"/>
                </a:lnTo>
                <a:lnTo>
                  <a:pt x="25780" y="479044"/>
                </a:lnTo>
                <a:lnTo>
                  <a:pt x="44703" y="521969"/>
                </a:lnTo>
                <a:lnTo>
                  <a:pt x="67817" y="560196"/>
                </a:lnTo>
                <a:lnTo>
                  <a:pt x="94741" y="593089"/>
                </a:lnTo>
                <a:lnTo>
                  <a:pt x="125094" y="619759"/>
                </a:lnTo>
                <a:lnTo>
                  <a:pt x="158241" y="639571"/>
                </a:lnTo>
                <a:lnTo>
                  <a:pt x="231393" y="656335"/>
                </a:lnTo>
                <a:lnTo>
                  <a:pt x="268985" y="652017"/>
                </a:lnTo>
                <a:lnTo>
                  <a:pt x="337819" y="619759"/>
                </a:lnTo>
                <a:lnTo>
                  <a:pt x="368172" y="593089"/>
                </a:lnTo>
                <a:lnTo>
                  <a:pt x="395096" y="560196"/>
                </a:lnTo>
                <a:lnTo>
                  <a:pt x="418210" y="521969"/>
                </a:lnTo>
                <a:lnTo>
                  <a:pt x="437133" y="479044"/>
                </a:lnTo>
                <a:lnTo>
                  <a:pt x="451103" y="431926"/>
                </a:lnTo>
                <a:lnTo>
                  <a:pt x="459866" y="381380"/>
                </a:lnTo>
                <a:lnTo>
                  <a:pt x="462914" y="328167"/>
                </a:lnTo>
                <a:lnTo>
                  <a:pt x="459866" y="274954"/>
                </a:lnTo>
                <a:lnTo>
                  <a:pt x="451103" y="224408"/>
                </a:lnTo>
                <a:lnTo>
                  <a:pt x="437133" y="177291"/>
                </a:lnTo>
                <a:lnTo>
                  <a:pt x="418210" y="134365"/>
                </a:lnTo>
                <a:lnTo>
                  <a:pt x="395096" y="96138"/>
                </a:lnTo>
                <a:lnTo>
                  <a:pt x="368172" y="63245"/>
                </a:lnTo>
                <a:lnTo>
                  <a:pt x="337819" y="36575"/>
                </a:lnTo>
                <a:lnTo>
                  <a:pt x="304672" y="16763"/>
                </a:lnTo>
                <a:lnTo>
                  <a:pt x="231393" y="0"/>
                </a:lnTo>
                <a:close/>
              </a:path>
            </a:pathLst>
          </a:custGeom>
          <a:solidFill>
            <a:srgbClr val="C00000"/>
          </a:solidFill>
        </p:spPr>
        <p:txBody>
          <a:bodyPr wrap="square" lIns="0" tIns="0" rIns="0" bIns="0" rtlCol="0"/>
          <a:lstStyle/>
          <a:p>
            <a:endParaRPr dirty="0"/>
          </a:p>
        </p:txBody>
      </p:sp>
      <p:sp>
        <p:nvSpPr>
          <p:cNvPr id="31" name="object 31"/>
          <p:cNvSpPr/>
          <p:nvPr/>
        </p:nvSpPr>
        <p:spPr>
          <a:xfrm>
            <a:off x="4410455" y="4283458"/>
            <a:ext cx="107950" cy="171450"/>
          </a:xfrm>
          <a:custGeom>
            <a:avLst/>
            <a:gdLst/>
            <a:ahLst/>
            <a:cxnLst/>
            <a:rect l="l" t="t" r="r" b="b"/>
            <a:pathLst>
              <a:path w="107950" h="171450">
                <a:moveTo>
                  <a:pt x="16383" y="0"/>
                </a:moveTo>
                <a:lnTo>
                  <a:pt x="9271" y="2412"/>
                </a:lnTo>
                <a:lnTo>
                  <a:pt x="3683" y="7492"/>
                </a:lnTo>
                <a:lnTo>
                  <a:pt x="508" y="13969"/>
                </a:lnTo>
                <a:lnTo>
                  <a:pt x="0" y="21208"/>
                </a:lnTo>
                <a:lnTo>
                  <a:pt x="2413" y="28447"/>
                </a:lnTo>
                <a:lnTo>
                  <a:pt x="85598" y="170941"/>
                </a:lnTo>
                <a:lnTo>
                  <a:pt x="107696" y="133095"/>
                </a:lnTo>
                <a:lnTo>
                  <a:pt x="66548" y="133095"/>
                </a:lnTo>
                <a:lnTo>
                  <a:pt x="66548" y="62610"/>
                </a:lnTo>
                <a:lnTo>
                  <a:pt x="35433" y="9270"/>
                </a:lnTo>
                <a:lnTo>
                  <a:pt x="30353" y="3555"/>
                </a:lnTo>
                <a:lnTo>
                  <a:pt x="23749" y="380"/>
                </a:lnTo>
                <a:lnTo>
                  <a:pt x="16383" y="0"/>
                </a:lnTo>
                <a:close/>
              </a:path>
            </a:pathLst>
          </a:custGeom>
          <a:solidFill>
            <a:srgbClr val="000000"/>
          </a:solidFill>
        </p:spPr>
        <p:txBody>
          <a:bodyPr wrap="square" lIns="0" tIns="0" rIns="0" bIns="0" rtlCol="0"/>
          <a:lstStyle/>
          <a:p>
            <a:endParaRPr dirty="0"/>
          </a:p>
        </p:txBody>
      </p:sp>
      <p:sp>
        <p:nvSpPr>
          <p:cNvPr id="32" name="object 32"/>
          <p:cNvSpPr/>
          <p:nvPr/>
        </p:nvSpPr>
        <p:spPr>
          <a:xfrm>
            <a:off x="4477003" y="4346068"/>
            <a:ext cx="38100" cy="70485"/>
          </a:xfrm>
          <a:custGeom>
            <a:avLst/>
            <a:gdLst/>
            <a:ahLst/>
            <a:cxnLst/>
            <a:rect l="l" t="t" r="r" b="b"/>
            <a:pathLst>
              <a:path w="38100" h="70485">
                <a:moveTo>
                  <a:pt x="0" y="0"/>
                </a:moveTo>
                <a:lnTo>
                  <a:pt x="0" y="70485"/>
                </a:lnTo>
                <a:lnTo>
                  <a:pt x="38100" y="70485"/>
                </a:lnTo>
                <a:lnTo>
                  <a:pt x="38100" y="60960"/>
                </a:lnTo>
                <a:lnTo>
                  <a:pt x="2540" y="60960"/>
                </a:lnTo>
                <a:lnTo>
                  <a:pt x="19050" y="32639"/>
                </a:lnTo>
                <a:lnTo>
                  <a:pt x="0" y="0"/>
                </a:lnTo>
                <a:close/>
              </a:path>
            </a:pathLst>
          </a:custGeom>
          <a:solidFill>
            <a:srgbClr val="000000"/>
          </a:solidFill>
        </p:spPr>
        <p:txBody>
          <a:bodyPr wrap="square" lIns="0" tIns="0" rIns="0" bIns="0" rtlCol="0"/>
          <a:lstStyle/>
          <a:p>
            <a:endParaRPr dirty="0"/>
          </a:p>
        </p:txBody>
      </p:sp>
      <p:sp>
        <p:nvSpPr>
          <p:cNvPr id="33" name="object 33"/>
          <p:cNvSpPr/>
          <p:nvPr/>
        </p:nvSpPr>
        <p:spPr>
          <a:xfrm>
            <a:off x="4515103" y="4283458"/>
            <a:ext cx="66675" cy="133350"/>
          </a:xfrm>
          <a:custGeom>
            <a:avLst/>
            <a:gdLst/>
            <a:ahLst/>
            <a:cxnLst/>
            <a:rect l="l" t="t" r="r" b="b"/>
            <a:pathLst>
              <a:path w="66675" h="133350">
                <a:moveTo>
                  <a:pt x="50037" y="0"/>
                </a:moveTo>
                <a:lnTo>
                  <a:pt x="42799" y="380"/>
                </a:lnTo>
                <a:lnTo>
                  <a:pt x="36195" y="3555"/>
                </a:lnTo>
                <a:lnTo>
                  <a:pt x="31115" y="9270"/>
                </a:lnTo>
                <a:lnTo>
                  <a:pt x="0" y="62610"/>
                </a:lnTo>
                <a:lnTo>
                  <a:pt x="0" y="133095"/>
                </a:lnTo>
                <a:lnTo>
                  <a:pt x="3048" y="133095"/>
                </a:lnTo>
                <a:lnTo>
                  <a:pt x="64135" y="28447"/>
                </a:lnTo>
                <a:lnTo>
                  <a:pt x="66548" y="21208"/>
                </a:lnTo>
                <a:lnTo>
                  <a:pt x="66040" y="13969"/>
                </a:lnTo>
                <a:lnTo>
                  <a:pt x="62865" y="7492"/>
                </a:lnTo>
                <a:lnTo>
                  <a:pt x="57276" y="2412"/>
                </a:lnTo>
                <a:lnTo>
                  <a:pt x="50037" y="0"/>
                </a:lnTo>
                <a:close/>
              </a:path>
            </a:pathLst>
          </a:custGeom>
          <a:solidFill>
            <a:srgbClr val="000000"/>
          </a:solidFill>
        </p:spPr>
        <p:txBody>
          <a:bodyPr wrap="square" lIns="0" tIns="0" rIns="0" bIns="0" rtlCol="0"/>
          <a:lstStyle/>
          <a:p>
            <a:endParaRPr dirty="0"/>
          </a:p>
        </p:txBody>
      </p:sp>
      <p:sp>
        <p:nvSpPr>
          <p:cNvPr id="34" name="object 34"/>
          <p:cNvSpPr/>
          <p:nvPr/>
        </p:nvSpPr>
        <p:spPr>
          <a:xfrm>
            <a:off x="4479544" y="4378708"/>
            <a:ext cx="33020" cy="28575"/>
          </a:xfrm>
          <a:custGeom>
            <a:avLst/>
            <a:gdLst/>
            <a:ahLst/>
            <a:cxnLst/>
            <a:rect l="l" t="t" r="r" b="b"/>
            <a:pathLst>
              <a:path w="33020" h="28575">
                <a:moveTo>
                  <a:pt x="16509" y="0"/>
                </a:moveTo>
                <a:lnTo>
                  <a:pt x="0" y="28320"/>
                </a:lnTo>
                <a:lnTo>
                  <a:pt x="33019" y="28320"/>
                </a:lnTo>
                <a:lnTo>
                  <a:pt x="16509" y="0"/>
                </a:lnTo>
                <a:close/>
              </a:path>
            </a:pathLst>
          </a:custGeom>
          <a:solidFill>
            <a:srgbClr val="000000"/>
          </a:solidFill>
        </p:spPr>
        <p:txBody>
          <a:bodyPr wrap="square" lIns="0" tIns="0" rIns="0" bIns="0" rtlCol="0"/>
          <a:lstStyle/>
          <a:p>
            <a:endParaRPr dirty="0"/>
          </a:p>
        </p:txBody>
      </p:sp>
      <p:sp>
        <p:nvSpPr>
          <p:cNvPr id="35" name="object 35"/>
          <p:cNvSpPr/>
          <p:nvPr/>
        </p:nvSpPr>
        <p:spPr>
          <a:xfrm>
            <a:off x="4496053" y="4346068"/>
            <a:ext cx="19050" cy="60960"/>
          </a:xfrm>
          <a:custGeom>
            <a:avLst/>
            <a:gdLst/>
            <a:ahLst/>
            <a:cxnLst/>
            <a:rect l="l" t="t" r="r" b="b"/>
            <a:pathLst>
              <a:path w="19050" h="60960">
                <a:moveTo>
                  <a:pt x="19050" y="0"/>
                </a:moveTo>
                <a:lnTo>
                  <a:pt x="0" y="32639"/>
                </a:lnTo>
                <a:lnTo>
                  <a:pt x="16510" y="60960"/>
                </a:lnTo>
                <a:lnTo>
                  <a:pt x="19050" y="60960"/>
                </a:lnTo>
                <a:lnTo>
                  <a:pt x="19050" y="0"/>
                </a:lnTo>
                <a:close/>
              </a:path>
            </a:pathLst>
          </a:custGeom>
          <a:solidFill>
            <a:srgbClr val="000000"/>
          </a:solidFill>
        </p:spPr>
        <p:txBody>
          <a:bodyPr wrap="square" lIns="0" tIns="0" rIns="0" bIns="0" rtlCol="0"/>
          <a:lstStyle/>
          <a:p>
            <a:endParaRPr dirty="0"/>
          </a:p>
        </p:txBody>
      </p:sp>
      <p:sp>
        <p:nvSpPr>
          <p:cNvPr id="36" name="object 36"/>
          <p:cNvSpPr/>
          <p:nvPr/>
        </p:nvSpPr>
        <p:spPr>
          <a:xfrm>
            <a:off x="4496053" y="3951479"/>
            <a:ext cx="0" cy="427355"/>
          </a:xfrm>
          <a:custGeom>
            <a:avLst/>
            <a:gdLst/>
            <a:ahLst/>
            <a:cxnLst/>
            <a:rect l="l" t="t" r="r" b="b"/>
            <a:pathLst>
              <a:path h="427354">
                <a:moveTo>
                  <a:pt x="0" y="0"/>
                </a:moveTo>
                <a:lnTo>
                  <a:pt x="0" y="427227"/>
                </a:lnTo>
              </a:path>
            </a:pathLst>
          </a:custGeom>
          <a:ln w="38100">
            <a:solidFill>
              <a:srgbClr val="000000"/>
            </a:solidFill>
          </a:ln>
        </p:spPr>
        <p:txBody>
          <a:bodyPr wrap="square" lIns="0" tIns="0" rIns="0" bIns="0" rtlCol="0"/>
          <a:lstStyle/>
          <a:p>
            <a:endParaRPr dirty="0"/>
          </a:p>
        </p:txBody>
      </p:sp>
      <p:sp>
        <p:nvSpPr>
          <p:cNvPr id="37" name="object 37"/>
          <p:cNvSpPr/>
          <p:nvPr/>
        </p:nvSpPr>
        <p:spPr>
          <a:xfrm>
            <a:off x="4410455" y="3875660"/>
            <a:ext cx="107950" cy="171450"/>
          </a:xfrm>
          <a:custGeom>
            <a:avLst/>
            <a:gdLst/>
            <a:ahLst/>
            <a:cxnLst/>
            <a:rect l="l" t="t" r="r" b="b"/>
            <a:pathLst>
              <a:path w="107950" h="171450">
                <a:moveTo>
                  <a:pt x="85598" y="0"/>
                </a:moveTo>
                <a:lnTo>
                  <a:pt x="2413" y="142494"/>
                </a:lnTo>
                <a:lnTo>
                  <a:pt x="0" y="149732"/>
                </a:lnTo>
                <a:lnTo>
                  <a:pt x="508" y="156971"/>
                </a:lnTo>
                <a:lnTo>
                  <a:pt x="3683" y="163575"/>
                </a:lnTo>
                <a:lnTo>
                  <a:pt x="9271" y="168655"/>
                </a:lnTo>
                <a:lnTo>
                  <a:pt x="16383" y="171069"/>
                </a:lnTo>
                <a:lnTo>
                  <a:pt x="23749" y="170560"/>
                </a:lnTo>
                <a:lnTo>
                  <a:pt x="30353" y="167385"/>
                </a:lnTo>
                <a:lnTo>
                  <a:pt x="35433" y="161797"/>
                </a:lnTo>
                <a:lnTo>
                  <a:pt x="66548" y="108457"/>
                </a:lnTo>
                <a:lnTo>
                  <a:pt x="66548" y="37845"/>
                </a:lnTo>
                <a:lnTo>
                  <a:pt x="107696" y="37845"/>
                </a:lnTo>
                <a:lnTo>
                  <a:pt x="85598" y="0"/>
                </a:lnTo>
                <a:close/>
              </a:path>
            </a:pathLst>
          </a:custGeom>
          <a:solidFill>
            <a:srgbClr val="000000"/>
          </a:solidFill>
        </p:spPr>
        <p:txBody>
          <a:bodyPr wrap="square" lIns="0" tIns="0" rIns="0" bIns="0" rtlCol="0"/>
          <a:lstStyle/>
          <a:p>
            <a:endParaRPr dirty="0"/>
          </a:p>
        </p:txBody>
      </p:sp>
      <p:sp>
        <p:nvSpPr>
          <p:cNvPr id="38" name="object 38"/>
          <p:cNvSpPr/>
          <p:nvPr/>
        </p:nvSpPr>
        <p:spPr>
          <a:xfrm>
            <a:off x="4515103" y="3913506"/>
            <a:ext cx="66675" cy="133350"/>
          </a:xfrm>
          <a:custGeom>
            <a:avLst/>
            <a:gdLst/>
            <a:ahLst/>
            <a:cxnLst/>
            <a:rect l="l" t="t" r="r" b="b"/>
            <a:pathLst>
              <a:path w="66675" h="133350">
                <a:moveTo>
                  <a:pt x="3048" y="0"/>
                </a:moveTo>
                <a:lnTo>
                  <a:pt x="0" y="0"/>
                </a:lnTo>
                <a:lnTo>
                  <a:pt x="0" y="70611"/>
                </a:lnTo>
                <a:lnTo>
                  <a:pt x="31115" y="123951"/>
                </a:lnTo>
                <a:lnTo>
                  <a:pt x="36195" y="129539"/>
                </a:lnTo>
                <a:lnTo>
                  <a:pt x="42799" y="132714"/>
                </a:lnTo>
                <a:lnTo>
                  <a:pt x="50037" y="133222"/>
                </a:lnTo>
                <a:lnTo>
                  <a:pt x="57276" y="130809"/>
                </a:lnTo>
                <a:lnTo>
                  <a:pt x="62865" y="125729"/>
                </a:lnTo>
                <a:lnTo>
                  <a:pt x="66040" y="119125"/>
                </a:lnTo>
                <a:lnTo>
                  <a:pt x="66548" y="111886"/>
                </a:lnTo>
                <a:lnTo>
                  <a:pt x="64135" y="104647"/>
                </a:lnTo>
                <a:lnTo>
                  <a:pt x="3048" y="0"/>
                </a:lnTo>
                <a:close/>
              </a:path>
            </a:pathLst>
          </a:custGeom>
          <a:solidFill>
            <a:srgbClr val="000000"/>
          </a:solidFill>
        </p:spPr>
        <p:txBody>
          <a:bodyPr wrap="square" lIns="0" tIns="0" rIns="0" bIns="0" rtlCol="0"/>
          <a:lstStyle/>
          <a:p>
            <a:endParaRPr dirty="0"/>
          </a:p>
        </p:txBody>
      </p:sp>
      <p:sp>
        <p:nvSpPr>
          <p:cNvPr id="39" name="object 39"/>
          <p:cNvSpPr/>
          <p:nvPr/>
        </p:nvSpPr>
        <p:spPr>
          <a:xfrm>
            <a:off x="4477003" y="3913506"/>
            <a:ext cx="38100" cy="71120"/>
          </a:xfrm>
          <a:custGeom>
            <a:avLst/>
            <a:gdLst/>
            <a:ahLst/>
            <a:cxnLst/>
            <a:rect l="l" t="t" r="r" b="b"/>
            <a:pathLst>
              <a:path w="38100" h="71120">
                <a:moveTo>
                  <a:pt x="38100" y="0"/>
                </a:moveTo>
                <a:lnTo>
                  <a:pt x="0" y="0"/>
                </a:lnTo>
                <a:lnTo>
                  <a:pt x="0" y="70611"/>
                </a:lnTo>
                <a:lnTo>
                  <a:pt x="19050" y="37972"/>
                </a:lnTo>
                <a:lnTo>
                  <a:pt x="2540" y="9651"/>
                </a:lnTo>
                <a:lnTo>
                  <a:pt x="38100" y="9651"/>
                </a:lnTo>
                <a:lnTo>
                  <a:pt x="38100" y="0"/>
                </a:lnTo>
                <a:close/>
              </a:path>
            </a:pathLst>
          </a:custGeom>
          <a:solidFill>
            <a:srgbClr val="000000"/>
          </a:solidFill>
        </p:spPr>
        <p:txBody>
          <a:bodyPr wrap="square" lIns="0" tIns="0" rIns="0" bIns="0" rtlCol="0"/>
          <a:lstStyle/>
          <a:p>
            <a:endParaRPr dirty="0"/>
          </a:p>
        </p:txBody>
      </p:sp>
      <p:sp>
        <p:nvSpPr>
          <p:cNvPr id="40" name="object 40"/>
          <p:cNvSpPr/>
          <p:nvPr/>
        </p:nvSpPr>
        <p:spPr>
          <a:xfrm>
            <a:off x="4496053" y="3923159"/>
            <a:ext cx="19050" cy="60960"/>
          </a:xfrm>
          <a:custGeom>
            <a:avLst/>
            <a:gdLst/>
            <a:ahLst/>
            <a:cxnLst/>
            <a:rect l="l" t="t" r="r" b="b"/>
            <a:pathLst>
              <a:path w="19050" h="60960">
                <a:moveTo>
                  <a:pt x="19050" y="0"/>
                </a:moveTo>
                <a:lnTo>
                  <a:pt x="16510" y="0"/>
                </a:lnTo>
                <a:lnTo>
                  <a:pt x="0" y="28320"/>
                </a:lnTo>
                <a:lnTo>
                  <a:pt x="19050" y="60959"/>
                </a:lnTo>
                <a:lnTo>
                  <a:pt x="19050" y="0"/>
                </a:lnTo>
                <a:close/>
              </a:path>
            </a:pathLst>
          </a:custGeom>
          <a:solidFill>
            <a:srgbClr val="000000"/>
          </a:solidFill>
        </p:spPr>
        <p:txBody>
          <a:bodyPr wrap="square" lIns="0" tIns="0" rIns="0" bIns="0" rtlCol="0"/>
          <a:lstStyle/>
          <a:p>
            <a:endParaRPr dirty="0"/>
          </a:p>
        </p:txBody>
      </p:sp>
      <p:sp>
        <p:nvSpPr>
          <p:cNvPr id="41" name="object 41"/>
          <p:cNvSpPr/>
          <p:nvPr/>
        </p:nvSpPr>
        <p:spPr>
          <a:xfrm>
            <a:off x="4479544" y="3923159"/>
            <a:ext cx="33020" cy="28575"/>
          </a:xfrm>
          <a:custGeom>
            <a:avLst/>
            <a:gdLst/>
            <a:ahLst/>
            <a:cxnLst/>
            <a:rect l="l" t="t" r="r" b="b"/>
            <a:pathLst>
              <a:path w="33020" h="28575">
                <a:moveTo>
                  <a:pt x="33019" y="0"/>
                </a:moveTo>
                <a:lnTo>
                  <a:pt x="0" y="0"/>
                </a:lnTo>
                <a:lnTo>
                  <a:pt x="16509" y="28320"/>
                </a:lnTo>
                <a:lnTo>
                  <a:pt x="33019" y="0"/>
                </a:lnTo>
                <a:close/>
              </a:path>
            </a:pathLst>
          </a:custGeom>
          <a:solidFill>
            <a:srgbClr val="000000"/>
          </a:solidFill>
        </p:spPr>
        <p:txBody>
          <a:bodyPr wrap="square" lIns="0" tIns="0" rIns="0" bIns="0" rtlCol="0"/>
          <a:lstStyle/>
          <a:p>
            <a:endParaRPr dirty="0"/>
          </a:p>
        </p:txBody>
      </p:sp>
      <p:cxnSp>
        <p:nvCxnSpPr>
          <p:cNvPr id="46" name="Straight Arrow Connector 45">
            <a:extLst>
              <a:ext uri="{FF2B5EF4-FFF2-40B4-BE49-F238E27FC236}">
                <a16:creationId xmlns:a16="http://schemas.microsoft.com/office/drawing/2014/main" id="{E5249D89-A498-5F3F-DEA7-06FA169EF778}"/>
              </a:ext>
            </a:extLst>
          </p:cNvPr>
          <p:cNvCxnSpPr>
            <a:cxnSpLocks/>
          </p:cNvCxnSpPr>
          <p:nvPr/>
        </p:nvCxnSpPr>
        <p:spPr>
          <a:xfrm flipH="1" flipV="1">
            <a:off x="5719191" y="3996564"/>
            <a:ext cx="1792536" cy="47569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2909" y="6416801"/>
            <a:ext cx="238760" cy="441325"/>
          </a:xfrm>
          <a:custGeom>
            <a:avLst/>
            <a:gdLst/>
            <a:ahLst/>
            <a:cxnLst/>
            <a:rect l="l" t="t" r="r" b="b"/>
            <a:pathLst>
              <a:path w="238759" h="441325">
                <a:moveTo>
                  <a:pt x="0" y="441070"/>
                </a:moveTo>
                <a:lnTo>
                  <a:pt x="238252" y="441070"/>
                </a:lnTo>
                <a:lnTo>
                  <a:pt x="238252" y="0"/>
                </a:lnTo>
                <a:lnTo>
                  <a:pt x="0" y="0"/>
                </a:lnTo>
                <a:lnTo>
                  <a:pt x="0" y="441070"/>
                </a:lnTo>
                <a:close/>
              </a:path>
            </a:pathLst>
          </a:custGeom>
          <a:solidFill>
            <a:srgbClr val="C50C2E"/>
          </a:solidFill>
        </p:spPr>
        <p:txBody>
          <a:bodyPr wrap="square" lIns="0" tIns="0" rIns="0" bIns="0" rtlCol="0"/>
          <a:lstStyle/>
          <a:p>
            <a:endParaRPr dirty="0"/>
          </a:p>
        </p:txBody>
      </p:sp>
      <p:sp>
        <p:nvSpPr>
          <p:cNvPr id="4" name="object 4"/>
          <p:cNvSpPr/>
          <p:nvPr/>
        </p:nvSpPr>
        <p:spPr>
          <a:xfrm>
            <a:off x="1143000" y="1473708"/>
            <a:ext cx="6800850" cy="1885950"/>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Resonant</a:t>
            </a:r>
            <a:r>
              <a:rPr spc="-215" dirty="0"/>
              <a:t> </a:t>
            </a:r>
            <a:r>
              <a:rPr lang="en-US" dirty="0"/>
              <a:t>F</a:t>
            </a:r>
            <a:r>
              <a:rPr dirty="0"/>
              <a:t>requency</a:t>
            </a:r>
          </a:p>
        </p:txBody>
      </p:sp>
      <p:sp>
        <p:nvSpPr>
          <p:cNvPr id="6" name="object 6"/>
          <p:cNvSpPr/>
          <p:nvPr/>
        </p:nvSpPr>
        <p:spPr>
          <a:xfrm>
            <a:off x="4165093" y="3369564"/>
            <a:ext cx="339090" cy="358140"/>
          </a:xfrm>
          <a:custGeom>
            <a:avLst/>
            <a:gdLst/>
            <a:ahLst/>
            <a:cxnLst/>
            <a:rect l="l" t="t" r="r" b="b"/>
            <a:pathLst>
              <a:path w="339089" h="358139">
                <a:moveTo>
                  <a:pt x="0" y="188468"/>
                </a:moveTo>
                <a:lnTo>
                  <a:pt x="21462" y="119634"/>
                </a:lnTo>
                <a:lnTo>
                  <a:pt x="42799" y="59562"/>
                </a:lnTo>
                <a:lnTo>
                  <a:pt x="64135" y="16763"/>
                </a:lnTo>
                <a:lnTo>
                  <a:pt x="85471" y="0"/>
                </a:lnTo>
                <a:lnTo>
                  <a:pt x="106680" y="19558"/>
                </a:lnTo>
                <a:lnTo>
                  <a:pt x="127762" y="68072"/>
                </a:lnTo>
                <a:lnTo>
                  <a:pt x="148717" y="128015"/>
                </a:lnTo>
                <a:lnTo>
                  <a:pt x="169799" y="181737"/>
                </a:lnTo>
                <a:lnTo>
                  <a:pt x="190881" y="234696"/>
                </a:lnTo>
                <a:lnTo>
                  <a:pt x="211962" y="292735"/>
                </a:lnTo>
                <a:lnTo>
                  <a:pt x="233045" y="339471"/>
                </a:lnTo>
                <a:lnTo>
                  <a:pt x="254126" y="358140"/>
                </a:lnTo>
                <a:lnTo>
                  <a:pt x="275336" y="341884"/>
                </a:lnTo>
                <a:lnTo>
                  <a:pt x="296545" y="300228"/>
                </a:lnTo>
                <a:lnTo>
                  <a:pt x="317881" y="241935"/>
                </a:lnTo>
                <a:lnTo>
                  <a:pt x="339089" y="175006"/>
                </a:lnTo>
              </a:path>
            </a:pathLst>
          </a:custGeom>
          <a:ln w="38100">
            <a:solidFill>
              <a:srgbClr val="F02B51"/>
            </a:solidFill>
          </a:ln>
        </p:spPr>
        <p:txBody>
          <a:bodyPr wrap="square" lIns="0" tIns="0" rIns="0" bIns="0" rtlCol="0"/>
          <a:lstStyle/>
          <a:p>
            <a:endParaRPr dirty="0"/>
          </a:p>
        </p:txBody>
      </p:sp>
      <p:sp>
        <p:nvSpPr>
          <p:cNvPr id="7" name="object 7"/>
          <p:cNvSpPr/>
          <p:nvPr/>
        </p:nvSpPr>
        <p:spPr>
          <a:xfrm>
            <a:off x="4499611" y="3366515"/>
            <a:ext cx="339090" cy="358140"/>
          </a:xfrm>
          <a:custGeom>
            <a:avLst/>
            <a:gdLst/>
            <a:ahLst/>
            <a:cxnLst/>
            <a:rect l="l" t="t" r="r" b="b"/>
            <a:pathLst>
              <a:path w="339089" h="358139">
                <a:moveTo>
                  <a:pt x="0" y="188468"/>
                </a:moveTo>
                <a:lnTo>
                  <a:pt x="21462" y="119634"/>
                </a:lnTo>
                <a:lnTo>
                  <a:pt x="42799" y="59562"/>
                </a:lnTo>
                <a:lnTo>
                  <a:pt x="64134" y="16763"/>
                </a:lnTo>
                <a:lnTo>
                  <a:pt x="85470" y="0"/>
                </a:lnTo>
                <a:lnTo>
                  <a:pt x="106679" y="19558"/>
                </a:lnTo>
                <a:lnTo>
                  <a:pt x="127762" y="68072"/>
                </a:lnTo>
                <a:lnTo>
                  <a:pt x="148716" y="128016"/>
                </a:lnTo>
                <a:lnTo>
                  <a:pt x="169799" y="181737"/>
                </a:lnTo>
                <a:lnTo>
                  <a:pt x="190880" y="234696"/>
                </a:lnTo>
                <a:lnTo>
                  <a:pt x="211962" y="292735"/>
                </a:lnTo>
                <a:lnTo>
                  <a:pt x="233044" y="339471"/>
                </a:lnTo>
                <a:lnTo>
                  <a:pt x="254126" y="358140"/>
                </a:lnTo>
                <a:lnTo>
                  <a:pt x="275336" y="341884"/>
                </a:lnTo>
                <a:lnTo>
                  <a:pt x="296544" y="300355"/>
                </a:lnTo>
                <a:lnTo>
                  <a:pt x="317880" y="241935"/>
                </a:lnTo>
                <a:lnTo>
                  <a:pt x="339089" y="175006"/>
                </a:lnTo>
              </a:path>
            </a:pathLst>
          </a:custGeom>
          <a:ln w="38100">
            <a:solidFill>
              <a:srgbClr val="F02B51"/>
            </a:solidFill>
          </a:ln>
        </p:spPr>
        <p:txBody>
          <a:bodyPr wrap="square" lIns="0" tIns="0" rIns="0" bIns="0" rtlCol="0"/>
          <a:lstStyle/>
          <a:p>
            <a:endParaRPr dirty="0"/>
          </a:p>
        </p:txBody>
      </p:sp>
      <p:sp>
        <p:nvSpPr>
          <p:cNvPr id="8" name="object 8"/>
          <p:cNvSpPr/>
          <p:nvPr/>
        </p:nvSpPr>
        <p:spPr>
          <a:xfrm>
            <a:off x="4837176" y="3369564"/>
            <a:ext cx="340360" cy="358140"/>
          </a:xfrm>
          <a:custGeom>
            <a:avLst/>
            <a:gdLst/>
            <a:ahLst/>
            <a:cxnLst/>
            <a:rect l="l" t="t" r="r" b="b"/>
            <a:pathLst>
              <a:path w="340360" h="358139">
                <a:moveTo>
                  <a:pt x="0" y="188468"/>
                </a:moveTo>
                <a:lnTo>
                  <a:pt x="21462" y="119634"/>
                </a:lnTo>
                <a:lnTo>
                  <a:pt x="42925" y="59562"/>
                </a:lnTo>
                <a:lnTo>
                  <a:pt x="64388" y="16763"/>
                </a:lnTo>
                <a:lnTo>
                  <a:pt x="85851" y="0"/>
                </a:lnTo>
                <a:lnTo>
                  <a:pt x="106934" y="19558"/>
                </a:lnTo>
                <a:lnTo>
                  <a:pt x="128142" y="68072"/>
                </a:lnTo>
                <a:lnTo>
                  <a:pt x="149225" y="128015"/>
                </a:lnTo>
                <a:lnTo>
                  <a:pt x="170307" y="181737"/>
                </a:lnTo>
                <a:lnTo>
                  <a:pt x="191388" y="234696"/>
                </a:lnTo>
                <a:lnTo>
                  <a:pt x="212598" y="292735"/>
                </a:lnTo>
                <a:lnTo>
                  <a:pt x="233679" y="339471"/>
                </a:lnTo>
                <a:lnTo>
                  <a:pt x="254888" y="358140"/>
                </a:lnTo>
                <a:lnTo>
                  <a:pt x="276098" y="341884"/>
                </a:lnTo>
                <a:lnTo>
                  <a:pt x="297434" y="300228"/>
                </a:lnTo>
                <a:lnTo>
                  <a:pt x="318770" y="241935"/>
                </a:lnTo>
                <a:lnTo>
                  <a:pt x="340105" y="175006"/>
                </a:lnTo>
              </a:path>
            </a:pathLst>
          </a:custGeom>
          <a:ln w="38100">
            <a:solidFill>
              <a:srgbClr val="F02B51"/>
            </a:solidFill>
          </a:ln>
        </p:spPr>
        <p:txBody>
          <a:bodyPr wrap="square" lIns="0" tIns="0" rIns="0" bIns="0" rtlCol="0"/>
          <a:lstStyle/>
          <a:p>
            <a:endParaRPr dirty="0"/>
          </a:p>
        </p:txBody>
      </p:sp>
      <p:sp>
        <p:nvSpPr>
          <p:cNvPr id="9" name="object 9"/>
          <p:cNvSpPr/>
          <p:nvPr/>
        </p:nvSpPr>
        <p:spPr>
          <a:xfrm>
            <a:off x="5171694" y="3366515"/>
            <a:ext cx="340360" cy="358140"/>
          </a:xfrm>
          <a:custGeom>
            <a:avLst/>
            <a:gdLst/>
            <a:ahLst/>
            <a:cxnLst/>
            <a:rect l="l" t="t" r="r" b="b"/>
            <a:pathLst>
              <a:path w="340359" h="358139">
                <a:moveTo>
                  <a:pt x="0" y="188468"/>
                </a:moveTo>
                <a:lnTo>
                  <a:pt x="21462" y="119634"/>
                </a:lnTo>
                <a:lnTo>
                  <a:pt x="42925" y="59562"/>
                </a:lnTo>
                <a:lnTo>
                  <a:pt x="64389" y="16763"/>
                </a:lnTo>
                <a:lnTo>
                  <a:pt x="85851" y="0"/>
                </a:lnTo>
                <a:lnTo>
                  <a:pt x="106934" y="19558"/>
                </a:lnTo>
                <a:lnTo>
                  <a:pt x="128143" y="68072"/>
                </a:lnTo>
                <a:lnTo>
                  <a:pt x="149225" y="128016"/>
                </a:lnTo>
                <a:lnTo>
                  <a:pt x="170306" y="181737"/>
                </a:lnTo>
                <a:lnTo>
                  <a:pt x="191389" y="234696"/>
                </a:lnTo>
                <a:lnTo>
                  <a:pt x="212598" y="292735"/>
                </a:lnTo>
                <a:lnTo>
                  <a:pt x="233679" y="339471"/>
                </a:lnTo>
                <a:lnTo>
                  <a:pt x="254889" y="358140"/>
                </a:lnTo>
                <a:lnTo>
                  <a:pt x="276098" y="341884"/>
                </a:lnTo>
                <a:lnTo>
                  <a:pt x="297434" y="300355"/>
                </a:lnTo>
                <a:lnTo>
                  <a:pt x="318770" y="241935"/>
                </a:lnTo>
                <a:lnTo>
                  <a:pt x="340105" y="175006"/>
                </a:lnTo>
              </a:path>
            </a:pathLst>
          </a:custGeom>
          <a:ln w="38100">
            <a:solidFill>
              <a:srgbClr val="F02B51"/>
            </a:solidFill>
          </a:ln>
        </p:spPr>
        <p:txBody>
          <a:bodyPr wrap="square" lIns="0" tIns="0" rIns="0" bIns="0" rtlCol="0"/>
          <a:lstStyle/>
          <a:p>
            <a:endParaRPr dirty="0"/>
          </a:p>
        </p:txBody>
      </p:sp>
      <p:sp>
        <p:nvSpPr>
          <p:cNvPr id="10" name="object 10"/>
          <p:cNvSpPr/>
          <p:nvPr/>
        </p:nvSpPr>
        <p:spPr>
          <a:xfrm>
            <a:off x="5509260" y="3368040"/>
            <a:ext cx="340360" cy="358140"/>
          </a:xfrm>
          <a:custGeom>
            <a:avLst/>
            <a:gdLst/>
            <a:ahLst/>
            <a:cxnLst/>
            <a:rect l="l" t="t" r="r" b="b"/>
            <a:pathLst>
              <a:path w="340359" h="358139">
                <a:moveTo>
                  <a:pt x="0" y="188468"/>
                </a:moveTo>
                <a:lnTo>
                  <a:pt x="21462" y="119634"/>
                </a:lnTo>
                <a:lnTo>
                  <a:pt x="42925" y="59562"/>
                </a:lnTo>
                <a:lnTo>
                  <a:pt x="64388" y="16763"/>
                </a:lnTo>
                <a:lnTo>
                  <a:pt x="85851" y="0"/>
                </a:lnTo>
                <a:lnTo>
                  <a:pt x="106933" y="19558"/>
                </a:lnTo>
                <a:lnTo>
                  <a:pt x="128143" y="68072"/>
                </a:lnTo>
                <a:lnTo>
                  <a:pt x="149225" y="128015"/>
                </a:lnTo>
                <a:lnTo>
                  <a:pt x="170306" y="181737"/>
                </a:lnTo>
                <a:lnTo>
                  <a:pt x="191388" y="234696"/>
                </a:lnTo>
                <a:lnTo>
                  <a:pt x="212598" y="292735"/>
                </a:lnTo>
                <a:lnTo>
                  <a:pt x="233679" y="339471"/>
                </a:lnTo>
                <a:lnTo>
                  <a:pt x="254888" y="358140"/>
                </a:lnTo>
                <a:lnTo>
                  <a:pt x="276098" y="341884"/>
                </a:lnTo>
                <a:lnTo>
                  <a:pt x="297433" y="300228"/>
                </a:lnTo>
                <a:lnTo>
                  <a:pt x="318770" y="241935"/>
                </a:lnTo>
                <a:lnTo>
                  <a:pt x="340105" y="175006"/>
                </a:lnTo>
              </a:path>
            </a:pathLst>
          </a:custGeom>
          <a:ln w="38100">
            <a:solidFill>
              <a:srgbClr val="F02B51"/>
            </a:solidFill>
          </a:ln>
        </p:spPr>
        <p:txBody>
          <a:bodyPr wrap="square" lIns="0" tIns="0" rIns="0" bIns="0" rtlCol="0"/>
          <a:lstStyle/>
          <a:p>
            <a:endParaRPr dirty="0"/>
          </a:p>
        </p:txBody>
      </p:sp>
      <p:sp>
        <p:nvSpPr>
          <p:cNvPr id="11" name="object 11"/>
          <p:cNvSpPr/>
          <p:nvPr/>
        </p:nvSpPr>
        <p:spPr>
          <a:xfrm>
            <a:off x="5843779" y="3364991"/>
            <a:ext cx="340360" cy="358140"/>
          </a:xfrm>
          <a:custGeom>
            <a:avLst/>
            <a:gdLst/>
            <a:ahLst/>
            <a:cxnLst/>
            <a:rect l="l" t="t" r="r" b="b"/>
            <a:pathLst>
              <a:path w="340359" h="358139">
                <a:moveTo>
                  <a:pt x="0" y="188468"/>
                </a:moveTo>
                <a:lnTo>
                  <a:pt x="21462" y="119634"/>
                </a:lnTo>
                <a:lnTo>
                  <a:pt x="42925" y="59562"/>
                </a:lnTo>
                <a:lnTo>
                  <a:pt x="64388" y="16763"/>
                </a:lnTo>
                <a:lnTo>
                  <a:pt x="85851" y="0"/>
                </a:lnTo>
                <a:lnTo>
                  <a:pt x="106933" y="19558"/>
                </a:lnTo>
                <a:lnTo>
                  <a:pt x="128142" y="68072"/>
                </a:lnTo>
                <a:lnTo>
                  <a:pt x="149225" y="128016"/>
                </a:lnTo>
                <a:lnTo>
                  <a:pt x="170306" y="181737"/>
                </a:lnTo>
                <a:lnTo>
                  <a:pt x="191388" y="234696"/>
                </a:lnTo>
                <a:lnTo>
                  <a:pt x="212597" y="292735"/>
                </a:lnTo>
                <a:lnTo>
                  <a:pt x="233679" y="339471"/>
                </a:lnTo>
                <a:lnTo>
                  <a:pt x="254888" y="358140"/>
                </a:lnTo>
                <a:lnTo>
                  <a:pt x="276097" y="341884"/>
                </a:lnTo>
                <a:lnTo>
                  <a:pt x="297433" y="300355"/>
                </a:lnTo>
                <a:lnTo>
                  <a:pt x="318769" y="241935"/>
                </a:lnTo>
                <a:lnTo>
                  <a:pt x="340105" y="175006"/>
                </a:lnTo>
              </a:path>
            </a:pathLst>
          </a:custGeom>
          <a:ln w="38100">
            <a:solidFill>
              <a:srgbClr val="F02B51"/>
            </a:solidFill>
          </a:ln>
        </p:spPr>
        <p:txBody>
          <a:bodyPr wrap="square" lIns="0" tIns="0" rIns="0" bIns="0" rtlCol="0"/>
          <a:lstStyle/>
          <a:p>
            <a:endParaRPr dirty="0"/>
          </a:p>
        </p:txBody>
      </p:sp>
      <p:sp>
        <p:nvSpPr>
          <p:cNvPr id="12" name="object 12"/>
          <p:cNvSpPr/>
          <p:nvPr/>
        </p:nvSpPr>
        <p:spPr>
          <a:xfrm>
            <a:off x="6182107" y="3368040"/>
            <a:ext cx="340360" cy="358140"/>
          </a:xfrm>
          <a:custGeom>
            <a:avLst/>
            <a:gdLst/>
            <a:ahLst/>
            <a:cxnLst/>
            <a:rect l="l" t="t" r="r" b="b"/>
            <a:pathLst>
              <a:path w="340359" h="358139">
                <a:moveTo>
                  <a:pt x="0" y="188468"/>
                </a:moveTo>
                <a:lnTo>
                  <a:pt x="21462" y="119634"/>
                </a:lnTo>
                <a:lnTo>
                  <a:pt x="42925" y="59562"/>
                </a:lnTo>
                <a:lnTo>
                  <a:pt x="64388" y="16763"/>
                </a:lnTo>
                <a:lnTo>
                  <a:pt x="85851" y="0"/>
                </a:lnTo>
                <a:lnTo>
                  <a:pt x="106933" y="19558"/>
                </a:lnTo>
                <a:lnTo>
                  <a:pt x="128142" y="68072"/>
                </a:lnTo>
                <a:lnTo>
                  <a:pt x="149225" y="128015"/>
                </a:lnTo>
                <a:lnTo>
                  <a:pt x="170306" y="181737"/>
                </a:lnTo>
                <a:lnTo>
                  <a:pt x="191388" y="234696"/>
                </a:lnTo>
                <a:lnTo>
                  <a:pt x="212598" y="292735"/>
                </a:lnTo>
                <a:lnTo>
                  <a:pt x="233679" y="339471"/>
                </a:lnTo>
                <a:lnTo>
                  <a:pt x="254888" y="358140"/>
                </a:lnTo>
                <a:lnTo>
                  <a:pt x="276098" y="341884"/>
                </a:lnTo>
                <a:lnTo>
                  <a:pt x="297433" y="300228"/>
                </a:lnTo>
                <a:lnTo>
                  <a:pt x="318769" y="241935"/>
                </a:lnTo>
                <a:lnTo>
                  <a:pt x="340105" y="175006"/>
                </a:lnTo>
              </a:path>
            </a:pathLst>
          </a:custGeom>
          <a:ln w="38100">
            <a:solidFill>
              <a:srgbClr val="F02B51"/>
            </a:solidFill>
          </a:ln>
        </p:spPr>
        <p:txBody>
          <a:bodyPr wrap="square" lIns="0" tIns="0" rIns="0" bIns="0" rtlCol="0"/>
          <a:lstStyle/>
          <a:p>
            <a:endParaRPr dirty="0"/>
          </a:p>
        </p:txBody>
      </p:sp>
      <p:sp>
        <p:nvSpPr>
          <p:cNvPr id="13" name="object 13"/>
          <p:cNvSpPr/>
          <p:nvPr/>
        </p:nvSpPr>
        <p:spPr>
          <a:xfrm>
            <a:off x="6516624" y="3364991"/>
            <a:ext cx="340360" cy="358140"/>
          </a:xfrm>
          <a:custGeom>
            <a:avLst/>
            <a:gdLst/>
            <a:ahLst/>
            <a:cxnLst/>
            <a:rect l="l" t="t" r="r" b="b"/>
            <a:pathLst>
              <a:path w="340359" h="358139">
                <a:moveTo>
                  <a:pt x="0" y="188468"/>
                </a:moveTo>
                <a:lnTo>
                  <a:pt x="21463" y="119634"/>
                </a:lnTo>
                <a:lnTo>
                  <a:pt x="42925" y="59562"/>
                </a:lnTo>
                <a:lnTo>
                  <a:pt x="64389" y="16763"/>
                </a:lnTo>
                <a:lnTo>
                  <a:pt x="85725" y="0"/>
                </a:lnTo>
                <a:lnTo>
                  <a:pt x="106934" y="19558"/>
                </a:lnTo>
                <a:lnTo>
                  <a:pt x="128143" y="68072"/>
                </a:lnTo>
                <a:lnTo>
                  <a:pt x="149225" y="128016"/>
                </a:lnTo>
                <a:lnTo>
                  <a:pt x="170307" y="181737"/>
                </a:lnTo>
                <a:lnTo>
                  <a:pt x="191389" y="234696"/>
                </a:lnTo>
                <a:lnTo>
                  <a:pt x="212598" y="292735"/>
                </a:lnTo>
                <a:lnTo>
                  <a:pt x="233680" y="339471"/>
                </a:lnTo>
                <a:lnTo>
                  <a:pt x="254889" y="358140"/>
                </a:lnTo>
                <a:lnTo>
                  <a:pt x="276098" y="341884"/>
                </a:lnTo>
                <a:lnTo>
                  <a:pt x="297434" y="300355"/>
                </a:lnTo>
                <a:lnTo>
                  <a:pt x="318770" y="241935"/>
                </a:lnTo>
                <a:lnTo>
                  <a:pt x="340106" y="175006"/>
                </a:lnTo>
              </a:path>
            </a:pathLst>
          </a:custGeom>
          <a:ln w="38100">
            <a:solidFill>
              <a:srgbClr val="F02B51"/>
            </a:solidFill>
          </a:ln>
        </p:spPr>
        <p:txBody>
          <a:bodyPr wrap="square" lIns="0" tIns="0" rIns="0" bIns="0" rtlCol="0"/>
          <a:lstStyle/>
          <a:p>
            <a:endParaRPr dirty="0"/>
          </a:p>
        </p:txBody>
      </p:sp>
      <p:sp>
        <p:nvSpPr>
          <p:cNvPr id="14" name="object 14"/>
          <p:cNvSpPr/>
          <p:nvPr/>
        </p:nvSpPr>
        <p:spPr>
          <a:xfrm>
            <a:off x="2834641" y="3358896"/>
            <a:ext cx="340360" cy="358140"/>
          </a:xfrm>
          <a:custGeom>
            <a:avLst/>
            <a:gdLst/>
            <a:ahLst/>
            <a:cxnLst/>
            <a:rect l="l" t="t" r="r" b="b"/>
            <a:pathLst>
              <a:path w="340360" h="358139">
                <a:moveTo>
                  <a:pt x="0" y="188467"/>
                </a:moveTo>
                <a:lnTo>
                  <a:pt x="21462" y="119633"/>
                </a:lnTo>
                <a:lnTo>
                  <a:pt x="42925" y="59562"/>
                </a:lnTo>
                <a:lnTo>
                  <a:pt x="64388" y="16763"/>
                </a:lnTo>
                <a:lnTo>
                  <a:pt x="85851" y="0"/>
                </a:lnTo>
                <a:lnTo>
                  <a:pt x="106934" y="19557"/>
                </a:lnTo>
                <a:lnTo>
                  <a:pt x="128143" y="68071"/>
                </a:lnTo>
                <a:lnTo>
                  <a:pt x="149225" y="128015"/>
                </a:lnTo>
                <a:lnTo>
                  <a:pt x="170307" y="181737"/>
                </a:lnTo>
                <a:lnTo>
                  <a:pt x="191388" y="234695"/>
                </a:lnTo>
                <a:lnTo>
                  <a:pt x="212598" y="292734"/>
                </a:lnTo>
                <a:lnTo>
                  <a:pt x="233679" y="339470"/>
                </a:lnTo>
                <a:lnTo>
                  <a:pt x="254888" y="358139"/>
                </a:lnTo>
                <a:lnTo>
                  <a:pt x="276098" y="341883"/>
                </a:lnTo>
                <a:lnTo>
                  <a:pt x="297434" y="300227"/>
                </a:lnTo>
                <a:lnTo>
                  <a:pt x="318770" y="241934"/>
                </a:lnTo>
                <a:lnTo>
                  <a:pt x="340106" y="175005"/>
                </a:lnTo>
              </a:path>
            </a:pathLst>
          </a:custGeom>
          <a:ln w="38100">
            <a:solidFill>
              <a:srgbClr val="F02B51"/>
            </a:solidFill>
          </a:ln>
        </p:spPr>
        <p:txBody>
          <a:bodyPr wrap="square" lIns="0" tIns="0" rIns="0" bIns="0" rtlCol="0"/>
          <a:lstStyle/>
          <a:p>
            <a:endParaRPr dirty="0"/>
          </a:p>
        </p:txBody>
      </p:sp>
      <p:sp>
        <p:nvSpPr>
          <p:cNvPr id="15" name="object 15"/>
          <p:cNvSpPr/>
          <p:nvPr/>
        </p:nvSpPr>
        <p:spPr>
          <a:xfrm>
            <a:off x="3169159" y="3355847"/>
            <a:ext cx="340360" cy="358140"/>
          </a:xfrm>
          <a:custGeom>
            <a:avLst/>
            <a:gdLst/>
            <a:ahLst/>
            <a:cxnLst/>
            <a:rect l="l" t="t" r="r" b="b"/>
            <a:pathLst>
              <a:path w="340360" h="358139">
                <a:moveTo>
                  <a:pt x="0" y="188467"/>
                </a:moveTo>
                <a:lnTo>
                  <a:pt x="21462" y="119634"/>
                </a:lnTo>
                <a:lnTo>
                  <a:pt x="42925" y="59562"/>
                </a:lnTo>
                <a:lnTo>
                  <a:pt x="64388" y="16763"/>
                </a:lnTo>
                <a:lnTo>
                  <a:pt x="85851" y="0"/>
                </a:lnTo>
                <a:lnTo>
                  <a:pt x="106933" y="19557"/>
                </a:lnTo>
                <a:lnTo>
                  <a:pt x="128142" y="68072"/>
                </a:lnTo>
                <a:lnTo>
                  <a:pt x="149225" y="128015"/>
                </a:lnTo>
                <a:lnTo>
                  <a:pt x="170306" y="181737"/>
                </a:lnTo>
                <a:lnTo>
                  <a:pt x="191388" y="234696"/>
                </a:lnTo>
                <a:lnTo>
                  <a:pt x="212597" y="292734"/>
                </a:lnTo>
                <a:lnTo>
                  <a:pt x="233679" y="339470"/>
                </a:lnTo>
                <a:lnTo>
                  <a:pt x="254888" y="358139"/>
                </a:lnTo>
                <a:lnTo>
                  <a:pt x="276097" y="341883"/>
                </a:lnTo>
                <a:lnTo>
                  <a:pt x="297433" y="300354"/>
                </a:lnTo>
                <a:lnTo>
                  <a:pt x="318769" y="241935"/>
                </a:lnTo>
                <a:lnTo>
                  <a:pt x="340105" y="175005"/>
                </a:lnTo>
              </a:path>
            </a:pathLst>
          </a:custGeom>
          <a:ln w="38100">
            <a:solidFill>
              <a:srgbClr val="F02B51"/>
            </a:solidFill>
          </a:ln>
        </p:spPr>
        <p:txBody>
          <a:bodyPr wrap="square" lIns="0" tIns="0" rIns="0" bIns="0" rtlCol="0"/>
          <a:lstStyle/>
          <a:p>
            <a:endParaRPr dirty="0"/>
          </a:p>
        </p:txBody>
      </p:sp>
      <p:sp>
        <p:nvSpPr>
          <p:cNvPr id="16" name="object 16"/>
          <p:cNvSpPr/>
          <p:nvPr/>
        </p:nvSpPr>
        <p:spPr>
          <a:xfrm>
            <a:off x="3507486" y="3358896"/>
            <a:ext cx="339090" cy="358140"/>
          </a:xfrm>
          <a:custGeom>
            <a:avLst/>
            <a:gdLst/>
            <a:ahLst/>
            <a:cxnLst/>
            <a:rect l="l" t="t" r="r" b="b"/>
            <a:pathLst>
              <a:path w="339089" h="358139">
                <a:moveTo>
                  <a:pt x="0" y="188467"/>
                </a:moveTo>
                <a:lnTo>
                  <a:pt x="21462" y="119633"/>
                </a:lnTo>
                <a:lnTo>
                  <a:pt x="42799" y="59562"/>
                </a:lnTo>
                <a:lnTo>
                  <a:pt x="64135" y="16763"/>
                </a:lnTo>
                <a:lnTo>
                  <a:pt x="85470" y="0"/>
                </a:lnTo>
                <a:lnTo>
                  <a:pt x="106679" y="19557"/>
                </a:lnTo>
                <a:lnTo>
                  <a:pt x="127762" y="68071"/>
                </a:lnTo>
                <a:lnTo>
                  <a:pt x="148716" y="128015"/>
                </a:lnTo>
                <a:lnTo>
                  <a:pt x="169799" y="181737"/>
                </a:lnTo>
                <a:lnTo>
                  <a:pt x="190880" y="234695"/>
                </a:lnTo>
                <a:lnTo>
                  <a:pt x="211962" y="292734"/>
                </a:lnTo>
                <a:lnTo>
                  <a:pt x="233044" y="339470"/>
                </a:lnTo>
                <a:lnTo>
                  <a:pt x="254126" y="358139"/>
                </a:lnTo>
                <a:lnTo>
                  <a:pt x="275336" y="341883"/>
                </a:lnTo>
                <a:lnTo>
                  <a:pt x="296544" y="300227"/>
                </a:lnTo>
                <a:lnTo>
                  <a:pt x="317880" y="241934"/>
                </a:lnTo>
                <a:lnTo>
                  <a:pt x="339089" y="175005"/>
                </a:lnTo>
              </a:path>
            </a:pathLst>
          </a:custGeom>
          <a:ln w="38100">
            <a:solidFill>
              <a:srgbClr val="F02B51"/>
            </a:solidFill>
          </a:ln>
        </p:spPr>
        <p:txBody>
          <a:bodyPr wrap="square" lIns="0" tIns="0" rIns="0" bIns="0" rtlCol="0"/>
          <a:lstStyle/>
          <a:p>
            <a:endParaRPr dirty="0"/>
          </a:p>
        </p:txBody>
      </p:sp>
      <p:sp>
        <p:nvSpPr>
          <p:cNvPr id="17" name="object 17"/>
          <p:cNvSpPr/>
          <p:nvPr/>
        </p:nvSpPr>
        <p:spPr>
          <a:xfrm>
            <a:off x="3842005" y="3355847"/>
            <a:ext cx="339090" cy="358140"/>
          </a:xfrm>
          <a:custGeom>
            <a:avLst/>
            <a:gdLst/>
            <a:ahLst/>
            <a:cxnLst/>
            <a:rect l="l" t="t" r="r" b="b"/>
            <a:pathLst>
              <a:path w="339089" h="358139">
                <a:moveTo>
                  <a:pt x="0" y="188467"/>
                </a:moveTo>
                <a:lnTo>
                  <a:pt x="21462" y="119634"/>
                </a:lnTo>
                <a:lnTo>
                  <a:pt x="42799" y="59562"/>
                </a:lnTo>
                <a:lnTo>
                  <a:pt x="64135" y="16763"/>
                </a:lnTo>
                <a:lnTo>
                  <a:pt x="85471" y="0"/>
                </a:lnTo>
                <a:lnTo>
                  <a:pt x="106680" y="19557"/>
                </a:lnTo>
                <a:lnTo>
                  <a:pt x="127762" y="68072"/>
                </a:lnTo>
                <a:lnTo>
                  <a:pt x="148717" y="128015"/>
                </a:lnTo>
                <a:lnTo>
                  <a:pt x="169799" y="181737"/>
                </a:lnTo>
                <a:lnTo>
                  <a:pt x="190881" y="234696"/>
                </a:lnTo>
                <a:lnTo>
                  <a:pt x="211962" y="292734"/>
                </a:lnTo>
                <a:lnTo>
                  <a:pt x="233045" y="339470"/>
                </a:lnTo>
                <a:lnTo>
                  <a:pt x="254126" y="358139"/>
                </a:lnTo>
                <a:lnTo>
                  <a:pt x="275336" y="341883"/>
                </a:lnTo>
                <a:lnTo>
                  <a:pt x="296545" y="300354"/>
                </a:lnTo>
                <a:lnTo>
                  <a:pt x="317881" y="241935"/>
                </a:lnTo>
                <a:lnTo>
                  <a:pt x="339089" y="175005"/>
                </a:lnTo>
              </a:path>
            </a:pathLst>
          </a:custGeom>
          <a:ln w="38100">
            <a:solidFill>
              <a:srgbClr val="F02B51"/>
            </a:solidFill>
          </a:ln>
        </p:spPr>
        <p:txBody>
          <a:bodyPr wrap="square" lIns="0" tIns="0" rIns="0" bIns="0" rtlCol="0"/>
          <a:lstStyle/>
          <a:p>
            <a:endParaRPr dirty="0"/>
          </a:p>
        </p:txBody>
      </p:sp>
      <p:sp>
        <p:nvSpPr>
          <p:cNvPr id="18" name="object 18"/>
          <p:cNvSpPr/>
          <p:nvPr/>
        </p:nvSpPr>
        <p:spPr>
          <a:xfrm>
            <a:off x="4376929" y="2205227"/>
            <a:ext cx="462280" cy="655320"/>
          </a:xfrm>
          <a:custGeom>
            <a:avLst/>
            <a:gdLst/>
            <a:ahLst/>
            <a:cxnLst/>
            <a:rect l="l" t="t" r="r" b="b"/>
            <a:pathLst>
              <a:path w="462279" h="655319">
                <a:moveTo>
                  <a:pt x="231012" y="0"/>
                </a:moveTo>
                <a:lnTo>
                  <a:pt x="157987" y="16763"/>
                </a:lnTo>
                <a:lnTo>
                  <a:pt x="124840" y="36575"/>
                </a:lnTo>
                <a:lnTo>
                  <a:pt x="94614" y="63246"/>
                </a:lnTo>
                <a:lnTo>
                  <a:pt x="67690" y="96012"/>
                </a:lnTo>
                <a:lnTo>
                  <a:pt x="44576" y="134112"/>
                </a:lnTo>
                <a:lnTo>
                  <a:pt x="25781" y="177037"/>
                </a:lnTo>
                <a:lnTo>
                  <a:pt x="11811" y="224027"/>
                </a:lnTo>
                <a:lnTo>
                  <a:pt x="3048" y="274447"/>
                </a:lnTo>
                <a:lnTo>
                  <a:pt x="0" y="327660"/>
                </a:lnTo>
                <a:lnTo>
                  <a:pt x="3048" y="380873"/>
                </a:lnTo>
                <a:lnTo>
                  <a:pt x="11811" y="431292"/>
                </a:lnTo>
                <a:lnTo>
                  <a:pt x="25781" y="478282"/>
                </a:lnTo>
                <a:lnTo>
                  <a:pt x="44576" y="521208"/>
                </a:lnTo>
                <a:lnTo>
                  <a:pt x="67690" y="559308"/>
                </a:lnTo>
                <a:lnTo>
                  <a:pt x="94614" y="592074"/>
                </a:lnTo>
                <a:lnTo>
                  <a:pt x="124840" y="618744"/>
                </a:lnTo>
                <a:lnTo>
                  <a:pt x="157987" y="638556"/>
                </a:lnTo>
                <a:lnTo>
                  <a:pt x="231012" y="655320"/>
                </a:lnTo>
                <a:lnTo>
                  <a:pt x="268477" y="651001"/>
                </a:lnTo>
                <a:lnTo>
                  <a:pt x="337185" y="618744"/>
                </a:lnTo>
                <a:lnTo>
                  <a:pt x="367411" y="592074"/>
                </a:lnTo>
                <a:lnTo>
                  <a:pt x="394335" y="559308"/>
                </a:lnTo>
                <a:lnTo>
                  <a:pt x="417449" y="521208"/>
                </a:lnTo>
                <a:lnTo>
                  <a:pt x="436245" y="478282"/>
                </a:lnTo>
                <a:lnTo>
                  <a:pt x="450214" y="431292"/>
                </a:lnTo>
                <a:lnTo>
                  <a:pt x="458977" y="380873"/>
                </a:lnTo>
                <a:lnTo>
                  <a:pt x="462025" y="327660"/>
                </a:lnTo>
                <a:lnTo>
                  <a:pt x="458977" y="274447"/>
                </a:lnTo>
                <a:lnTo>
                  <a:pt x="450214" y="224027"/>
                </a:lnTo>
                <a:lnTo>
                  <a:pt x="436245" y="177037"/>
                </a:lnTo>
                <a:lnTo>
                  <a:pt x="417449" y="134112"/>
                </a:lnTo>
                <a:lnTo>
                  <a:pt x="394335" y="96012"/>
                </a:lnTo>
                <a:lnTo>
                  <a:pt x="367411" y="63246"/>
                </a:lnTo>
                <a:lnTo>
                  <a:pt x="337185" y="36575"/>
                </a:lnTo>
                <a:lnTo>
                  <a:pt x="304038" y="16763"/>
                </a:lnTo>
                <a:lnTo>
                  <a:pt x="231012" y="0"/>
                </a:lnTo>
                <a:close/>
              </a:path>
            </a:pathLst>
          </a:custGeom>
          <a:solidFill>
            <a:srgbClr val="C00000">
              <a:alpha val="49018"/>
            </a:srgbClr>
          </a:solidFill>
        </p:spPr>
        <p:txBody>
          <a:bodyPr wrap="square" lIns="0" tIns="0" rIns="0" bIns="0" rtlCol="0"/>
          <a:lstStyle/>
          <a:p>
            <a:endParaRPr dirty="0"/>
          </a:p>
        </p:txBody>
      </p:sp>
      <p:sp>
        <p:nvSpPr>
          <p:cNvPr id="19" name="object 19"/>
          <p:cNvSpPr/>
          <p:nvPr/>
        </p:nvSpPr>
        <p:spPr>
          <a:xfrm>
            <a:off x="1268731" y="4038600"/>
            <a:ext cx="2966466" cy="2157222"/>
          </a:xfrm>
          <a:prstGeom prst="rect">
            <a:avLst/>
          </a:prstGeom>
          <a:blipFill>
            <a:blip r:embed="rId3" cstate="print"/>
            <a:stretch>
              <a:fillRect/>
            </a:stretch>
          </a:blipFill>
        </p:spPr>
        <p:txBody>
          <a:bodyPr wrap="square" lIns="0" tIns="0" rIns="0" bIns="0" rtlCol="0"/>
          <a:lstStyle/>
          <a:p>
            <a:endParaRPr dirty="0"/>
          </a:p>
        </p:txBody>
      </p:sp>
      <p:sp>
        <p:nvSpPr>
          <p:cNvPr id="20" name="object 20"/>
          <p:cNvSpPr/>
          <p:nvPr/>
        </p:nvSpPr>
        <p:spPr>
          <a:xfrm>
            <a:off x="5379721" y="4360164"/>
            <a:ext cx="3171444" cy="1514094"/>
          </a:xfrm>
          <a:prstGeom prst="rect">
            <a:avLst/>
          </a:prstGeom>
          <a:blipFill>
            <a:blip r:embed="rId4" cstate="print"/>
            <a:stretch>
              <a:fillRect/>
            </a:stretch>
          </a:blipFill>
        </p:spPr>
        <p:txBody>
          <a:bodyPr wrap="square" lIns="0" tIns="0" rIns="0" bIns="0" rtlCol="0"/>
          <a:lstStyle/>
          <a:p>
            <a:endParaRPr dirty="0"/>
          </a:p>
        </p:txBody>
      </p:sp>
      <p:sp>
        <p:nvSpPr>
          <p:cNvPr id="21" name="object 21"/>
          <p:cNvSpPr txBox="1"/>
          <p:nvPr/>
        </p:nvSpPr>
        <p:spPr>
          <a:xfrm>
            <a:off x="5299710" y="5252780"/>
            <a:ext cx="859155" cy="1028700"/>
          </a:xfrm>
          <a:prstGeom prst="rect">
            <a:avLst/>
          </a:prstGeom>
        </p:spPr>
        <p:txBody>
          <a:bodyPr vert="horz" wrap="square" lIns="0" tIns="0" rIns="0" bIns="0" rtlCol="0">
            <a:spAutoFit/>
          </a:bodyPr>
          <a:lstStyle/>
          <a:p>
            <a:pPr marL="12700" marR="5080" indent="697865">
              <a:lnSpc>
                <a:spcPct val="108100"/>
              </a:lnSpc>
            </a:pPr>
            <a:r>
              <a:rPr sz="1600" dirty="0">
                <a:solidFill>
                  <a:srgbClr val="C00000"/>
                </a:solidFill>
                <a:latin typeface="Arial"/>
                <a:cs typeface="Arial"/>
              </a:rPr>
              <a:t>X</a:t>
            </a:r>
            <a:r>
              <a:rPr lang="en-US" sz="1600" dirty="0">
                <a:solidFill>
                  <a:srgbClr val="C00000"/>
                </a:solidFill>
                <a:latin typeface="Arial"/>
                <a:cs typeface="Arial"/>
              </a:rPr>
              <a:t> </a:t>
            </a:r>
            <a:r>
              <a:rPr sz="1600" dirty="0">
                <a:solidFill>
                  <a:srgbClr val="C00000"/>
                </a:solidFill>
                <a:latin typeface="Arial"/>
                <a:cs typeface="Arial"/>
              </a:rPr>
              <a:t>X X X</a:t>
            </a:r>
            <a:r>
              <a:rPr sz="1600" spc="155" dirty="0">
                <a:solidFill>
                  <a:srgbClr val="C00000"/>
                </a:solidFill>
                <a:latin typeface="Arial"/>
                <a:cs typeface="Arial"/>
              </a:rPr>
              <a:t> </a:t>
            </a:r>
            <a:r>
              <a:rPr sz="2400" baseline="20833" dirty="0">
                <a:solidFill>
                  <a:srgbClr val="C00000"/>
                </a:solidFill>
                <a:latin typeface="Arial"/>
                <a:cs typeface="Arial"/>
              </a:rPr>
              <a:t>X</a:t>
            </a:r>
            <a:endParaRPr sz="2400" baseline="20833" dirty="0">
              <a:latin typeface="Arial"/>
              <a:cs typeface="Arial"/>
            </a:endParaRPr>
          </a:p>
          <a:p>
            <a:pPr marL="89535">
              <a:lnSpc>
                <a:spcPct val="100000"/>
              </a:lnSpc>
              <a:spcBef>
                <a:spcPts val="935"/>
              </a:spcBef>
            </a:pPr>
            <a:r>
              <a:rPr sz="2400" spc="-10" dirty="0">
                <a:latin typeface="Arial"/>
                <a:cs typeface="Arial"/>
              </a:rPr>
              <a:t>Hz</a:t>
            </a:r>
            <a:endParaRPr sz="2400" dirty="0">
              <a:latin typeface="Arial"/>
              <a:cs typeface="Arial"/>
            </a:endParaRPr>
          </a:p>
        </p:txBody>
      </p:sp>
      <p:sp>
        <p:nvSpPr>
          <p:cNvPr id="22" name="object 22"/>
          <p:cNvSpPr txBox="1"/>
          <p:nvPr/>
        </p:nvSpPr>
        <p:spPr>
          <a:xfrm>
            <a:off x="6280405" y="4681728"/>
            <a:ext cx="161290" cy="259079"/>
          </a:xfrm>
          <a:prstGeom prst="rect">
            <a:avLst/>
          </a:prstGeom>
        </p:spPr>
        <p:txBody>
          <a:bodyPr vert="horz" wrap="square" lIns="0" tIns="0" rIns="0" bIns="0" rtlCol="0">
            <a:spAutoFit/>
          </a:bodyPr>
          <a:lstStyle/>
          <a:p>
            <a:pPr marL="12700">
              <a:lnSpc>
                <a:spcPct val="100000"/>
              </a:lnSpc>
            </a:pPr>
            <a:r>
              <a:rPr sz="1600" dirty="0">
                <a:solidFill>
                  <a:srgbClr val="C00000"/>
                </a:solidFill>
                <a:latin typeface="Arial"/>
                <a:cs typeface="Arial"/>
              </a:rPr>
              <a:t>X</a:t>
            </a:r>
            <a:endParaRPr sz="1600" dirty="0">
              <a:latin typeface="Arial"/>
              <a:cs typeface="Arial"/>
            </a:endParaRPr>
          </a:p>
        </p:txBody>
      </p:sp>
      <p:sp>
        <p:nvSpPr>
          <p:cNvPr id="23" name="object 23"/>
          <p:cNvSpPr txBox="1"/>
          <p:nvPr/>
        </p:nvSpPr>
        <p:spPr>
          <a:xfrm>
            <a:off x="6063234" y="4778948"/>
            <a:ext cx="287655" cy="507768"/>
          </a:xfrm>
          <a:prstGeom prst="rect">
            <a:avLst/>
          </a:prstGeom>
        </p:spPr>
        <p:txBody>
          <a:bodyPr vert="horz" wrap="square" lIns="0" tIns="0" rIns="0" bIns="0" rtlCol="0">
            <a:spAutoFit/>
          </a:bodyPr>
          <a:lstStyle/>
          <a:p>
            <a:pPr marL="12700" marR="5080" indent="126364">
              <a:lnSpc>
                <a:spcPct val="106900"/>
              </a:lnSpc>
            </a:pPr>
            <a:r>
              <a:rPr sz="1600" dirty="0">
                <a:solidFill>
                  <a:srgbClr val="C00000"/>
                </a:solidFill>
                <a:latin typeface="Arial"/>
                <a:cs typeface="Arial"/>
              </a:rPr>
              <a:t>X</a:t>
            </a:r>
            <a:r>
              <a:rPr lang="en-US" sz="1600" dirty="0">
                <a:solidFill>
                  <a:srgbClr val="C00000"/>
                </a:solidFill>
                <a:latin typeface="Arial"/>
                <a:cs typeface="Arial"/>
              </a:rPr>
              <a:t> </a:t>
            </a:r>
            <a:r>
              <a:rPr sz="1600" dirty="0">
                <a:solidFill>
                  <a:srgbClr val="C00000"/>
                </a:solidFill>
                <a:latin typeface="Arial"/>
                <a:cs typeface="Arial"/>
              </a:rPr>
              <a:t>X</a:t>
            </a:r>
            <a:endParaRPr sz="1600" dirty="0">
              <a:latin typeface="Arial"/>
              <a:cs typeface="Arial"/>
            </a:endParaRPr>
          </a:p>
        </p:txBody>
      </p:sp>
      <p:sp>
        <p:nvSpPr>
          <p:cNvPr id="24" name="object 24"/>
          <p:cNvSpPr txBox="1"/>
          <p:nvPr/>
        </p:nvSpPr>
        <p:spPr>
          <a:xfrm>
            <a:off x="6376417" y="4439920"/>
            <a:ext cx="313055" cy="337820"/>
          </a:xfrm>
          <a:prstGeom prst="rect">
            <a:avLst/>
          </a:prstGeom>
        </p:spPr>
        <p:txBody>
          <a:bodyPr vert="horz" wrap="square" lIns="0" tIns="0" rIns="0" bIns="0" rtlCol="0">
            <a:spAutoFit/>
          </a:bodyPr>
          <a:lstStyle/>
          <a:p>
            <a:pPr marL="12700">
              <a:lnSpc>
                <a:spcPct val="100000"/>
              </a:lnSpc>
            </a:pPr>
            <a:r>
              <a:rPr sz="2400" spc="187" baseline="-20833" dirty="0">
                <a:solidFill>
                  <a:srgbClr val="C00000"/>
                </a:solidFill>
                <a:latin typeface="Arial"/>
                <a:cs typeface="Arial"/>
              </a:rPr>
              <a:t>X</a:t>
            </a:r>
            <a:r>
              <a:rPr sz="1600" dirty="0">
                <a:solidFill>
                  <a:srgbClr val="C00000"/>
                </a:solidFill>
                <a:latin typeface="Arial"/>
                <a:cs typeface="Arial"/>
              </a:rPr>
              <a:t>X</a:t>
            </a:r>
            <a:endParaRPr sz="1600" dirty="0">
              <a:latin typeface="Arial"/>
              <a:cs typeface="Arial"/>
            </a:endParaRPr>
          </a:p>
        </p:txBody>
      </p:sp>
      <p:sp>
        <p:nvSpPr>
          <p:cNvPr id="25" name="object 25"/>
          <p:cNvSpPr txBox="1"/>
          <p:nvPr/>
        </p:nvSpPr>
        <p:spPr>
          <a:xfrm>
            <a:off x="6694679" y="4235957"/>
            <a:ext cx="1476375" cy="328930"/>
          </a:xfrm>
          <a:prstGeom prst="rect">
            <a:avLst/>
          </a:prstGeom>
        </p:spPr>
        <p:txBody>
          <a:bodyPr vert="horz" wrap="square" lIns="0" tIns="0" rIns="0" bIns="0" rtlCol="0">
            <a:spAutoFit/>
          </a:bodyPr>
          <a:lstStyle/>
          <a:p>
            <a:pPr marL="12700">
              <a:lnSpc>
                <a:spcPct val="100000"/>
              </a:lnSpc>
            </a:pPr>
            <a:r>
              <a:rPr sz="2400" baseline="-19097" dirty="0">
                <a:solidFill>
                  <a:srgbClr val="C00000"/>
                </a:solidFill>
                <a:latin typeface="Arial"/>
                <a:cs typeface="Arial"/>
              </a:rPr>
              <a:t>X </a:t>
            </a:r>
            <a:r>
              <a:rPr sz="1600" dirty="0">
                <a:solidFill>
                  <a:srgbClr val="C00000"/>
                </a:solidFill>
                <a:latin typeface="Arial"/>
                <a:cs typeface="Arial"/>
              </a:rPr>
              <a:t>X </a:t>
            </a:r>
            <a:r>
              <a:rPr sz="2400" spc="44" baseline="1736" dirty="0">
                <a:solidFill>
                  <a:srgbClr val="C00000"/>
                </a:solidFill>
                <a:latin typeface="Arial"/>
                <a:cs typeface="Arial"/>
              </a:rPr>
              <a:t>XX </a:t>
            </a:r>
            <a:r>
              <a:rPr sz="2400" baseline="1736" dirty="0">
                <a:solidFill>
                  <a:srgbClr val="C00000"/>
                </a:solidFill>
                <a:latin typeface="Arial"/>
                <a:cs typeface="Arial"/>
              </a:rPr>
              <a:t>X </a:t>
            </a:r>
            <a:r>
              <a:rPr sz="1600" dirty="0">
                <a:solidFill>
                  <a:srgbClr val="C00000"/>
                </a:solidFill>
                <a:latin typeface="Arial"/>
                <a:cs typeface="Arial"/>
              </a:rPr>
              <a:t>X X</a:t>
            </a:r>
            <a:r>
              <a:rPr sz="1600" spc="5" dirty="0">
                <a:solidFill>
                  <a:srgbClr val="C00000"/>
                </a:solidFill>
                <a:latin typeface="Arial"/>
                <a:cs typeface="Arial"/>
              </a:rPr>
              <a:t> </a:t>
            </a:r>
            <a:r>
              <a:rPr sz="2400" baseline="-6944" dirty="0">
                <a:solidFill>
                  <a:srgbClr val="C00000"/>
                </a:solidFill>
                <a:latin typeface="Arial"/>
                <a:cs typeface="Arial"/>
              </a:rPr>
              <a:t>X</a:t>
            </a:r>
            <a:endParaRPr sz="2400" baseline="-6944" dirty="0">
              <a:latin typeface="Arial"/>
              <a:cs typeface="Arial"/>
            </a:endParaRPr>
          </a:p>
        </p:txBody>
      </p:sp>
      <p:sp>
        <p:nvSpPr>
          <p:cNvPr id="26" name="object 26"/>
          <p:cNvSpPr/>
          <p:nvPr/>
        </p:nvSpPr>
        <p:spPr>
          <a:xfrm>
            <a:off x="4127755" y="1752600"/>
            <a:ext cx="935990" cy="624205"/>
          </a:xfrm>
          <a:custGeom>
            <a:avLst/>
            <a:gdLst/>
            <a:ahLst/>
            <a:cxnLst/>
            <a:rect l="l" t="t" r="r" b="b"/>
            <a:pathLst>
              <a:path w="935989" h="624205">
                <a:moveTo>
                  <a:pt x="935482" y="0"/>
                </a:moveTo>
                <a:lnTo>
                  <a:pt x="0" y="0"/>
                </a:lnTo>
                <a:lnTo>
                  <a:pt x="187198" y="623824"/>
                </a:lnTo>
                <a:lnTo>
                  <a:pt x="748284" y="623824"/>
                </a:lnTo>
                <a:lnTo>
                  <a:pt x="935482" y="0"/>
                </a:lnTo>
                <a:close/>
              </a:path>
            </a:pathLst>
          </a:custGeom>
          <a:solidFill>
            <a:srgbClr val="C00000"/>
          </a:solidFill>
        </p:spPr>
        <p:txBody>
          <a:bodyPr wrap="square" lIns="0" tIns="0" rIns="0" bIns="0" rtlCol="0"/>
          <a:lstStyle/>
          <a:p>
            <a:endParaRPr dirty="0"/>
          </a:p>
        </p:txBody>
      </p:sp>
      <p:sp>
        <p:nvSpPr>
          <p:cNvPr id="27" name="object 27"/>
          <p:cNvSpPr/>
          <p:nvPr/>
        </p:nvSpPr>
        <p:spPr>
          <a:xfrm>
            <a:off x="4128136" y="1752980"/>
            <a:ext cx="935990" cy="624205"/>
          </a:xfrm>
          <a:custGeom>
            <a:avLst/>
            <a:gdLst/>
            <a:ahLst/>
            <a:cxnLst/>
            <a:rect l="l" t="t" r="r" b="b"/>
            <a:pathLst>
              <a:path w="935989" h="624205">
                <a:moveTo>
                  <a:pt x="935481" y="0"/>
                </a:moveTo>
                <a:lnTo>
                  <a:pt x="0" y="0"/>
                </a:lnTo>
                <a:lnTo>
                  <a:pt x="187198" y="623824"/>
                </a:lnTo>
                <a:lnTo>
                  <a:pt x="748283" y="623824"/>
                </a:lnTo>
                <a:lnTo>
                  <a:pt x="935481" y="0"/>
                </a:lnTo>
                <a:close/>
              </a:path>
            </a:pathLst>
          </a:custGeom>
          <a:ln w="57150">
            <a:solidFill>
              <a:srgbClr val="A6A6A6"/>
            </a:solidFill>
          </a:ln>
        </p:spPr>
        <p:txBody>
          <a:bodyPr wrap="square" lIns="0" tIns="0" rIns="0" bIns="0" rtlCol="0"/>
          <a:lstStyle/>
          <a:p>
            <a:endParaRPr dirty="0"/>
          </a:p>
        </p:txBody>
      </p:sp>
      <p:sp>
        <p:nvSpPr>
          <p:cNvPr id="28" name="object 28"/>
          <p:cNvSpPr/>
          <p:nvPr/>
        </p:nvSpPr>
        <p:spPr>
          <a:xfrm>
            <a:off x="4376929" y="2088642"/>
            <a:ext cx="462280" cy="655320"/>
          </a:xfrm>
          <a:custGeom>
            <a:avLst/>
            <a:gdLst/>
            <a:ahLst/>
            <a:cxnLst/>
            <a:rect l="l" t="t" r="r" b="b"/>
            <a:pathLst>
              <a:path w="462279" h="655319">
                <a:moveTo>
                  <a:pt x="231012" y="0"/>
                </a:moveTo>
                <a:lnTo>
                  <a:pt x="157987" y="16763"/>
                </a:lnTo>
                <a:lnTo>
                  <a:pt x="124840" y="36575"/>
                </a:lnTo>
                <a:lnTo>
                  <a:pt x="94614" y="63246"/>
                </a:lnTo>
                <a:lnTo>
                  <a:pt x="67690" y="96012"/>
                </a:lnTo>
                <a:lnTo>
                  <a:pt x="44576" y="134112"/>
                </a:lnTo>
                <a:lnTo>
                  <a:pt x="25781" y="177037"/>
                </a:lnTo>
                <a:lnTo>
                  <a:pt x="11811" y="224028"/>
                </a:lnTo>
                <a:lnTo>
                  <a:pt x="3048" y="274447"/>
                </a:lnTo>
                <a:lnTo>
                  <a:pt x="0" y="327660"/>
                </a:lnTo>
                <a:lnTo>
                  <a:pt x="3048" y="380873"/>
                </a:lnTo>
                <a:lnTo>
                  <a:pt x="11811" y="431292"/>
                </a:lnTo>
                <a:lnTo>
                  <a:pt x="25781" y="478282"/>
                </a:lnTo>
                <a:lnTo>
                  <a:pt x="44576" y="521208"/>
                </a:lnTo>
                <a:lnTo>
                  <a:pt x="67690" y="559308"/>
                </a:lnTo>
                <a:lnTo>
                  <a:pt x="94614" y="592074"/>
                </a:lnTo>
                <a:lnTo>
                  <a:pt x="124840" y="618744"/>
                </a:lnTo>
                <a:lnTo>
                  <a:pt x="157987" y="638556"/>
                </a:lnTo>
                <a:lnTo>
                  <a:pt x="231012" y="655320"/>
                </a:lnTo>
                <a:lnTo>
                  <a:pt x="268477" y="651002"/>
                </a:lnTo>
                <a:lnTo>
                  <a:pt x="337185" y="618744"/>
                </a:lnTo>
                <a:lnTo>
                  <a:pt x="367411" y="592074"/>
                </a:lnTo>
                <a:lnTo>
                  <a:pt x="394335" y="559308"/>
                </a:lnTo>
                <a:lnTo>
                  <a:pt x="417449" y="521208"/>
                </a:lnTo>
                <a:lnTo>
                  <a:pt x="436245" y="478282"/>
                </a:lnTo>
                <a:lnTo>
                  <a:pt x="450214" y="431292"/>
                </a:lnTo>
                <a:lnTo>
                  <a:pt x="458977" y="380873"/>
                </a:lnTo>
                <a:lnTo>
                  <a:pt x="462025" y="327660"/>
                </a:lnTo>
                <a:lnTo>
                  <a:pt x="458977" y="274447"/>
                </a:lnTo>
                <a:lnTo>
                  <a:pt x="450214" y="224028"/>
                </a:lnTo>
                <a:lnTo>
                  <a:pt x="436245" y="177037"/>
                </a:lnTo>
                <a:lnTo>
                  <a:pt x="417449" y="134112"/>
                </a:lnTo>
                <a:lnTo>
                  <a:pt x="394335" y="96012"/>
                </a:lnTo>
                <a:lnTo>
                  <a:pt x="367411" y="63246"/>
                </a:lnTo>
                <a:lnTo>
                  <a:pt x="337185" y="36575"/>
                </a:lnTo>
                <a:lnTo>
                  <a:pt x="304038" y="16763"/>
                </a:lnTo>
                <a:lnTo>
                  <a:pt x="231012" y="0"/>
                </a:lnTo>
                <a:close/>
              </a:path>
            </a:pathLst>
          </a:custGeom>
          <a:solidFill>
            <a:srgbClr val="C00000"/>
          </a:solidFill>
        </p:spPr>
        <p:txBody>
          <a:bodyPr wrap="square" lIns="0" tIns="0" rIns="0" bIns="0" rtlCol="0"/>
          <a:lstStyle/>
          <a:p>
            <a:endParaRPr dirty="0"/>
          </a:p>
        </p:txBody>
      </p:sp>
      <p:sp>
        <p:nvSpPr>
          <p:cNvPr id="29" name="object 29"/>
          <p:cNvSpPr/>
          <p:nvPr/>
        </p:nvSpPr>
        <p:spPr>
          <a:xfrm>
            <a:off x="3963924" y="2743961"/>
            <a:ext cx="3381755" cy="380238"/>
          </a:xfrm>
          <a:prstGeom prst="rect">
            <a:avLst/>
          </a:prstGeom>
          <a:blipFill>
            <a:blip r:embed="rId5" cstate="print"/>
            <a:stretch>
              <a:fillRect/>
            </a:stretch>
          </a:blipFill>
        </p:spPr>
        <p:txBody>
          <a:bodyPr wrap="square" lIns="0" tIns="0" rIns="0" bIns="0" rtlCol="0"/>
          <a:lstStyle/>
          <a:p>
            <a:endParaRPr dirty="0"/>
          </a:p>
        </p:txBody>
      </p:sp>
      <p:sp>
        <p:nvSpPr>
          <p:cNvPr id="30" name="object 30"/>
          <p:cNvSpPr/>
          <p:nvPr/>
        </p:nvSpPr>
        <p:spPr>
          <a:xfrm>
            <a:off x="7118605" y="1595627"/>
            <a:ext cx="609600" cy="609600"/>
          </a:xfrm>
          <a:prstGeom prst="rect">
            <a:avLst/>
          </a:prstGeom>
          <a:blipFill>
            <a:blip r:embed="rId6" cstate="print"/>
            <a:stretch>
              <a:fillRect/>
            </a:stretch>
          </a:blipFill>
        </p:spPr>
        <p:txBody>
          <a:bodyPr wrap="square" lIns="0" tIns="0" rIns="0" bIns="0" rtlCol="0"/>
          <a:lstStyle/>
          <a:p>
            <a:endParaRPr dirty="0"/>
          </a:p>
        </p:txBody>
      </p:sp>
      <p:sp>
        <p:nvSpPr>
          <p:cNvPr id="32" name="TextBox 31">
            <a:extLst>
              <a:ext uri="{FF2B5EF4-FFF2-40B4-BE49-F238E27FC236}">
                <a16:creationId xmlns:a16="http://schemas.microsoft.com/office/drawing/2014/main" id="{7F2BE91D-1B13-6A77-8E7F-2CEC9AB587B4}"/>
              </a:ext>
            </a:extLst>
          </p:cNvPr>
          <p:cNvSpPr txBox="1"/>
          <p:nvPr/>
        </p:nvSpPr>
        <p:spPr>
          <a:xfrm>
            <a:off x="2268856" y="1047976"/>
            <a:ext cx="5226812" cy="369332"/>
          </a:xfrm>
          <a:prstGeom prst="rect">
            <a:avLst/>
          </a:prstGeom>
          <a:noFill/>
        </p:spPr>
        <p:txBody>
          <a:bodyPr wrap="square" rtlCol="0">
            <a:spAutoFit/>
          </a:bodyPr>
          <a:lstStyle/>
          <a:p>
            <a:r>
              <a:rPr lang="en-US" dirty="0">
                <a:solidFill>
                  <a:schemeClr val="accent4">
                    <a:lumMod val="50000"/>
                  </a:schemeClr>
                </a:solidFill>
              </a:rPr>
              <a:t>Liquid State   	                         Gel-Like State</a:t>
            </a:r>
          </a:p>
        </p:txBody>
      </p:sp>
      <p:cxnSp>
        <p:nvCxnSpPr>
          <p:cNvPr id="34" name="Straight Arrow Connector 33">
            <a:extLst>
              <a:ext uri="{FF2B5EF4-FFF2-40B4-BE49-F238E27FC236}">
                <a16:creationId xmlns:a16="http://schemas.microsoft.com/office/drawing/2014/main" id="{99A34769-56A2-5163-E75A-F0AD7FD04715}"/>
              </a:ext>
            </a:extLst>
          </p:cNvPr>
          <p:cNvCxnSpPr>
            <a:cxnSpLocks/>
          </p:cNvCxnSpPr>
          <p:nvPr/>
        </p:nvCxnSpPr>
        <p:spPr>
          <a:xfrm>
            <a:off x="3631439" y="1215295"/>
            <a:ext cx="20835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D59154-78AA-859A-21B0-130FA9EAB39C}"/>
              </a:ext>
            </a:extLst>
          </p:cNvPr>
          <p:cNvCxnSpPr>
            <a:cxnSpLocks/>
          </p:cNvCxnSpPr>
          <p:nvPr/>
        </p:nvCxnSpPr>
        <p:spPr>
          <a:xfrm>
            <a:off x="7311897" y="3259752"/>
            <a:ext cx="183771" cy="941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45AB31D-FF06-5BB9-7BE8-13B4BDC96A67}"/>
              </a:ext>
            </a:extLst>
          </p:cNvPr>
          <p:cNvSpPr txBox="1"/>
          <p:nvPr/>
        </p:nvSpPr>
        <p:spPr>
          <a:xfrm>
            <a:off x="8335771" y="3037767"/>
            <a:ext cx="3539438" cy="1200329"/>
          </a:xfrm>
          <a:prstGeom prst="rect">
            <a:avLst/>
          </a:prstGeom>
          <a:noFill/>
        </p:spPr>
        <p:txBody>
          <a:bodyPr wrap="square" rtlCol="0">
            <a:spAutoFit/>
          </a:bodyPr>
          <a:lstStyle/>
          <a:p>
            <a:r>
              <a:rPr lang="en-US" dirty="0"/>
              <a:t>Modulus of elasticity and resonant frequency increase as blood clots and is plotted graphically to create the tracing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TEG</a:t>
            </a:r>
            <a:r>
              <a:rPr baseline="20964" dirty="0"/>
              <a:t>® </a:t>
            </a:r>
            <a:r>
              <a:rPr dirty="0"/>
              <a:t>6s </a:t>
            </a:r>
            <a:r>
              <a:rPr lang="en-US" dirty="0"/>
              <a:t>T</a:t>
            </a:r>
            <a:r>
              <a:rPr dirty="0"/>
              <a:t>est</a:t>
            </a:r>
            <a:r>
              <a:rPr spc="185" dirty="0"/>
              <a:t> </a:t>
            </a:r>
            <a:r>
              <a:rPr lang="en-US" dirty="0"/>
              <a:t>R</a:t>
            </a:r>
            <a:r>
              <a:rPr dirty="0"/>
              <a:t>esults</a:t>
            </a:r>
          </a:p>
        </p:txBody>
      </p:sp>
      <p:sp>
        <p:nvSpPr>
          <p:cNvPr id="5" name="object 5"/>
          <p:cNvSpPr/>
          <p:nvPr/>
        </p:nvSpPr>
        <p:spPr>
          <a:xfrm>
            <a:off x="1965579" y="6347078"/>
            <a:ext cx="8813165" cy="0"/>
          </a:xfrm>
          <a:custGeom>
            <a:avLst/>
            <a:gdLst/>
            <a:ahLst/>
            <a:cxnLst/>
            <a:rect l="l" t="t" r="r" b="b"/>
            <a:pathLst>
              <a:path w="8813165">
                <a:moveTo>
                  <a:pt x="0" y="0"/>
                </a:moveTo>
                <a:lnTo>
                  <a:pt x="8813038" y="0"/>
                </a:lnTo>
              </a:path>
            </a:pathLst>
          </a:custGeom>
          <a:ln w="12954">
            <a:solidFill>
              <a:srgbClr val="FFFFFF"/>
            </a:solidFill>
          </a:ln>
        </p:spPr>
        <p:txBody>
          <a:bodyPr wrap="square" lIns="0" tIns="0" rIns="0" bIns="0" rtlCol="0"/>
          <a:lstStyle/>
          <a:p>
            <a:endParaRPr dirty="0"/>
          </a:p>
        </p:txBody>
      </p:sp>
      <p:graphicFrame>
        <p:nvGraphicFramePr>
          <p:cNvPr id="6" name="object 6"/>
          <p:cNvGraphicFramePr>
            <a:graphicFrameLocks noGrp="1"/>
          </p:cNvGraphicFramePr>
          <p:nvPr>
            <p:extLst>
              <p:ext uri="{D42A27DB-BD31-4B8C-83A1-F6EECF244321}">
                <p14:modId xmlns:p14="http://schemas.microsoft.com/office/powerpoint/2010/main" val="1659900659"/>
              </p:ext>
            </p:extLst>
          </p:nvPr>
        </p:nvGraphicFramePr>
        <p:xfrm>
          <a:off x="1965579" y="4185665"/>
          <a:ext cx="8806433" cy="1249289"/>
        </p:xfrm>
        <a:graphic>
          <a:graphicData uri="http://schemas.openxmlformats.org/drawingml/2006/table">
            <a:tbl>
              <a:tblPr firstRow="1" bandRow="1">
                <a:tableStyleId>{2D5ABB26-0587-4C30-8999-92F81FD0307C}</a:tableStyleId>
              </a:tblPr>
              <a:tblGrid>
                <a:gridCol w="1365872">
                  <a:extLst>
                    <a:ext uri="{9D8B030D-6E8A-4147-A177-3AD203B41FA5}">
                      <a16:colId xmlns:a16="http://schemas.microsoft.com/office/drawing/2014/main" val="20000"/>
                    </a:ext>
                  </a:extLst>
                </a:gridCol>
                <a:gridCol w="7440561">
                  <a:extLst>
                    <a:ext uri="{9D8B030D-6E8A-4147-A177-3AD203B41FA5}">
                      <a16:colId xmlns:a16="http://schemas.microsoft.com/office/drawing/2014/main" val="20001"/>
                    </a:ext>
                  </a:extLst>
                </a:gridCol>
              </a:tblGrid>
              <a:tr h="518838">
                <a:tc>
                  <a:txBody>
                    <a:bodyPr/>
                    <a:lstStyle/>
                    <a:p>
                      <a:pPr marR="46355" algn="r">
                        <a:lnSpc>
                          <a:spcPct val="100000"/>
                        </a:lnSpc>
                        <a:spcBef>
                          <a:spcPts val="215"/>
                        </a:spcBef>
                      </a:pPr>
                      <a:r>
                        <a:rPr sz="1800" b="1" dirty="0">
                          <a:solidFill>
                            <a:schemeClr val="tx2"/>
                          </a:solidFill>
                          <a:latin typeface="Arial"/>
                          <a:cs typeface="Arial"/>
                        </a:rPr>
                        <a:t>R</a:t>
                      </a:r>
                      <a:endParaRPr sz="1800" baseline="20833" dirty="0">
                        <a:solidFill>
                          <a:schemeClr val="tx2"/>
                        </a:solidFill>
                        <a:latin typeface="Arial"/>
                        <a:cs typeface="Arial"/>
                      </a:endParaRPr>
                    </a:p>
                  </a:txBody>
                  <a:tcPr marL="0" marR="0" marT="27305" marB="0">
                    <a:lnT w="12953">
                      <a:solidFill>
                        <a:srgbClr val="FFFFFF"/>
                      </a:solidFill>
                      <a:prstDash val="solid"/>
                    </a:lnT>
                  </a:tcPr>
                </a:tc>
                <a:tc>
                  <a:txBody>
                    <a:bodyPr/>
                    <a:lstStyle/>
                    <a:p>
                      <a:pPr marL="121920" marR="755015">
                        <a:lnSpc>
                          <a:spcPct val="100000"/>
                        </a:lnSpc>
                        <a:spcBef>
                          <a:spcPts val="235"/>
                        </a:spcBef>
                      </a:pPr>
                      <a:r>
                        <a:rPr sz="1400" spc="-10" dirty="0">
                          <a:solidFill>
                            <a:schemeClr val="tx2"/>
                          </a:solidFill>
                          <a:latin typeface="Arial"/>
                          <a:cs typeface="Arial"/>
                        </a:rPr>
                        <a:t>Reaction </a:t>
                      </a:r>
                      <a:r>
                        <a:rPr sz="1400" spc="-5" dirty="0">
                          <a:solidFill>
                            <a:schemeClr val="tx2"/>
                          </a:solidFill>
                          <a:latin typeface="Arial"/>
                          <a:cs typeface="Arial"/>
                        </a:rPr>
                        <a:t>time. The amount of </a:t>
                      </a:r>
                      <a:r>
                        <a:rPr sz="1400" spc="-10" dirty="0">
                          <a:solidFill>
                            <a:schemeClr val="tx2"/>
                          </a:solidFill>
                          <a:latin typeface="Arial"/>
                          <a:cs typeface="Arial"/>
                        </a:rPr>
                        <a:t>time between </a:t>
                      </a:r>
                      <a:r>
                        <a:rPr sz="1400" spc="-5" dirty="0">
                          <a:solidFill>
                            <a:schemeClr val="tx2"/>
                          </a:solidFill>
                          <a:latin typeface="Arial"/>
                          <a:cs typeface="Arial"/>
                        </a:rPr>
                        <a:t>the start of the </a:t>
                      </a:r>
                      <a:r>
                        <a:rPr sz="1400" dirty="0">
                          <a:solidFill>
                            <a:schemeClr val="tx2"/>
                          </a:solidFill>
                          <a:latin typeface="Arial"/>
                          <a:cs typeface="Arial"/>
                        </a:rPr>
                        <a:t>test </a:t>
                      </a:r>
                      <a:r>
                        <a:rPr sz="1400" spc="-5" dirty="0">
                          <a:solidFill>
                            <a:schemeClr val="tx2"/>
                          </a:solidFill>
                          <a:latin typeface="Arial"/>
                          <a:cs typeface="Arial"/>
                        </a:rPr>
                        <a:t>and the </a:t>
                      </a:r>
                      <a:r>
                        <a:rPr sz="1400" spc="-10" dirty="0">
                          <a:solidFill>
                            <a:schemeClr val="tx2"/>
                          </a:solidFill>
                          <a:latin typeface="Arial"/>
                          <a:cs typeface="Arial"/>
                        </a:rPr>
                        <a:t>beginning</a:t>
                      </a:r>
                      <a:r>
                        <a:rPr sz="1400" spc="-210" dirty="0">
                          <a:solidFill>
                            <a:schemeClr val="tx2"/>
                          </a:solidFill>
                          <a:latin typeface="Arial"/>
                          <a:cs typeface="Arial"/>
                        </a:rPr>
                        <a:t> </a:t>
                      </a:r>
                      <a:r>
                        <a:rPr sz="1400" spc="-5" dirty="0">
                          <a:solidFill>
                            <a:schemeClr val="tx2"/>
                          </a:solidFill>
                          <a:latin typeface="Arial"/>
                          <a:cs typeface="Arial"/>
                        </a:rPr>
                        <a:t>of</a:t>
                      </a:r>
                      <a:r>
                        <a:rPr lang="en-US" sz="1400" spc="-5" dirty="0">
                          <a:solidFill>
                            <a:schemeClr val="tx2"/>
                          </a:solidFill>
                          <a:latin typeface="Arial"/>
                          <a:cs typeface="Arial"/>
                        </a:rPr>
                        <a:t> </a:t>
                      </a:r>
                      <a:r>
                        <a:rPr sz="1400" spc="-10" dirty="0">
                          <a:solidFill>
                            <a:schemeClr val="tx2"/>
                          </a:solidFill>
                          <a:latin typeface="Arial"/>
                          <a:cs typeface="Arial"/>
                        </a:rPr>
                        <a:t>coagulation.</a:t>
                      </a:r>
                      <a:endParaRPr sz="1400" dirty="0">
                        <a:solidFill>
                          <a:schemeClr val="tx2"/>
                        </a:solidFill>
                        <a:latin typeface="Arial"/>
                        <a:cs typeface="Arial"/>
                      </a:endParaRPr>
                    </a:p>
                  </a:txBody>
                  <a:tcPr marL="0" marR="0" marT="29845" marB="0">
                    <a:lnR w="12953">
                      <a:solidFill>
                        <a:srgbClr val="FFFFFF"/>
                      </a:solidFill>
                      <a:prstDash val="solid"/>
                    </a:lnR>
                    <a:lnT w="12953">
                      <a:solidFill>
                        <a:srgbClr val="FFFFFF"/>
                      </a:solidFill>
                      <a:prstDash val="solid"/>
                    </a:lnT>
                  </a:tcPr>
                </a:tc>
                <a:extLst>
                  <a:ext uri="{0D108BD9-81ED-4DB2-BD59-A6C34878D82A}">
                    <a16:rowId xmlns:a16="http://schemas.microsoft.com/office/drawing/2014/main" val="10000"/>
                  </a:ext>
                </a:extLst>
              </a:tr>
              <a:tr h="364819">
                <a:tc>
                  <a:txBody>
                    <a:bodyPr/>
                    <a:lstStyle/>
                    <a:p>
                      <a:pPr marR="46355" algn="r">
                        <a:lnSpc>
                          <a:spcPct val="100000"/>
                        </a:lnSpc>
                        <a:spcBef>
                          <a:spcPts val="270"/>
                        </a:spcBef>
                      </a:pPr>
                      <a:r>
                        <a:rPr sz="1800" b="1" dirty="0">
                          <a:solidFill>
                            <a:schemeClr val="tx2"/>
                          </a:solidFill>
                          <a:latin typeface="Arial"/>
                          <a:cs typeface="Arial"/>
                        </a:rPr>
                        <a:t>MA</a:t>
                      </a:r>
                      <a:endParaRPr sz="1800" baseline="20833" dirty="0">
                        <a:solidFill>
                          <a:schemeClr val="tx2"/>
                        </a:solidFill>
                        <a:latin typeface="Arial"/>
                        <a:cs typeface="Arial"/>
                      </a:endParaRPr>
                    </a:p>
                  </a:txBody>
                  <a:tcPr marL="0" marR="0" marT="34290" marB="0"/>
                </a:tc>
                <a:tc>
                  <a:txBody>
                    <a:bodyPr/>
                    <a:lstStyle/>
                    <a:p>
                      <a:pPr marL="121920">
                        <a:lnSpc>
                          <a:spcPct val="100000"/>
                        </a:lnSpc>
                        <a:spcBef>
                          <a:spcPts val="290"/>
                        </a:spcBef>
                      </a:pPr>
                      <a:r>
                        <a:rPr sz="1400" spc="-10" dirty="0">
                          <a:solidFill>
                            <a:schemeClr val="tx2"/>
                          </a:solidFill>
                          <a:latin typeface="Arial"/>
                          <a:cs typeface="Arial"/>
                        </a:rPr>
                        <a:t>Maximum Amplitude. </a:t>
                      </a:r>
                      <a:r>
                        <a:rPr sz="1400" spc="-5" dirty="0">
                          <a:solidFill>
                            <a:schemeClr val="tx2"/>
                          </a:solidFill>
                          <a:latin typeface="Arial"/>
                          <a:cs typeface="Arial"/>
                        </a:rPr>
                        <a:t>The </a:t>
                      </a:r>
                      <a:r>
                        <a:rPr sz="1400" spc="-10" dirty="0">
                          <a:solidFill>
                            <a:schemeClr val="tx2"/>
                          </a:solidFill>
                          <a:latin typeface="Arial"/>
                          <a:cs typeface="Arial"/>
                        </a:rPr>
                        <a:t>ultimate strength </a:t>
                      </a:r>
                      <a:r>
                        <a:rPr sz="1400" spc="-5" dirty="0">
                          <a:solidFill>
                            <a:schemeClr val="tx2"/>
                          </a:solidFill>
                          <a:latin typeface="Arial"/>
                          <a:cs typeface="Arial"/>
                        </a:rPr>
                        <a:t>of the</a:t>
                      </a:r>
                      <a:r>
                        <a:rPr sz="1400" spc="-180" dirty="0">
                          <a:solidFill>
                            <a:schemeClr val="tx2"/>
                          </a:solidFill>
                          <a:latin typeface="Arial"/>
                          <a:cs typeface="Arial"/>
                        </a:rPr>
                        <a:t> </a:t>
                      </a:r>
                      <a:r>
                        <a:rPr sz="1400" spc="-5" dirty="0">
                          <a:solidFill>
                            <a:schemeClr val="tx2"/>
                          </a:solidFill>
                          <a:latin typeface="Arial"/>
                          <a:cs typeface="Arial"/>
                        </a:rPr>
                        <a:t>clot.</a:t>
                      </a:r>
                      <a:endParaRPr sz="1400" dirty="0">
                        <a:solidFill>
                          <a:schemeClr val="tx2"/>
                        </a:solidFill>
                        <a:latin typeface="Arial"/>
                        <a:cs typeface="Arial"/>
                      </a:endParaRPr>
                    </a:p>
                  </a:txBody>
                  <a:tcPr marL="0" marR="0" marT="36830" marB="0">
                    <a:lnR w="12953">
                      <a:solidFill>
                        <a:srgbClr val="FFFFFF"/>
                      </a:solidFill>
                      <a:prstDash val="solid"/>
                    </a:lnR>
                  </a:tcPr>
                </a:tc>
                <a:extLst>
                  <a:ext uri="{0D108BD9-81ED-4DB2-BD59-A6C34878D82A}">
                    <a16:rowId xmlns:a16="http://schemas.microsoft.com/office/drawing/2014/main" val="10001"/>
                  </a:ext>
                </a:extLst>
              </a:tr>
              <a:tr h="365632">
                <a:tc>
                  <a:txBody>
                    <a:bodyPr/>
                    <a:lstStyle/>
                    <a:p>
                      <a:pPr marL="695325" algn="r">
                        <a:lnSpc>
                          <a:spcPct val="100000"/>
                        </a:lnSpc>
                        <a:spcBef>
                          <a:spcPts val="270"/>
                        </a:spcBef>
                      </a:pPr>
                      <a:r>
                        <a:rPr lang="en-US" sz="1800" b="1" spc="-35" dirty="0">
                          <a:solidFill>
                            <a:schemeClr val="tx2"/>
                          </a:solidFill>
                          <a:latin typeface="Arial"/>
                          <a:cs typeface="Arial"/>
                        </a:rPr>
                        <a:t>LY30</a:t>
                      </a:r>
                      <a:endParaRPr lang="en-US" sz="1800" baseline="20833" dirty="0">
                        <a:solidFill>
                          <a:schemeClr val="tx2"/>
                        </a:solidFill>
                        <a:latin typeface="Arial"/>
                        <a:cs typeface="Arial"/>
                      </a:endParaRPr>
                    </a:p>
                  </a:txBody>
                  <a:tcPr marL="0" marR="0" marT="34290" marB="0"/>
                </a:tc>
                <a:tc>
                  <a:txBody>
                    <a:bodyPr/>
                    <a:lstStyle/>
                    <a:p>
                      <a:pPr marL="121920">
                        <a:lnSpc>
                          <a:spcPct val="100000"/>
                        </a:lnSpc>
                        <a:spcBef>
                          <a:spcPts val="290"/>
                        </a:spcBef>
                      </a:pPr>
                      <a:r>
                        <a:rPr lang="en-US" sz="1400" spc="-10" dirty="0">
                          <a:solidFill>
                            <a:schemeClr val="tx2"/>
                          </a:solidFill>
                          <a:latin typeface="Arial"/>
                          <a:cs typeface="Arial"/>
                        </a:rPr>
                        <a:t>Percent </a:t>
                      </a:r>
                      <a:r>
                        <a:rPr lang="en-US" sz="1400" spc="-5" dirty="0">
                          <a:solidFill>
                            <a:schemeClr val="tx2"/>
                          </a:solidFill>
                          <a:latin typeface="Arial"/>
                          <a:cs typeface="Arial"/>
                        </a:rPr>
                        <a:t>lysis at 30 </a:t>
                      </a:r>
                      <a:r>
                        <a:rPr lang="en-US" sz="1400" spc="-10" dirty="0">
                          <a:solidFill>
                            <a:schemeClr val="tx2"/>
                          </a:solidFill>
                          <a:latin typeface="Arial"/>
                          <a:cs typeface="Arial"/>
                        </a:rPr>
                        <a:t>minutes </a:t>
                      </a:r>
                      <a:r>
                        <a:rPr lang="en-US" sz="1400" spc="-5" dirty="0">
                          <a:solidFill>
                            <a:schemeClr val="tx2"/>
                          </a:solidFill>
                          <a:latin typeface="Arial"/>
                          <a:cs typeface="Arial"/>
                        </a:rPr>
                        <a:t>after </a:t>
                      </a:r>
                      <a:r>
                        <a:rPr lang="en-US" sz="1400" spc="-10" dirty="0">
                          <a:solidFill>
                            <a:schemeClr val="tx2"/>
                          </a:solidFill>
                          <a:latin typeface="Arial"/>
                          <a:cs typeface="Arial"/>
                        </a:rPr>
                        <a:t>MA </a:t>
                      </a:r>
                      <a:r>
                        <a:rPr lang="en-US" sz="1400" spc="-5" dirty="0">
                          <a:solidFill>
                            <a:schemeClr val="tx2"/>
                          </a:solidFill>
                          <a:latin typeface="Arial"/>
                          <a:cs typeface="Arial"/>
                        </a:rPr>
                        <a:t>is </a:t>
                      </a:r>
                      <a:r>
                        <a:rPr lang="en-US" sz="1400" spc="-10" dirty="0">
                          <a:solidFill>
                            <a:schemeClr val="tx2"/>
                          </a:solidFill>
                          <a:latin typeface="Arial"/>
                          <a:cs typeface="Arial"/>
                        </a:rPr>
                        <a:t>achieved. </a:t>
                      </a:r>
                      <a:r>
                        <a:rPr lang="en-US" sz="1400" spc="-5" dirty="0">
                          <a:solidFill>
                            <a:schemeClr val="tx2"/>
                          </a:solidFill>
                          <a:latin typeface="Arial"/>
                          <a:cs typeface="Arial"/>
                        </a:rPr>
                        <a:t>The rate of clot</a:t>
                      </a:r>
                      <a:r>
                        <a:rPr lang="en-US" sz="1400" spc="-160" dirty="0">
                          <a:solidFill>
                            <a:schemeClr val="tx2"/>
                          </a:solidFill>
                          <a:latin typeface="Arial"/>
                          <a:cs typeface="Arial"/>
                        </a:rPr>
                        <a:t> </a:t>
                      </a:r>
                      <a:r>
                        <a:rPr lang="en-US" sz="1400" spc="-10" dirty="0">
                          <a:solidFill>
                            <a:schemeClr val="tx2"/>
                          </a:solidFill>
                          <a:latin typeface="Arial"/>
                          <a:cs typeface="Arial"/>
                        </a:rPr>
                        <a:t>breakdown.</a:t>
                      </a:r>
                      <a:endParaRPr sz="1400" dirty="0">
                        <a:solidFill>
                          <a:schemeClr val="tx2"/>
                        </a:solidFill>
                        <a:latin typeface="Arial"/>
                        <a:cs typeface="Arial"/>
                      </a:endParaRPr>
                    </a:p>
                  </a:txBody>
                  <a:tcPr marL="0" marR="0" marT="36830" marB="0">
                    <a:lnR w="12953">
                      <a:solidFill>
                        <a:srgbClr val="FFFFFF"/>
                      </a:solidFill>
                      <a:prstDash val="solid"/>
                    </a:lnR>
                  </a:tcPr>
                </a:tc>
                <a:extLst>
                  <a:ext uri="{0D108BD9-81ED-4DB2-BD59-A6C34878D82A}">
                    <a16:rowId xmlns:a16="http://schemas.microsoft.com/office/drawing/2014/main" val="10002"/>
                  </a:ext>
                </a:extLst>
              </a:tr>
            </a:tbl>
          </a:graphicData>
        </a:graphic>
      </p:graphicFrame>
      <p:sp>
        <p:nvSpPr>
          <p:cNvPr id="11" name="Rectangle 10"/>
          <p:cNvSpPr/>
          <p:nvPr/>
        </p:nvSpPr>
        <p:spPr>
          <a:xfrm>
            <a:off x="1066799" y="5836426"/>
            <a:ext cx="10363201" cy="523220"/>
          </a:xfrm>
          <a:prstGeom prst="rect">
            <a:avLst/>
          </a:prstGeom>
        </p:spPr>
        <p:txBody>
          <a:bodyPr wrap="square">
            <a:spAutoFit/>
          </a:bodyPr>
          <a:lstStyle/>
          <a:p>
            <a:pPr marL="12700" marR="154305">
              <a:lnSpc>
                <a:spcPct val="100000"/>
              </a:lnSpc>
            </a:pPr>
            <a:r>
              <a:rPr lang="en-US" sz="1400" spc="-10" dirty="0">
                <a:latin typeface="Arial"/>
                <a:cs typeface="Arial"/>
              </a:rPr>
              <a:t>Not all parameters are reported on all cartridges. Refer to the TEG 6s User Manual and/or the Package Inserts for completed information.</a:t>
            </a:r>
            <a:endParaRPr lang="en-US" sz="1400" dirty="0">
              <a:latin typeface="Arial"/>
              <a:cs typeface="Arial"/>
            </a:endParaRPr>
          </a:p>
        </p:txBody>
      </p:sp>
      <p:pic>
        <p:nvPicPr>
          <p:cNvPr id="3" name="Picture 2">
            <a:extLst>
              <a:ext uri="{FF2B5EF4-FFF2-40B4-BE49-F238E27FC236}">
                <a16:creationId xmlns:a16="http://schemas.microsoft.com/office/drawing/2014/main" id="{68D639D7-8F19-47C9-98F9-A47FF0F5A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821519"/>
            <a:ext cx="6592647" cy="33862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8A554-068C-45C1-B2DE-AFCFA29068BF}"/>
              </a:ext>
            </a:extLst>
          </p:cNvPr>
          <p:cNvSpPr>
            <a:spLocks noGrp="1"/>
          </p:cNvSpPr>
          <p:nvPr>
            <p:ph type="body" sz="quarter" idx="10"/>
          </p:nvPr>
        </p:nvSpPr>
        <p:spPr/>
        <p:txBody>
          <a:bodyPr/>
          <a:lstStyle/>
          <a:p>
            <a:r>
              <a:rPr lang="en-US" spc="-10" dirty="0"/>
              <a:t>Starting </a:t>
            </a:r>
            <a:r>
              <a:rPr lang="en-US" dirty="0"/>
              <a:t>the</a:t>
            </a:r>
            <a:r>
              <a:rPr lang="en-US" spc="-70" dirty="0"/>
              <a:t> </a:t>
            </a:r>
            <a:r>
              <a:rPr lang="en-US" spc="-5" dirty="0"/>
              <a:t>analyzer</a:t>
            </a:r>
            <a:endParaRPr lang="en-US" dirty="0"/>
          </a:p>
        </p:txBody>
      </p:sp>
      <p:sp>
        <p:nvSpPr>
          <p:cNvPr id="5" name="Text Placeholder 4">
            <a:extLst>
              <a:ext uri="{FF2B5EF4-FFF2-40B4-BE49-F238E27FC236}">
                <a16:creationId xmlns:a16="http://schemas.microsoft.com/office/drawing/2014/main" id="{EB5CC0E8-D671-477B-A045-A3F94B4508E2}"/>
              </a:ext>
            </a:extLst>
          </p:cNvPr>
          <p:cNvSpPr>
            <a:spLocks noGrp="1"/>
          </p:cNvSpPr>
          <p:nvPr>
            <p:ph type="body" sz="quarter" idx="11"/>
          </p:nvPr>
        </p:nvSpPr>
        <p:spPr>
          <a:xfrm>
            <a:off x="604157" y="4563065"/>
            <a:ext cx="5029200" cy="1456735"/>
          </a:xfrm>
        </p:spPr>
        <p:txBody>
          <a:bodyPr>
            <a:normAutofit fontScale="85000" lnSpcReduction="20000"/>
          </a:bodyPr>
          <a:lstStyle/>
          <a:p>
            <a:pPr marL="12700" marR="5080">
              <a:lnSpc>
                <a:spcPct val="118100"/>
              </a:lnSpc>
              <a:spcBef>
                <a:spcPts val="200"/>
              </a:spcBef>
            </a:pPr>
            <a:r>
              <a:rPr lang="en-US" dirty="0">
                <a:cs typeface="Arial"/>
              </a:rPr>
              <a:t>Power on</a:t>
            </a:r>
          </a:p>
          <a:p>
            <a:pPr marL="12700" marR="5080">
              <a:lnSpc>
                <a:spcPct val="118100"/>
              </a:lnSpc>
              <a:spcBef>
                <a:spcPts val="200"/>
              </a:spcBef>
            </a:pPr>
            <a:r>
              <a:rPr lang="en-US" dirty="0">
                <a:cs typeface="Arial"/>
              </a:rPr>
              <a:t>Login</a:t>
            </a:r>
          </a:p>
          <a:p>
            <a:pPr marL="12700" marR="5080">
              <a:lnSpc>
                <a:spcPct val="118100"/>
              </a:lnSpc>
              <a:spcBef>
                <a:spcPts val="200"/>
              </a:spcBef>
            </a:pPr>
            <a:r>
              <a:rPr lang="en-US" dirty="0">
                <a:cs typeface="Arial"/>
              </a:rPr>
              <a:t>Home </a:t>
            </a:r>
          </a:p>
          <a:p>
            <a:pPr marL="12700" marR="5080">
              <a:lnSpc>
                <a:spcPct val="118100"/>
              </a:lnSpc>
              <a:spcBef>
                <a:spcPts val="200"/>
              </a:spcBef>
            </a:pPr>
            <a:r>
              <a:rPr lang="en-US" dirty="0">
                <a:cs typeface="Arial"/>
              </a:rPr>
              <a:t>Settings</a:t>
            </a:r>
          </a:p>
          <a:p>
            <a:endParaRPr lang="en-US" dirty="0"/>
          </a:p>
        </p:txBody>
      </p:sp>
      <p:sp>
        <p:nvSpPr>
          <p:cNvPr id="6" name="Text Placeholder 12">
            <a:extLst>
              <a:ext uri="{FF2B5EF4-FFF2-40B4-BE49-F238E27FC236}">
                <a16:creationId xmlns:a16="http://schemas.microsoft.com/office/drawing/2014/main" id="{C2AB2D9E-39C2-4BD8-BFE7-1128F8B05A12}"/>
              </a:ext>
            </a:extLst>
          </p:cNvPr>
          <p:cNvSpPr txBox="1">
            <a:spLocks/>
          </p:cNvSpPr>
          <p:nvPr/>
        </p:nvSpPr>
        <p:spPr>
          <a:xfrm>
            <a:off x="609600" y="3962400"/>
            <a:ext cx="5105400" cy="8382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400" b="1" kern="1200" cap="none" spc="120" baseline="0" dirty="0" smtClean="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2pPr>
            <a:lvl3pPr marL="457200" indent="-17145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200" kern="1200">
                <a:solidFill>
                  <a:schemeClr val="tx2"/>
                </a:solidFill>
                <a:latin typeface="+mn-lt"/>
                <a:ea typeface="+mn-ea"/>
                <a:cs typeface="+mn-cs"/>
              </a:defRPr>
            </a:lvl3pPr>
            <a:lvl4pPr marL="7429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4pPr>
            <a:lvl5pPr marL="9715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p:txBody>
          <a:bodyPr/>
          <a:lstStyle/>
          <a:p>
            <a:r>
              <a:rPr lang="en-US" dirty="0"/>
              <a:t>Power On</a:t>
            </a:r>
          </a:p>
        </p:txBody>
      </p:sp>
      <p:sp>
        <p:nvSpPr>
          <p:cNvPr id="2" name="Text Placeholder 1">
            <a:extLst>
              <a:ext uri="{FF2B5EF4-FFF2-40B4-BE49-F238E27FC236}">
                <a16:creationId xmlns:a16="http://schemas.microsoft.com/office/drawing/2014/main" id="{2B1410B1-2951-4BEC-92C8-D8E9A74E8963}"/>
              </a:ext>
            </a:extLst>
          </p:cNvPr>
          <p:cNvSpPr>
            <a:spLocks noGrp="1"/>
          </p:cNvSpPr>
          <p:nvPr>
            <p:ph type="body" sz="quarter" idx="11"/>
          </p:nvPr>
        </p:nvSpPr>
        <p:spPr/>
        <p:txBody>
          <a:bodyPr/>
          <a:lstStyle/>
          <a:p>
            <a:pPr marL="342900" indent="-342900">
              <a:buClr>
                <a:schemeClr val="tx2">
                  <a:lumMod val="60000"/>
                  <a:lumOff val="40000"/>
                </a:schemeClr>
              </a:buClr>
              <a:buFont typeface="Arial" panose="020B0604020202020204" pitchFamily="34" charset="0"/>
              <a:buChar char="•"/>
            </a:pPr>
            <a:r>
              <a:rPr lang="en-US" dirty="0"/>
              <a:t>If OFF, move power switch at rear of analyzer to “I” position</a:t>
            </a:r>
          </a:p>
          <a:p>
            <a:pPr marL="342900" indent="-342900">
              <a:buClr>
                <a:schemeClr val="tx2">
                  <a:lumMod val="60000"/>
                  <a:lumOff val="40000"/>
                </a:schemeClr>
              </a:buClr>
              <a:buFont typeface="Arial" panose="020B0604020202020204" pitchFamily="34" charset="0"/>
              <a:buChar char="•"/>
            </a:pPr>
            <a:r>
              <a:rPr lang="en-US" dirty="0"/>
              <a:t>Wait for Power On Self Test to complete</a:t>
            </a:r>
          </a:p>
          <a:p>
            <a:pPr>
              <a:buClr>
                <a:schemeClr val="tx2">
                  <a:lumMod val="60000"/>
                  <a:lumOff val="40000"/>
                </a:schemeClr>
              </a:buClr>
            </a:pPr>
            <a:endParaRPr lang="en-US" dirty="0"/>
          </a:p>
        </p:txBody>
      </p:sp>
      <p:sp>
        <p:nvSpPr>
          <p:cNvPr id="7" name="object 7"/>
          <p:cNvSpPr/>
          <p:nvPr/>
        </p:nvSpPr>
        <p:spPr>
          <a:xfrm>
            <a:off x="10066781" y="1248155"/>
            <a:ext cx="1210055" cy="1831848"/>
          </a:xfrm>
          <a:prstGeom prst="rect">
            <a:avLst/>
          </a:prstGeom>
          <a:blipFill>
            <a:blip r:embed="rId2" cstate="print"/>
            <a:stretch>
              <a:fillRect/>
            </a:stretch>
          </a:blipFill>
        </p:spPr>
        <p:txBody>
          <a:bodyPr wrap="square" lIns="0" tIns="0" rIns="0" bIns="0" rtlCol="0"/>
          <a:lstStyle/>
          <a:p>
            <a:endParaRPr dirty="0"/>
          </a:p>
        </p:txBody>
      </p:sp>
      <p:pic>
        <p:nvPicPr>
          <p:cNvPr id="5" name="Picture 4" descr="A screenshot of a computer&#10;&#10;Description automatically generated">
            <a:extLst>
              <a:ext uri="{FF2B5EF4-FFF2-40B4-BE49-F238E27FC236}">
                <a16:creationId xmlns:a16="http://schemas.microsoft.com/office/drawing/2014/main" id="{C96AF195-58F4-0734-6EFA-959F42CFD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667000"/>
            <a:ext cx="4578951" cy="34286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Login</a:t>
            </a:r>
          </a:p>
        </p:txBody>
      </p:sp>
      <p:sp>
        <p:nvSpPr>
          <p:cNvPr id="2" name="Text Placeholder 1">
            <a:extLst>
              <a:ext uri="{FF2B5EF4-FFF2-40B4-BE49-F238E27FC236}">
                <a16:creationId xmlns:a16="http://schemas.microsoft.com/office/drawing/2014/main" id="{5E6DF03A-B2FA-43D2-AD05-ACFBD4E2F9A2}"/>
              </a:ext>
            </a:extLst>
          </p:cNvPr>
          <p:cNvSpPr>
            <a:spLocks noGrp="1"/>
          </p:cNvSpPr>
          <p:nvPr>
            <p:ph type="body" sz="quarter" idx="11"/>
          </p:nvPr>
        </p:nvSpPr>
        <p:spPr>
          <a:xfrm>
            <a:off x="614224" y="1295401"/>
            <a:ext cx="10147628" cy="4572000"/>
          </a:xfrm>
        </p:spPr>
        <p:txBody>
          <a:bodyPr/>
          <a:lstStyle/>
          <a:p>
            <a:pPr marL="342900" indent="-342900">
              <a:buClr>
                <a:schemeClr val="tx2">
                  <a:lumMod val="60000"/>
                  <a:lumOff val="40000"/>
                </a:schemeClr>
              </a:buClr>
              <a:buFont typeface="Arial" panose="020B0604020202020204" pitchFamily="34" charset="0"/>
              <a:buChar char="•"/>
            </a:pPr>
            <a:r>
              <a:rPr lang="en-US" dirty="0"/>
              <a:t>Enter Username first, then press return key or touch Password field</a:t>
            </a:r>
          </a:p>
          <a:p>
            <a:pPr marL="342900" indent="-342900">
              <a:buClr>
                <a:schemeClr val="tx2">
                  <a:lumMod val="60000"/>
                  <a:lumOff val="40000"/>
                </a:schemeClr>
              </a:buClr>
              <a:buFont typeface="Arial" panose="020B0604020202020204" pitchFamily="34" charset="0"/>
              <a:buChar char="•"/>
            </a:pPr>
            <a:r>
              <a:rPr lang="en-US" dirty="0"/>
              <a:t>Enter password, then press </a:t>
            </a:r>
            <a:r>
              <a:rPr lang="en-US" b="1" dirty="0"/>
              <a:t>login</a:t>
            </a:r>
          </a:p>
          <a:p>
            <a:pPr>
              <a:buClr>
                <a:schemeClr val="tx2">
                  <a:lumMod val="60000"/>
                  <a:lumOff val="40000"/>
                </a:schemeClr>
              </a:buClr>
            </a:pPr>
            <a:endParaRPr lang="en-US" dirty="0"/>
          </a:p>
        </p:txBody>
      </p:sp>
      <p:sp>
        <p:nvSpPr>
          <p:cNvPr id="7" name="object 7"/>
          <p:cNvSpPr txBox="1"/>
          <p:nvPr/>
        </p:nvSpPr>
        <p:spPr>
          <a:xfrm>
            <a:off x="9274047" y="4555490"/>
            <a:ext cx="1487805" cy="382270"/>
          </a:xfrm>
          <a:prstGeom prst="rect">
            <a:avLst/>
          </a:prstGeom>
        </p:spPr>
        <p:txBody>
          <a:bodyPr vert="horz" wrap="square" lIns="0" tIns="0" rIns="0" bIns="0" rtlCol="0">
            <a:spAutoFit/>
          </a:bodyPr>
          <a:lstStyle/>
          <a:p>
            <a:pPr marL="12700">
              <a:lnSpc>
                <a:spcPct val="100000"/>
              </a:lnSpc>
            </a:pPr>
            <a:r>
              <a:rPr sz="2400" spc="-10" dirty="0">
                <a:latin typeface="Arial"/>
                <a:cs typeface="Arial"/>
              </a:rPr>
              <a:t>Return</a:t>
            </a:r>
            <a:r>
              <a:rPr sz="2400" spc="-145" dirty="0">
                <a:latin typeface="Arial"/>
                <a:cs typeface="Arial"/>
              </a:rPr>
              <a:t> </a:t>
            </a:r>
            <a:r>
              <a:rPr sz="2400" dirty="0">
                <a:latin typeface="Arial"/>
                <a:cs typeface="Arial"/>
              </a:rPr>
              <a:t>key</a:t>
            </a:r>
          </a:p>
        </p:txBody>
      </p:sp>
      <p:cxnSp>
        <p:nvCxnSpPr>
          <p:cNvPr id="10" name="Straight Arrow Connector 9">
            <a:extLst>
              <a:ext uri="{FF2B5EF4-FFF2-40B4-BE49-F238E27FC236}">
                <a16:creationId xmlns:a16="http://schemas.microsoft.com/office/drawing/2014/main" id="{F696FA63-0E03-828E-0513-3BB4B38BC8D6}"/>
              </a:ext>
            </a:extLst>
          </p:cNvPr>
          <p:cNvCxnSpPr>
            <a:cxnSpLocks/>
          </p:cNvCxnSpPr>
          <p:nvPr/>
        </p:nvCxnSpPr>
        <p:spPr>
          <a:xfrm flipH="1">
            <a:off x="8153400" y="4746625"/>
            <a:ext cx="9906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C76DB89-8347-7685-17EE-DE88522F0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306" y="2667000"/>
            <a:ext cx="4702047" cy="35409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437382" y="1875282"/>
            <a:ext cx="4897373" cy="3663696"/>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Home</a:t>
            </a:r>
            <a:r>
              <a:rPr lang="en-US" dirty="0"/>
              <a:t> Screen</a:t>
            </a:r>
            <a:endParaRPr dirty="0"/>
          </a:p>
        </p:txBody>
      </p:sp>
      <p:sp>
        <p:nvSpPr>
          <p:cNvPr id="18" name="object 18"/>
          <p:cNvSpPr txBox="1"/>
          <p:nvPr/>
        </p:nvSpPr>
        <p:spPr>
          <a:xfrm>
            <a:off x="1905000" y="3970528"/>
            <a:ext cx="1202308" cy="1113790"/>
          </a:xfrm>
          <a:prstGeom prst="rect">
            <a:avLst/>
          </a:prstGeom>
        </p:spPr>
        <p:txBody>
          <a:bodyPr vert="horz" wrap="square" lIns="0" tIns="0" rIns="0" bIns="0" rtlCol="0">
            <a:spAutoFit/>
          </a:bodyPr>
          <a:lstStyle/>
          <a:p>
            <a:pPr marL="12700" marR="18415" indent="69850">
              <a:lnSpc>
                <a:spcPct val="100000"/>
              </a:lnSpc>
            </a:pPr>
            <a:r>
              <a:rPr sz="2400" spc="-30" dirty="0">
                <a:latin typeface="Arial"/>
                <a:cs typeface="Arial"/>
              </a:rPr>
              <a:t>View</a:t>
            </a:r>
            <a:r>
              <a:rPr sz="2400" spc="-135" dirty="0">
                <a:latin typeface="Arial"/>
                <a:cs typeface="Arial"/>
              </a:rPr>
              <a:t> </a:t>
            </a:r>
            <a:r>
              <a:rPr sz="2400" spc="-5" dirty="0">
                <a:latin typeface="Arial"/>
                <a:cs typeface="Arial"/>
              </a:rPr>
              <a:t>list</a:t>
            </a:r>
            <a:r>
              <a:rPr lang="en-US" sz="2400" spc="-5" dirty="0">
                <a:latin typeface="Arial"/>
                <a:cs typeface="Arial"/>
              </a:rPr>
              <a:t> </a:t>
            </a:r>
            <a:r>
              <a:rPr sz="2400" spc="-5" dirty="0">
                <a:latin typeface="Arial"/>
                <a:cs typeface="Arial"/>
              </a:rPr>
              <a:t>of</a:t>
            </a:r>
            <a:r>
              <a:rPr sz="2400" spc="-170" dirty="0">
                <a:latin typeface="Arial"/>
                <a:cs typeface="Arial"/>
              </a:rPr>
              <a:t> </a:t>
            </a:r>
            <a:r>
              <a:rPr sz="2400" spc="-10" dirty="0">
                <a:latin typeface="Arial"/>
                <a:cs typeface="Arial"/>
              </a:rPr>
              <a:t>stored</a:t>
            </a:r>
            <a:endParaRPr sz="2400" dirty="0">
              <a:latin typeface="Arial"/>
              <a:cs typeface="Arial"/>
            </a:endParaRPr>
          </a:p>
          <a:p>
            <a:pPr marL="552450">
              <a:lnSpc>
                <a:spcPct val="100000"/>
              </a:lnSpc>
            </a:pPr>
            <a:r>
              <a:rPr sz="2400" dirty="0">
                <a:latin typeface="Arial"/>
                <a:cs typeface="Arial"/>
              </a:rPr>
              <a:t>tests</a:t>
            </a:r>
          </a:p>
        </p:txBody>
      </p:sp>
      <p:sp>
        <p:nvSpPr>
          <p:cNvPr id="19" name="object 19"/>
          <p:cNvSpPr txBox="1"/>
          <p:nvPr/>
        </p:nvSpPr>
        <p:spPr>
          <a:xfrm>
            <a:off x="1730755" y="2914396"/>
            <a:ext cx="1482725" cy="748030"/>
          </a:xfrm>
          <a:prstGeom prst="rect">
            <a:avLst/>
          </a:prstGeom>
        </p:spPr>
        <p:txBody>
          <a:bodyPr vert="horz" wrap="square" lIns="0" tIns="0" rIns="0" bIns="0" rtlCol="0">
            <a:spAutoFit/>
          </a:bodyPr>
          <a:lstStyle/>
          <a:p>
            <a:pPr marL="12700">
              <a:lnSpc>
                <a:spcPct val="100000"/>
              </a:lnSpc>
            </a:pPr>
            <a:r>
              <a:rPr sz="2400" spc="-10" dirty="0">
                <a:latin typeface="Arial"/>
                <a:cs typeface="Arial"/>
              </a:rPr>
              <a:t>Run </a:t>
            </a:r>
            <a:r>
              <a:rPr sz="2400" spc="-5" dirty="0">
                <a:latin typeface="Arial"/>
                <a:cs typeface="Arial"/>
              </a:rPr>
              <a:t>a</a:t>
            </a:r>
            <a:r>
              <a:rPr sz="2400" spc="-145" dirty="0">
                <a:latin typeface="Arial"/>
                <a:cs typeface="Arial"/>
              </a:rPr>
              <a:t> </a:t>
            </a:r>
            <a:r>
              <a:rPr sz="2400" spc="-15" dirty="0">
                <a:latin typeface="Arial"/>
                <a:cs typeface="Arial"/>
              </a:rPr>
              <a:t>new</a:t>
            </a:r>
            <a:endParaRPr sz="2400" dirty="0">
              <a:latin typeface="Arial"/>
              <a:cs typeface="Arial"/>
            </a:endParaRPr>
          </a:p>
          <a:p>
            <a:pPr marL="977900">
              <a:lnSpc>
                <a:spcPct val="100000"/>
              </a:lnSpc>
            </a:pPr>
            <a:r>
              <a:rPr sz="2400" dirty="0">
                <a:latin typeface="Arial"/>
                <a:cs typeface="Arial"/>
              </a:rPr>
              <a:t>test</a:t>
            </a:r>
          </a:p>
        </p:txBody>
      </p:sp>
      <p:sp>
        <p:nvSpPr>
          <p:cNvPr id="26" name="object 26"/>
          <p:cNvSpPr txBox="1"/>
          <p:nvPr/>
        </p:nvSpPr>
        <p:spPr>
          <a:xfrm>
            <a:off x="9269729" y="1901697"/>
            <a:ext cx="2465071" cy="1107996"/>
          </a:xfrm>
          <a:prstGeom prst="rect">
            <a:avLst/>
          </a:prstGeom>
        </p:spPr>
        <p:txBody>
          <a:bodyPr vert="horz" wrap="square" lIns="0" tIns="0" rIns="0" bIns="0" rtlCol="0">
            <a:spAutoFit/>
          </a:bodyPr>
          <a:lstStyle/>
          <a:p>
            <a:pPr marL="12700" marR="5080">
              <a:lnSpc>
                <a:spcPct val="100000"/>
              </a:lnSpc>
            </a:pPr>
            <a:r>
              <a:rPr sz="2400" dirty="0">
                <a:latin typeface="Arial"/>
                <a:cs typeface="Arial"/>
              </a:rPr>
              <a:t>Set </a:t>
            </a:r>
            <a:r>
              <a:rPr sz="2400" spc="-10" dirty="0">
                <a:latin typeface="Arial"/>
                <a:cs typeface="Arial"/>
              </a:rPr>
              <a:t>date and</a:t>
            </a:r>
            <a:r>
              <a:rPr lang="en-US" sz="2400" spc="-10" dirty="0">
                <a:latin typeface="Arial"/>
                <a:cs typeface="Arial"/>
              </a:rPr>
              <a:t> </a:t>
            </a:r>
            <a:r>
              <a:rPr sz="2400" dirty="0">
                <a:latin typeface="Arial"/>
                <a:cs typeface="Arial"/>
              </a:rPr>
              <a:t>time</a:t>
            </a:r>
            <a:r>
              <a:rPr lang="en-US" sz="2400" dirty="0">
                <a:latin typeface="Arial"/>
                <a:cs typeface="Arial"/>
              </a:rPr>
              <a:t> </a:t>
            </a:r>
            <a:r>
              <a:rPr sz="2400" dirty="0">
                <a:latin typeface="Arial"/>
                <a:cs typeface="Arial"/>
              </a:rPr>
              <a:t>(Administ</a:t>
            </a:r>
            <a:r>
              <a:rPr sz="2400" spc="-10" dirty="0">
                <a:latin typeface="Arial"/>
                <a:cs typeface="Arial"/>
              </a:rPr>
              <a:t>r</a:t>
            </a:r>
            <a:r>
              <a:rPr sz="2400" spc="-30" dirty="0">
                <a:latin typeface="Arial"/>
                <a:cs typeface="Arial"/>
              </a:rPr>
              <a:t>a</a:t>
            </a:r>
            <a:r>
              <a:rPr sz="2400" dirty="0">
                <a:latin typeface="Arial"/>
                <a:cs typeface="Arial"/>
              </a:rPr>
              <a:t>tor</a:t>
            </a:r>
            <a:r>
              <a:rPr lang="en-US" sz="2400" dirty="0">
                <a:latin typeface="Arial"/>
                <a:cs typeface="Arial"/>
              </a:rPr>
              <a:t> </a:t>
            </a:r>
            <a:r>
              <a:rPr sz="2400" spc="-10" dirty="0">
                <a:latin typeface="Arial"/>
                <a:cs typeface="Arial"/>
              </a:rPr>
              <a:t>only)</a:t>
            </a:r>
            <a:endParaRPr sz="2400" dirty="0">
              <a:latin typeface="Arial"/>
              <a:cs typeface="Arial"/>
            </a:endParaRPr>
          </a:p>
        </p:txBody>
      </p:sp>
      <p:sp>
        <p:nvSpPr>
          <p:cNvPr id="28" name="TextBox 27">
            <a:extLst>
              <a:ext uri="{FF2B5EF4-FFF2-40B4-BE49-F238E27FC236}">
                <a16:creationId xmlns:a16="http://schemas.microsoft.com/office/drawing/2014/main" id="{DC273B31-37B6-14DC-6C3E-5E77C97B4FA6}"/>
              </a:ext>
            </a:extLst>
          </p:cNvPr>
          <p:cNvSpPr txBox="1"/>
          <p:nvPr/>
        </p:nvSpPr>
        <p:spPr>
          <a:xfrm>
            <a:off x="1753946" y="1798752"/>
            <a:ext cx="1437640" cy="461665"/>
          </a:xfrm>
          <a:prstGeom prst="rect">
            <a:avLst/>
          </a:prstGeom>
          <a:noFill/>
        </p:spPr>
        <p:txBody>
          <a:bodyPr wrap="square" rtlCol="0">
            <a:spAutoFit/>
          </a:bodyPr>
          <a:lstStyle/>
          <a:p>
            <a:pPr algn="r"/>
            <a:r>
              <a:rPr lang="en-US" sz="2400" spc="-15" dirty="0">
                <a:latin typeface="Arial"/>
                <a:cs typeface="Arial"/>
              </a:rPr>
              <a:t>Logout</a:t>
            </a:r>
          </a:p>
        </p:txBody>
      </p:sp>
      <p:cxnSp>
        <p:nvCxnSpPr>
          <p:cNvPr id="30" name="Straight Arrow Connector 29">
            <a:extLst>
              <a:ext uri="{FF2B5EF4-FFF2-40B4-BE49-F238E27FC236}">
                <a16:creationId xmlns:a16="http://schemas.microsoft.com/office/drawing/2014/main" id="{57A10B47-049A-3EBB-5541-7968692C3CAF}"/>
              </a:ext>
            </a:extLst>
          </p:cNvPr>
          <p:cNvCxnSpPr/>
          <p:nvPr/>
        </p:nvCxnSpPr>
        <p:spPr>
          <a:xfrm>
            <a:off x="3107308" y="2087472"/>
            <a:ext cx="4822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E59F40-F1FD-D129-7A90-2472AAD927C3}"/>
              </a:ext>
            </a:extLst>
          </p:cNvPr>
          <p:cNvCxnSpPr>
            <a:cxnSpLocks/>
          </p:cNvCxnSpPr>
          <p:nvPr/>
        </p:nvCxnSpPr>
        <p:spPr>
          <a:xfrm>
            <a:off x="3213353" y="4481295"/>
            <a:ext cx="105384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50929E0-2286-F083-C360-42869617690D}"/>
              </a:ext>
            </a:extLst>
          </p:cNvPr>
          <p:cNvCxnSpPr>
            <a:cxnSpLocks/>
          </p:cNvCxnSpPr>
          <p:nvPr/>
        </p:nvCxnSpPr>
        <p:spPr>
          <a:xfrm>
            <a:off x="3348449" y="3288411"/>
            <a:ext cx="9187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AFDB27-4875-B3DA-A10F-9CB72A49783A}"/>
              </a:ext>
            </a:extLst>
          </p:cNvPr>
          <p:cNvCxnSpPr>
            <a:cxnSpLocks/>
          </p:cNvCxnSpPr>
          <p:nvPr/>
        </p:nvCxnSpPr>
        <p:spPr>
          <a:xfrm flipH="1">
            <a:off x="8153400" y="2087472"/>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Settings</a:t>
            </a:r>
            <a:r>
              <a:rPr lang="en-US" dirty="0"/>
              <a:t>*</a:t>
            </a:r>
            <a:endParaRPr dirty="0"/>
          </a:p>
        </p:txBody>
      </p:sp>
      <p:sp>
        <p:nvSpPr>
          <p:cNvPr id="28" name="TextBox 27">
            <a:extLst>
              <a:ext uri="{FF2B5EF4-FFF2-40B4-BE49-F238E27FC236}">
                <a16:creationId xmlns:a16="http://schemas.microsoft.com/office/drawing/2014/main" id="{E79EA59D-A6D1-6C2E-4DF8-2A6DEFAC25FE}"/>
              </a:ext>
            </a:extLst>
          </p:cNvPr>
          <p:cNvSpPr txBox="1"/>
          <p:nvPr/>
        </p:nvSpPr>
        <p:spPr>
          <a:xfrm>
            <a:off x="8153400" y="4191000"/>
            <a:ext cx="38100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If using TEG </a:t>
            </a:r>
            <a:r>
              <a:rPr lang="en-US" sz="2000" spc="-5" dirty="0">
                <a:latin typeface="Arial"/>
                <a:cs typeface="Arial"/>
              </a:rPr>
              <a:t>Manager software, do not update password on device. Only update password in TEG Manager.</a:t>
            </a:r>
            <a:endParaRPr lang="en-US" sz="20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B3CE576-4071-464C-B8C6-8B5354A9F3FA}"/>
              </a:ext>
            </a:extLst>
          </p:cNvPr>
          <p:cNvSpPr txBox="1"/>
          <p:nvPr/>
        </p:nvSpPr>
        <p:spPr>
          <a:xfrm>
            <a:off x="1905000" y="5715000"/>
            <a:ext cx="4419600" cy="646331"/>
          </a:xfrm>
          <a:prstGeom prst="rect">
            <a:avLst/>
          </a:prstGeom>
          <a:noFill/>
        </p:spPr>
        <p:txBody>
          <a:bodyPr wrap="square" rtlCol="0">
            <a:spAutoFit/>
          </a:bodyPr>
          <a:lstStyle/>
          <a:p>
            <a:r>
              <a:rPr lang="en-US" b="1" dirty="0"/>
              <a:t>*Note:</a:t>
            </a:r>
            <a:r>
              <a:rPr lang="en-US" dirty="0"/>
              <a:t> All Settings options only available to Administrators only.</a:t>
            </a:r>
            <a:endParaRPr lang="en-US" b="1" dirty="0"/>
          </a:p>
        </p:txBody>
      </p:sp>
      <p:pic>
        <p:nvPicPr>
          <p:cNvPr id="3" name="Picture 2" descr="A screenshot of a computer&#10;&#10;Description automatically generated">
            <a:extLst>
              <a:ext uri="{FF2B5EF4-FFF2-40B4-BE49-F238E27FC236}">
                <a16:creationId xmlns:a16="http://schemas.microsoft.com/office/drawing/2014/main" id="{D2CEB170-F6D5-3C13-75DF-2329B6892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067783"/>
            <a:ext cx="5334000" cy="4499340"/>
          </a:xfrm>
          <a:prstGeom prst="rect">
            <a:avLst/>
          </a:prstGeom>
        </p:spPr>
      </p:pic>
      <p:cxnSp>
        <p:nvCxnSpPr>
          <p:cNvPr id="16" name="Straight Arrow Connector 15">
            <a:extLst>
              <a:ext uri="{FF2B5EF4-FFF2-40B4-BE49-F238E27FC236}">
                <a16:creationId xmlns:a16="http://schemas.microsoft.com/office/drawing/2014/main" id="{A7DAB8DA-08EA-1109-C298-158EBF29BCCA}"/>
              </a:ext>
            </a:extLst>
          </p:cNvPr>
          <p:cNvCxnSpPr>
            <a:cxnSpLocks/>
          </p:cNvCxnSpPr>
          <p:nvPr/>
        </p:nvCxnSpPr>
        <p:spPr>
          <a:xfrm flipH="1">
            <a:off x="4114800" y="4648200"/>
            <a:ext cx="3962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3455CFF-ACF0-0BAE-7831-92C60FFAD18B}"/>
              </a:ext>
            </a:extLst>
          </p:cNvPr>
          <p:cNvSpPr txBox="1"/>
          <p:nvPr/>
        </p:nvSpPr>
        <p:spPr>
          <a:xfrm>
            <a:off x="8153400" y="1698171"/>
            <a:ext cx="3657601"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QC settings are grayed out and cannot be configured via the analyzer if TEG Manager</a:t>
            </a:r>
            <a:r>
              <a:rPr lang="en-US" sz="2000" spc="-7" baseline="20833" dirty="0">
                <a:latin typeface="Arial"/>
                <a:cs typeface="Arial"/>
              </a:rPr>
              <a:t>®</a:t>
            </a:r>
            <a:r>
              <a:rPr lang="en-US" sz="2000" dirty="0">
                <a:latin typeface="Arial" panose="020B0604020202020204" pitchFamily="34" charset="0"/>
                <a:cs typeface="Arial" panose="020B0604020202020204" pitchFamily="34" charset="0"/>
              </a:rPr>
              <a:t> software is configured, in which case use TEG Manager to change them. </a:t>
            </a:r>
          </a:p>
        </p:txBody>
      </p:sp>
      <p:cxnSp>
        <p:nvCxnSpPr>
          <p:cNvPr id="6" name="Straight Arrow Connector 5">
            <a:extLst>
              <a:ext uri="{FF2B5EF4-FFF2-40B4-BE49-F238E27FC236}">
                <a16:creationId xmlns:a16="http://schemas.microsoft.com/office/drawing/2014/main" id="{F20F5097-189A-2009-5675-A6947EF8D8D2}"/>
              </a:ext>
            </a:extLst>
          </p:cNvPr>
          <p:cNvCxnSpPr>
            <a:cxnSpLocks/>
          </p:cNvCxnSpPr>
          <p:nvPr/>
        </p:nvCxnSpPr>
        <p:spPr>
          <a:xfrm flipH="1">
            <a:off x="4114800" y="2362200"/>
            <a:ext cx="3962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5DAF-7049-9751-3906-3BFF4C925EE9}"/>
              </a:ext>
            </a:extLst>
          </p:cNvPr>
          <p:cNvSpPr>
            <a:spLocks noGrp="1"/>
          </p:cNvSpPr>
          <p:nvPr>
            <p:ph type="title"/>
          </p:nvPr>
        </p:nvSpPr>
        <p:spPr/>
        <p:txBody>
          <a:bodyPr/>
          <a:lstStyle/>
          <a:p>
            <a:r>
              <a:rPr lang="en-US" dirty="0"/>
              <a:t>Settings- QC Settings* </a:t>
            </a:r>
          </a:p>
        </p:txBody>
      </p:sp>
      <p:pic>
        <p:nvPicPr>
          <p:cNvPr id="3" name="Picture 2" descr="A screenshot of a computer&#10;&#10;Description automatically generated">
            <a:extLst>
              <a:ext uri="{FF2B5EF4-FFF2-40B4-BE49-F238E27FC236}">
                <a16:creationId xmlns:a16="http://schemas.microsoft.com/office/drawing/2014/main" id="{B8D18CDE-3469-65A0-6C56-CD6A1E7EF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88" y="1119846"/>
            <a:ext cx="5681668" cy="4842396"/>
          </a:xfrm>
          <a:prstGeom prst="rect">
            <a:avLst/>
          </a:prstGeom>
        </p:spPr>
      </p:pic>
      <p:sp>
        <p:nvSpPr>
          <p:cNvPr id="7" name="TextBox 6">
            <a:extLst>
              <a:ext uri="{FF2B5EF4-FFF2-40B4-BE49-F238E27FC236}">
                <a16:creationId xmlns:a16="http://schemas.microsoft.com/office/drawing/2014/main" id="{3BEE6745-66E4-216E-E2B0-73B434E55A1D}"/>
              </a:ext>
            </a:extLst>
          </p:cNvPr>
          <p:cNvSpPr txBox="1"/>
          <p:nvPr/>
        </p:nvSpPr>
        <p:spPr>
          <a:xfrm>
            <a:off x="7467600" y="1684740"/>
            <a:ext cx="4308076"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Cartridge Specific QC- </a:t>
            </a:r>
            <a:r>
              <a:rPr lang="en-US" sz="2000" dirty="0">
                <a:latin typeface="Arial" panose="020B0604020202020204" pitchFamily="34" charset="0"/>
                <a:cs typeface="Arial" panose="020B0604020202020204" pitchFamily="34" charset="0"/>
              </a:rPr>
              <a:t>When enabled, the analyzer prevents patient tests using cartridges that have either not passed QC or that have expired based on the QC Frequency setting. </a:t>
            </a:r>
          </a:p>
        </p:txBody>
      </p:sp>
      <p:cxnSp>
        <p:nvCxnSpPr>
          <p:cNvPr id="5" name="Straight Arrow Connector 4">
            <a:extLst>
              <a:ext uri="{FF2B5EF4-FFF2-40B4-BE49-F238E27FC236}">
                <a16:creationId xmlns:a16="http://schemas.microsoft.com/office/drawing/2014/main" id="{814CF5FC-7897-D474-3F3E-E719507E17A4}"/>
              </a:ext>
            </a:extLst>
          </p:cNvPr>
          <p:cNvCxnSpPr>
            <a:cxnSpLocks/>
            <a:stCxn id="7" idx="1"/>
          </p:cNvCxnSpPr>
          <p:nvPr/>
        </p:nvCxnSpPr>
        <p:spPr>
          <a:xfrm flipH="1">
            <a:off x="5867400" y="2654236"/>
            <a:ext cx="1600200" cy="6169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BB370EE-9D5F-F7DA-C835-04E9C056C519}"/>
              </a:ext>
            </a:extLst>
          </p:cNvPr>
          <p:cNvCxnSpPr>
            <a:cxnSpLocks/>
            <a:stCxn id="12" idx="1"/>
          </p:cNvCxnSpPr>
          <p:nvPr/>
        </p:nvCxnSpPr>
        <p:spPr>
          <a:xfrm flipH="1" flipV="1">
            <a:off x="5867400" y="4038600"/>
            <a:ext cx="1600200" cy="7394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9660EC-0493-11B6-374C-876851209D5D}"/>
              </a:ext>
            </a:extLst>
          </p:cNvPr>
          <p:cNvSpPr txBox="1"/>
          <p:nvPr/>
        </p:nvSpPr>
        <p:spPr>
          <a:xfrm>
            <a:off x="7467600" y="3962400"/>
            <a:ext cx="4438239" cy="163121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Lot Specific QC- </a:t>
            </a:r>
            <a:r>
              <a:rPr lang="en-US" sz="2000" dirty="0">
                <a:latin typeface="Arial" panose="020B0604020202020204" pitchFamily="34" charset="0"/>
                <a:cs typeface="Arial" panose="020B0604020202020204" pitchFamily="34" charset="0"/>
              </a:rPr>
              <a:t>When enabled, a cartridge manufacturing lot must pass all applicable QC levels prior to allowing patient tests to be run using cartridges from that lot. </a:t>
            </a:r>
          </a:p>
        </p:txBody>
      </p:sp>
      <p:sp>
        <p:nvSpPr>
          <p:cNvPr id="17" name="TextBox 16">
            <a:extLst>
              <a:ext uri="{FF2B5EF4-FFF2-40B4-BE49-F238E27FC236}">
                <a16:creationId xmlns:a16="http://schemas.microsoft.com/office/drawing/2014/main" id="{87F72071-4307-A61F-B3D5-1CD89DE5E0A8}"/>
              </a:ext>
            </a:extLst>
          </p:cNvPr>
          <p:cNvSpPr txBox="1"/>
          <p:nvPr/>
        </p:nvSpPr>
        <p:spPr>
          <a:xfrm>
            <a:off x="722004" y="5973128"/>
            <a:ext cx="5681668"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Option only available to Administrators.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4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Topics</a:t>
            </a:r>
          </a:p>
        </p:txBody>
      </p:sp>
      <p:sp>
        <p:nvSpPr>
          <p:cNvPr id="9" name="Text Placeholder 8">
            <a:extLst>
              <a:ext uri="{FF2B5EF4-FFF2-40B4-BE49-F238E27FC236}">
                <a16:creationId xmlns:a16="http://schemas.microsoft.com/office/drawing/2014/main" id="{C62AD456-6AF2-47E2-B02C-D0ED8E69F465}"/>
              </a:ext>
            </a:extLst>
          </p:cNvPr>
          <p:cNvSpPr>
            <a:spLocks noGrp="1"/>
          </p:cNvSpPr>
          <p:nvPr>
            <p:ph type="body" sz="quarter" idx="11"/>
          </p:nvPr>
        </p:nvSpPr>
        <p:spPr>
          <a:xfrm>
            <a:off x="838200" y="1143000"/>
            <a:ext cx="8682176" cy="4572000"/>
          </a:xfrm>
        </p:spPr>
        <p:txBody>
          <a:bodyPr>
            <a:normAutofit/>
          </a:bodyPr>
          <a:lstStyle/>
          <a:p>
            <a:r>
              <a:rPr lang="en-US" dirty="0"/>
              <a:t>System overview</a:t>
            </a:r>
          </a:p>
          <a:p>
            <a:r>
              <a:rPr lang="en-US" dirty="0"/>
              <a:t>Cartridges</a:t>
            </a:r>
          </a:p>
          <a:p>
            <a:r>
              <a:rPr lang="en-US" dirty="0"/>
              <a:t>Principle</a:t>
            </a:r>
          </a:p>
          <a:p>
            <a:r>
              <a:rPr lang="en-US" dirty="0"/>
              <a:t>Starting the analyzer</a:t>
            </a:r>
          </a:p>
          <a:p>
            <a:r>
              <a:rPr lang="en-US" dirty="0"/>
              <a:t>Running a patient sample</a:t>
            </a:r>
          </a:p>
          <a:p>
            <a:r>
              <a:rPr lang="en-US" dirty="0"/>
              <a:t>Test completion</a:t>
            </a:r>
          </a:p>
          <a:p>
            <a:r>
              <a:rPr lang="en-US" dirty="0"/>
              <a:t>Results display</a:t>
            </a:r>
          </a:p>
          <a:p>
            <a:r>
              <a:rPr lang="en-US" dirty="0"/>
              <a:t>Running a quality control sample</a:t>
            </a:r>
          </a:p>
          <a:p>
            <a:r>
              <a:rPr lang="en-US" dirty="0"/>
              <a:t>Troubleshooting and maintenance</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2E47-A93F-9469-B74E-F0F0E056BE3B}"/>
              </a:ext>
            </a:extLst>
          </p:cNvPr>
          <p:cNvSpPr>
            <a:spLocks noGrp="1"/>
          </p:cNvSpPr>
          <p:nvPr>
            <p:ph type="title"/>
          </p:nvPr>
        </p:nvSpPr>
        <p:spPr/>
        <p:txBody>
          <a:bodyPr/>
          <a:lstStyle/>
          <a:p>
            <a:r>
              <a:rPr lang="en-US" dirty="0"/>
              <a:t>Settings- QC Status*</a:t>
            </a:r>
          </a:p>
        </p:txBody>
      </p:sp>
      <p:pic>
        <p:nvPicPr>
          <p:cNvPr id="3" name="Picture 2" descr="A screenshot of a computer&#10;&#10;Description automatically generated">
            <a:extLst>
              <a:ext uri="{FF2B5EF4-FFF2-40B4-BE49-F238E27FC236}">
                <a16:creationId xmlns:a16="http://schemas.microsoft.com/office/drawing/2014/main" id="{E6034F93-3170-0C02-3649-341190316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49" y="1140582"/>
            <a:ext cx="5589851" cy="4507357"/>
          </a:xfrm>
          <a:prstGeom prst="rect">
            <a:avLst/>
          </a:prstGeom>
        </p:spPr>
      </p:pic>
      <p:cxnSp>
        <p:nvCxnSpPr>
          <p:cNvPr id="4" name="Straight Arrow Connector 3">
            <a:extLst>
              <a:ext uri="{FF2B5EF4-FFF2-40B4-BE49-F238E27FC236}">
                <a16:creationId xmlns:a16="http://schemas.microsoft.com/office/drawing/2014/main" id="{594B7CDF-D553-E70B-5E2E-92536E6F9CBB}"/>
              </a:ext>
            </a:extLst>
          </p:cNvPr>
          <p:cNvCxnSpPr>
            <a:cxnSpLocks/>
          </p:cNvCxnSpPr>
          <p:nvPr/>
        </p:nvCxnSpPr>
        <p:spPr>
          <a:xfrm flipH="1">
            <a:off x="6477000" y="1447800"/>
            <a:ext cx="152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BCDDEFA-3B0C-D1D9-86E8-DC62640CAE7A}"/>
              </a:ext>
            </a:extLst>
          </p:cNvPr>
          <p:cNvCxnSpPr>
            <a:cxnSpLocks/>
          </p:cNvCxnSpPr>
          <p:nvPr/>
        </p:nvCxnSpPr>
        <p:spPr>
          <a:xfrm flipH="1">
            <a:off x="6477000" y="3581400"/>
            <a:ext cx="152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FF00A-31BA-3C08-16A6-CC8B72549D01}"/>
              </a:ext>
            </a:extLst>
          </p:cNvPr>
          <p:cNvSpPr txBox="1"/>
          <p:nvPr/>
        </p:nvSpPr>
        <p:spPr>
          <a:xfrm>
            <a:off x="8077200" y="1219200"/>
            <a:ext cx="3227651" cy="1015663"/>
          </a:xfrm>
          <a:prstGeom prst="rect">
            <a:avLst/>
          </a:prstGeom>
          <a:noFill/>
        </p:spPr>
        <p:txBody>
          <a:bodyPr wrap="square" rtlCol="0">
            <a:spAutoFit/>
          </a:bodyPr>
          <a:lstStyle/>
          <a:p>
            <a:r>
              <a:rPr lang="en-US" sz="2000" dirty="0"/>
              <a:t>Indicates QC Status is failed, </a:t>
            </a:r>
            <a:r>
              <a:rPr lang="en-US" sz="2000" dirty="0">
                <a:latin typeface="Arial" panose="020B0604020202020204" pitchFamily="34" charset="0"/>
                <a:cs typeface="Arial" panose="020B0604020202020204" pitchFamily="34" charset="0"/>
              </a:rPr>
              <a:t>expired</a:t>
            </a:r>
            <a:r>
              <a:rPr lang="en-US" sz="2000" dirty="0"/>
              <a:t>, or </a:t>
            </a:r>
            <a:r>
              <a:rPr lang="en-US" sz="2000" dirty="0">
                <a:latin typeface="Arial" panose="020B0604020202020204" pitchFamily="34" charset="0"/>
                <a:cs typeface="Arial" panose="020B0604020202020204" pitchFamily="34" charset="0"/>
              </a:rPr>
              <a:t>incomplete</a:t>
            </a:r>
            <a:r>
              <a:rPr lang="en-US" sz="2000" dirty="0"/>
              <a:t>.</a:t>
            </a:r>
          </a:p>
        </p:txBody>
      </p:sp>
      <p:sp>
        <p:nvSpPr>
          <p:cNvPr id="9" name="TextBox 8">
            <a:extLst>
              <a:ext uri="{FF2B5EF4-FFF2-40B4-BE49-F238E27FC236}">
                <a16:creationId xmlns:a16="http://schemas.microsoft.com/office/drawing/2014/main" id="{2463642F-2D27-ECC9-3BD1-C86B1651A2F4}"/>
              </a:ext>
            </a:extLst>
          </p:cNvPr>
          <p:cNvSpPr txBox="1"/>
          <p:nvPr/>
        </p:nvSpPr>
        <p:spPr>
          <a:xfrm>
            <a:off x="8077200" y="3429000"/>
            <a:ext cx="3227651"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Status of each cartridge regardless of the QC mode or product code enabled.</a:t>
            </a:r>
          </a:p>
        </p:txBody>
      </p:sp>
      <p:sp>
        <p:nvSpPr>
          <p:cNvPr id="13" name="TextBox 12">
            <a:extLst>
              <a:ext uri="{FF2B5EF4-FFF2-40B4-BE49-F238E27FC236}">
                <a16:creationId xmlns:a16="http://schemas.microsoft.com/office/drawing/2014/main" id="{11E31426-5D26-8BE3-A2C0-8A02285E44F5}"/>
              </a:ext>
            </a:extLst>
          </p:cNvPr>
          <p:cNvSpPr txBox="1"/>
          <p:nvPr/>
        </p:nvSpPr>
        <p:spPr>
          <a:xfrm>
            <a:off x="685800" y="5894240"/>
            <a:ext cx="5681668"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Option only available to Administrators.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696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DFD8-06BA-CE8B-040B-8E53BA7A01B4}"/>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ED774BC-FCEF-2B2C-47DF-4BA6650B5779}"/>
              </a:ext>
            </a:extLst>
          </p:cNvPr>
          <p:cNvSpPr txBox="1">
            <a:spLocks noGrp="1"/>
          </p:cNvSpPr>
          <p:nvPr>
            <p:ph type="title"/>
          </p:nvPr>
        </p:nvSpPr>
        <p:spPr/>
        <p:txBody>
          <a:bodyPr/>
          <a:lstStyle/>
          <a:p>
            <a:r>
              <a:rPr lang="en-US" dirty="0"/>
              <a:t>Settings- Session Configuration*</a:t>
            </a:r>
          </a:p>
        </p:txBody>
      </p:sp>
      <p:pic>
        <p:nvPicPr>
          <p:cNvPr id="3" name="Picture 2" descr="A screenshot of a computer&#10;&#10;Description automatically generated">
            <a:extLst>
              <a:ext uri="{FF2B5EF4-FFF2-40B4-BE49-F238E27FC236}">
                <a16:creationId xmlns:a16="http://schemas.microsoft.com/office/drawing/2014/main" id="{C2B2EAF4-B822-20E2-F6C0-A94752820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2" y="1210061"/>
            <a:ext cx="5589851" cy="4365230"/>
          </a:xfrm>
          <a:prstGeom prst="rect">
            <a:avLst/>
          </a:prstGeom>
        </p:spPr>
      </p:pic>
      <p:sp>
        <p:nvSpPr>
          <p:cNvPr id="2" name="TextBox 1">
            <a:extLst>
              <a:ext uri="{FF2B5EF4-FFF2-40B4-BE49-F238E27FC236}">
                <a16:creationId xmlns:a16="http://schemas.microsoft.com/office/drawing/2014/main" id="{129FAF51-6764-5794-7732-920F36BAB09F}"/>
              </a:ext>
            </a:extLst>
          </p:cNvPr>
          <p:cNvSpPr txBox="1"/>
          <p:nvPr/>
        </p:nvSpPr>
        <p:spPr>
          <a:xfrm>
            <a:off x="762000" y="5951356"/>
            <a:ext cx="5681668" cy="369332"/>
          </a:xfrm>
          <a:prstGeom prst="rect">
            <a:avLst/>
          </a:prstGeom>
          <a:noFill/>
        </p:spPr>
        <p:txBody>
          <a:bodyPr wrap="square">
            <a:spAutoFit/>
          </a:bodyPr>
          <a:lstStyle/>
          <a:p>
            <a:r>
              <a:rPr lang="en-US" b="1" dirty="0"/>
              <a:t>*Note:</a:t>
            </a:r>
            <a:r>
              <a:rPr lang="en-US" dirty="0"/>
              <a:t> Option only available to Administrators.</a:t>
            </a:r>
            <a:endParaRPr lang="en-US" b="1" dirty="0"/>
          </a:p>
        </p:txBody>
      </p:sp>
      <p:sp>
        <p:nvSpPr>
          <p:cNvPr id="6" name="TextBox 5">
            <a:extLst>
              <a:ext uri="{FF2B5EF4-FFF2-40B4-BE49-F238E27FC236}">
                <a16:creationId xmlns:a16="http://schemas.microsoft.com/office/drawing/2014/main" id="{C06DA373-4B5C-B0B5-6E00-ABCD2EE817D2}"/>
              </a:ext>
            </a:extLst>
          </p:cNvPr>
          <p:cNvSpPr txBox="1"/>
          <p:nvPr/>
        </p:nvSpPr>
        <p:spPr>
          <a:xfrm>
            <a:off x="7413171" y="2423180"/>
            <a:ext cx="3276600"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When enabled, an alert is displayed when the analyzer has exceeded 90% of its storage capacity for patient tests, QC tests, or a combination of both.</a:t>
            </a:r>
          </a:p>
        </p:txBody>
      </p:sp>
      <p:cxnSp>
        <p:nvCxnSpPr>
          <p:cNvPr id="8" name="Straight Arrow Connector 7">
            <a:extLst>
              <a:ext uri="{FF2B5EF4-FFF2-40B4-BE49-F238E27FC236}">
                <a16:creationId xmlns:a16="http://schemas.microsoft.com/office/drawing/2014/main" id="{10B57424-F1EB-76BE-C8D9-20937E814773}"/>
              </a:ext>
            </a:extLst>
          </p:cNvPr>
          <p:cNvCxnSpPr>
            <a:cxnSpLocks/>
          </p:cNvCxnSpPr>
          <p:nvPr/>
        </p:nvCxnSpPr>
        <p:spPr>
          <a:xfrm flipH="1">
            <a:off x="5257800" y="3505200"/>
            <a:ext cx="2133600" cy="990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37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7B93E-2E3D-4972-8C97-44451D0ED79E}"/>
              </a:ext>
            </a:extLst>
          </p:cNvPr>
          <p:cNvSpPr>
            <a:spLocks noGrp="1"/>
          </p:cNvSpPr>
          <p:nvPr>
            <p:ph type="body" sz="quarter" idx="10"/>
          </p:nvPr>
        </p:nvSpPr>
        <p:spPr/>
        <p:txBody>
          <a:bodyPr/>
          <a:lstStyle/>
          <a:p>
            <a:r>
              <a:rPr lang="en-US" spc="-5" dirty="0"/>
              <a:t>Running a </a:t>
            </a:r>
            <a:r>
              <a:rPr lang="en-US" dirty="0"/>
              <a:t>patient</a:t>
            </a:r>
            <a:r>
              <a:rPr lang="en-US" spc="-125" dirty="0"/>
              <a:t> </a:t>
            </a:r>
            <a:r>
              <a:rPr lang="en-US" spc="-5" dirty="0"/>
              <a:t>sample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2000" y="1404730"/>
            <a:ext cx="7475855" cy="369332"/>
          </a:xfrm>
          <a:prstGeom prst="rect">
            <a:avLst/>
          </a:prstGeom>
        </p:spPr>
        <p:txBody>
          <a:bodyPr vert="horz" wrap="square" lIns="0" tIns="0" rIns="0" bIns="0" rtlCol="0">
            <a:spAutoFit/>
          </a:bodyPr>
          <a:lstStyle/>
          <a:p>
            <a:pPr marL="12700">
              <a:lnSpc>
                <a:spcPct val="100000"/>
              </a:lnSpc>
            </a:pPr>
            <a:r>
              <a:rPr sz="2400" spc="-5" dirty="0">
                <a:solidFill>
                  <a:schemeClr val="tx2"/>
                </a:solidFill>
                <a:latin typeface="Arial"/>
                <a:cs typeface="Arial"/>
              </a:rPr>
              <a:t>From </a:t>
            </a:r>
            <a:r>
              <a:rPr sz="2400" spc="-10" dirty="0">
                <a:solidFill>
                  <a:schemeClr val="tx2"/>
                </a:solidFill>
                <a:latin typeface="Arial"/>
                <a:cs typeface="Arial"/>
              </a:rPr>
              <a:t>the “</a:t>
            </a:r>
            <a:r>
              <a:rPr sz="2400" i="1" spc="-10" dirty="0">
                <a:solidFill>
                  <a:schemeClr val="tx2"/>
                </a:solidFill>
                <a:latin typeface="Arial"/>
                <a:cs typeface="Arial"/>
              </a:rPr>
              <a:t>Home” </a:t>
            </a:r>
            <a:r>
              <a:rPr sz="2400" spc="-10" dirty="0">
                <a:solidFill>
                  <a:schemeClr val="tx2"/>
                </a:solidFill>
                <a:latin typeface="Arial"/>
                <a:cs typeface="Arial"/>
              </a:rPr>
              <a:t>screen, press </a:t>
            </a:r>
            <a:r>
              <a:rPr sz="2400" b="1" spc="-10" dirty="0">
                <a:solidFill>
                  <a:schemeClr val="tx2"/>
                </a:solidFill>
                <a:latin typeface="Arial"/>
                <a:cs typeface="Arial"/>
              </a:rPr>
              <a:t>New</a:t>
            </a:r>
            <a:r>
              <a:rPr sz="2400" b="1" spc="-120" dirty="0">
                <a:solidFill>
                  <a:schemeClr val="tx2"/>
                </a:solidFill>
                <a:latin typeface="Arial"/>
                <a:cs typeface="Arial"/>
              </a:rPr>
              <a:t> </a:t>
            </a:r>
            <a:r>
              <a:rPr sz="2400" b="1" spc="-114" dirty="0">
                <a:solidFill>
                  <a:schemeClr val="tx2"/>
                </a:solidFill>
                <a:latin typeface="Arial"/>
                <a:cs typeface="Arial"/>
              </a:rPr>
              <a:t>Test</a:t>
            </a:r>
            <a:endParaRPr sz="2400" dirty="0">
              <a:solidFill>
                <a:schemeClr val="tx2"/>
              </a:solidFill>
              <a:latin typeface="Arial"/>
              <a:cs typeface="Arial"/>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New</a:t>
            </a:r>
            <a:r>
              <a:rPr spc="-200" dirty="0"/>
              <a:t> </a:t>
            </a:r>
            <a:r>
              <a:rPr spc="-60" dirty="0"/>
              <a:t>Test</a:t>
            </a:r>
          </a:p>
        </p:txBody>
      </p:sp>
      <p:sp>
        <p:nvSpPr>
          <p:cNvPr id="6" name="object 6"/>
          <p:cNvSpPr/>
          <p:nvPr/>
        </p:nvSpPr>
        <p:spPr>
          <a:xfrm>
            <a:off x="3512058" y="1970531"/>
            <a:ext cx="5486399" cy="4103370"/>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4460747" y="3299459"/>
            <a:ext cx="1520190" cy="791210"/>
          </a:xfrm>
          <a:custGeom>
            <a:avLst/>
            <a:gdLst/>
            <a:ahLst/>
            <a:cxnLst/>
            <a:rect l="l" t="t" r="r" b="b"/>
            <a:pathLst>
              <a:path w="1520189" h="791210">
                <a:moveTo>
                  <a:pt x="0" y="131825"/>
                </a:moveTo>
                <a:lnTo>
                  <a:pt x="6731" y="90169"/>
                </a:lnTo>
                <a:lnTo>
                  <a:pt x="25400" y="53974"/>
                </a:lnTo>
                <a:lnTo>
                  <a:pt x="53975" y="25399"/>
                </a:lnTo>
                <a:lnTo>
                  <a:pt x="90170" y="6730"/>
                </a:lnTo>
                <a:lnTo>
                  <a:pt x="131826" y="0"/>
                </a:lnTo>
                <a:lnTo>
                  <a:pt x="1388364" y="0"/>
                </a:lnTo>
                <a:lnTo>
                  <a:pt x="1430020" y="6730"/>
                </a:lnTo>
                <a:lnTo>
                  <a:pt x="1466215" y="25399"/>
                </a:lnTo>
                <a:lnTo>
                  <a:pt x="1494790" y="53974"/>
                </a:lnTo>
                <a:lnTo>
                  <a:pt x="1513459" y="90169"/>
                </a:lnTo>
                <a:lnTo>
                  <a:pt x="1520190" y="131825"/>
                </a:lnTo>
                <a:lnTo>
                  <a:pt x="1520190" y="658876"/>
                </a:lnTo>
                <a:lnTo>
                  <a:pt x="1513459" y="700532"/>
                </a:lnTo>
                <a:lnTo>
                  <a:pt x="1494790" y="736727"/>
                </a:lnTo>
                <a:lnTo>
                  <a:pt x="1466215" y="765302"/>
                </a:lnTo>
                <a:lnTo>
                  <a:pt x="1430020" y="783971"/>
                </a:lnTo>
                <a:lnTo>
                  <a:pt x="1388364" y="790702"/>
                </a:lnTo>
                <a:lnTo>
                  <a:pt x="131826" y="790702"/>
                </a:lnTo>
                <a:lnTo>
                  <a:pt x="90170" y="783971"/>
                </a:lnTo>
                <a:lnTo>
                  <a:pt x="53975" y="765302"/>
                </a:lnTo>
                <a:lnTo>
                  <a:pt x="25400" y="736727"/>
                </a:lnTo>
                <a:lnTo>
                  <a:pt x="6731" y="700532"/>
                </a:lnTo>
                <a:lnTo>
                  <a:pt x="0" y="658876"/>
                </a:lnTo>
                <a:lnTo>
                  <a:pt x="0" y="131825"/>
                </a:lnTo>
                <a:close/>
              </a:path>
            </a:pathLst>
          </a:custGeom>
          <a:ln w="35052">
            <a:solidFill>
              <a:srgbClr val="C00000"/>
            </a:solidFill>
          </a:ln>
        </p:spPr>
        <p:txBody>
          <a:bodyPr wrap="square" lIns="0" tIns="0" rIns="0" bIns="0" rtlCol="0"/>
          <a:lstStyle/>
          <a:p>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80580" y="1376934"/>
            <a:ext cx="3106420" cy="369332"/>
          </a:xfrm>
          <a:prstGeom prst="rect">
            <a:avLst/>
          </a:prstGeom>
        </p:spPr>
        <p:txBody>
          <a:bodyPr vert="horz" wrap="square" lIns="0" tIns="0" rIns="0" bIns="0" rtlCol="0">
            <a:spAutoFit/>
          </a:bodyPr>
          <a:lstStyle/>
          <a:p>
            <a:pPr marL="12700">
              <a:lnSpc>
                <a:spcPct val="100000"/>
              </a:lnSpc>
            </a:pPr>
            <a:r>
              <a:rPr sz="2400" dirty="0">
                <a:solidFill>
                  <a:srgbClr val="454D51"/>
                </a:solidFill>
                <a:latin typeface="Arial"/>
                <a:cs typeface="Arial"/>
              </a:rPr>
              <a:t>to </a:t>
            </a:r>
            <a:r>
              <a:rPr sz="2400" spc="-5" dirty="0">
                <a:solidFill>
                  <a:srgbClr val="454D51"/>
                </a:solidFill>
                <a:latin typeface="Arial"/>
                <a:cs typeface="Arial"/>
              </a:rPr>
              <a:t>add a </a:t>
            </a:r>
            <a:r>
              <a:rPr sz="2400" spc="-10" dirty="0">
                <a:solidFill>
                  <a:schemeClr val="tx2"/>
                </a:solidFill>
                <a:latin typeface="Arial"/>
                <a:cs typeface="Arial"/>
              </a:rPr>
              <a:t>new</a:t>
            </a:r>
            <a:r>
              <a:rPr sz="2400" spc="-114" dirty="0">
                <a:solidFill>
                  <a:srgbClr val="454D51"/>
                </a:solidFill>
                <a:latin typeface="Arial"/>
                <a:cs typeface="Arial"/>
              </a:rPr>
              <a:t> </a:t>
            </a:r>
            <a:r>
              <a:rPr sz="2400" spc="-10" dirty="0">
                <a:solidFill>
                  <a:srgbClr val="454D51"/>
                </a:solidFill>
                <a:latin typeface="Arial"/>
                <a:cs typeface="Arial"/>
              </a:rPr>
              <a:t>patient</a:t>
            </a:r>
            <a:r>
              <a:rPr lang="en-US" sz="2400" spc="-10" dirty="0">
                <a:latin typeface="Arial"/>
                <a:cs typeface="Arial"/>
              </a:rPr>
              <a:t>.</a:t>
            </a:r>
            <a:endParaRPr sz="2400" dirty="0">
              <a:latin typeface="Arial"/>
              <a:cs typeface="Arial"/>
            </a:endParaRPr>
          </a:p>
        </p:txBody>
      </p:sp>
      <p:sp>
        <p:nvSpPr>
          <p:cNvPr id="5" name="object 5"/>
          <p:cNvSpPr txBox="1"/>
          <p:nvPr/>
        </p:nvSpPr>
        <p:spPr>
          <a:xfrm>
            <a:off x="762000" y="1371600"/>
            <a:ext cx="5598160" cy="748030"/>
          </a:xfrm>
          <a:prstGeom prst="rect">
            <a:avLst/>
          </a:prstGeom>
        </p:spPr>
        <p:txBody>
          <a:bodyPr vert="horz" wrap="square" lIns="0" tIns="0" rIns="0" bIns="0" rtlCol="0">
            <a:spAutoFit/>
          </a:bodyPr>
          <a:lstStyle/>
          <a:p>
            <a:pPr marL="12700" marR="5080">
              <a:lnSpc>
                <a:spcPct val="100000"/>
              </a:lnSpc>
            </a:pPr>
            <a:r>
              <a:rPr sz="2400" spc="-10" dirty="0">
                <a:solidFill>
                  <a:schemeClr val="tx2"/>
                </a:solidFill>
                <a:latin typeface="Arial"/>
                <a:cs typeface="Arial"/>
              </a:rPr>
              <a:t>Select</a:t>
            </a:r>
            <a:r>
              <a:rPr sz="2400" spc="-10" dirty="0">
                <a:solidFill>
                  <a:srgbClr val="454D51"/>
                </a:solidFill>
                <a:latin typeface="Arial"/>
                <a:cs typeface="Arial"/>
              </a:rPr>
              <a:t> </a:t>
            </a:r>
            <a:r>
              <a:rPr sz="2400" dirty="0">
                <a:solidFill>
                  <a:srgbClr val="454D51"/>
                </a:solidFill>
                <a:latin typeface="Arial"/>
                <a:cs typeface="Arial"/>
              </a:rPr>
              <a:t>the </a:t>
            </a:r>
            <a:r>
              <a:rPr sz="2400" spc="-10" dirty="0">
                <a:solidFill>
                  <a:schemeClr val="tx2"/>
                </a:solidFill>
                <a:latin typeface="Arial"/>
                <a:cs typeface="Arial"/>
              </a:rPr>
              <a:t>patient</a:t>
            </a:r>
            <a:r>
              <a:rPr sz="2400" spc="-10" dirty="0">
                <a:solidFill>
                  <a:srgbClr val="454D51"/>
                </a:solidFill>
                <a:latin typeface="Arial"/>
                <a:cs typeface="Arial"/>
              </a:rPr>
              <a:t> </a:t>
            </a:r>
            <a:r>
              <a:rPr sz="2400" dirty="0">
                <a:solidFill>
                  <a:srgbClr val="454D51"/>
                </a:solidFill>
                <a:latin typeface="Arial"/>
                <a:cs typeface="Arial"/>
              </a:rPr>
              <a:t>ID </a:t>
            </a:r>
            <a:r>
              <a:rPr sz="2400" spc="-10" dirty="0">
                <a:solidFill>
                  <a:srgbClr val="454D51"/>
                </a:solidFill>
                <a:latin typeface="Arial"/>
                <a:cs typeface="Arial"/>
              </a:rPr>
              <a:t>from </a:t>
            </a:r>
            <a:r>
              <a:rPr sz="2400" dirty="0">
                <a:solidFill>
                  <a:srgbClr val="454D51"/>
                </a:solidFill>
                <a:latin typeface="Arial"/>
                <a:cs typeface="Arial"/>
              </a:rPr>
              <a:t>the </a:t>
            </a:r>
            <a:r>
              <a:rPr sz="2400" spc="-5" dirty="0">
                <a:solidFill>
                  <a:srgbClr val="454D51"/>
                </a:solidFill>
                <a:latin typeface="Arial"/>
                <a:cs typeface="Arial"/>
              </a:rPr>
              <a:t>list or </a:t>
            </a:r>
            <a:r>
              <a:rPr sz="2400" spc="-10" dirty="0">
                <a:solidFill>
                  <a:srgbClr val="454D51"/>
                </a:solidFill>
                <a:latin typeface="Arial"/>
                <a:cs typeface="Arial"/>
              </a:rPr>
              <a:t>press</a:t>
            </a:r>
            <a:r>
              <a:rPr lang="en-US" sz="2400" spc="-10" dirty="0">
                <a:solidFill>
                  <a:srgbClr val="454D51"/>
                </a:solidFill>
                <a:latin typeface="Arial"/>
                <a:cs typeface="Arial"/>
              </a:rPr>
              <a:t> </a:t>
            </a:r>
            <a:r>
              <a:rPr sz="2400" spc="-10" dirty="0">
                <a:solidFill>
                  <a:schemeClr val="tx2"/>
                </a:solidFill>
                <a:latin typeface="Arial"/>
                <a:cs typeface="Arial"/>
              </a:rPr>
              <a:t>Then</a:t>
            </a:r>
            <a:r>
              <a:rPr sz="2400" spc="-10" dirty="0">
                <a:solidFill>
                  <a:srgbClr val="454D51"/>
                </a:solidFill>
                <a:latin typeface="Arial"/>
                <a:cs typeface="Arial"/>
              </a:rPr>
              <a:t> </a:t>
            </a:r>
            <a:r>
              <a:rPr sz="2400" spc="-10" dirty="0">
                <a:solidFill>
                  <a:schemeClr val="tx2"/>
                </a:solidFill>
                <a:latin typeface="Arial"/>
                <a:cs typeface="Arial"/>
              </a:rPr>
              <a:t>press</a:t>
            </a:r>
            <a:r>
              <a:rPr sz="2400" spc="-95" dirty="0">
                <a:solidFill>
                  <a:srgbClr val="454D51"/>
                </a:solidFill>
                <a:latin typeface="Arial"/>
                <a:cs typeface="Arial"/>
              </a:rPr>
              <a:t> </a:t>
            </a:r>
            <a:r>
              <a:rPr sz="2400" b="1" spc="-10" dirty="0">
                <a:solidFill>
                  <a:srgbClr val="454D51"/>
                </a:solidFill>
                <a:latin typeface="Arial"/>
                <a:cs typeface="Arial"/>
              </a:rPr>
              <a:t>Next</a:t>
            </a:r>
            <a:r>
              <a:rPr lang="en-US" sz="2400" b="1" spc="-10" dirty="0">
                <a:latin typeface="Arial"/>
                <a:cs typeface="Arial"/>
              </a:rPr>
              <a:t>.</a:t>
            </a:r>
            <a:endParaRPr sz="2400" dirty="0">
              <a:latin typeface="Arial"/>
              <a:cs typeface="Arial"/>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Select</a:t>
            </a:r>
            <a:r>
              <a:rPr spc="-190" dirty="0"/>
              <a:t> </a:t>
            </a:r>
            <a:r>
              <a:rPr dirty="0"/>
              <a:t>Patient</a:t>
            </a:r>
          </a:p>
        </p:txBody>
      </p:sp>
      <p:sp>
        <p:nvSpPr>
          <p:cNvPr id="7" name="object 7"/>
          <p:cNvSpPr/>
          <p:nvPr/>
        </p:nvSpPr>
        <p:spPr>
          <a:xfrm>
            <a:off x="3580638" y="2446020"/>
            <a:ext cx="4832604" cy="3609594"/>
          </a:xfrm>
          <a:prstGeom prst="rect">
            <a:avLst/>
          </a:prstGeom>
          <a:blipFill>
            <a:blip r:embed="rId2" cstate="print"/>
            <a:stretch>
              <a:fillRect/>
            </a:stretch>
          </a:blipFill>
        </p:spPr>
        <p:txBody>
          <a:bodyPr wrap="square" lIns="0" tIns="0" rIns="0" bIns="0" rtlCol="0"/>
          <a:lstStyle/>
          <a:p>
            <a:endParaRPr dirty="0"/>
          </a:p>
        </p:txBody>
      </p:sp>
      <p:sp>
        <p:nvSpPr>
          <p:cNvPr id="9" name="object 9"/>
          <p:cNvSpPr txBox="1"/>
          <p:nvPr/>
        </p:nvSpPr>
        <p:spPr>
          <a:xfrm>
            <a:off x="9034271" y="2890520"/>
            <a:ext cx="1661160" cy="2257425"/>
          </a:xfrm>
          <a:prstGeom prst="rect">
            <a:avLst/>
          </a:prstGeom>
        </p:spPr>
        <p:txBody>
          <a:bodyPr vert="horz" wrap="square" lIns="0" tIns="0" rIns="0" bIns="0" rtlCol="0">
            <a:spAutoFit/>
          </a:bodyPr>
          <a:lstStyle/>
          <a:p>
            <a:pPr marL="12700" marR="5715" indent="4445">
              <a:lnSpc>
                <a:spcPct val="100000"/>
              </a:lnSpc>
            </a:pPr>
            <a:r>
              <a:rPr sz="2400" spc="-5" dirty="0">
                <a:latin typeface="Arial"/>
                <a:cs typeface="Arial"/>
              </a:rPr>
              <a:t>Add</a:t>
            </a:r>
            <a:r>
              <a:rPr lang="en-US" sz="2400" spc="-5" dirty="0">
                <a:latin typeface="Arial"/>
                <a:cs typeface="Arial"/>
              </a:rPr>
              <a:t> </a:t>
            </a:r>
            <a:r>
              <a:rPr sz="2400" spc="-10" dirty="0">
                <a:latin typeface="Arial"/>
                <a:cs typeface="Arial"/>
              </a:rPr>
              <a:t>new</a:t>
            </a:r>
            <a:r>
              <a:rPr lang="en-US" sz="2400" spc="-10" dirty="0">
                <a:latin typeface="Arial"/>
                <a:cs typeface="Arial"/>
              </a:rPr>
              <a:t> </a:t>
            </a:r>
            <a:r>
              <a:rPr sz="2400" spc="-10" dirty="0">
                <a:latin typeface="Arial"/>
                <a:cs typeface="Arial"/>
              </a:rPr>
              <a:t>patient</a:t>
            </a:r>
            <a:endParaRPr sz="2400" dirty="0">
              <a:latin typeface="Arial"/>
              <a:cs typeface="Arial"/>
            </a:endParaRPr>
          </a:p>
          <a:p>
            <a:pPr>
              <a:lnSpc>
                <a:spcPct val="100000"/>
              </a:lnSpc>
              <a:spcBef>
                <a:spcPts val="20"/>
              </a:spcBef>
            </a:pPr>
            <a:endParaRPr sz="2800" dirty="0">
              <a:latin typeface="Times New Roman"/>
              <a:cs typeface="Times New Roman"/>
            </a:endParaRPr>
          </a:p>
          <a:p>
            <a:pPr marL="12700" marR="5080">
              <a:lnSpc>
                <a:spcPct val="100000"/>
              </a:lnSpc>
            </a:pPr>
            <a:r>
              <a:rPr sz="2400" spc="-5" dirty="0">
                <a:latin typeface="Arial"/>
                <a:cs typeface="Arial"/>
              </a:rPr>
              <a:t>Scroll bar to</a:t>
            </a:r>
            <a:r>
              <a:rPr lang="en-US" sz="2400" spc="-5" dirty="0">
                <a:latin typeface="Arial"/>
                <a:cs typeface="Arial"/>
              </a:rPr>
              <a:t> </a:t>
            </a:r>
            <a:r>
              <a:rPr sz="2400" spc="-5" dirty="0">
                <a:latin typeface="Arial"/>
                <a:cs typeface="Arial"/>
              </a:rPr>
              <a:t>view patient</a:t>
            </a:r>
            <a:r>
              <a:rPr lang="en-US" sz="2400" spc="-5" dirty="0">
                <a:latin typeface="Arial"/>
                <a:cs typeface="Arial"/>
              </a:rPr>
              <a:t> </a:t>
            </a:r>
            <a:r>
              <a:rPr sz="2400" spc="-5" dirty="0">
                <a:latin typeface="Arial"/>
                <a:cs typeface="Arial"/>
              </a:rPr>
              <a:t>list</a:t>
            </a:r>
            <a:endParaRPr sz="2400" dirty="0">
              <a:latin typeface="Arial"/>
              <a:cs typeface="Arial"/>
            </a:endParaRPr>
          </a:p>
        </p:txBody>
      </p:sp>
      <p:sp>
        <p:nvSpPr>
          <p:cNvPr id="10" name="object 10"/>
          <p:cNvSpPr txBox="1"/>
          <p:nvPr/>
        </p:nvSpPr>
        <p:spPr>
          <a:xfrm>
            <a:off x="847089" y="3658361"/>
            <a:ext cx="1883410" cy="748665"/>
          </a:xfrm>
          <a:prstGeom prst="rect">
            <a:avLst/>
          </a:prstGeom>
        </p:spPr>
        <p:txBody>
          <a:bodyPr vert="horz" wrap="square" lIns="0" tIns="0" rIns="0" bIns="0" rtlCol="0">
            <a:spAutoFit/>
          </a:bodyPr>
          <a:lstStyle/>
          <a:p>
            <a:pPr marL="12700">
              <a:lnSpc>
                <a:spcPct val="100000"/>
              </a:lnSpc>
            </a:pPr>
            <a:r>
              <a:rPr sz="2400" spc="-5" dirty="0">
                <a:latin typeface="Arial"/>
                <a:cs typeface="Arial"/>
              </a:rPr>
              <a:t>Select</a:t>
            </a:r>
            <a:r>
              <a:rPr sz="2400" spc="-150" dirty="0">
                <a:latin typeface="Arial"/>
                <a:cs typeface="Arial"/>
              </a:rPr>
              <a:t> </a:t>
            </a:r>
            <a:r>
              <a:rPr sz="2400" spc="-5" dirty="0">
                <a:latin typeface="Arial"/>
                <a:cs typeface="Arial"/>
              </a:rPr>
              <a:t>correct</a:t>
            </a:r>
            <a:endParaRPr sz="2400" dirty="0">
              <a:latin typeface="Arial"/>
              <a:cs typeface="Arial"/>
            </a:endParaRPr>
          </a:p>
          <a:p>
            <a:pPr marL="960755">
              <a:lnSpc>
                <a:spcPct val="100000"/>
              </a:lnSpc>
            </a:pPr>
            <a:r>
              <a:rPr sz="2400" spc="-15" dirty="0">
                <a:latin typeface="Arial"/>
                <a:cs typeface="Arial"/>
              </a:rPr>
              <a:t>pa</a:t>
            </a:r>
            <a:r>
              <a:rPr sz="2400" dirty="0">
                <a:latin typeface="Arial"/>
                <a:cs typeface="Arial"/>
              </a:rPr>
              <a:t>t</a:t>
            </a:r>
            <a:r>
              <a:rPr sz="2400" spc="-15" dirty="0">
                <a:latin typeface="Arial"/>
                <a:cs typeface="Arial"/>
              </a:rPr>
              <a:t>ien</a:t>
            </a:r>
            <a:r>
              <a:rPr sz="2400" dirty="0">
                <a:latin typeface="Arial"/>
                <a:cs typeface="Arial"/>
              </a:rPr>
              <a:t>t</a:t>
            </a:r>
          </a:p>
        </p:txBody>
      </p:sp>
      <p:sp>
        <p:nvSpPr>
          <p:cNvPr id="11" name="object 11"/>
          <p:cNvSpPr/>
          <p:nvPr/>
        </p:nvSpPr>
        <p:spPr>
          <a:xfrm>
            <a:off x="6428255" y="1231648"/>
            <a:ext cx="656844" cy="580643"/>
          </a:xfrm>
          <a:prstGeom prst="rect">
            <a:avLst/>
          </a:prstGeom>
          <a:blipFill>
            <a:blip r:embed="rId3" cstate="print"/>
            <a:stretch>
              <a:fillRect/>
            </a:stretch>
          </a:blipFill>
        </p:spPr>
        <p:txBody>
          <a:bodyPr wrap="square" lIns="0" tIns="0" rIns="0" bIns="0" rtlCol="0"/>
          <a:lstStyle/>
          <a:p>
            <a:endParaRPr dirty="0"/>
          </a:p>
        </p:txBody>
      </p:sp>
      <p:cxnSp>
        <p:nvCxnSpPr>
          <p:cNvPr id="15" name="Straight Arrow Connector 14">
            <a:extLst>
              <a:ext uri="{FF2B5EF4-FFF2-40B4-BE49-F238E27FC236}">
                <a16:creationId xmlns:a16="http://schemas.microsoft.com/office/drawing/2014/main" id="{FF941861-6071-A2FC-F1FC-9F08A6C350E0}"/>
              </a:ext>
            </a:extLst>
          </p:cNvPr>
          <p:cNvCxnSpPr>
            <a:cxnSpLocks/>
          </p:cNvCxnSpPr>
          <p:nvPr/>
        </p:nvCxnSpPr>
        <p:spPr>
          <a:xfrm>
            <a:off x="2784601" y="4114800"/>
            <a:ext cx="72059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2CBF41-F297-ED64-5E6F-B1C3948AA9C3}"/>
              </a:ext>
            </a:extLst>
          </p:cNvPr>
          <p:cNvCxnSpPr>
            <a:cxnSpLocks/>
          </p:cNvCxnSpPr>
          <p:nvPr/>
        </p:nvCxnSpPr>
        <p:spPr>
          <a:xfrm flipH="1">
            <a:off x="8413242" y="4495800"/>
            <a:ext cx="5783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D5B7CE-75B9-C19F-2480-DB655EF9A965}"/>
              </a:ext>
            </a:extLst>
          </p:cNvPr>
          <p:cNvCxnSpPr>
            <a:cxnSpLocks/>
          </p:cNvCxnSpPr>
          <p:nvPr/>
        </p:nvCxnSpPr>
        <p:spPr>
          <a:xfrm flipH="1">
            <a:off x="8413242" y="3276600"/>
            <a:ext cx="5783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Add</a:t>
            </a:r>
            <a:r>
              <a:rPr spc="-225" dirty="0"/>
              <a:t> </a:t>
            </a:r>
            <a:r>
              <a:rPr dirty="0"/>
              <a:t>Patient</a:t>
            </a:r>
          </a:p>
        </p:txBody>
      </p:sp>
      <p:sp>
        <p:nvSpPr>
          <p:cNvPr id="5" name="object 5"/>
          <p:cNvSpPr/>
          <p:nvPr/>
        </p:nvSpPr>
        <p:spPr>
          <a:xfrm>
            <a:off x="3575303" y="2457450"/>
            <a:ext cx="4882896" cy="3598926"/>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p:nvPr/>
        </p:nvSpPr>
        <p:spPr>
          <a:xfrm>
            <a:off x="762000" y="1371600"/>
            <a:ext cx="8319009" cy="738664"/>
          </a:xfrm>
          <a:prstGeom prst="rect">
            <a:avLst/>
          </a:prstGeom>
        </p:spPr>
        <p:txBody>
          <a:bodyPr vert="horz" wrap="square" lIns="0" tIns="0" rIns="0" bIns="0" rtlCol="0">
            <a:spAutoFit/>
          </a:bodyPr>
          <a:lstStyle/>
          <a:p>
            <a:pPr marL="12700" marR="5080">
              <a:lnSpc>
                <a:spcPct val="100000"/>
              </a:lnSpc>
            </a:pPr>
            <a:r>
              <a:rPr sz="2400" dirty="0">
                <a:solidFill>
                  <a:schemeClr val="tx2"/>
                </a:solidFill>
                <a:latin typeface="Arial"/>
                <a:cs typeface="Arial"/>
              </a:rPr>
              <a:t>For </a:t>
            </a:r>
            <a:r>
              <a:rPr sz="2400" spc="-5" dirty="0">
                <a:solidFill>
                  <a:schemeClr val="tx2"/>
                </a:solidFill>
                <a:latin typeface="Arial"/>
                <a:cs typeface="Arial"/>
              </a:rPr>
              <a:t>a </a:t>
            </a:r>
            <a:r>
              <a:rPr sz="2400" spc="-10" dirty="0">
                <a:solidFill>
                  <a:schemeClr val="tx2"/>
                </a:solidFill>
                <a:latin typeface="Arial"/>
                <a:cs typeface="Arial"/>
              </a:rPr>
              <a:t>new patient, enter </a:t>
            </a:r>
            <a:r>
              <a:rPr sz="2400" spc="-5" dirty="0">
                <a:solidFill>
                  <a:schemeClr val="tx2"/>
                </a:solidFill>
                <a:latin typeface="Arial"/>
                <a:cs typeface="Arial"/>
              </a:rPr>
              <a:t>a </a:t>
            </a:r>
            <a:r>
              <a:rPr sz="2400" spc="-10" dirty="0">
                <a:solidFill>
                  <a:schemeClr val="tx2"/>
                </a:solidFill>
                <a:latin typeface="Arial"/>
                <a:cs typeface="Arial"/>
              </a:rPr>
              <a:t>patient </a:t>
            </a:r>
            <a:r>
              <a:rPr sz="2400" dirty="0">
                <a:solidFill>
                  <a:schemeClr val="tx2"/>
                </a:solidFill>
                <a:latin typeface="Arial"/>
                <a:cs typeface="Arial"/>
              </a:rPr>
              <a:t>ID </a:t>
            </a:r>
            <a:r>
              <a:rPr sz="2400" i="1" spc="-10" dirty="0">
                <a:solidFill>
                  <a:schemeClr val="tx2"/>
                </a:solidFill>
                <a:latin typeface="Arial"/>
                <a:cs typeface="Arial"/>
              </a:rPr>
              <a:t>or </a:t>
            </a:r>
            <a:r>
              <a:rPr sz="2400" spc="-10" dirty="0">
                <a:solidFill>
                  <a:schemeClr val="tx2"/>
                </a:solidFill>
                <a:latin typeface="Arial"/>
                <a:cs typeface="Arial"/>
              </a:rPr>
              <a:t>scan patient barcode</a:t>
            </a:r>
            <a:r>
              <a:rPr lang="en-US" sz="2400" spc="-10" dirty="0">
                <a:solidFill>
                  <a:schemeClr val="tx2"/>
                </a:solidFill>
                <a:latin typeface="Arial"/>
                <a:cs typeface="Arial"/>
              </a:rPr>
              <a:t>. </a:t>
            </a:r>
            <a:r>
              <a:rPr sz="2400" dirty="0">
                <a:solidFill>
                  <a:schemeClr val="tx2"/>
                </a:solidFill>
                <a:latin typeface="Arial"/>
                <a:cs typeface="Arial"/>
              </a:rPr>
              <a:t>Press</a:t>
            </a:r>
            <a:r>
              <a:rPr sz="2400" spc="-155" dirty="0">
                <a:solidFill>
                  <a:schemeClr val="tx2"/>
                </a:solidFill>
                <a:latin typeface="Arial"/>
                <a:cs typeface="Arial"/>
              </a:rPr>
              <a:t> </a:t>
            </a:r>
            <a:r>
              <a:rPr sz="2400" b="1" spc="-10" dirty="0">
                <a:solidFill>
                  <a:schemeClr val="tx2"/>
                </a:solidFill>
                <a:latin typeface="Arial"/>
                <a:cs typeface="Arial"/>
              </a:rPr>
              <a:t>Confirm</a:t>
            </a:r>
            <a:r>
              <a:rPr lang="en-US" sz="2400" b="1" spc="-10" dirty="0">
                <a:solidFill>
                  <a:schemeClr val="tx2"/>
                </a:solidFill>
                <a:latin typeface="Arial"/>
                <a:cs typeface="Arial"/>
              </a:rPr>
              <a:t>.</a:t>
            </a:r>
          </a:p>
        </p:txBody>
      </p:sp>
      <p:sp>
        <p:nvSpPr>
          <p:cNvPr id="9" name="object 9"/>
          <p:cNvSpPr txBox="1"/>
          <p:nvPr/>
        </p:nvSpPr>
        <p:spPr>
          <a:xfrm>
            <a:off x="9422131" y="5454134"/>
            <a:ext cx="2160269" cy="369332"/>
          </a:xfrm>
          <a:prstGeom prst="rect">
            <a:avLst/>
          </a:prstGeom>
        </p:spPr>
        <p:txBody>
          <a:bodyPr vert="horz" wrap="square" lIns="0" tIns="0" rIns="0" bIns="0" rtlCol="0">
            <a:spAutoFit/>
          </a:bodyPr>
          <a:lstStyle/>
          <a:p>
            <a:pPr marL="12700" marR="5080">
              <a:lnSpc>
                <a:spcPct val="100000"/>
              </a:lnSpc>
            </a:pPr>
            <a:r>
              <a:rPr sz="2400" spc="-10" dirty="0">
                <a:latin typeface="Arial"/>
                <a:cs typeface="Arial"/>
              </a:rPr>
              <a:t>Select</a:t>
            </a:r>
            <a:r>
              <a:rPr lang="en-US" sz="2400" spc="-10" dirty="0">
                <a:latin typeface="Arial"/>
                <a:cs typeface="Arial"/>
              </a:rPr>
              <a:t> </a:t>
            </a:r>
            <a:r>
              <a:rPr sz="2400" spc="-5" dirty="0">
                <a:latin typeface="Arial"/>
                <a:cs typeface="Arial"/>
              </a:rPr>
              <a:t>C</a:t>
            </a:r>
            <a:r>
              <a:rPr sz="2400" spc="-20" dirty="0">
                <a:latin typeface="Arial"/>
                <a:cs typeface="Arial"/>
              </a:rPr>
              <a:t>o</a:t>
            </a:r>
            <a:r>
              <a:rPr sz="2400" spc="-15" dirty="0">
                <a:latin typeface="Arial"/>
                <a:cs typeface="Arial"/>
              </a:rPr>
              <a:t>n</a:t>
            </a:r>
            <a:r>
              <a:rPr sz="2400" dirty="0">
                <a:latin typeface="Arial"/>
                <a:cs typeface="Arial"/>
              </a:rPr>
              <a:t>f</a:t>
            </a:r>
            <a:r>
              <a:rPr sz="2400" spc="-15" dirty="0">
                <a:latin typeface="Arial"/>
                <a:cs typeface="Arial"/>
              </a:rPr>
              <a:t>i</a:t>
            </a:r>
            <a:r>
              <a:rPr sz="2400" dirty="0">
                <a:latin typeface="Arial"/>
                <a:cs typeface="Arial"/>
              </a:rPr>
              <a:t>rm</a:t>
            </a:r>
          </a:p>
        </p:txBody>
      </p:sp>
      <p:cxnSp>
        <p:nvCxnSpPr>
          <p:cNvPr id="13" name="Straight Arrow Connector 12">
            <a:extLst>
              <a:ext uri="{FF2B5EF4-FFF2-40B4-BE49-F238E27FC236}">
                <a16:creationId xmlns:a16="http://schemas.microsoft.com/office/drawing/2014/main" id="{C172133C-83E8-65D9-7FC5-0DA53EF64D92}"/>
              </a:ext>
            </a:extLst>
          </p:cNvPr>
          <p:cNvCxnSpPr>
            <a:cxnSpLocks/>
          </p:cNvCxnSpPr>
          <p:nvPr/>
        </p:nvCxnSpPr>
        <p:spPr>
          <a:xfrm>
            <a:off x="3329811" y="3352800"/>
            <a:ext cx="10135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D940C2-C7AD-D037-39F9-D689022F6B8B}"/>
              </a:ext>
            </a:extLst>
          </p:cNvPr>
          <p:cNvCxnSpPr>
            <a:cxnSpLocks/>
          </p:cNvCxnSpPr>
          <p:nvPr/>
        </p:nvCxnSpPr>
        <p:spPr>
          <a:xfrm flipH="1">
            <a:off x="8458199" y="5638800"/>
            <a:ext cx="88360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bject 9">
            <a:extLst>
              <a:ext uri="{FF2B5EF4-FFF2-40B4-BE49-F238E27FC236}">
                <a16:creationId xmlns:a16="http://schemas.microsoft.com/office/drawing/2014/main" id="{8AD1891A-B403-44F0-BBC0-562F688D0E50}"/>
              </a:ext>
            </a:extLst>
          </p:cNvPr>
          <p:cNvSpPr txBox="1"/>
          <p:nvPr/>
        </p:nvSpPr>
        <p:spPr>
          <a:xfrm>
            <a:off x="1835465" y="3145488"/>
            <a:ext cx="1371600" cy="369332"/>
          </a:xfrm>
          <a:prstGeom prst="rect">
            <a:avLst/>
          </a:prstGeom>
        </p:spPr>
        <p:txBody>
          <a:bodyPr vert="horz" wrap="square" lIns="0" tIns="0" rIns="0" bIns="0" rtlCol="0">
            <a:spAutoFit/>
          </a:bodyPr>
          <a:lstStyle/>
          <a:p>
            <a:pPr marL="12700" marR="5080">
              <a:lnSpc>
                <a:spcPct val="100000"/>
              </a:lnSpc>
            </a:pPr>
            <a:r>
              <a:rPr lang="en-US" sz="2400" spc="-10" dirty="0">
                <a:latin typeface="Arial"/>
                <a:cs typeface="Arial"/>
              </a:rPr>
              <a:t>Patient ID</a:t>
            </a:r>
            <a:endParaRPr sz="24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FEA4-A51E-FEBB-EB94-8DC8291A329A}"/>
              </a:ext>
            </a:extLst>
          </p:cNvPr>
          <p:cNvSpPr>
            <a:spLocks noGrp="1"/>
          </p:cNvSpPr>
          <p:nvPr>
            <p:ph type="title"/>
          </p:nvPr>
        </p:nvSpPr>
        <p:spPr/>
        <p:txBody>
          <a:bodyPr/>
          <a:lstStyle/>
          <a:p>
            <a:r>
              <a:rPr lang="en-US" dirty="0"/>
              <a:t>Confirming Patient</a:t>
            </a:r>
          </a:p>
        </p:txBody>
      </p:sp>
      <p:pic>
        <p:nvPicPr>
          <p:cNvPr id="6" name="Picture 5">
            <a:extLst>
              <a:ext uri="{FF2B5EF4-FFF2-40B4-BE49-F238E27FC236}">
                <a16:creationId xmlns:a16="http://schemas.microsoft.com/office/drawing/2014/main" id="{57BE5F61-4BC6-93BE-1425-3842BDE76861}"/>
              </a:ext>
            </a:extLst>
          </p:cNvPr>
          <p:cNvPicPr>
            <a:picLocks noChangeAspect="1"/>
          </p:cNvPicPr>
          <p:nvPr/>
        </p:nvPicPr>
        <p:blipFill>
          <a:blip r:embed="rId2"/>
          <a:stretch>
            <a:fillRect/>
          </a:stretch>
        </p:blipFill>
        <p:spPr>
          <a:xfrm>
            <a:off x="3276600" y="2416791"/>
            <a:ext cx="4910328" cy="3679209"/>
          </a:xfrm>
          <a:prstGeom prst="rect">
            <a:avLst/>
          </a:prstGeom>
        </p:spPr>
      </p:pic>
      <p:sp>
        <p:nvSpPr>
          <p:cNvPr id="7" name="object 4">
            <a:extLst>
              <a:ext uri="{FF2B5EF4-FFF2-40B4-BE49-F238E27FC236}">
                <a16:creationId xmlns:a16="http://schemas.microsoft.com/office/drawing/2014/main" id="{2FD094B1-BA02-4AF1-8093-B2839CB3396A}"/>
              </a:ext>
            </a:extLst>
          </p:cNvPr>
          <p:cNvSpPr txBox="1"/>
          <p:nvPr/>
        </p:nvSpPr>
        <p:spPr>
          <a:xfrm>
            <a:off x="762000" y="1404730"/>
            <a:ext cx="8991600" cy="738664"/>
          </a:xfrm>
          <a:prstGeom prst="rect">
            <a:avLst/>
          </a:prstGeom>
        </p:spPr>
        <p:txBody>
          <a:bodyPr vert="horz" wrap="square" lIns="0" tIns="0" rIns="0" bIns="0" rtlCol="0">
            <a:spAutoFit/>
          </a:bodyPr>
          <a:lstStyle/>
          <a:p>
            <a:pPr marL="12700">
              <a:lnSpc>
                <a:spcPct val="100000"/>
              </a:lnSpc>
              <a:buClr>
                <a:schemeClr val="tx2">
                  <a:lumMod val="60000"/>
                  <a:lumOff val="40000"/>
                </a:schemeClr>
              </a:buClr>
            </a:pPr>
            <a:r>
              <a:rPr lang="en-US" sz="2400" spc="-5" dirty="0">
                <a:solidFill>
                  <a:schemeClr val="tx2"/>
                </a:solidFill>
                <a:latin typeface="Arial"/>
                <a:cs typeface="Arial"/>
              </a:rPr>
              <a:t>Return to selection screen with confirmed patient highlighted.</a:t>
            </a:r>
          </a:p>
          <a:p>
            <a:pPr marL="12700">
              <a:lnSpc>
                <a:spcPct val="100000"/>
              </a:lnSpc>
              <a:buClr>
                <a:schemeClr val="tx2">
                  <a:lumMod val="60000"/>
                  <a:lumOff val="40000"/>
                </a:schemeClr>
              </a:buClr>
            </a:pPr>
            <a:r>
              <a:rPr lang="en-US" sz="2400" spc="-5" dirty="0">
                <a:solidFill>
                  <a:schemeClr val="tx2"/>
                </a:solidFill>
                <a:latin typeface="Arial"/>
                <a:cs typeface="Arial"/>
              </a:rPr>
              <a:t>The press </a:t>
            </a:r>
            <a:r>
              <a:rPr lang="en-US" sz="2400" b="1" spc="-5" dirty="0">
                <a:solidFill>
                  <a:schemeClr val="tx2"/>
                </a:solidFill>
                <a:latin typeface="Arial"/>
                <a:cs typeface="Arial"/>
              </a:rPr>
              <a:t>Next</a:t>
            </a:r>
            <a:r>
              <a:rPr lang="en-US" sz="2400" spc="-5" dirty="0">
                <a:solidFill>
                  <a:schemeClr val="tx2"/>
                </a:solidFill>
                <a:latin typeface="Arial"/>
                <a:cs typeface="Arial"/>
              </a:rPr>
              <a:t>.</a:t>
            </a:r>
            <a:endParaRPr sz="2400" dirty="0">
              <a:solidFill>
                <a:schemeClr val="tx2"/>
              </a:solidFill>
              <a:latin typeface="Arial"/>
              <a:cs typeface="Arial"/>
            </a:endParaRPr>
          </a:p>
        </p:txBody>
      </p:sp>
    </p:spTree>
    <p:extLst>
      <p:ext uri="{BB962C8B-B14F-4D97-AF65-F5344CB8AC3E}">
        <p14:creationId xmlns:p14="http://schemas.microsoft.com/office/powerpoint/2010/main" val="3278233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7E70-6F8D-63A3-EC03-4772B0F54DC1}"/>
              </a:ext>
            </a:extLst>
          </p:cNvPr>
          <p:cNvSpPr>
            <a:spLocks noGrp="1"/>
          </p:cNvSpPr>
          <p:nvPr>
            <p:ph type="title"/>
          </p:nvPr>
        </p:nvSpPr>
        <p:spPr/>
        <p:txBody>
          <a:bodyPr/>
          <a:lstStyle/>
          <a:p>
            <a:r>
              <a:rPr lang="en-US" dirty="0"/>
              <a:t>Program Accession Number</a:t>
            </a:r>
          </a:p>
        </p:txBody>
      </p:sp>
      <p:pic>
        <p:nvPicPr>
          <p:cNvPr id="6" name="Picture 5">
            <a:extLst>
              <a:ext uri="{FF2B5EF4-FFF2-40B4-BE49-F238E27FC236}">
                <a16:creationId xmlns:a16="http://schemas.microsoft.com/office/drawing/2014/main" id="{7533708D-A930-478A-0D2D-650DC95C737A}"/>
              </a:ext>
            </a:extLst>
          </p:cNvPr>
          <p:cNvPicPr>
            <a:picLocks noChangeAspect="1"/>
          </p:cNvPicPr>
          <p:nvPr/>
        </p:nvPicPr>
        <p:blipFill>
          <a:blip r:embed="rId2"/>
          <a:stretch>
            <a:fillRect/>
          </a:stretch>
        </p:blipFill>
        <p:spPr>
          <a:xfrm>
            <a:off x="3276600" y="2286000"/>
            <a:ext cx="4910328" cy="3627033"/>
          </a:xfrm>
          <a:prstGeom prst="rect">
            <a:avLst/>
          </a:prstGeom>
        </p:spPr>
      </p:pic>
      <p:sp>
        <p:nvSpPr>
          <p:cNvPr id="7" name="object 4">
            <a:extLst>
              <a:ext uri="{FF2B5EF4-FFF2-40B4-BE49-F238E27FC236}">
                <a16:creationId xmlns:a16="http://schemas.microsoft.com/office/drawing/2014/main" id="{A8E1D663-5FCA-42A7-9DDC-9FC7F8014642}"/>
              </a:ext>
            </a:extLst>
          </p:cNvPr>
          <p:cNvSpPr txBox="1"/>
          <p:nvPr/>
        </p:nvSpPr>
        <p:spPr>
          <a:xfrm>
            <a:off x="762000" y="1404730"/>
            <a:ext cx="9601200" cy="369332"/>
          </a:xfrm>
          <a:prstGeom prst="rect">
            <a:avLst/>
          </a:prstGeom>
        </p:spPr>
        <p:txBody>
          <a:bodyPr vert="horz" wrap="square" lIns="0" tIns="0" rIns="0" bIns="0" rtlCol="0">
            <a:spAutoFit/>
          </a:bodyPr>
          <a:lstStyle/>
          <a:p>
            <a:pPr marL="12700">
              <a:lnSpc>
                <a:spcPct val="100000"/>
              </a:lnSpc>
            </a:pPr>
            <a:r>
              <a:rPr lang="en-US" sz="2400" spc="-5" dirty="0">
                <a:solidFill>
                  <a:schemeClr val="tx2"/>
                </a:solidFill>
                <a:latin typeface="Arial"/>
                <a:cs typeface="Arial"/>
              </a:rPr>
              <a:t>Manually</a:t>
            </a:r>
            <a:r>
              <a:rPr lang="en-US" sz="2400" dirty="0">
                <a:solidFill>
                  <a:schemeClr val="tx2"/>
                </a:solidFill>
                <a:latin typeface="Arial"/>
                <a:cs typeface="Arial"/>
              </a:rPr>
              <a:t> </a:t>
            </a:r>
            <a:r>
              <a:rPr lang="en-US" sz="2400" spc="-5" dirty="0">
                <a:solidFill>
                  <a:schemeClr val="tx2"/>
                </a:solidFill>
                <a:latin typeface="Arial"/>
                <a:cs typeface="Arial"/>
              </a:rPr>
              <a:t>enter, or scan the tube barcode, to enter Accession Number.</a:t>
            </a:r>
            <a:endParaRPr sz="2400" spc="-5" dirty="0">
              <a:solidFill>
                <a:schemeClr val="tx2"/>
              </a:solidFill>
              <a:latin typeface="Arial"/>
              <a:cs typeface="Arial"/>
            </a:endParaRPr>
          </a:p>
        </p:txBody>
      </p:sp>
    </p:spTree>
    <p:extLst>
      <p:ext uri="{BB962C8B-B14F-4D97-AF65-F5344CB8AC3E}">
        <p14:creationId xmlns:p14="http://schemas.microsoft.com/office/powerpoint/2010/main" val="511456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505200" y="2590800"/>
            <a:ext cx="4914138" cy="356006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Confirm Patient</a:t>
            </a:r>
            <a:r>
              <a:rPr spc="-190" dirty="0"/>
              <a:t> </a:t>
            </a:r>
            <a:r>
              <a:rPr dirty="0"/>
              <a:t>Data</a:t>
            </a:r>
          </a:p>
        </p:txBody>
      </p:sp>
      <p:sp>
        <p:nvSpPr>
          <p:cNvPr id="8" name="object 8"/>
          <p:cNvSpPr txBox="1"/>
          <p:nvPr/>
        </p:nvSpPr>
        <p:spPr>
          <a:xfrm>
            <a:off x="9507962" y="5695950"/>
            <a:ext cx="2058332" cy="369332"/>
          </a:xfrm>
          <a:prstGeom prst="rect">
            <a:avLst/>
          </a:prstGeom>
        </p:spPr>
        <p:txBody>
          <a:bodyPr vert="horz" wrap="square" lIns="0" tIns="0" rIns="0" bIns="0" rtlCol="0">
            <a:spAutoFit/>
          </a:bodyPr>
          <a:lstStyle/>
          <a:p>
            <a:pPr marL="12700" marR="5080">
              <a:lnSpc>
                <a:spcPct val="100000"/>
              </a:lnSpc>
            </a:pPr>
            <a:r>
              <a:rPr sz="2400" spc="-10" dirty="0">
                <a:latin typeface="Arial"/>
                <a:cs typeface="Arial"/>
              </a:rPr>
              <a:t>Select </a:t>
            </a:r>
            <a:r>
              <a:rPr sz="2400" spc="-5" dirty="0">
                <a:latin typeface="Arial"/>
                <a:cs typeface="Arial"/>
              </a:rPr>
              <a:t>C</a:t>
            </a:r>
            <a:r>
              <a:rPr sz="2400" spc="-20" dirty="0">
                <a:latin typeface="Arial"/>
                <a:cs typeface="Arial"/>
              </a:rPr>
              <a:t>o</a:t>
            </a:r>
            <a:r>
              <a:rPr sz="2400" spc="-15" dirty="0">
                <a:latin typeface="Arial"/>
                <a:cs typeface="Arial"/>
              </a:rPr>
              <a:t>n</a:t>
            </a:r>
            <a:r>
              <a:rPr sz="2400" dirty="0">
                <a:latin typeface="Arial"/>
                <a:cs typeface="Arial"/>
              </a:rPr>
              <a:t>f</a:t>
            </a:r>
            <a:r>
              <a:rPr sz="2400" spc="-15" dirty="0">
                <a:latin typeface="Arial"/>
                <a:cs typeface="Arial"/>
              </a:rPr>
              <a:t>i</a:t>
            </a:r>
            <a:r>
              <a:rPr sz="2400" dirty="0">
                <a:latin typeface="Arial"/>
                <a:cs typeface="Arial"/>
              </a:rPr>
              <a:t>rm</a:t>
            </a:r>
          </a:p>
        </p:txBody>
      </p:sp>
      <p:cxnSp>
        <p:nvCxnSpPr>
          <p:cNvPr id="10" name="Straight Arrow Connector 9">
            <a:extLst>
              <a:ext uri="{FF2B5EF4-FFF2-40B4-BE49-F238E27FC236}">
                <a16:creationId xmlns:a16="http://schemas.microsoft.com/office/drawing/2014/main" id="{C3341E51-BC93-C784-7A0D-E270110D74B2}"/>
              </a:ext>
            </a:extLst>
          </p:cNvPr>
          <p:cNvCxnSpPr>
            <a:cxnSpLocks/>
          </p:cNvCxnSpPr>
          <p:nvPr/>
        </p:nvCxnSpPr>
        <p:spPr>
          <a:xfrm flipH="1">
            <a:off x="8540497" y="5884165"/>
            <a:ext cx="8529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ject 4">
            <a:extLst>
              <a:ext uri="{FF2B5EF4-FFF2-40B4-BE49-F238E27FC236}">
                <a16:creationId xmlns:a16="http://schemas.microsoft.com/office/drawing/2014/main" id="{64568430-AF6F-46D1-9E46-A38DA88B92CD}"/>
              </a:ext>
            </a:extLst>
          </p:cNvPr>
          <p:cNvSpPr txBox="1"/>
          <p:nvPr/>
        </p:nvSpPr>
        <p:spPr>
          <a:xfrm>
            <a:off x="762000" y="1404730"/>
            <a:ext cx="10515600" cy="1107996"/>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If ADT Feed or ADT Query is implemented, the analyzer will extract patient identifying information.</a:t>
            </a:r>
          </a:p>
          <a:p>
            <a:pPr marL="355600" indent="-342900">
              <a:lnSpc>
                <a:spcPct val="100000"/>
              </a:lnSpc>
              <a:buClr>
                <a:schemeClr val="tx2">
                  <a:lumMod val="60000"/>
                  <a:lumOff val="40000"/>
                </a:schemeClr>
              </a:buClr>
              <a:buFont typeface="Arial" panose="020B0604020202020204" pitchFamily="34" charset="0"/>
              <a:buChar char="•"/>
            </a:pPr>
            <a:r>
              <a:rPr lang="en-US" sz="2400" b="1" spc="-5" dirty="0">
                <a:solidFill>
                  <a:schemeClr val="tx2"/>
                </a:solidFill>
                <a:latin typeface="Arial"/>
                <a:cs typeface="Arial"/>
              </a:rPr>
              <a:t>Confirm</a:t>
            </a:r>
            <a:r>
              <a:rPr lang="en-US" sz="2400" spc="-5" dirty="0">
                <a:solidFill>
                  <a:schemeClr val="tx2"/>
                </a:solidFill>
                <a:latin typeface="Arial"/>
                <a:cs typeface="Arial"/>
              </a:rPr>
              <a:t> if patient details are correct.</a:t>
            </a:r>
            <a:endParaRPr sz="2400" b="1" dirty="0">
              <a:solidFill>
                <a:schemeClr val="tx2"/>
              </a:solidFill>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Preparing Test</a:t>
            </a:r>
          </a:p>
        </p:txBody>
      </p:sp>
      <p:sp>
        <p:nvSpPr>
          <p:cNvPr id="6" name="object 6"/>
          <p:cNvSpPr/>
          <p:nvPr/>
        </p:nvSpPr>
        <p:spPr>
          <a:xfrm>
            <a:off x="1142238" y="2798064"/>
            <a:ext cx="1916430" cy="1095756"/>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3575303" y="2457450"/>
            <a:ext cx="4937759" cy="3560064"/>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5094604" y="4229100"/>
            <a:ext cx="468630" cy="283210"/>
          </a:xfrm>
          <a:custGeom>
            <a:avLst/>
            <a:gdLst/>
            <a:ahLst/>
            <a:cxnLst/>
            <a:rect l="l" t="t" r="r" b="b"/>
            <a:pathLst>
              <a:path w="468629" h="283210">
                <a:moveTo>
                  <a:pt x="37719" y="0"/>
                </a:moveTo>
                <a:lnTo>
                  <a:pt x="0" y="0"/>
                </a:lnTo>
                <a:lnTo>
                  <a:pt x="18669" y="32893"/>
                </a:lnTo>
                <a:lnTo>
                  <a:pt x="449326" y="283083"/>
                </a:lnTo>
                <a:lnTo>
                  <a:pt x="468503" y="250063"/>
                </a:lnTo>
                <a:lnTo>
                  <a:pt x="37719" y="0"/>
                </a:lnTo>
                <a:close/>
              </a:path>
            </a:pathLst>
          </a:custGeom>
          <a:solidFill>
            <a:srgbClr val="C00000"/>
          </a:solidFill>
        </p:spPr>
        <p:txBody>
          <a:bodyPr wrap="square" lIns="0" tIns="0" rIns="0" bIns="0" rtlCol="0"/>
          <a:lstStyle/>
          <a:p>
            <a:endParaRPr dirty="0"/>
          </a:p>
        </p:txBody>
      </p:sp>
      <p:sp>
        <p:nvSpPr>
          <p:cNvPr id="9" name="object 9"/>
          <p:cNvSpPr/>
          <p:nvPr/>
        </p:nvSpPr>
        <p:spPr>
          <a:xfrm>
            <a:off x="5029200" y="4191000"/>
            <a:ext cx="174625" cy="153035"/>
          </a:xfrm>
          <a:custGeom>
            <a:avLst/>
            <a:gdLst/>
            <a:ahLst/>
            <a:cxnLst/>
            <a:rect l="l" t="t" r="r" b="b"/>
            <a:pathLst>
              <a:path w="174625" h="153035">
                <a:moveTo>
                  <a:pt x="164973" y="0"/>
                </a:moveTo>
                <a:lnTo>
                  <a:pt x="0" y="254"/>
                </a:lnTo>
                <a:lnTo>
                  <a:pt x="81407" y="143637"/>
                </a:lnTo>
                <a:lnTo>
                  <a:pt x="100330" y="153035"/>
                </a:lnTo>
                <a:lnTo>
                  <a:pt x="107442" y="150749"/>
                </a:lnTo>
                <a:lnTo>
                  <a:pt x="84074" y="70993"/>
                </a:lnTo>
                <a:lnTo>
                  <a:pt x="23114" y="35687"/>
                </a:lnTo>
                <a:lnTo>
                  <a:pt x="42291" y="2794"/>
                </a:lnTo>
                <a:lnTo>
                  <a:pt x="174371" y="2794"/>
                </a:lnTo>
                <a:lnTo>
                  <a:pt x="172466" y="1524"/>
                </a:lnTo>
                <a:lnTo>
                  <a:pt x="164973" y="0"/>
                </a:lnTo>
                <a:close/>
              </a:path>
            </a:pathLst>
          </a:custGeom>
          <a:solidFill>
            <a:srgbClr val="C00000"/>
          </a:solidFill>
        </p:spPr>
        <p:txBody>
          <a:bodyPr wrap="square" lIns="0" tIns="0" rIns="0" bIns="0" rtlCol="0"/>
          <a:lstStyle/>
          <a:p>
            <a:endParaRPr dirty="0"/>
          </a:p>
        </p:txBody>
      </p:sp>
      <p:sp>
        <p:nvSpPr>
          <p:cNvPr id="10" name="object 10"/>
          <p:cNvSpPr/>
          <p:nvPr/>
        </p:nvSpPr>
        <p:spPr>
          <a:xfrm>
            <a:off x="5052314" y="4193794"/>
            <a:ext cx="60960" cy="68580"/>
          </a:xfrm>
          <a:custGeom>
            <a:avLst/>
            <a:gdLst/>
            <a:ahLst/>
            <a:cxnLst/>
            <a:rect l="l" t="t" r="r" b="b"/>
            <a:pathLst>
              <a:path w="60960" h="68579">
                <a:moveTo>
                  <a:pt x="19176" y="0"/>
                </a:moveTo>
                <a:lnTo>
                  <a:pt x="0" y="32892"/>
                </a:lnTo>
                <a:lnTo>
                  <a:pt x="60959" y="68198"/>
                </a:lnTo>
                <a:lnTo>
                  <a:pt x="42290" y="35432"/>
                </a:lnTo>
                <a:lnTo>
                  <a:pt x="9651" y="35432"/>
                </a:lnTo>
                <a:lnTo>
                  <a:pt x="26161" y="6984"/>
                </a:lnTo>
                <a:lnTo>
                  <a:pt x="31241" y="6984"/>
                </a:lnTo>
                <a:lnTo>
                  <a:pt x="19176" y="0"/>
                </a:lnTo>
                <a:close/>
              </a:path>
            </a:pathLst>
          </a:custGeom>
          <a:solidFill>
            <a:srgbClr val="C00000"/>
          </a:solidFill>
        </p:spPr>
        <p:txBody>
          <a:bodyPr wrap="square" lIns="0" tIns="0" rIns="0" bIns="0" rtlCol="0"/>
          <a:lstStyle/>
          <a:p>
            <a:endParaRPr dirty="0"/>
          </a:p>
        </p:txBody>
      </p:sp>
      <p:sp>
        <p:nvSpPr>
          <p:cNvPr id="11" name="object 11"/>
          <p:cNvSpPr/>
          <p:nvPr/>
        </p:nvSpPr>
        <p:spPr>
          <a:xfrm>
            <a:off x="5061965" y="4200778"/>
            <a:ext cx="33020" cy="28575"/>
          </a:xfrm>
          <a:custGeom>
            <a:avLst/>
            <a:gdLst/>
            <a:ahLst/>
            <a:cxnLst/>
            <a:rect l="l" t="t" r="r" b="b"/>
            <a:pathLst>
              <a:path w="33020" h="28575">
                <a:moveTo>
                  <a:pt x="16510" y="0"/>
                </a:moveTo>
                <a:lnTo>
                  <a:pt x="0" y="28448"/>
                </a:lnTo>
                <a:lnTo>
                  <a:pt x="32639" y="28321"/>
                </a:lnTo>
                <a:lnTo>
                  <a:pt x="16510" y="0"/>
                </a:lnTo>
                <a:close/>
              </a:path>
            </a:pathLst>
          </a:custGeom>
          <a:solidFill>
            <a:srgbClr val="C00000"/>
          </a:solidFill>
        </p:spPr>
        <p:txBody>
          <a:bodyPr wrap="square" lIns="0" tIns="0" rIns="0" bIns="0" rtlCol="0"/>
          <a:lstStyle/>
          <a:p>
            <a:endParaRPr dirty="0"/>
          </a:p>
        </p:txBody>
      </p:sp>
      <p:sp>
        <p:nvSpPr>
          <p:cNvPr id="12" name="object 12"/>
          <p:cNvSpPr/>
          <p:nvPr/>
        </p:nvSpPr>
        <p:spPr>
          <a:xfrm>
            <a:off x="5061965" y="4229163"/>
            <a:ext cx="33020" cy="0"/>
          </a:xfrm>
          <a:custGeom>
            <a:avLst/>
            <a:gdLst/>
            <a:ahLst/>
            <a:cxnLst/>
            <a:rect l="l" t="t" r="r" b="b"/>
            <a:pathLst>
              <a:path w="33020">
                <a:moveTo>
                  <a:pt x="0" y="0"/>
                </a:moveTo>
                <a:lnTo>
                  <a:pt x="32638" y="0"/>
                </a:lnTo>
              </a:path>
            </a:pathLst>
          </a:custGeom>
          <a:ln w="3175">
            <a:solidFill>
              <a:srgbClr val="C00000"/>
            </a:solidFill>
          </a:ln>
        </p:spPr>
        <p:txBody>
          <a:bodyPr wrap="square" lIns="0" tIns="0" rIns="0" bIns="0" rtlCol="0"/>
          <a:lstStyle/>
          <a:p>
            <a:endParaRPr dirty="0"/>
          </a:p>
        </p:txBody>
      </p:sp>
      <p:sp>
        <p:nvSpPr>
          <p:cNvPr id="13" name="object 13"/>
          <p:cNvSpPr/>
          <p:nvPr/>
        </p:nvSpPr>
        <p:spPr>
          <a:xfrm>
            <a:off x="5078476" y="4200778"/>
            <a:ext cx="53975" cy="28575"/>
          </a:xfrm>
          <a:custGeom>
            <a:avLst/>
            <a:gdLst/>
            <a:ahLst/>
            <a:cxnLst/>
            <a:rect l="l" t="t" r="r" b="b"/>
            <a:pathLst>
              <a:path w="53975" h="28575">
                <a:moveTo>
                  <a:pt x="5079" y="0"/>
                </a:moveTo>
                <a:lnTo>
                  <a:pt x="0" y="0"/>
                </a:lnTo>
                <a:lnTo>
                  <a:pt x="16128" y="28321"/>
                </a:lnTo>
                <a:lnTo>
                  <a:pt x="53847" y="28321"/>
                </a:lnTo>
                <a:lnTo>
                  <a:pt x="5079" y="0"/>
                </a:lnTo>
                <a:close/>
              </a:path>
            </a:pathLst>
          </a:custGeom>
          <a:solidFill>
            <a:srgbClr val="C00000"/>
          </a:solidFill>
        </p:spPr>
        <p:txBody>
          <a:bodyPr wrap="square" lIns="0" tIns="0" rIns="0" bIns="0" rtlCol="0"/>
          <a:lstStyle/>
          <a:p>
            <a:endParaRPr dirty="0"/>
          </a:p>
        </p:txBody>
      </p:sp>
      <p:sp>
        <p:nvSpPr>
          <p:cNvPr id="14" name="object 14"/>
          <p:cNvSpPr/>
          <p:nvPr/>
        </p:nvSpPr>
        <p:spPr>
          <a:xfrm>
            <a:off x="5071490" y="4193794"/>
            <a:ext cx="142240" cy="35560"/>
          </a:xfrm>
          <a:custGeom>
            <a:avLst/>
            <a:gdLst/>
            <a:ahLst/>
            <a:cxnLst/>
            <a:rect l="l" t="t" r="r" b="b"/>
            <a:pathLst>
              <a:path w="142239" h="35560">
                <a:moveTo>
                  <a:pt x="132079" y="0"/>
                </a:moveTo>
                <a:lnTo>
                  <a:pt x="0" y="0"/>
                </a:lnTo>
                <a:lnTo>
                  <a:pt x="60832" y="35305"/>
                </a:lnTo>
                <a:lnTo>
                  <a:pt x="122808" y="35305"/>
                </a:lnTo>
                <a:lnTo>
                  <a:pt x="141858" y="16255"/>
                </a:lnTo>
                <a:lnTo>
                  <a:pt x="140334" y="8762"/>
                </a:lnTo>
                <a:lnTo>
                  <a:pt x="136270" y="2793"/>
                </a:lnTo>
                <a:lnTo>
                  <a:pt x="132079" y="0"/>
                </a:lnTo>
                <a:close/>
              </a:path>
            </a:pathLst>
          </a:custGeom>
          <a:solidFill>
            <a:srgbClr val="C00000"/>
          </a:solidFill>
        </p:spPr>
        <p:txBody>
          <a:bodyPr wrap="square" lIns="0" tIns="0" rIns="0" bIns="0" rtlCol="0"/>
          <a:lstStyle/>
          <a:p>
            <a:endParaRPr dirty="0"/>
          </a:p>
        </p:txBody>
      </p:sp>
      <p:sp>
        <p:nvSpPr>
          <p:cNvPr id="15" name="object 15"/>
          <p:cNvSpPr txBox="1"/>
          <p:nvPr/>
        </p:nvSpPr>
        <p:spPr>
          <a:xfrm>
            <a:off x="1111758" y="4321047"/>
            <a:ext cx="2133600" cy="1113155"/>
          </a:xfrm>
          <a:prstGeom prst="rect">
            <a:avLst/>
          </a:prstGeom>
        </p:spPr>
        <p:txBody>
          <a:bodyPr vert="horz" wrap="square" lIns="0" tIns="0" rIns="0" bIns="0" rtlCol="0">
            <a:spAutoFit/>
          </a:bodyPr>
          <a:lstStyle/>
          <a:p>
            <a:pPr marL="12700" marR="5080">
              <a:lnSpc>
                <a:spcPct val="100000"/>
              </a:lnSpc>
            </a:pPr>
            <a:r>
              <a:rPr sz="1800" spc="-10" dirty="0">
                <a:latin typeface="Arial"/>
                <a:cs typeface="Arial"/>
              </a:rPr>
              <a:t>Barcode identifies</a:t>
            </a:r>
            <a:r>
              <a:rPr lang="en-US" sz="1800" spc="-10" dirty="0">
                <a:latin typeface="Arial"/>
                <a:cs typeface="Arial"/>
              </a:rPr>
              <a:t> </a:t>
            </a:r>
            <a:r>
              <a:rPr sz="1800" spc="-10" dirty="0">
                <a:latin typeface="Arial"/>
                <a:cs typeface="Arial"/>
              </a:rPr>
              <a:t>cartridge </a:t>
            </a:r>
            <a:r>
              <a:rPr sz="1800" dirty="0">
                <a:latin typeface="Arial"/>
                <a:cs typeface="Arial"/>
              </a:rPr>
              <a:t>type, </a:t>
            </a:r>
            <a:r>
              <a:rPr sz="1800" spc="-10" dirty="0">
                <a:latin typeface="Arial"/>
                <a:cs typeface="Arial"/>
              </a:rPr>
              <a:t>test</a:t>
            </a:r>
            <a:r>
              <a:rPr lang="en-US" sz="1800" spc="-10" dirty="0">
                <a:latin typeface="Arial"/>
                <a:cs typeface="Arial"/>
              </a:rPr>
              <a:t> </a:t>
            </a:r>
            <a:r>
              <a:rPr sz="1800" dirty="0">
                <a:latin typeface="Arial"/>
                <a:cs typeface="Arial"/>
              </a:rPr>
              <a:t>type, </a:t>
            </a:r>
            <a:r>
              <a:rPr sz="1800" spc="-10" dirty="0">
                <a:latin typeface="Arial"/>
                <a:cs typeface="Arial"/>
              </a:rPr>
              <a:t>expiration</a:t>
            </a:r>
            <a:r>
              <a:rPr sz="1800" spc="-125" dirty="0">
                <a:latin typeface="Arial"/>
                <a:cs typeface="Arial"/>
              </a:rPr>
              <a:t> </a:t>
            </a:r>
            <a:r>
              <a:rPr sz="1800" dirty="0">
                <a:latin typeface="Arial"/>
                <a:cs typeface="Arial"/>
              </a:rPr>
              <a:t>date,</a:t>
            </a:r>
            <a:r>
              <a:rPr lang="en-US" sz="1800" dirty="0">
                <a:latin typeface="Arial"/>
                <a:cs typeface="Arial"/>
              </a:rPr>
              <a:t> </a:t>
            </a:r>
            <a:r>
              <a:rPr sz="1800" spc="-5" dirty="0">
                <a:latin typeface="Arial"/>
                <a:cs typeface="Arial"/>
              </a:rPr>
              <a:t>and </a:t>
            </a:r>
            <a:r>
              <a:rPr sz="1800" dirty="0">
                <a:latin typeface="Arial"/>
                <a:cs typeface="Arial"/>
              </a:rPr>
              <a:t>lot</a:t>
            </a:r>
            <a:r>
              <a:rPr sz="1800" spc="-140" dirty="0">
                <a:latin typeface="Arial"/>
                <a:cs typeface="Arial"/>
              </a:rPr>
              <a:t> </a:t>
            </a:r>
            <a:r>
              <a:rPr sz="1800" spc="-10" dirty="0">
                <a:latin typeface="Arial"/>
                <a:cs typeface="Arial"/>
              </a:rPr>
              <a:t>number</a:t>
            </a:r>
            <a:endParaRPr sz="1800" dirty="0">
              <a:latin typeface="Arial"/>
              <a:cs typeface="Arial"/>
            </a:endParaRPr>
          </a:p>
        </p:txBody>
      </p:sp>
      <p:sp>
        <p:nvSpPr>
          <p:cNvPr id="16" name="object 16"/>
          <p:cNvSpPr txBox="1"/>
          <p:nvPr/>
        </p:nvSpPr>
        <p:spPr>
          <a:xfrm>
            <a:off x="9024366" y="4321047"/>
            <a:ext cx="1942464" cy="838835"/>
          </a:xfrm>
          <a:prstGeom prst="rect">
            <a:avLst/>
          </a:prstGeom>
        </p:spPr>
        <p:txBody>
          <a:bodyPr vert="horz" wrap="square" lIns="0" tIns="0" rIns="0" bIns="0" rtlCol="0">
            <a:spAutoFit/>
          </a:bodyPr>
          <a:lstStyle/>
          <a:p>
            <a:pPr marL="12700" marR="5080">
              <a:lnSpc>
                <a:spcPct val="100000"/>
              </a:lnSpc>
            </a:pPr>
            <a:r>
              <a:rPr sz="1800" dirty="0">
                <a:latin typeface="Arial"/>
                <a:cs typeface="Arial"/>
              </a:rPr>
              <a:t>NOTE: </a:t>
            </a:r>
            <a:r>
              <a:rPr sz="1800" spc="-10" dirty="0">
                <a:latin typeface="Arial"/>
                <a:cs typeface="Arial"/>
              </a:rPr>
              <a:t>Cartridge</a:t>
            </a:r>
            <a:r>
              <a:rPr sz="1800" spc="-120" dirty="0">
                <a:latin typeface="Arial"/>
                <a:cs typeface="Arial"/>
              </a:rPr>
              <a:t> </a:t>
            </a:r>
            <a:r>
              <a:rPr sz="1800" spc="-5" dirty="0">
                <a:latin typeface="Arial"/>
                <a:cs typeface="Arial"/>
              </a:rPr>
              <a:t>is</a:t>
            </a:r>
            <a:r>
              <a:rPr lang="en-US" sz="1800" spc="-5" dirty="0">
                <a:latin typeface="Arial"/>
                <a:cs typeface="Arial"/>
              </a:rPr>
              <a:t> </a:t>
            </a:r>
            <a:r>
              <a:rPr sz="1800" spc="-10" dirty="0">
                <a:latin typeface="Arial"/>
                <a:cs typeface="Arial"/>
              </a:rPr>
              <a:t>inserted </a:t>
            </a:r>
            <a:r>
              <a:rPr sz="1800" spc="-5" dirty="0">
                <a:latin typeface="Arial"/>
                <a:cs typeface="Arial"/>
              </a:rPr>
              <a:t>prior to</a:t>
            </a:r>
            <a:r>
              <a:rPr lang="en-US" sz="1800" spc="-5" dirty="0">
                <a:latin typeface="Arial"/>
                <a:cs typeface="Arial"/>
              </a:rPr>
              <a:t> </a:t>
            </a:r>
            <a:r>
              <a:rPr sz="1800" spc="-10" dirty="0">
                <a:latin typeface="Arial"/>
                <a:cs typeface="Arial"/>
              </a:rPr>
              <a:t>addition </a:t>
            </a:r>
            <a:r>
              <a:rPr sz="1800" dirty="0">
                <a:latin typeface="Arial"/>
                <a:cs typeface="Arial"/>
              </a:rPr>
              <a:t>of</a:t>
            </a:r>
            <a:r>
              <a:rPr sz="1800" spc="-120" dirty="0">
                <a:latin typeface="Arial"/>
                <a:cs typeface="Arial"/>
              </a:rPr>
              <a:t> </a:t>
            </a:r>
            <a:r>
              <a:rPr sz="1800" spc="-5" dirty="0">
                <a:latin typeface="Arial"/>
                <a:cs typeface="Arial"/>
              </a:rPr>
              <a:t>blood</a:t>
            </a:r>
            <a:endParaRPr sz="1800" dirty="0">
              <a:latin typeface="Arial"/>
              <a:cs typeface="Arial"/>
            </a:endParaRPr>
          </a:p>
        </p:txBody>
      </p:sp>
      <p:sp>
        <p:nvSpPr>
          <p:cNvPr id="17" name="object 4">
            <a:extLst>
              <a:ext uri="{FF2B5EF4-FFF2-40B4-BE49-F238E27FC236}">
                <a16:creationId xmlns:a16="http://schemas.microsoft.com/office/drawing/2014/main" id="{4ACBA513-1D57-4F42-BEED-4FB2334D6775}"/>
              </a:ext>
            </a:extLst>
          </p:cNvPr>
          <p:cNvSpPr txBox="1"/>
          <p:nvPr/>
        </p:nvSpPr>
        <p:spPr>
          <a:xfrm>
            <a:off x="967554" y="1412386"/>
            <a:ext cx="10081446" cy="738664"/>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When cartridge port is illuminated remove cartridge from sealed pouch.</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Insert cartridge into slot (barcode on left side).</a:t>
            </a:r>
            <a:endParaRPr sz="2400" dirty="0">
              <a:solidFill>
                <a:schemeClr val="tx2"/>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261604D-075D-4300-BE7E-C20CF78112D0}"/>
              </a:ext>
            </a:extLst>
          </p:cNvPr>
          <p:cNvSpPr>
            <a:spLocks noGrp="1"/>
          </p:cNvSpPr>
          <p:nvPr>
            <p:ph type="body" sz="quarter" idx="10"/>
          </p:nvPr>
        </p:nvSpPr>
        <p:spPr/>
        <p:txBody>
          <a:bodyPr/>
          <a:lstStyle/>
          <a:p>
            <a:pPr marL="12700" marR="5080">
              <a:lnSpc>
                <a:spcPct val="111900"/>
              </a:lnSpc>
              <a:spcBef>
                <a:spcPts val="200"/>
              </a:spcBef>
            </a:pPr>
            <a:r>
              <a:rPr lang="en-US" spc="-5" dirty="0"/>
              <a:t>TEG</a:t>
            </a:r>
            <a:r>
              <a:rPr lang="en-US" spc="-7" baseline="20833" dirty="0"/>
              <a:t>® </a:t>
            </a:r>
            <a:r>
              <a:rPr lang="en-US" spc="-5" dirty="0"/>
              <a:t>6s</a:t>
            </a:r>
            <a:r>
              <a:rPr lang="en-US" spc="-165" dirty="0"/>
              <a:t> </a:t>
            </a:r>
            <a:r>
              <a:rPr lang="en-US" dirty="0">
                <a:cs typeface="Arial"/>
              </a:rPr>
              <a:t>System</a:t>
            </a:r>
            <a:endParaRPr lang="en-US" dirty="0"/>
          </a:p>
        </p:txBody>
      </p:sp>
      <p:sp>
        <p:nvSpPr>
          <p:cNvPr id="4" name="Text Placeholder 3">
            <a:extLst>
              <a:ext uri="{FF2B5EF4-FFF2-40B4-BE49-F238E27FC236}">
                <a16:creationId xmlns:a16="http://schemas.microsoft.com/office/drawing/2014/main" id="{45BCCD1B-2DC6-4F7B-9B1C-081A6C17389D}"/>
              </a:ext>
            </a:extLst>
          </p:cNvPr>
          <p:cNvSpPr>
            <a:spLocks noGrp="1"/>
          </p:cNvSpPr>
          <p:nvPr>
            <p:ph type="body" sz="quarter" idx="11"/>
          </p:nvPr>
        </p:nvSpPr>
        <p:spPr>
          <a:xfrm>
            <a:off x="604157" y="4563065"/>
            <a:ext cx="5029200" cy="1075735"/>
          </a:xfrm>
        </p:spPr>
        <p:txBody>
          <a:bodyPr>
            <a:normAutofit fontScale="92500" lnSpcReduction="20000"/>
          </a:bodyPr>
          <a:lstStyle/>
          <a:p>
            <a:pPr marL="12700" marR="5080">
              <a:lnSpc>
                <a:spcPct val="111900"/>
              </a:lnSpc>
              <a:spcBef>
                <a:spcPts val="200"/>
              </a:spcBef>
            </a:pPr>
            <a:r>
              <a:rPr lang="en-US" dirty="0">
                <a:cs typeface="Arial"/>
              </a:rPr>
              <a:t>Overview</a:t>
            </a:r>
          </a:p>
          <a:p>
            <a:pPr marL="12700" marR="5080">
              <a:lnSpc>
                <a:spcPct val="111900"/>
              </a:lnSpc>
              <a:spcBef>
                <a:spcPts val="200"/>
              </a:spcBef>
            </a:pPr>
            <a:r>
              <a:rPr lang="en-US" dirty="0">
                <a:cs typeface="Arial"/>
              </a:rPr>
              <a:t>Set up</a:t>
            </a:r>
          </a:p>
          <a:p>
            <a:pPr marL="12700" marR="5080">
              <a:lnSpc>
                <a:spcPct val="111900"/>
              </a:lnSpc>
              <a:spcBef>
                <a:spcPts val="200"/>
              </a:spcBef>
            </a:pPr>
            <a:r>
              <a:rPr lang="en-US" dirty="0">
                <a:cs typeface="Arial"/>
              </a:rPr>
              <a:t>Analyzer</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Verify cartridge</a:t>
            </a:r>
          </a:p>
        </p:txBody>
      </p:sp>
      <p:sp>
        <p:nvSpPr>
          <p:cNvPr id="8" name="object 8"/>
          <p:cNvSpPr txBox="1"/>
          <p:nvPr/>
        </p:nvSpPr>
        <p:spPr>
          <a:xfrm>
            <a:off x="8861400" y="4561732"/>
            <a:ext cx="1885234" cy="600164"/>
          </a:xfrm>
          <a:prstGeom prst="rect">
            <a:avLst/>
          </a:prstGeom>
        </p:spPr>
        <p:txBody>
          <a:bodyPr vert="horz" wrap="square" lIns="0" tIns="0" rIns="0" bIns="0" rtlCol="0">
            <a:spAutoFit/>
          </a:bodyPr>
          <a:lstStyle/>
          <a:p>
            <a:pPr marL="12700" marR="5080">
              <a:lnSpc>
                <a:spcPct val="100000"/>
              </a:lnSpc>
            </a:pPr>
            <a:r>
              <a:rPr sz="1950" spc="-45" dirty="0">
                <a:latin typeface="Arial"/>
                <a:cs typeface="Arial"/>
              </a:rPr>
              <a:t>Verify </a:t>
            </a:r>
            <a:r>
              <a:rPr sz="1950" spc="-10" dirty="0">
                <a:latin typeface="Arial"/>
                <a:cs typeface="Arial"/>
              </a:rPr>
              <a:t>cartridge</a:t>
            </a:r>
            <a:r>
              <a:rPr lang="en-US" sz="1950" spc="-10" dirty="0">
                <a:latin typeface="Arial"/>
                <a:cs typeface="Arial"/>
              </a:rPr>
              <a:t> </a:t>
            </a:r>
            <a:r>
              <a:rPr sz="1950" spc="-10" dirty="0">
                <a:latin typeface="Arial"/>
                <a:cs typeface="Arial"/>
              </a:rPr>
              <a:t>and sample</a:t>
            </a:r>
            <a:r>
              <a:rPr sz="1950" spc="-70" dirty="0">
                <a:latin typeface="Arial"/>
                <a:cs typeface="Arial"/>
              </a:rPr>
              <a:t> </a:t>
            </a:r>
            <a:r>
              <a:rPr sz="1950" spc="-10" dirty="0">
                <a:latin typeface="Arial"/>
                <a:cs typeface="Arial"/>
              </a:rPr>
              <a:t>type</a:t>
            </a:r>
            <a:endParaRPr sz="1950" dirty="0">
              <a:latin typeface="Arial"/>
              <a:cs typeface="Arial"/>
            </a:endParaRPr>
          </a:p>
        </p:txBody>
      </p:sp>
      <p:sp>
        <p:nvSpPr>
          <p:cNvPr id="12" name="object 4">
            <a:extLst>
              <a:ext uri="{FF2B5EF4-FFF2-40B4-BE49-F238E27FC236}">
                <a16:creationId xmlns:a16="http://schemas.microsoft.com/office/drawing/2014/main" id="{EC0BBD5F-0A03-4F3B-88A3-E0B4DC90D6F7}"/>
              </a:ext>
            </a:extLst>
          </p:cNvPr>
          <p:cNvSpPr txBox="1"/>
          <p:nvPr/>
        </p:nvSpPr>
        <p:spPr>
          <a:xfrm>
            <a:off x="762000" y="1257523"/>
            <a:ext cx="8991600" cy="738664"/>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Barcode information downloaded and cartridge tested.</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Verify correct cartridge and sample type, then press </a:t>
            </a:r>
            <a:r>
              <a:rPr lang="en-US" sz="2400" b="1" spc="-5" dirty="0">
                <a:solidFill>
                  <a:schemeClr val="tx2"/>
                </a:solidFill>
                <a:latin typeface="Arial"/>
                <a:cs typeface="Arial"/>
              </a:rPr>
              <a:t>Next.</a:t>
            </a:r>
            <a:endParaRPr lang="en-US" sz="2400" dirty="0">
              <a:solidFill>
                <a:schemeClr val="tx2"/>
              </a:solidFill>
              <a:latin typeface="Arial"/>
              <a:cs typeface="Arial"/>
            </a:endParaRPr>
          </a:p>
        </p:txBody>
      </p:sp>
      <p:pic>
        <p:nvPicPr>
          <p:cNvPr id="3" name="Picture 2" descr="A screenshot of a computer&#10;&#10;Description automatically generated">
            <a:extLst>
              <a:ext uri="{FF2B5EF4-FFF2-40B4-BE49-F238E27FC236}">
                <a16:creationId xmlns:a16="http://schemas.microsoft.com/office/drawing/2014/main" id="{F645C98E-0C44-DC22-25DB-4E6E88B1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2209799"/>
            <a:ext cx="5088265" cy="3809993"/>
          </a:xfrm>
          <a:prstGeom prst="rect">
            <a:avLst/>
          </a:prstGeom>
        </p:spPr>
      </p:pic>
      <p:cxnSp>
        <p:nvCxnSpPr>
          <p:cNvPr id="13" name="Straight Arrow Connector 12">
            <a:extLst>
              <a:ext uri="{FF2B5EF4-FFF2-40B4-BE49-F238E27FC236}">
                <a16:creationId xmlns:a16="http://schemas.microsoft.com/office/drawing/2014/main" id="{E64E2F22-32E7-5895-94E6-BF205B7B088F}"/>
              </a:ext>
            </a:extLst>
          </p:cNvPr>
          <p:cNvCxnSpPr>
            <a:cxnSpLocks/>
          </p:cNvCxnSpPr>
          <p:nvPr/>
        </p:nvCxnSpPr>
        <p:spPr>
          <a:xfrm flipH="1" flipV="1">
            <a:off x="8238545" y="3581400"/>
            <a:ext cx="622855" cy="980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EE88-8294-B8DD-0272-C107EF8FBE1F}"/>
              </a:ext>
            </a:extLst>
          </p:cNvPr>
          <p:cNvCxnSpPr>
            <a:cxnSpLocks/>
          </p:cNvCxnSpPr>
          <p:nvPr/>
        </p:nvCxnSpPr>
        <p:spPr>
          <a:xfrm flipH="1">
            <a:off x="8238545" y="4648200"/>
            <a:ext cx="52057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Enter Test Information</a:t>
            </a:r>
          </a:p>
        </p:txBody>
      </p:sp>
      <p:sp>
        <p:nvSpPr>
          <p:cNvPr id="6" name="object 6"/>
          <p:cNvSpPr/>
          <p:nvPr/>
        </p:nvSpPr>
        <p:spPr>
          <a:xfrm>
            <a:off x="3581400" y="2514600"/>
            <a:ext cx="4919472" cy="3689604"/>
          </a:xfrm>
          <a:prstGeom prst="rect">
            <a:avLst/>
          </a:prstGeom>
          <a:blipFill>
            <a:blip r:embed="rId2" cstate="print"/>
            <a:stretch>
              <a:fillRect/>
            </a:stretch>
          </a:blipFill>
        </p:spPr>
        <p:txBody>
          <a:bodyPr wrap="square" lIns="0" tIns="0" rIns="0" bIns="0" rtlCol="0"/>
          <a:lstStyle/>
          <a:p>
            <a:endParaRPr dirty="0"/>
          </a:p>
        </p:txBody>
      </p:sp>
      <p:sp>
        <p:nvSpPr>
          <p:cNvPr id="9" name="object 9"/>
          <p:cNvSpPr txBox="1"/>
          <p:nvPr/>
        </p:nvSpPr>
        <p:spPr>
          <a:xfrm>
            <a:off x="8709461" y="3244334"/>
            <a:ext cx="2737105" cy="369332"/>
          </a:xfrm>
          <a:prstGeom prst="rect">
            <a:avLst/>
          </a:prstGeom>
        </p:spPr>
        <p:txBody>
          <a:bodyPr vert="horz" wrap="square" lIns="0" tIns="0" rIns="0" bIns="0" rtlCol="0">
            <a:spAutoFit/>
          </a:bodyPr>
          <a:lstStyle/>
          <a:p>
            <a:pPr marL="12700" marR="5080">
              <a:lnSpc>
                <a:spcPct val="100000"/>
              </a:lnSpc>
            </a:pPr>
            <a:r>
              <a:rPr sz="2400" dirty="0">
                <a:latin typeface="Arial"/>
                <a:cs typeface="Arial"/>
              </a:rPr>
              <a:t>O</a:t>
            </a:r>
            <a:r>
              <a:rPr sz="2400" spc="-15" dirty="0">
                <a:latin typeface="Arial"/>
                <a:cs typeface="Arial"/>
              </a:rPr>
              <a:t>p</a:t>
            </a:r>
            <a:r>
              <a:rPr sz="2400" dirty="0">
                <a:latin typeface="Arial"/>
                <a:cs typeface="Arial"/>
              </a:rPr>
              <a:t>t</a:t>
            </a:r>
            <a:r>
              <a:rPr sz="2400" spc="-15" dirty="0">
                <a:latin typeface="Arial"/>
                <a:cs typeface="Arial"/>
              </a:rPr>
              <a:t>io</a:t>
            </a:r>
            <a:r>
              <a:rPr sz="2400" spc="-30" dirty="0">
                <a:latin typeface="Arial"/>
                <a:cs typeface="Arial"/>
              </a:rPr>
              <a:t>n</a:t>
            </a:r>
            <a:r>
              <a:rPr sz="2400" spc="-15" dirty="0">
                <a:latin typeface="Arial"/>
                <a:cs typeface="Arial"/>
              </a:rPr>
              <a:t>a</a:t>
            </a:r>
            <a:r>
              <a:rPr sz="2400" spc="-5" dirty="0">
                <a:latin typeface="Arial"/>
                <a:cs typeface="Arial"/>
              </a:rPr>
              <a:t>l </a:t>
            </a:r>
            <a:r>
              <a:rPr sz="2400" dirty="0">
                <a:latin typeface="Arial"/>
                <a:cs typeface="Arial"/>
              </a:rPr>
              <a:t>text</a:t>
            </a:r>
            <a:r>
              <a:rPr sz="2400" spc="-190" dirty="0">
                <a:latin typeface="Arial"/>
                <a:cs typeface="Arial"/>
              </a:rPr>
              <a:t> </a:t>
            </a:r>
            <a:r>
              <a:rPr sz="2400" spc="-10" dirty="0">
                <a:latin typeface="Arial"/>
                <a:cs typeface="Arial"/>
              </a:rPr>
              <a:t>field</a:t>
            </a:r>
            <a:endParaRPr sz="2400" dirty="0">
              <a:latin typeface="Arial"/>
              <a:cs typeface="Arial"/>
            </a:endParaRPr>
          </a:p>
        </p:txBody>
      </p:sp>
      <p:sp>
        <p:nvSpPr>
          <p:cNvPr id="7" name="object 4">
            <a:extLst>
              <a:ext uri="{FF2B5EF4-FFF2-40B4-BE49-F238E27FC236}">
                <a16:creationId xmlns:a16="http://schemas.microsoft.com/office/drawing/2014/main" id="{37A1CB00-EC2F-4E2B-A338-FBBD26D985B6}"/>
              </a:ext>
            </a:extLst>
          </p:cNvPr>
          <p:cNvSpPr txBox="1"/>
          <p:nvPr/>
        </p:nvSpPr>
        <p:spPr>
          <a:xfrm>
            <a:off x="762000" y="1371600"/>
            <a:ext cx="8991600" cy="1107996"/>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Optional – Enter information that will identify test.</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Do not enter any PHI into this field.</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Press </a:t>
            </a:r>
            <a:r>
              <a:rPr lang="en-US" sz="2400" b="1" spc="-5" dirty="0">
                <a:solidFill>
                  <a:schemeClr val="tx2"/>
                </a:solidFill>
                <a:latin typeface="Arial"/>
                <a:cs typeface="Arial"/>
              </a:rPr>
              <a:t>Next.</a:t>
            </a:r>
            <a:endParaRPr lang="en-US" sz="2400" dirty="0">
              <a:solidFill>
                <a:schemeClr val="tx2"/>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294632" y="3810000"/>
            <a:ext cx="3766566" cy="251460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p:txBody>
          <a:bodyPr/>
          <a:lstStyle/>
          <a:p>
            <a:r>
              <a:rPr lang="en-US" dirty="0"/>
              <a:t>Load Sample</a:t>
            </a:r>
          </a:p>
        </p:txBody>
      </p:sp>
      <p:sp>
        <p:nvSpPr>
          <p:cNvPr id="7" name="object 7"/>
          <p:cNvSpPr/>
          <p:nvPr/>
        </p:nvSpPr>
        <p:spPr>
          <a:xfrm>
            <a:off x="4295775" y="5286375"/>
            <a:ext cx="1649095" cy="30480"/>
          </a:xfrm>
          <a:custGeom>
            <a:avLst/>
            <a:gdLst/>
            <a:ahLst/>
            <a:cxnLst/>
            <a:rect l="l" t="t" r="r" b="b"/>
            <a:pathLst>
              <a:path w="1649095" h="30479">
                <a:moveTo>
                  <a:pt x="0" y="30099"/>
                </a:moveTo>
                <a:lnTo>
                  <a:pt x="1648968" y="0"/>
                </a:lnTo>
              </a:path>
            </a:pathLst>
          </a:custGeom>
          <a:ln w="12953">
            <a:solidFill>
              <a:srgbClr val="6C6D6E"/>
            </a:solidFill>
          </a:ln>
        </p:spPr>
        <p:txBody>
          <a:bodyPr wrap="square" lIns="0" tIns="0" rIns="0" bIns="0" rtlCol="0"/>
          <a:lstStyle/>
          <a:p>
            <a:endParaRPr dirty="0"/>
          </a:p>
        </p:txBody>
      </p:sp>
      <p:sp>
        <p:nvSpPr>
          <p:cNvPr id="8" name="object 8"/>
          <p:cNvSpPr/>
          <p:nvPr/>
        </p:nvSpPr>
        <p:spPr>
          <a:xfrm>
            <a:off x="3218688" y="4261103"/>
            <a:ext cx="1219200" cy="1987295"/>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1784350" y="5541009"/>
            <a:ext cx="772160" cy="655320"/>
          </a:xfrm>
          <a:prstGeom prst="rect">
            <a:avLst/>
          </a:prstGeom>
        </p:spPr>
        <p:txBody>
          <a:bodyPr vert="horz" wrap="square" lIns="0" tIns="0" rIns="0" bIns="0" rtlCol="0">
            <a:spAutoFit/>
          </a:bodyPr>
          <a:lstStyle/>
          <a:p>
            <a:pPr marL="12700" marR="5080" indent="-1270" algn="ctr">
              <a:lnSpc>
                <a:spcPct val="100000"/>
              </a:lnSpc>
            </a:pPr>
            <a:r>
              <a:rPr sz="1400" spc="-10" dirty="0">
                <a:latin typeface="Arial"/>
                <a:cs typeface="Arial"/>
              </a:rPr>
              <a:t>Arrow</a:t>
            </a:r>
            <a:r>
              <a:rPr lang="en-US" sz="1400" spc="-10" dirty="0">
                <a:latin typeface="Arial"/>
                <a:cs typeface="Arial"/>
              </a:rPr>
              <a:t> </a:t>
            </a:r>
            <a:r>
              <a:rPr sz="1400" spc="-10" dirty="0">
                <a:latin typeface="Arial"/>
                <a:cs typeface="Arial"/>
              </a:rPr>
              <a:t>i</a:t>
            </a:r>
            <a:r>
              <a:rPr sz="1400" spc="-5" dirty="0">
                <a:latin typeface="Arial"/>
                <a:cs typeface="Arial"/>
              </a:rPr>
              <a:t>n</a:t>
            </a:r>
            <a:r>
              <a:rPr sz="1400" spc="-15" dirty="0">
                <a:latin typeface="Arial"/>
                <a:cs typeface="Arial"/>
              </a:rPr>
              <a:t>d</a:t>
            </a:r>
            <a:r>
              <a:rPr sz="1400" spc="-10" dirty="0">
                <a:latin typeface="Arial"/>
                <a:cs typeface="Arial"/>
              </a:rPr>
              <a:t>i</a:t>
            </a:r>
            <a:r>
              <a:rPr sz="1400" spc="-5" dirty="0">
                <a:latin typeface="Arial"/>
                <a:cs typeface="Arial"/>
              </a:rPr>
              <a:t>c</a:t>
            </a:r>
            <a:r>
              <a:rPr sz="1400" spc="-15" dirty="0">
                <a:latin typeface="Arial"/>
                <a:cs typeface="Arial"/>
              </a:rPr>
              <a:t>a</a:t>
            </a:r>
            <a:r>
              <a:rPr sz="1400" spc="-10" dirty="0">
                <a:latin typeface="Arial"/>
                <a:cs typeface="Arial"/>
              </a:rPr>
              <a:t>ti</a:t>
            </a:r>
            <a:r>
              <a:rPr sz="1400" spc="-5" dirty="0">
                <a:latin typeface="Arial"/>
                <a:cs typeface="Arial"/>
              </a:rPr>
              <a:t>ng</a:t>
            </a:r>
            <a:r>
              <a:rPr lang="en-US" sz="1400" spc="-5" dirty="0">
                <a:latin typeface="Arial"/>
                <a:cs typeface="Arial"/>
              </a:rPr>
              <a:t> </a:t>
            </a:r>
            <a:r>
              <a:rPr sz="1400" spc="-5" dirty="0">
                <a:latin typeface="Arial"/>
                <a:cs typeface="Arial"/>
              </a:rPr>
              <a:t>fill</a:t>
            </a:r>
            <a:r>
              <a:rPr sz="1400" spc="-170" dirty="0">
                <a:latin typeface="Arial"/>
                <a:cs typeface="Arial"/>
              </a:rPr>
              <a:t> </a:t>
            </a:r>
            <a:r>
              <a:rPr sz="1400" spc="-5" dirty="0">
                <a:latin typeface="Arial"/>
                <a:cs typeface="Arial"/>
              </a:rPr>
              <a:t>line</a:t>
            </a:r>
            <a:endParaRPr sz="1400" dirty="0">
              <a:latin typeface="Arial"/>
              <a:cs typeface="Arial"/>
            </a:endParaRPr>
          </a:p>
        </p:txBody>
      </p:sp>
      <p:sp>
        <p:nvSpPr>
          <p:cNvPr id="10" name="object 10"/>
          <p:cNvSpPr/>
          <p:nvPr/>
        </p:nvSpPr>
        <p:spPr>
          <a:xfrm>
            <a:off x="2662427" y="5539613"/>
            <a:ext cx="770255" cy="237490"/>
          </a:xfrm>
          <a:custGeom>
            <a:avLst/>
            <a:gdLst/>
            <a:ahLst/>
            <a:cxnLst/>
            <a:rect l="l" t="t" r="r" b="b"/>
            <a:pathLst>
              <a:path w="770254" h="237489">
                <a:moveTo>
                  <a:pt x="733298" y="0"/>
                </a:moveTo>
                <a:lnTo>
                  <a:pt x="0" y="200291"/>
                </a:lnTo>
                <a:lnTo>
                  <a:pt x="9906" y="237070"/>
                </a:lnTo>
                <a:lnTo>
                  <a:pt x="743204" y="36830"/>
                </a:lnTo>
                <a:lnTo>
                  <a:pt x="769747" y="9779"/>
                </a:lnTo>
                <a:lnTo>
                  <a:pt x="733298" y="0"/>
                </a:lnTo>
                <a:close/>
              </a:path>
            </a:pathLst>
          </a:custGeom>
          <a:solidFill>
            <a:srgbClr val="C00000"/>
          </a:solidFill>
        </p:spPr>
        <p:txBody>
          <a:bodyPr wrap="square" lIns="0" tIns="0" rIns="0" bIns="0" rtlCol="0"/>
          <a:lstStyle/>
          <a:p>
            <a:endParaRPr dirty="0"/>
          </a:p>
        </p:txBody>
      </p:sp>
      <p:sp>
        <p:nvSpPr>
          <p:cNvPr id="11" name="object 11"/>
          <p:cNvSpPr/>
          <p:nvPr/>
        </p:nvSpPr>
        <p:spPr>
          <a:xfrm>
            <a:off x="3356990" y="5521071"/>
            <a:ext cx="148590" cy="132080"/>
          </a:xfrm>
          <a:custGeom>
            <a:avLst/>
            <a:gdLst/>
            <a:ahLst/>
            <a:cxnLst/>
            <a:rect l="l" t="t" r="r" b="b"/>
            <a:pathLst>
              <a:path w="148589" h="132079">
                <a:moveTo>
                  <a:pt x="116459" y="0"/>
                </a:moveTo>
                <a:lnTo>
                  <a:pt x="106680" y="0"/>
                </a:lnTo>
                <a:lnTo>
                  <a:pt x="116713" y="36829"/>
                </a:lnTo>
                <a:lnTo>
                  <a:pt x="48641" y="55371"/>
                </a:lnTo>
                <a:lnTo>
                  <a:pt x="5461" y="99529"/>
                </a:lnTo>
                <a:lnTo>
                  <a:pt x="1270" y="105879"/>
                </a:lnTo>
                <a:lnTo>
                  <a:pt x="0" y="113055"/>
                </a:lnTo>
                <a:lnTo>
                  <a:pt x="1397" y="120218"/>
                </a:lnTo>
                <a:lnTo>
                  <a:pt x="5715" y="126491"/>
                </a:lnTo>
                <a:lnTo>
                  <a:pt x="12065" y="130619"/>
                </a:lnTo>
                <a:lnTo>
                  <a:pt x="19177" y="131952"/>
                </a:lnTo>
                <a:lnTo>
                  <a:pt x="26289" y="130492"/>
                </a:lnTo>
                <a:lnTo>
                  <a:pt x="32639" y="126250"/>
                </a:lnTo>
                <a:lnTo>
                  <a:pt x="148209" y="8508"/>
                </a:lnTo>
                <a:lnTo>
                  <a:pt x="116459" y="0"/>
                </a:lnTo>
                <a:close/>
              </a:path>
            </a:pathLst>
          </a:custGeom>
          <a:solidFill>
            <a:srgbClr val="C00000"/>
          </a:solidFill>
        </p:spPr>
        <p:txBody>
          <a:bodyPr wrap="square" lIns="0" tIns="0" rIns="0" bIns="0" rtlCol="0"/>
          <a:lstStyle/>
          <a:p>
            <a:endParaRPr dirty="0"/>
          </a:p>
        </p:txBody>
      </p:sp>
      <p:sp>
        <p:nvSpPr>
          <p:cNvPr id="12" name="object 12"/>
          <p:cNvSpPr/>
          <p:nvPr/>
        </p:nvSpPr>
        <p:spPr>
          <a:xfrm>
            <a:off x="3405632" y="5549391"/>
            <a:ext cx="68580" cy="27305"/>
          </a:xfrm>
          <a:custGeom>
            <a:avLst/>
            <a:gdLst/>
            <a:ahLst/>
            <a:cxnLst/>
            <a:rect l="l" t="t" r="r" b="b"/>
            <a:pathLst>
              <a:path w="68579" h="27304">
                <a:moveTo>
                  <a:pt x="26542" y="0"/>
                </a:moveTo>
                <a:lnTo>
                  <a:pt x="0" y="27051"/>
                </a:lnTo>
                <a:lnTo>
                  <a:pt x="68071" y="8509"/>
                </a:lnTo>
                <a:lnTo>
                  <a:pt x="58165" y="8509"/>
                </a:lnTo>
                <a:lnTo>
                  <a:pt x="26542" y="0"/>
                </a:lnTo>
                <a:close/>
              </a:path>
            </a:pathLst>
          </a:custGeom>
          <a:solidFill>
            <a:srgbClr val="C00000"/>
          </a:solidFill>
        </p:spPr>
        <p:txBody>
          <a:bodyPr wrap="square" lIns="0" tIns="0" rIns="0" bIns="0" rtlCol="0"/>
          <a:lstStyle/>
          <a:p>
            <a:endParaRPr dirty="0"/>
          </a:p>
        </p:txBody>
      </p:sp>
      <p:sp>
        <p:nvSpPr>
          <p:cNvPr id="13" name="object 13"/>
          <p:cNvSpPr/>
          <p:nvPr/>
        </p:nvSpPr>
        <p:spPr>
          <a:xfrm>
            <a:off x="3432175" y="5526151"/>
            <a:ext cx="31750" cy="31750"/>
          </a:xfrm>
          <a:custGeom>
            <a:avLst/>
            <a:gdLst/>
            <a:ahLst/>
            <a:cxnLst/>
            <a:rect l="l" t="t" r="r" b="b"/>
            <a:pathLst>
              <a:path w="31750" h="31750">
                <a:moveTo>
                  <a:pt x="22860" y="0"/>
                </a:moveTo>
                <a:lnTo>
                  <a:pt x="0" y="23241"/>
                </a:lnTo>
                <a:lnTo>
                  <a:pt x="31623" y="31750"/>
                </a:lnTo>
                <a:lnTo>
                  <a:pt x="22860" y="0"/>
                </a:lnTo>
                <a:close/>
              </a:path>
            </a:pathLst>
          </a:custGeom>
          <a:solidFill>
            <a:srgbClr val="C00000"/>
          </a:solidFill>
        </p:spPr>
        <p:txBody>
          <a:bodyPr wrap="square" lIns="0" tIns="0" rIns="0" bIns="0" rtlCol="0"/>
          <a:lstStyle/>
          <a:p>
            <a:endParaRPr dirty="0"/>
          </a:p>
        </p:txBody>
      </p:sp>
      <p:sp>
        <p:nvSpPr>
          <p:cNvPr id="14" name="object 14"/>
          <p:cNvSpPr/>
          <p:nvPr/>
        </p:nvSpPr>
        <p:spPr>
          <a:xfrm>
            <a:off x="3455034" y="5526151"/>
            <a:ext cx="19050" cy="31750"/>
          </a:xfrm>
          <a:custGeom>
            <a:avLst/>
            <a:gdLst/>
            <a:ahLst/>
            <a:cxnLst/>
            <a:rect l="l" t="t" r="r" b="b"/>
            <a:pathLst>
              <a:path w="19050" h="31750">
                <a:moveTo>
                  <a:pt x="10033" y="0"/>
                </a:moveTo>
                <a:lnTo>
                  <a:pt x="0" y="0"/>
                </a:lnTo>
                <a:lnTo>
                  <a:pt x="8763" y="31750"/>
                </a:lnTo>
                <a:lnTo>
                  <a:pt x="18669" y="31750"/>
                </a:lnTo>
                <a:lnTo>
                  <a:pt x="10033" y="0"/>
                </a:lnTo>
                <a:close/>
              </a:path>
            </a:pathLst>
          </a:custGeom>
          <a:solidFill>
            <a:srgbClr val="C00000"/>
          </a:solidFill>
        </p:spPr>
        <p:txBody>
          <a:bodyPr wrap="square" lIns="0" tIns="0" rIns="0" bIns="0" rtlCol="0"/>
          <a:lstStyle/>
          <a:p>
            <a:endParaRPr dirty="0"/>
          </a:p>
        </p:txBody>
      </p:sp>
      <p:sp>
        <p:nvSpPr>
          <p:cNvPr id="15" name="object 15"/>
          <p:cNvSpPr/>
          <p:nvPr/>
        </p:nvSpPr>
        <p:spPr>
          <a:xfrm>
            <a:off x="3395726" y="5521071"/>
            <a:ext cx="69850" cy="28575"/>
          </a:xfrm>
          <a:custGeom>
            <a:avLst/>
            <a:gdLst/>
            <a:ahLst/>
            <a:cxnLst/>
            <a:rect l="l" t="t" r="r" b="b"/>
            <a:pathLst>
              <a:path w="69850" h="28575">
                <a:moveTo>
                  <a:pt x="67945" y="0"/>
                </a:moveTo>
                <a:lnTo>
                  <a:pt x="0" y="18541"/>
                </a:lnTo>
                <a:lnTo>
                  <a:pt x="36449" y="28320"/>
                </a:lnTo>
                <a:lnTo>
                  <a:pt x="59309" y="5079"/>
                </a:lnTo>
                <a:lnTo>
                  <a:pt x="69342" y="5079"/>
                </a:lnTo>
                <a:lnTo>
                  <a:pt x="67945" y="0"/>
                </a:lnTo>
                <a:close/>
              </a:path>
            </a:pathLst>
          </a:custGeom>
          <a:solidFill>
            <a:srgbClr val="C00000"/>
          </a:solidFill>
        </p:spPr>
        <p:txBody>
          <a:bodyPr wrap="square" lIns="0" tIns="0" rIns="0" bIns="0" rtlCol="0"/>
          <a:lstStyle/>
          <a:p>
            <a:endParaRPr dirty="0"/>
          </a:p>
        </p:txBody>
      </p:sp>
      <p:sp>
        <p:nvSpPr>
          <p:cNvPr id="16" name="object 16"/>
          <p:cNvSpPr/>
          <p:nvPr/>
        </p:nvSpPr>
        <p:spPr>
          <a:xfrm>
            <a:off x="3322065" y="5486400"/>
            <a:ext cx="151765" cy="53340"/>
          </a:xfrm>
          <a:custGeom>
            <a:avLst/>
            <a:gdLst/>
            <a:ahLst/>
            <a:cxnLst/>
            <a:rect l="l" t="t" r="r" b="b"/>
            <a:pathLst>
              <a:path w="151764" h="53339">
                <a:moveTo>
                  <a:pt x="16255" y="0"/>
                </a:moveTo>
                <a:lnTo>
                  <a:pt x="9397" y="2413"/>
                </a:lnTo>
                <a:lnTo>
                  <a:pt x="3936" y="7238"/>
                </a:lnTo>
                <a:lnTo>
                  <a:pt x="507" y="13970"/>
                </a:lnTo>
                <a:lnTo>
                  <a:pt x="0" y="21463"/>
                </a:lnTo>
                <a:lnTo>
                  <a:pt x="2412" y="28448"/>
                </a:lnTo>
                <a:lnTo>
                  <a:pt x="7238" y="33909"/>
                </a:lnTo>
                <a:lnTo>
                  <a:pt x="13969" y="37211"/>
                </a:lnTo>
                <a:lnTo>
                  <a:pt x="73659" y="53213"/>
                </a:lnTo>
                <a:lnTo>
                  <a:pt x="141604" y="34671"/>
                </a:lnTo>
                <a:lnTo>
                  <a:pt x="151383" y="34671"/>
                </a:lnTo>
                <a:lnTo>
                  <a:pt x="23875" y="508"/>
                </a:lnTo>
                <a:lnTo>
                  <a:pt x="16255" y="0"/>
                </a:lnTo>
                <a:close/>
              </a:path>
            </a:pathLst>
          </a:custGeom>
          <a:solidFill>
            <a:srgbClr val="C00000"/>
          </a:solidFill>
        </p:spPr>
        <p:txBody>
          <a:bodyPr wrap="square" lIns="0" tIns="0" rIns="0" bIns="0" rtlCol="0"/>
          <a:lstStyle/>
          <a:p>
            <a:endParaRPr dirty="0"/>
          </a:p>
        </p:txBody>
      </p:sp>
      <p:sp>
        <p:nvSpPr>
          <p:cNvPr id="19" name="object 4">
            <a:extLst>
              <a:ext uri="{FF2B5EF4-FFF2-40B4-BE49-F238E27FC236}">
                <a16:creationId xmlns:a16="http://schemas.microsoft.com/office/drawing/2014/main" id="{092BD9B5-C779-4B1A-AC73-337C9032A7AB}"/>
              </a:ext>
            </a:extLst>
          </p:cNvPr>
          <p:cNvSpPr txBox="1"/>
          <p:nvPr/>
        </p:nvSpPr>
        <p:spPr>
          <a:xfrm>
            <a:off x="762000" y="1371600"/>
            <a:ext cx="8991600" cy="2215991"/>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Add blood to or above FILL line</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Press </a:t>
            </a:r>
            <a:r>
              <a:rPr lang="en-US" sz="2400" b="1" spc="-5" dirty="0">
                <a:solidFill>
                  <a:schemeClr val="tx2"/>
                </a:solidFill>
                <a:latin typeface="Arial"/>
                <a:cs typeface="Arial"/>
              </a:rPr>
              <a:t>Start Test</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The sample will automatically:</a:t>
            </a:r>
          </a:p>
          <a:p>
            <a:pPr marL="812800" lvl="1" indent="-342900">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Be drawn in</a:t>
            </a:r>
          </a:p>
          <a:p>
            <a:pPr marL="812800" lvl="1" indent="-342900">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Mixed with reagents</a:t>
            </a:r>
          </a:p>
          <a:p>
            <a:pPr marL="812800" lvl="1" indent="-342900">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Initiate testing</a:t>
            </a:r>
          </a:p>
        </p:txBody>
      </p:sp>
      <p:pic>
        <p:nvPicPr>
          <p:cNvPr id="3" name="Picture 2" descr="A screenshot of a test&#10;&#10;Description automatically generated">
            <a:extLst>
              <a:ext uri="{FF2B5EF4-FFF2-40B4-BE49-F238E27FC236}">
                <a16:creationId xmlns:a16="http://schemas.microsoft.com/office/drawing/2014/main" id="{F08E0C63-FDE8-CFDC-1F61-60DBDCC44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1173950"/>
            <a:ext cx="3352800" cy="2524846"/>
          </a:xfrm>
          <a:prstGeom prst="rect">
            <a:avLst/>
          </a:prstGeom>
        </p:spPr>
      </p:pic>
      <p:sp>
        <p:nvSpPr>
          <p:cNvPr id="18" name="object 18"/>
          <p:cNvSpPr/>
          <p:nvPr/>
        </p:nvSpPr>
        <p:spPr>
          <a:xfrm rot="10800000" flipV="1">
            <a:off x="11035982" y="3507133"/>
            <a:ext cx="483236" cy="309276"/>
          </a:xfrm>
          <a:custGeom>
            <a:avLst/>
            <a:gdLst/>
            <a:ahLst/>
            <a:cxnLst/>
            <a:rect l="l" t="t" r="r" b="b"/>
            <a:pathLst>
              <a:path w="506729">
                <a:moveTo>
                  <a:pt x="506602" y="0"/>
                </a:moveTo>
                <a:lnTo>
                  <a:pt x="0" y="0"/>
                </a:lnTo>
              </a:path>
            </a:pathLst>
          </a:custGeom>
          <a:ln w="38100">
            <a:solidFill>
              <a:srgbClr val="C00000"/>
            </a:solidFill>
          </a:ln>
        </p:spPr>
        <p:txBody>
          <a:bodyPr wrap="square" lIns="0" tIns="0" rIns="0" bIns="0" rtlCol="0"/>
          <a:lstStyle/>
          <a:p>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410200" y="2747772"/>
            <a:ext cx="2819400" cy="3122676"/>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p:txBody>
          <a:bodyPr/>
          <a:lstStyle/>
          <a:p>
            <a:r>
              <a:rPr lang="en-US" dirty="0"/>
              <a:t>Sealed Cartridge</a:t>
            </a:r>
          </a:p>
        </p:txBody>
      </p:sp>
      <p:sp>
        <p:nvSpPr>
          <p:cNvPr id="7" name="object 7"/>
          <p:cNvSpPr/>
          <p:nvPr/>
        </p:nvSpPr>
        <p:spPr>
          <a:xfrm>
            <a:off x="4152138" y="3758946"/>
            <a:ext cx="2180843" cy="133350"/>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4177665" y="3797427"/>
            <a:ext cx="2072005" cy="11430"/>
          </a:xfrm>
          <a:custGeom>
            <a:avLst/>
            <a:gdLst/>
            <a:ahLst/>
            <a:cxnLst/>
            <a:rect l="l" t="t" r="r" b="b"/>
            <a:pathLst>
              <a:path w="2072004" h="11429">
                <a:moveTo>
                  <a:pt x="0" y="11175"/>
                </a:moveTo>
                <a:lnTo>
                  <a:pt x="2071624" y="0"/>
                </a:lnTo>
              </a:path>
            </a:pathLst>
          </a:custGeom>
          <a:ln w="25146">
            <a:solidFill>
              <a:srgbClr val="C00000"/>
            </a:solidFill>
          </a:ln>
        </p:spPr>
        <p:txBody>
          <a:bodyPr wrap="square" lIns="0" tIns="0" rIns="0" bIns="0" rtlCol="0"/>
          <a:lstStyle/>
          <a:p>
            <a:endParaRPr dirty="0"/>
          </a:p>
        </p:txBody>
      </p:sp>
      <p:sp>
        <p:nvSpPr>
          <p:cNvPr id="9" name="object 9"/>
          <p:cNvSpPr txBox="1"/>
          <p:nvPr/>
        </p:nvSpPr>
        <p:spPr>
          <a:xfrm>
            <a:off x="1494339" y="3444771"/>
            <a:ext cx="2591053" cy="1728678"/>
          </a:xfrm>
          <a:prstGeom prst="rect">
            <a:avLst/>
          </a:prstGeom>
        </p:spPr>
        <p:txBody>
          <a:bodyPr vert="horz" wrap="square" lIns="0" tIns="0" rIns="0" bIns="0" rtlCol="0">
            <a:spAutoFit/>
          </a:bodyPr>
          <a:lstStyle/>
          <a:p>
            <a:pPr marL="16510" marR="5080" indent="148590" algn="r">
              <a:lnSpc>
                <a:spcPct val="100000"/>
              </a:lnSpc>
            </a:pPr>
            <a:r>
              <a:rPr sz="2400" spc="-5" dirty="0">
                <a:latin typeface="Arial"/>
                <a:cs typeface="Arial"/>
              </a:rPr>
              <a:t>S</a:t>
            </a:r>
            <a:r>
              <a:rPr sz="2400" spc="-20" dirty="0">
                <a:latin typeface="Arial"/>
                <a:cs typeface="Arial"/>
              </a:rPr>
              <a:t>a</a:t>
            </a:r>
            <a:r>
              <a:rPr sz="2400" spc="-10" dirty="0">
                <a:latin typeface="Arial"/>
                <a:cs typeface="Arial"/>
              </a:rPr>
              <a:t>m</a:t>
            </a:r>
            <a:r>
              <a:rPr sz="2400" spc="-15" dirty="0">
                <a:latin typeface="Arial"/>
                <a:cs typeface="Arial"/>
              </a:rPr>
              <a:t>p</a:t>
            </a:r>
            <a:r>
              <a:rPr sz="2400" spc="-5" dirty="0">
                <a:latin typeface="Arial"/>
                <a:cs typeface="Arial"/>
              </a:rPr>
              <a:t>le</a:t>
            </a:r>
            <a:r>
              <a:rPr lang="en-US" sz="2400" spc="-5" dirty="0">
                <a:latin typeface="Arial"/>
                <a:cs typeface="Arial"/>
              </a:rPr>
              <a:t> </a:t>
            </a:r>
            <a:r>
              <a:rPr sz="2400" spc="-5" dirty="0">
                <a:latin typeface="Arial"/>
                <a:cs typeface="Arial"/>
              </a:rPr>
              <a:t>r</a:t>
            </a:r>
            <a:r>
              <a:rPr sz="2400" spc="-20" dirty="0">
                <a:latin typeface="Arial"/>
                <a:cs typeface="Arial"/>
              </a:rPr>
              <a:t>e</a:t>
            </a:r>
            <a:r>
              <a:rPr sz="2400" spc="-5" dirty="0">
                <a:latin typeface="Arial"/>
                <a:cs typeface="Arial"/>
              </a:rPr>
              <a:t>s</a:t>
            </a:r>
            <a:r>
              <a:rPr sz="2400" spc="-20" dirty="0">
                <a:latin typeface="Arial"/>
                <a:cs typeface="Arial"/>
              </a:rPr>
              <a:t>e</a:t>
            </a:r>
            <a:r>
              <a:rPr sz="2400" dirty="0">
                <a:latin typeface="Arial"/>
                <a:cs typeface="Arial"/>
              </a:rPr>
              <a:t>r</a:t>
            </a:r>
            <a:r>
              <a:rPr sz="2400" spc="-15" dirty="0">
                <a:latin typeface="Arial"/>
                <a:cs typeface="Arial"/>
              </a:rPr>
              <a:t>v</a:t>
            </a:r>
            <a:r>
              <a:rPr sz="2400" spc="-20" dirty="0">
                <a:latin typeface="Arial"/>
                <a:cs typeface="Arial"/>
              </a:rPr>
              <a:t>o</a:t>
            </a:r>
            <a:r>
              <a:rPr sz="2400" spc="-5" dirty="0">
                <a:latin typeface="Arial"/>
                <a:cs typeface="Arial"/>
              </a:rPr>
              <a:t>ir</a:t>
            </a:r>
            <a:r>
              <a:rPr lang="en-US" sz="2400" spc="-5" dirty="0">
                <a:latin typeface="Arial"/>
                <a:cs typeface="Arial"/>
              </a:rPr>
              <a:t> </a:t>
            </a:r>
            <a:r>
              <a:rPr sz="2400" spc="-15" dirty="0">
                <a:latin typeface="Arial"/>
                <a:cs typeface="Arial"/>
              </a:rPr>
              <a:t>e</a:t>
            </a:r>
            <a:r>
              <a:rPr sz="2400" spc="-10" dirty="0">
                <a:latin typeface="Arial"/>
                <a:cs typeface="Arial"/>
              </a:rPr>
              <a:t>m</a:t>
            </a:r>
            <a:r>
              <a:rPr sz="2400" spc="-15" dirty="0">
                <a:latin typeface="Arial"/>
                <a:cs typeface="Arial"/>
              </a:rPr>
              <a:t>pt</a:t>
            </a:r>
            <a:r>
              <a:rPr sz="2400" spc="-5" dirty="0">
                <a:latin typeface="Arial"/>
                <a:cs typeface="Arial"/>
              </a:rPr>
              <a:t>i</a:t>
            </a:r>
            <a:r>
              <a:rPr sz="2400" spc="-20" dirty="0">
                <a:latin typeface="Arial"/>
                <a:cs typeface="Arial"/>
              </a:rPr>
              <a:t>e</a:t>
            </a:r>
            <a:r>
              <a:rPr sz="2400" spc="-5" dirty="0">
                <a:latin typeface="Arial"/>
                <a:cs typeface="Arial"/>
              </a:rPr>
              <a:t>d</a:t>
            </a:r>
            <a:endParaRPr sz="2400" dirty="0">
              <a:latin typeface="Arial"/>
              <a:cs typeface="Arial"/>
            </a:endParaRPr>
          </a:p>
          <a:p>
            <a:pPr>
              <a:lnSpc>
                <a:spcPct val="100000"/>
              </a:lnSpc>
            </a:pPr>
            <a:endParaRPr lang="en-US" sz="2700" dirty="0">
              <a:latin typeface="Times New Roman"/>
              <a:cs typeface="Times New Roman"/>
            </a:endParaRPr>
          </a:p>
          <a:p>
            <a:pPr marL="12700" marR="5715" indent="339725" algn="r">
              <a:lnSpc>
                <a:spcPct val="100000"/>
              </a:lnSpc>
              <a:spcBef>
                <a:spcPts val="1635"/>
              </a:spcBef>
            </a:pPr>
            <a:r>
              <a:rPr sz="2400" spc="-180" dirty="0">
                <a:latin typeface="Arial"/>
                <a:cs typeface="Arial"/>
              </a:rPr>
              <a:t>W</a:t>
            </a:r>
            <a:r>
              <a:rPr sz="2400" dirty="0">
                <a:latin typeface="Arial"/>
                <a:cs typeface="Arial"/>
              </a:rPr>
              <a:t>aste reser</a:t>
            </a:r>
            <a:r>
              <a:rPr sz="2400" spc="-10" dirty="0">
                <a:latin typeface="Arial"/>
                <a:cs typeface="Arial"/>
              </a:rPr>
              <a:t>v</a:t>
            </a:r>
            <a:r>
              <a:rPr sz="2400" spc="-30" dirty="0">
                <a:latin typeface="Arial"/>
                <a:cs typeface="Arial"/>
              </a:rPr>
              <a:t>o</a:t>
            </a:r>
            <a:r>
              <a:rPr sz="2400" spc="-10" dirty="0">
                <a:latin typeface="Arial"/>
                <a:cs typeface="Arial"/>
              </a:rPr>
              <a:t>ir</a:t>
            </a:r>
            <a:endParaRPr sz="2400" dirty="0">
              <a:latin typeface="Arial"/>
              <a:cs typeface="Arial"/>
            </a:endParaRPr>
          </a:p>
        </p:txBody>
      </p:sp>
      <p:sp>
        <p:nvSpPr>
          <p:cNvPr id="10" name="object 10"/>
          <p:cNvSpPr/>
          <p:nvPr/>
        </p:nvSpPr>
        <p:spPr>
          <a:xfrm>
            <a:off x="4158996" y="5248655"/>
            <a:ext cx="2180844" cy="133350"/>
          </a:xfrm>
          <a:prstGeom prst="rect">
            <a:avLst/>
          </a:prstGeom>
          <a:blipFill>
            <a:blip r:embed="rId3" cstate="print"/>
            <a:stretch>
              <a:fillRect/>
            </a:stretch>
          </a:blipFill>
        </p:spPr>
        <p:txBody>
          <a:bodyPr wrap="square" lIns="0" tIns="0" rIns="0" bIns="0" rtlCol="0"/>
          <a:lstStyle/>
          <a:p>
            <a:endParaRPr dirty="0"/>
          </a:p>
        </p:txBody>
      </p:sp>
      <p:sp>
        <p:nvSpPr>
          <p:cNvPr id="11" name="object 11"/>
          <p:cNvSpPr/>
          <p:nvPr/>
        </p:nvSpPr>
        <p:spPr>
          <a:xfrm>
            <a:off x="4183760" y="5287136"/>
            <a:ext cx="2072639" cy="11430"/>
          </a:xfrm>
          <a:custGeom>
            <a:avLst/>
            <a:gdLst/>
            <a:ahLst/>
            <a:cxnLst/>
            <a:rect l="l" t="t" r="r" b="b"/>
            <a:pathLst>
              <a:path w="2072639" h="11429">
                <a:moveTo>
                  <a:pt x="0" y="11175"/>
                </a:moveTo>
                <a:lnTo>
                  <a:pt x="2072386" y="0"/>
                </a:lnTo>
              </a:path>
            </a:pathLst>
          </a:custGeom>
          <a:ln w="25146">
            <a:solidFill>
              <a:srgbClr val="C00000"/>
            </a:solidFill>
          </a:ln>
        </p:spPr>
        <p:txBody>
          <a:bodyPr wrap="square" lIns="0" tIns="0" rIns="0" bIns="0" rtlCol="0"/>
          <a:lstStyle/>
          <a:p>
            <a:endParaRPr dirty="0"/>
          </a:p>
        </p:txBody>
      </p:sp>
      <p:sp>
        <p:nvSpPr>
          <p:cNvPr id="12" name="object 4">
            <a:extLst>
              <a:ext uri="{FF2B5EF4-FFF2-40B4-BE49-F238E27FC236}">
                <a16:creationId xmlns:a16="http://schemas.microsoft.com/office/drawing/2014/main" id="{28326201-2807-4F77-A2BB-3812E5724184}"/>
              </a:ext>
            </a:extLst>
          </p:cNvPr>
          <p:cNvSpPr txBox="1"/>
          <p:nvPr/>
        </p:nvSpPr>
        <p:spPr>
          <a:xfrm>
            <a:off x="762000" y="1371600"/>
            <a:ext cx="10363200" cy="738664"/>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Reagent mixing and testing occurs automatically within sealed cartridge.</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Excess blood moved to sealed waste area in cartridge.</a:t>
            </a:r>
            <a:endParaRPr lang="en-US" sz="2400" dirty="0">
              <a:solidFill>
                <a:schemeClr val="tx2"/>
              </a:solidFill>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C2AFD8-AEC9-4946-8C9A-6F63F840FD07}"/>
              </a:ext>
            </a:extLst>
          </p:cNvPr>
          <p:cNvSpPr>
            <a:spLocks noGrp="1"/>
          </p:cNvSpPr>
          <p:nvPr>
            <p:ph type="body" sz="quarter" idx="10"/>
          </p:nvPr>
        </p:nvSpPr>
        <p:spPr/>
        <p:txBody>
          <a:bodyPr/>
          <a:lstStyle/>
          <a:p>
            <a:r>
              <a:rPr lang="en-US" spc="-85" dirty="0"/>
              <a:t>Test</a:t>
            </a:r>
            <a:r>
              <a:rPr lang="en-US" spc="-280" dirty="0"/>
              <a:t> </a:t>
            </a:r>
            <a:r>
              <a:rPr lang="en-US" dirty="0"/>
              <a:t>completion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Stopping a Sample Prematurely</a:t>
            </a:r>
          </a:p>
        </p:txBody>
      </p:sp>
      <p:sp>
        <p:nvSpPr>
          <p:cNvPr id="6" name="object 6"/>
          <p:cNvSpPr/>
          <p:nvPr/>
        </p:nvSpPr>
        <p:spPr>
          <a:xfrm>
            <a:off x="5682996" y="4226052"/>
            <a:ext cx="870204" cy="533400"/>
          </a:xfrm>
          <a:custGeom>
            <a:avLst/>
            <a:gdLst/>
            <a:ahLst/>
            <a:cxnLst/>
            <a:rect l="l" t="t" r="r" b="b"/>
            <a:pathLst>
              <a:path w="533400" h="533400">
                <a:moveTo>
                  <a:pt x="266700" y="0"/>
                </a:moveTo>
                <a:lnTo>
                  <a:pt x="266700" y="133350"/>
                </a:lnTo>
                <a:lnTo>
                  <a:pt x="0" y="133350"/>
                </a:lnTo>
                <a:lnTo>
                  <a:pt x="0" y="400050"/>
                </a:lnTo>
                <a:lnTo>
                  <a:pt x="266700" y="400050"/>
                </a:lnTo>
                <a:lnTo>
                  <a:pt x="266700" y="533400"/>
                </a:lnTo>
                <a:lnTo>
                  <a:pt x="533400" y="266700"/>
                </a:lnTo>
                <a:lnTo>
                  <a:pt x="266700" y="0"/>
                </a:lnTo>
                <a:close/>
              </a:path>
            </a:pathLst>
          </a:custGeom>
          <a:solidFill>
            <a:srgbClr val="C00000"/>
          </a:solidFill>
        </p:spPr>
        <p:txBody>
          <a:bodyPr wrap="square" lIns="0" tIns="0" rIns="0" bIns="0" rtlCol="0"/>
          <a:lstStyle/>
          <a:p>
            <a:endParaRPr dirty="0"/>
          </a:p>
        </p:txBody>
      </p:sp>
      <p:sp>
        <p:nvSpPr>
          <p:cNvPr id="7" name="object 7"/>
          <p:cNvSpPr>
            <a:spLocks/>
          </p:cNvSpPr>
          <p:nvPr/>
        </p:nvSpPr>
        <p:spPr>
          <a:xfrm>
            <a:off x="6870653" y="3042910"/>
            <a:ext cx="3840480" cy="2871216"/>
          </a:xfrm>
          <a:prstGeom prst="rect">
            <a:avLst/>
          </a:prstGeom>
          <a:blipFill>
            <a:blip r:embed="rId2" cstate="print"/>
            <a:stretch>
              <a:fillRect/>
            </a:stretch>
          </a:blipFill>
        </p:spPr>
        <p:txBody>
          <a:bodyPr wrap="square" lIns="0" tIns="0" rIns="0" bIns="0" rtlCol="0"/>
          <a:lstStyle/>
          <a:p>
            <a:endParaRPr dirty="0"/>
          </a:p>
        </p:txBody>
      </p:sp>
      <p:sp>
        <p:nvSpPr>
          <p:cNvPr id="13" name="object 13"/>
          <p:cNvSpPr txBox="1"/>
          <p:nvPr/>
        </p:nvSpPr>
        <p:spPr>
          <a:xfrm>
            <a:off x="1094051" y="6100740"/>
            <a:ext cx="5605780" cy="276999"/>
          </a:xfrm>
          <a:prstGeom prst="rect">
            <a:avLst/>
          </a:prstGeom>
        </p:spPr>
        <p:txBody>
          <a:bodyPr vert="horz" wrap="square" lIns="0" tIns="0" rIns="0" bIns="0" rtlCol="0">
            <a:spAutoFit/>
          </a:bodyPr>
          <a:lstStyle/>
          <a:p>
            <a:pPr marL="12700">
              <a:lnSpc>
                <a:spcPct val="100000"/>
              </a:lnSpc>
            </a:pPr>
            <a:r>
              <a:rPr b="1" dirty="0">
                <a:latin typeface="Arial"/>
                <a:cs typeface="Arial"/>
              </a:rPr>
              <a:t>N</a:t>
            </a:r>
            <a:r>
              <a:rPr lang="en-US" b="1" dirty="0">
                <a:latin typeface="Arial"/>
                <a:cs typeface="Arial"/>
              </a:rPr>
              <a:t>ote</a:t>
            </a:r>
            <a:r>
              <a:rPr dirty="0">
                <a:latin typeface="Arial"/>
                <a:cs typeface="Arial"/>
              </a:rPr>
              <a:t>: </a:t>
            </a:r>
            <a:r>
              <a:rPr lang="en-US" spc="-10" dirty="0">
                <a:latin typeface="Arial"/>
                <a:cs typeface="Arial"/>
              </a:rPr>
              <a:t>O</a:t>
            </a:r>
            <a:r>
              <a:rPr spc="-10" dirty="0">
                <a:latin typeface="Arial"/>
                <a:cs typeface="Arial"/>
              </a:rPr>
              <a:t>nly finalized results </a:t>
            </a:r>
            <a:r>
              <a:rPr spc="-5" dirty="0">
                <a:latin typeface="Arial"/>
                <a:cs typeface="Arial"/>
              </a:rPr>
              <a:t>will </a:t>
            </a:r>
            <a:r>
              <a:rPr spc="-10" dirty="0">
                <a:latin typeface="Arial"/>
                <a:cs typeface="Arial"/>
              </a:rPr>
              <a:t>be</a:t>
            </a:r>
            <a:r>
              <a:rPr spc="110" dirty="0">
                <a:latin typeface="Arial"/>
                <a:cs typeface="Arial"/>
              </a:rPr>
              <a:t> </a:t>
            </a:r>
            <a:r>
              <a:rPr spc="-10" dirty="0">
                <a:latin typeface="Arial"/>
                <a:cs typeface="Arial"/>
              </a:rPr>
              <a:t>saved</a:t>
            </a:r>
            <a:r>
              <a:rPr lang="en-US" spc="-10" dirty="0">
                <a:latin typeface="Arial"/>
                <a:cs typeface="Arial"/>
              </a:rPr>
              <a:t>.</a:t>
            </a:r>
            <a:endParaRPr dirty="0">
              <a:latin typeface="Arial"/>
              <a:cs typeface="Arial"/>
            </a:endParaRPr>
          </a:p>
        </p:txBody>
      </p:sp>
      <p:cxnSp>
        <p:nvCxnSpPr>
          <p:cNvPr id="17" name="Straight Arrow Connector 16">
            <a:extLst>
              <a:ext uri="{FF2B5EF4-FFF2-40B4-BE49-F238E27FC236}">
                <a16:creationId xmlns:a16="http://schemas.microsoft.com/office/drawing/2014/main" id="{75A15E3F-FFF0-5D1C-0391-C0B745867143}"/>
              </a:ext>
            </a:extLst>
          </p:cNvPr>
          <p:cNvCxnSpPr/>
          <p:nvPr/>
        </p:nvCxnSpPr>
        <p:spPr>
          <a:xfrm>
            <a:off x="6096000" y="5631471"/>
            <a:ext cx="12512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B980C7C-67FD-6AD8-6DCA-85ED5C2A8FD7}"/>
              </a:ext>
            </a:extLst>
          </p:cNvPr>
          <p:cNvCxnSpPr>
            <a:cxnSpLocks/>
          </p:cNvCxnSpPr>
          <p:nvPr/>
        </p:nvCxnSpPr>
        <p:spPr>
          <a:xfrm flipH="1">
            <a:off x="10210800" y="5631471"/>
            <a:ext cx="1371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bject 4">
            <a:extLst>
              <a:ext uri="{FF2B5EF4-FFF2-40B4-BE49-F238E27FC236}">
                <a16:creationId xmlns:a16="http://schemas.microsoft.com/office/drawing/2014/main" id="{1A179601-7B7A-4AF2-8BCC-8D85E5B31320}"/>
              </a:ext>
            </a:extLst>
          </p:cNvPr>
          <p:cNvSpPr txBox="1"/>
          <p:nvPr/>
        </p:nvSpPr>
        <p:spPr>
          <a:xfrm>
            <a:off x="762000" y="1371600"/>
            <a:ext cx="9829800" cy="1477328"/>
          </a:xfrm>
          <a:prstGeom prst="rect">
            <a:avLst/>
          </a:prstGeom>
        </p:spPr>
        <p:txBody>
          <a:bodyPr vert="horz" wrap="square" lIns="0" tIns="0" rIns="0" bIns="0" rtlCol="0">
            <a:spAutoFit/>
          </a:bodyPr>
          <a:lstStyle/>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Patient and QC tests can be stopped prematurely if desired.</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To stop early: press </a:t>
            </a:r>
            <a:r>
              <a:rPr lang="en-US" sz="2400" b="1" spc="-5" dirty="0">
                <a:solidFill>
                  <a:schemeClr val="tx2"/>
                </a:solidFill>
                <a:latin typeface="Arial"/>
                <a:cs typeface="Arial"/>
              </a:rPr>
              <a:t>Stop</a:t>
            </a:r>
            <a:r>
              <a:rPr lang="en-US" sz="2400" spc="-5" dirty="0">
                <a:solidFill>
                  <a:schemeClr val="tx2"/>
                </a:solidFill>
                <a:latin typeface="Arial"/>
                <a:cs typeface="Arial"/>
              </a:rPr>
              <a:t> from the results screen.</a:t>
            </a:r>
          </a:p>
          <a:p>
            <a:pPr marL="355600" indent="-342900">
              <a:lnSpc>
                <a:spcPct val="100000"/>
              </a:lnSpc>
              <a:buClr>
                <a:schemeClr val="tx2">
                  <a:lumMod val="60000"/>
                  <a:lumOff val="40000"/>
                </a:schemeClr>
              </a:buClr>
              <a:buFont typeface="Arial" panose="020B0604020202020204" pitchFamily="34" charset="0"/>
              <a:buChar char="•"/>
            </a:pPr>
            <a:r>
              <a:rPr lang="en-US" sz="2400" spc="-5" dirty="0">
                <a:solidFill>
                  <a:schemeClr val="tx2"/>
                </a:solidFill>
                <a:latin typeface="Arial"/>
                <a:cs typeface="Arial"/>
              </a:rPr>
              <a:t>Choose </a:t>
            </a:r>
            <a:r>
              <a:rPr lang="en-US" sz="2400" b="1" spc="-5" dirty="0">
                <a:solidFill>
                  <a:schemeClr val="tx2"/>
                </a:solidFill>
                <a:latin typeface="Arial"/>
                <a:cs typeface="Arial"/>
              </a:rPr>
              <a:t>Acknowledge</a:t>
            </a:r>
            <a:r>
              <a:rPr lang="en-US" sz="2400" spc="-5" dirty="0">
                <a:solidFill>
                  <a:schemeClr val="tx2"/>
                </a:solidFill>
                <a:latin typeface="Arial"/>
                <a:cs typeface="Arial"/>
              </a:rPr>
              <a:t> to proceed with test termination or </a:t>
            </a:r>
            <a:r>
              <a:rPr lang="en-US" sz="2400" b="1" spc="-5" dirty="0">
                <a:solidFill>
                  <a:schemeClr val="tx2"/>
                </a:solidFill>
                <a:latin typeface="Arial"/>
                <a:cs typeface="Arial"/>
              </a:rPr>
              <a:t>Cancel</a:t>
            </a:r>
            <a:r>
              <a:rPr lang="en-US" sz="2400" spc="-5" dirty="0">
                <a:solidFill>
                  <a:schemeClr val="tx2"/>
                </a:solidFill>
                <a:latin typeface="Arial"/>
                <a:cs typeface="Arial"/>
              </a:rPr>
              <a:t> to continue testing.</a:t>
            </a:r>
          </a:p>
        </p:txBody>
      </p:sp>
      <p:pic>
        <p:nvPicPr>
          <p:cNvPr id="3" name="Picture 2" descr="A screenshot of a computer&#10;&#10;Description automatically generated">
            <a:extLst>
              <a:ext uri="{FF2B5EF4-FFF2-40B4-BE49-F238E27FC236}">
                <a16:creationId xmlns:a16="http://schemas.microsoft.com/office/drawing/2014/main" id="{20A7DEA8-132F-6C2A-42EA-68771AA32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495" y="2901192"/>
            <a:ext cx="3895238" cy="292380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0" dirty="0"/>
              <a:t>Finishing</a:t>
            </a:r>
            <a:r>
              <a:rPr spc="-150" dirty="0"/>
              <a:t> </a:t>
            </a:r>
            <a:r>
              <a:rPr spc="-60" dirty="0"/>
              <a:t>Test</a:t>
            </a:r>
          </a:p>
        </p:txBody>
      </p:sp>
      <p:sp>
        <p:nvSpPr>
          <p:cNvPr id="5" name="object 5"/>
          <p:cNvSpPr>
            <a:spLocks noChangeAspect="1"/>
          </p:cNvSpPr>
          <p:nvPr/>
        </p:nvSpPr>
        <p:spPr>
          <a:xfrm>
            <a:off x="1788309" y="3042006"/>
            <a:ext cx="3840480" cy="2977794"/>
          </a:xfrm>
          <a:prstGeom prst="rect">
            <a:avLst/>
          </a:prstGeom>
          <a:blipFill>
            <a:blip r:embed="rId2" cstate="print"/>
            <a:stretch>
              <a:fillRect/>
            </a:stretch>
          </a:blipFill>
        </p:spPr>
        <p:txBody>
          <a:bodyPr wrap="square" lIns="0" tIns="0" rIns="0" bIns="0" rtlCol="0"/>
          <a:lstStyle/>
          <a:p>
            <a:endParaRPr dirty="0"/>
          </a:p>
        </p:txBody>
      </p:sp>
      <p:cxnSp>
        <p:nvCxnSpPr>
          <p:cNvPr id="25" name="Straight Arrow Connector 24">
            <a:extLst>
              <a:ext uri="{FF2B5EF4-FFF2-40B4-BE49-F238E27FC236}">
                <a16:creationId xmlns:a16="http://schemas.microsoft.com/office/drawing/2014/main" id="{EB158C86-1D7C-9C2B-B27F-D1ED53DE5C5D}"/>
              </a:ext>
            </a:extLst>
          </p:cNvPr>
          <p:cNvCxnSpPr>
            <a:cxnSpLocks/>
          </p:cNvCxnSpPr>
          <p:nvPr/>
        </p:nvCxnSpPr>
        <p:spPr>
          <a:xfrm>
            <a:off x="1753188" y="4265161"/>
            <a:ext cx="14433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1E85EDE-6E2D-80BB-C13B-E7513E957A91}"/>
              </a:ext>
            </a:extLst>
          </p:cNvPr>
          <p:cNvSpPr txBox="1"/>
          <p:nvPr/>
        </p:nvSpPr>
        <p:spPr>
          <a:xfrm>
            <a:off x="188042" y="3733800"/>
            <a:ext cx="1600267" cy="1015663"/>
          </a:xfrm>
          <a:prstGeom prst="rect">
            <a:avLst/>
          </a:prstGeom>
          <a:noFill/>
        </p:spPr>
        <p:txBody>
          <a:bodyPr wrap="square" rtlCol="0">
            <a:spAutoFit/>
          </a:bodyPr>
          <a:lstStyle/>
          <a:p>
            <a:r>
              <a:rPr lang="en-US" sz="2000" dirty="0"/>
              <a:t>Cartridge Port Light Flashing </a:t>
            </a:r>
          </a:p>
        </p:txBody>
      </p:sp>
      <p:pic>
        <p:nvPicPr>
          <p:cNvPr id="15" name="Picture 14">
            <a:extLst>
              <a:ext uri="{FF2B5EF4-FFF2-40B4-BE49-F238E27FC236}">
                <a16:creationId xmlns:a16="http://schemas.microsoft.com/office/drawing/2014/main" id="{08753049-FA5F-4B36-4CFC-78C55D181BFA}"/>
              </a:ext>
            </a:extLst>
          </p:cNvPr>
          <p:cNvPicPr>
            <a:picLocks noChangeAspect="1"/>
          </p:cNvPicPr>
          <p:nvPr/>
        </p:nvPicPr>
        <p:blipFill>
          <a:blip r:embed="rId3"/>
          <a:stretch>
            <a:fillRect/>
          </a:stretch>
        </p:blipFill>
        <p:spPr>
          <a:xfrm>
            <a:off x="6816023" y="3042009"/>
            <a:ext cx="3840480" cy="2868358"/>
          </a:xfrm>
          <a:prstGeom prst="rect">
            <a:avLst/>
          </a:prstGeom>
        </p:spPr>
      </p:pic>
      <p:cxnSp>
        <p:nvCxnSpPr>
          <p:cNvPr id="26" name="Straight Arrow Connector 25">
            <a:extLst>
              <a:ext uri="{FF2B5EF4-FFF2-40B4-BE49-F238E27FC236}">
                <a16:creationId xmlns:a16="http://schemas.microsoft.com/office/drawing/2014/main" id="{A567DFBA-1EBB-40E3-AD71-CA80FC75249E}"/>
              </a:ext>
            </a:extLst>
          </p:cNvPr>
          <p:cNvCxnSpPr>
            <a:cxnSpLocks/>
          </p:cNvCxnSpPr>
          <p:nvPr/>
        </p:nvCxnSpPr>
        <p:spPr>
          <a:xfrm flipV="1">
            <a:off x="8534400" y="5731724"/>
            <a:ext cx="978262" cy="5166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ABF4D50-49F9-79A6-5F9C-01831276BE1F}"/>
              </a:ext>
            </a:extLst>
          </p:cNvPr>
          <p:cNvCxnSpPr>
            <a:cxnSpLocks/>
          </p:cNvCxnSpPr>
          <p:nvPr/>
        </p:nvCxnSpPr>
        <p:spPr>
          <a:xfrm>
            <a:off x="6107234" y="5715000"/>
            <a:ext cx="7087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ject 4">
            <a:extLst>
              <a:ext uri="{FF2B5EF4-FFF2-40B4-BE49-F238E27FC236}">
                <a16:creationId xmlns:a16="http://schemas.microsoft.com/office/drawing/2014/main" id="{826465F9-4696-409A-83BF-025F195A22F0}"/>
              </a:ext>
            </a:extLst>
          </p:cNvPr>
          <p:cNvSpPr txBox="1"/>
          <p:nvPr/>
        </p:nvSpPr>
        <p:spPr>
          <a:xfrm>
            <a:off x="762000" y="1371600"/>
            <a:ext cx="9829800" cy="1477328"/>
          </a:xfrm>
          <a:prstGeom prst="rect">
            <a:avLst/>
          </a:prstGeom>
        </p:spPr>
        <p:txBody>
          <a:bodyPr vert="horz" wrap="square" lIns="0" tIns="0" rIns="0" bIns="0" rtlCol="0">
            <a:spAutoFit/>
          </a:bodyPr>
          <a:lstStyle/>
          <a:p>
            <a:pPr marL="355600" indent="-342900">
              <a:lnSpc>
                <a:spcPct val="100000"/>
              </a:lnSpc>
              <a:buFont typeface="Arial" panose="020B0604020202020204" pitchFamily="34" charset="0"/>
              <a:buChar char="•"/>
            </a:pPr>
            <a:r>
              <a:rPr lang="en-US" sz="2400" spc="-5" dirty="0">
                <a:solidFill>
                  <a:schemeClr val="tx2"/>
                </a:solidFill>
                <a:latin typeface="Arial"/>
                <a:cs typeface="Arial"/>
              </a:rPr>
              <a:t>Patient and QC tests stop automatically when all parameters finalize</a:t>
            </a:r>
          </a:p>
          <a:p>
            <a:pPr marL="355600" indent="-342900">
              <a:lnSpc>
                <a:spcPct val="100000"/>
              </a:lnSpc>
              <a:buFont typeface="Arial" panose="020B0604020202020204" pitchFamily="34" charset="0"/>
              <a:buChar char="•"/>
            </a:pPr>
            <a:r>
              <a:rPr lang="en-US" sz="2400" b="1" spc="-5" dirty="0">
                <a:solidFill>
                  <a:schemeClr val="tx2"/>
                </a:solidFill>
                <a:latin typeface="Arial"/>
                <a:cs typeface="Arial"/>
              </a:rPr>
              <a:t>Print</a:t>
            </a:r>
            <a:r>
              <a:rPr lang="en-US" sz="2400" spc="-5" dirty="0">
                <a:solidFill>
                  <a:schemeClr val="tx2"/>
                </a:solidFill>
                <a:latin typeface="Arial"/>
                <a:cs typeface="Arial"/>
              </a:rPr>
              <a:t> if desired</a:t>
            </a:r>
          </a:p>
          <a:p>
            <a:pPr marL="355600" indent="-342900">
              <a:lnSpc>
                <a:spcPct val="100000"/>
              </a:lnSpc>
              <a:buFont typeface="Arial" panose="020B0604020202020204" pitchFamily="34" charset="0"/>
              <a:buChar char="•"/>
            </a:pPr>
            <a:r>
              <a:rPr lang="en-US" sz="2400" spc="-5" dirty="0">
                <a:solidFill>
                  <a:schemeClr val="tx2"/>
                </a:solidFill>
                <a:latin typeface="Arial"/>
                <a:cs typeface="Arial"/>
              </a:rPr>
              <a:t>Select </a:t>
            </a:r>
            <a:r>
              <a:rPr lang="en-US" sz="2400" b="1" spc="-5" dirty="0">
                <a:solidFill>
                  <a:schemeClr val="tx2"/>
                </a:solidFill>
                <a:latin typeface="Arial"/>
                <a:cs typeface="Arial"/>
              </a:rPr>
              <a:t>Done</a:t>
            </a:r>
          </a:p>
          <a:p>
            <a:pPr marL="355600" indent="-342900">
              <a:lnSpc>
                <a:spcPct val="100000"/>
              </a:lnSpc>
              <a:buFont typeface="Arial" panose="020B0604020202020204" pitchFamily="34" charset="0"/>
              <a:buChar char="•"/>
            </a:pPr>
            <a:r>
              <a:rPr lang="en-US" sz="2400" spc="-5" dirty="0">
                <a:solidFill>
                  <a:schemeClr val="tx2"/>
                </a:solidFill>
                <a:latin typeface="Arial"/>
                <a:cs typeface="Arial"/>
              </a:rPr>
              <a:t>When prompted Remove Cartridge</a:t>
            </a:r>
            <a:endParaRPr lang="en-US" sz="2400" dirty="0">
              <a:solidFill>
                <a:schemeClr val="tx2"/>
              </a:solidFill>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B05802-5719-4B14-B106-0685F22236CF}"/>
              </a:ext>
            </a:extLst>
          </p:cNvPr>
          <p:cNvSpPr>
            <a:spLocks noGrp="1"/>
          </p:cNvSpPr>
          <p:nvPr>
            <p:ph type="body" sz="quarter" idx="10"/>
          </p:nvPr>
        </p:nvSpPr>
        <p:spPr/>
        <p:txBody>
          <a:bodyPr/>
          <a:lstStyle/>
          <a:p>
            <a:r>
              <a:rPr lang="en-US" spc="-5" dirty="0"/>
              <a:t>Results</a:t>
            </a:r>
            <a:r>
              <a:rPr lang="en-US" spc="-135" dirty="0"/>
              <a:t> </a:t>
            </a:r>
            <a:r>
              <a:rPr lang="en-US" spc="-5" dirty="0"/>
              <a:t>display</a:t>
            </a:r>
            <a:endParaRPr lang="en-US" dirty="0"/>
          </a:p>
        </p:txBody>
      </p:sp>
      <p:sp>
        <p:nvSpPr>
          <p:cNvPr id="4" name="Text Placeholder 3">
            <a:extLst>
              <a:ext uri="{FF2B5EF4-FFF2-40B4-BE49-F238E27FC236}">
                <a16:creationId xmlns:a16="http://schemas.microsoft.com/office/drawing/2014/main" id="{2122DB86-3DDD-4976-8FD2-DBD37C71F20C}"/>
              </a:ext>
            </a:extLst>
          </p:cNvPr>
          <p:cNvSpPr>
            <a:spLocks noGrp="1"/>
          </p:cNvSpPr>
          <p:nvPr>
            <p:ph type="body" sz="quarter" idx="11"/>
          </p:nvPr>
        </p:nvSpPr>
        <p:spPr>
          <a:xfrm>
            <a:off x="604157" y="4563065"/>
            <a:ext cx="5029200" cy="1304335"/>
          </a:xfrm>
        </p:spPr>
        <p:txBody>
          <a:bodyPr>
            <a:normAutofit fontScale="92500" lnSpcReduction="10000"/>
          </a:bodyPr>
          <a:lstStyle/>
          <a:p>
            <a:pPr marL="12700" marR="5080">
              <a:lnSpc>
                <a:spcPct val="118100"/>
              </a:lnSpc>
              <a:spcBef>
                <a:spcPts val="200"/>
              </a:spcBef>
            </a:pPr>
            <a:r>
              <a:rPr lang="en-US" dirty="0">
                <a:cs typeface="Arial"/>
              </a:rPr>
              <a:t>Display</a:t>
            </a:r>
          </a:p>
          <a:p>
            <a:pPr marL="12700" marR="5080">
              <a:lnSpc>
                <a:spcPct val="118100"/>
              </a:lnSpc>
              <a:spcBef>
                <a:spcPts val="200"/>
              </a:spcBef>
            </a:pPr>
            <a:r>
              <a:rPr lang="en-US" dirty="0">
                <a:cs typeface="Arial"/>
              </a:rPr>
              <a:t>Stored test</a:t>
            </a:r>
          </a:p>
          <a:p>
            <a:pPr marL="12700" marR="5080">
              <a:lnSpc>
                <a:spcPct val="118100"/>
              </a:lnSpc>
              <a:spcBef>
                <a:spcPts val="200"/>
              </a:spcBef>
            </a:pPr>
            <a:r>
              <a:rPr lang="en-US" dirty="0">
                <a:cs typeface="Arial"/>
              </a:rPr>
              <a:t>Icons</a:t>
            </a:r>
          </a:p>
          <a:p>
            <a:endParaRPr lang="en-US" dirty="0"/>
          </a:p>
        </p:txBody>
      </p:sp>
      <p:sp>
        <p:nvSpPr>
          <p:cNvPr id="9" name="Text Placeholder 12">
            <a:extLst>
              <a:ext uri="{FF2B5EF4-FFF2-40B4-BE49-F238E27FC236}">
                <a16:creationId xmlns:a16="http://schemas.microsoft.com/office/drawing/2014/main" id="{AC6E5DBA-6F21-4AD4-8F91-DFA0CE569A21}"/>
              </a:ext>
            </a:extLst>
          </p:cNvPr>
          <p:cNvSpPr txBox="1">
            <a:spLocks/>
          </p:cNvSpPr>
          <p:nvPr/>
        </p:nvSpPr>
        <p:spPr>
          <a:xfrm>
            <a:off x="762000" y="4114800"/>
            <a:ext cx="5105400" cy="8382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400" b="1" kern="1200" cap="none" spc="120" baseline="0" dirty="0" smtClean="0">
                <a:solidFill>
                  <a:schemeClr val="accent4"/>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2pPr>
            <a:lvl3pPr marL="457200" indent="-17145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200" kern="1200">
                <a:solidFill>
                  <a:schemeClr val="tx2"/>
                </a:solidFill>
                <a:latin typeface="+mn-lt"/>
                <a:ea typeface="+mn-ea"/>
                <a:cs typeface="+mn-cs"/>
              </a:defRPr>
            </a:lvl3pPr>
            <a:lvl4pPr marL="7429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4pPr>
            <a:lvl5pPr marL="9715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b="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lang="en-US" dirty="0"/>
              <a:t>Display</a:t>
            </a:r>
            <a:endParaRPr dirty="0"/>
          </a:p>
        </p:txBody>
      </p:sp>
      <p:sp>
        <p:nvSpPr>
          <p:cNvPr id="5" name="object 5"/>
          <p:cNvSpPr txBox="1"/>
          <p:nvPr/>
        </p:nvSpPr>
        <p:spPr>
          <a:xfrm>
            <a:off x="9364290" y="1739546"/>
            <a:ext cx="1846327" cy="276999"/>
          </a:xfrm>
          <a:prstGeom prst="rect">
            <a:avLst/>
          </a:prstGeom>
        </p:spPr>
        <p:txBody>
          <a:bodyPr vert="horz" wrap="square" lIns="0" tIns="0" rIns="0" bIns="0" rtlCol="0">
            <a:spAutoFit/>
          </a:bodyPr>
          <a:lstStyle/>
          <a:p>
            <a:pPr marL="12700" marR="5080">
              <a:lnSpc>
                <a:spcPct val="100000"/>
              </a:lnSpc>
            </a:pPr>
            <a:r>
              <a:rPr sz="1800" spc="-10" dirty="0">
                <a:latin typeface="Arial"/>
                <a:cs typeface="Arial"/>
              </a:rPr>
              <a:t>Date and</a:t>
            </a:r>
            <a:r>
              <a:rPr lang="en-US" sz="1800" spc="-10" dirty="0">
                <a:latin typeface="Arial"/>
                <a:cs typeface="Arial"/>
              </a:rPr>
              <a:t> </a:t>
            </a:r>
            <a:r>
              <a:rPr sz="1800" dirty="0">
                <a:latin typeface="Arial"/>
                <a:cs typeface="Arial"/>
              </a:rPr>
              <a:t>time </a:t>
            </a:r>
            <a:endParaRPr lang="en-US" dirty="0">
              <a:latin typeface="Arial"/>
              <a:cs typeface="Arial"/>
            </a:endParaRPr>
          </a:p>
        </p:txBody>
      </p:sp>
      <p:sp>
        <p:nvSpPr>
          <p:cNvPr id="6" name="object 6"/>
          <p:cNvSpPr txBox="1"/>
          <p:nvPr/>
        </p:nvSpPr>
        <p:spPr>
          <a:xfrm>
            <a:off x="1194997" y="5424100"/>
            <a:ext cx="1596136" cy="276999"/>
          </a:xfrm>
          <a:prstGeom prst="rect">
            <a:avLst/>
          </a:prstGeom>
        </p:spPr>
        <p:txBody>
          <a:bodyPr vert="horz" wrap="square" lIns="0" tIns="0" rIns="0" bIns="0" rtlCol="0">
            <a:spAutoFit/>
          </a:bodyPr>
          <a:lstStyle/>
          <a:p>
            <a:pPr marR="5080" algn="r">
              <a:lnSpc>
                <a:spcPct val="100000"/>
              </a:lnSpc>
            </a:pPr>
            <a:r>
              <a:rPr sz="1800" spc="-5" dirty="0">
                <a:latin typeface="Arial"/>
                <a:cs typeface="Arial"/>
              </a:rPr>
              <a:t>Run time</a:t>
            </a:r>
            <a:r>
              <a:rPr sz="1800" spc="-190" dirty="0">
                <a:latin typeface="Arial"/>
                <a:cs typeface="Arial"/>
              </a:rPr>
              <a:t> </a:t>
            </a:r>
            <a:r>
              <a:rPr sz="1800" dirty="0">
                <a:latin typeface="Arial"/>
                <a:cs typeface="Arial"/>
              </a:rPr>
              <a:t>of</a:t>
            </a:r>
            <a:r>
              <a:rPr lang="en-US" sz="1800" dirty="0">
                <a:latin typeface="Arial"/>
                <a:cs typeface="Arial"/>
              </a:rPr>
              <a:t> </a:t>
            </a:r>
            <a:r>
              <a:rPr sz="1800" dirty="0">
                <a:latin typeface="Arial"/>
                <a:cs typeface="Arial"/>
              </a:rPr>
              <a:t>test</a:t>
            </a:r>
          </a:p>
        </p:txBody>
      </p:sp>
      <p:sp>
        <p:nvSpPr>
          <p:cNvPr id="7" name="object 7"/>
          <p:cNvSpPr txBox="1"/>
          <p:nvPr/>
        </p:nvSpPr>
        <p:spPr>
          <a:xfrm>
            <a:off x="108774" y="1780401"/>
            <a:ext cx="2863216" cy="276999"/>
          </a:xfrm>
          <a:prstGeom prst="rect">
            <a:avLst/>
          </a:prstGeom>
        </p:spPr>
        <p:txBody>
          <a:bodyPr vert="horz" wrap="square" lIns="0" tIns="0" rIns="0" bIns="0" rtlCol="0">
            <a:spAutoFit/>
          </a:bodyPr>
          <a:lstStyle/>
          <a:p>
            <a:pPr marL="12700" marR="59690" indent="572135" algn="r">
              <a:lnSpc>
                <a:spcPct val="100000"/>
              </a:lnSpc>
            </a:pPr>
            <a:r>
              <a:rPr sz="1800" dirty="0">
                <a:latin typeface="Arial"/>
                <a:cs typeface="Arial"/>
              </a:rPr>
              <a:t>Patient</a:t>
            </a:r>
            <a:r>
              <a:rPr lang="en-US" sz="1800" dirty="0">
                <a:latin typeface="Arial"/>
                <a:cs typeface="Arial"/>
              </a:rPr>
              <a:t> </a:t>
            </a:r>
            <a:r>
              <a:rPr sz="1800" dirty="0">
                <a:latin typeface="Arial"/>
                <a:cs typeface="Arial"/>
              </a:rPr>
              <a:t>Identification</a:t>
            </a:r>
          </a:p>
        </p:txBody>
      </p:sp>
      <p:sp>
        <p:nvSpPr>
          <p:cNvPr id="8" name="object 8"/>
          <p:cNvSpPr txBox="1"/>
          <p:nvPr/>
        </p:nvSpPr>
        <p:spPr>
          <a:xfrm>
            <a:off x="1062227" y="6115558"/>
            <a:ext cx="5316855" cy="319405"/>
          </a:xfrm>
          <a:prstGeom prst="rect">
            <a:avLst/>
          </a:prstGeom>
        </p:spPr>
        <p:txBody>
          <a:bodyPr vert="horz" wrap="square" lIns="0" tIns="0" rIns="0" bIns="0" rtlCol="0">
            <a:spAutoFit/>
          </a:bodyPr>
          <a:lstStyle/>
          <a:p>
            <a:pPr marL="12700" marR="5080">
              <a:lnSpc>
                <a:spcPct val="100000"/>
              </a:lnSpc>
            </a:pPr>
            <a:r>
              <a:rPr sz="1000" dirty="0">
                <a:latin typeface="Arial"/>
                <a:cs typeface="Arial"/>
              </a:rPr>
              <a:t>The</a:t>
            </a:r>
            <a:r>
              <a:rPr sz="1000" spc="-35" dirty="0">
                <a:latin typeface="Arial"/>
                <a:cs typeface="Arial"/>
              </a:rPr>
              <a:t> </a:t>
            </a:r>
            <a:r>
              <a:rPr sz="1000" dirty="0">
                <a:latin typeface="Arial"/>
                <a:cs typeface="Arial"/>
              </a:rPr>
              <a:t>results</a:t>
            </a:r>
            <a:r>
              <a:rPr sz="1000" spc="-45" dirty="0">
                <a:latin typeface="Arial"/>
                <a:cs typeface="Arial"/>
              </a:rPr>
              <a:t> </a:t>
            </a:r>
            <a:r>
              <a:rPr sz="1000" dirty="0">
                <a:latin typeface="Arial"/>
                <a:cs typeface="Arial"/>
              </a:rPr>
              <a:t>shown</a:t>
            </a:r>
            <a:r>
              <a:rPr sz="1000" spc="-50" dirty="0">
                <a:latin typeface="Arial"/>
                <a:cs typeface="Arial"/>
              </a:rPr>
              <a:t> </a:t>
            </a:r>
            <a:r>
              <a:rPr sz="1000" dirty="0">
                <a:latin typeface="Arial"/>
                <a:cs typeface="Arial"/>
              </a:rPr>
              <a:t>are</a:t>
            </a:r>
            <a:r>
              <a:rPr sz="1000" spc="-35" dirty="0">
                <a:latin typeface="Arial"/>
                <a:cs typeface="Arial"/>
              </a:rPr>
              <a:t> </a:t>
            </a:r>
            <a:r>
              <a:rPr sz="1000" dirty="0">
                <a:latin typeface="Arial"/>
                <a:cs typeface="Arial"/>
              </a:rPr>
              <a:t>from</a:t>
            </a:r>
            <a:r>
              <a:rPr sz="1000" spc="-10" dirty="0">
                <a:latin typeface="Arial"/>
                <a:cs typeface="Arial"/>
              </a:rPr>
              <a:t> </a:t>
            </a:r>
            <a:r>
              <a:rPr sz="1000" dirty="0">
                <a:latin typeface="Arial"/>
                <a:cs typeface="Arial"/>
              </a:rPr>
              <a:t>item</a:t>
            </a:r>
            <a:r>
              <a:rPr sz="1000" spc="-15" dirty="0">
                <a:latin typeface="Arial"/>
                <a:cs typeface="Arial"/>
              </a:rPr>
              <a:t> </a:t>
            </a:r>
            <a:r>
              <a:rPr sz="1000" spc="-10" dirty="0">
                <a:latin typeface="Arial"/>
                <a:cs typeface="Arial"/>
              </a:rPr>
              <a:t>07-601-US</a:t>
            </a:r>
            <a:r>
              <a:rPr sz="1000" spc="-50" dirty="0">
                <a:latin typeface="Arial"/>
                <a:cs typeface="Arial"/>
              </a:rPr>
              <a:t> </a:t>
            </a:r>
            <a:r>
              <a:rPr sz="1000" dirty="0">
                <a:latin typeface="Arial"/>
                <a:cs typeface="Arial"/>
              </a:rPr>
              <a:t>which</a:t>
            </a:r>
            <a:r>
              <a:rPr sz="1000" spc="-35" dirty="0">
                <a:latin typeface="Arial"/>
                <a:cs typeface="Arial"/>
              </a:rPr>
              <a:t> </a:t>
            </a:r>
            <a:r>
              <a:rPr sz="1000" dirty="0">
                <a:latin typeface="Arial"/>
                <a:cs typeface="Arial"/>
              </a:rPr>
              <a:t>is</a:t>
            </a:r>
            <a:r>
              <a:rPr sz="1000" spc="5" dirty="0">
                <a:latin typeface="Arial"/>
                <a:cs typeface="Arial"/>
              </a:rPr>
              <a:t> </a:t>
            </a:r>
            <a:r>
              <a:rPr sz="1000" spc="-10" dirty="0">
                <a:latin typeface="Arial"/>
                <a:cs typeface="Arial"/>
              </a:rPr>
              <a:t>indicated</a:t>
            </a:r>
            <a:r>
              <a:rPr sz="1000" spc="-70" dirty="0">
                <a:latin typeface="Arial"/>
                <a:cs typeface="Arial"/>
              </a:rPr>
              <a:t> </a:t>
            </a:r>
            <a:r>
              <a:rPr sz="1000" dirty="0">
                <a:latin typeface="Arial"/>
                <a:cs typeface="Arial"/>
              </a:rPr>
              <a:t>for</a:t>
            </a:r>
            <a:r>
              <a:rPr sz="1000" spc="-15" dirty="0">
                <a:latin typeface="Arial"/>
                <a:cs typeface="Arial"/>
              </a:rPr>
              <a:t> </a:t>
            </a:r>
            <a:r>
              <a:rPr sz="1000" dirty="0">
                <a:latin typeface="Arial"/>
                <a:cs typeface="Arial"/>
              </a:rPr>
              <a:t>use</a:t>
            </a:r>
            <a:r>
              <a:rPr sz="1000" spc="-40" dirty="0">
                <a:latin typeface="Arial"/>
                <a:cs typeface="Arial"/>
              </a:rPr>
              <a:t> </a:t>
            </a:r>
            <a:r>
              <a:rPr sz="1000" spc="-5" dirty="0">
                <a:latin typeface="Arial"/>
                <a:cs typeface="Arial"/>
              </a:rPr>
              <a:t>in</a:t>
            </a:r>
            <a:r>
              <a:rPr sz="1000" spc="-15" dirty="0">
                <a:latin typeface="Arial"/>
                <a:cs typeface="Arial"/>
              </a:rPr>
              <a:t> </a:t>
            </a:r>
            <a:r>
              <a:rPr sz="1000" spc="-10" dirty="0">
                <a:latin typeface="Arial"/>
                <a:cs typeface="Arial"/>
              </a:rPr>
              <a:t>cardiovascular</a:t>
            </a:r>
            <a:r>
              <a:rPr sz="1000" spc="-40" dirty="0">
                <a:latin typeface="Arial"/>
                <a:cs typeface="Arial"/>
              </a:rPr>
              <a:t> </a:t>
            </a:r>
            <a:r>
              <a:rPr sz="1000" spc="-5" dirty="0">
                <a:latin typeface="Arial"/>
                <a:cs typeface="Arial"/>
              </a:rPr>
              <a:t>surgery</a:t>
            </a:r>
            <a:r>
              <a:rPr lang="en-US" sz="1000" spc="-5" dirty="0">
                <a:latin typeface="Arial"/>
                <a:cs typeface="Arial"/>
              </a:rPr>
              <a:t> </a:t>
            </a:r>
            <a:r>
              <a:rPr sz="1000" dirty="0">
                <a:latin typeface="Arial"/>
                <a:cs typeface="Arial"/>
              </a:rPr>
              <a:t>and </a:t>
            </a:r>
            <a:r>
              <a:rPr sz="1000" spc="-10" dirty="0">
                <a:latin typeface="Arial"/>
                <a:cs typeface="Arial"/>
              </a:rPr>
              <a:t>cardiology</a:t>
            </a:r>
            <a:r>
              <a:rPr sz="1000" spc="-160" dirty="0">
                <a:latin typeface="Arial"/>
                <a:cs typeface="Arial"/>
              </a:rPr>
              <a:t> </a:t>
            </a:r>
            <a:r>
              <a:rPr sz="1000" spc="-10" dirty="0">
                <a:latin typeface="Arial"/>
                <a:cs typeface="Arial"/>
              </a:rPr>
              <a:t>procedures</a:t>
            </a:r>
            <a:endParaRPr sz="1000" dirty="0">
              <a:latin typeface="Arial"/>
              <a:cs typeface="Arial"/>
            </a:endParaRPr>
          </a:p>
        </p:txBody>
      </p:sp>
      <p:pic>
        <p:nvPicPr>
          <p:cNvPr id="19" name="Picture 18">
            <a:extLst>
              <a:ext uri="{FF2B5EF4-FFF2-40B4-BE49-F238E27FC236}">
                <a16:creationId xmlns:a16="http://schemas.microsoft.com/office/drawing/2014/main" id="{186D6BA0-1CC6-BF55-F4BE-6A3FA2D3C8DB}"/>
              </a:ext>
            </a:extLst>
          </p:cNvPr>
          <p:cNvPicPr>
            <a:picLocks noChangeAspect="1"/>
          </p:cNvPicPr>
          <p:nvPr/>
        </p:nvPicPr>
        <p:blipFill>
          <a:blip r:embed="rId2"/>
          <a:stretch>
            <a:fillRect/>
          </a:stretch>
        </p:blipFill>
        <p:spPr>
          <a:xfrm>
            <a:off x="3257977" y="1739546"/>
            <a:ext cx="5676045" cy="4239296"/>
          </a:xfrm>
          <a:prstGeom prst="rect">
            <a:avLst/>
          </a:prstGeom>
        </p:spPr>
      </p:pic>
      <p:cxnSp>
        <p:nvCxnSpPr>
          <p:cNvPr id="18" name="Straight Arrow Connector 17">
            <a:extLst>
              <a:ext uri="{FF2B5EF4-FFF2-40B4-BE49-F238E27FC236}">
                <a16:creationId xmlns:a16="http://schemas.microsoft.com/office/drawing/2014/main" id="{76DAC356-F5BA-B6D5-41CA-7B49CD95C30C}"/>
              </a:ext>
            </a:extLst>
          </p:cNvPr>
          <p:cNvCxnSpPr>
            <a:cxnSpLocks/>
          </p:cNvCxnSpPr>
          <p:nvPr/>
        </p:nvCxnSpPr>
        <p:spPr>
          <a:xfrm flipH="1">
            <a:off x="8934022" y="2057400"/>
            <a:ext cx="3936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6CEADB-7F1E-0FD6-3C39-EB03851755D5}"/>
              </a:ext>
            </a:extLst>
          </p:cNvPr>
          <p:cNvCxnSpPr>
            <a:cxnSpLocks/>
          </p:cNvCxnSpPr>
          <p:nvPr/>
        </p:nvCxnSpPr>
        <p:spPr>
          <a:xfrm>
            <a:off x="2971990" y="1939607"/>
            <a:ext cx="20268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10D7AF-ED74-038C-8641-5D720E748EA2}"/>
              </a:ext>
            </a:extLst>
          </p:cNvPr>
          <p:cNvCxnSpPr>
            <a:cxnSpLocks/>
          </p:cNvCxnSpPr>
          <p:nvPr/>
        </p:nvCxnSpPr>
        <p:spPr>
          <a:xfrm>
            <a:off x="2880422" y="2514600"/>
            <a:ext cx="5223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D5CC4F-11F4-5B25-E75C-2FACE6117DB1}"/>
              </a:ext>
            </a:extLst>
          </p:cNvPr>
          <p:cNvCxnSpPr>
            <a:cxnSpLocks/>
          </p:cNvCxnSpPr>
          <p:nvPr/>
        </p:nvCxnSpPr>
        <p:spPr>
          <a:xfrm>
            <a:off x="2880422" y="5562600"/>
            <a:ext cx="18439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bject 7">
            <a:extLst>
              <a:ext uri="{FF2B5EF4-FFF2-40B4-BE49-F238E27FC236}">
                <a16:creationId xmlns:a16="http://schemas.microsoft.com/office/drawing/2014/main" id="{CB90775E-D402-4406-BDE9-E240D449EC3D}"/>
              </a:ext>
            </a:extLst>
          </p:cNvPr>
          <p:cNvSpPr txBox="1"/>
          <p:nvPr/>
        </p:nvSpPr>
        <p:spPr>
          <a:xfrm>
            <a:off x="981628" y="2357742"/>
            <a:ext cx="1846326" cy="276999"/>
          </a:xfrm>
          <a:prstGeom prst="rect">
            <a:avLst/>
          </a:prstGeom>
        </p:spPr>
        <p:txBody>
          <a:bodyPr vert="horz" wrap="square" lIns="0" tIns="0" rIns="0" bIns="0" rtlCol="0">
            <a:spAutoFit/>
          </a:bodyPr>
          <a:lstStyle/>
          <a:p>
            <a:pPr marR="5080" algn="r">
              <a:lnSpc>
                <a:spcPct val="100000"/>
              </a:lnSpc>
            </a:pPr>
            <a:r>
              <a:rPr sz="1800" spc="-5" dirty="0">
                <a:latin typeface="Arial"/>
                <a:cs typeface="Arial"/>
              </a:rPr>
              <a:t>Cartridge</a:t>
            </a:r>
            <a:r>
              <a:rPr lang="en-US" sz="1800" spc="-5" dirty="0">
                <a:latin typeface="Arial"/>
                <a:cs typeface="Arial"/>
              </a:rPr>
              <a:t> </a:t>
            </a:r>
            <a:r>
              <a:rPr sz="1800" dirty="0">
                <a:latin typeface="Arial"/>
                <a:cs typeface="Arial"/>
              </a:rPr>
              <a:t>type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Display:</a:t>
            </a:r>
            <a:r>
              <a:rPr spc="-195" dirty="0"/>
              <a:t> </a:t>
            </a:r>
            <a:r>
              <a:rPr dirty="0"/>
              <a:t>Results</a:t>
            </a:r>
          </a:p>
        </p:txBody>
      </p:sp>
      <p:sp>
        <p:nvSpPr>
          <p:cNvPr id="6" name="object 6"/>
          <p:cNvSpPr txBox="1"/>
          <p:nvPr/>
        </p:nvSpPr>
        <p:spPr>
          <a:xfrm>
            <a:off x="1442855" y="3409679"/>
            <a:ext cx="948055" cy="276999"/>
          </a:xfrm>
          <a:prstGeom prst="rect">
            <a:avLst/>
          </a:prstGeom>
        </p:spPr>
        <p:txBody>
          <a:bodyPr vert="horz" wrap="square" lIns="0" tIns="0" rIns="0" bIns="0" rtlCol="0">
            <a:spAutoFit/>
          </a:bodyPr>
          <a:lstStyle/>
          <a:p>
            <a:pPr marL="12700" algn="r">
              <a:lnSpc>
                <a:spcPct val="100000"/>
              </a:lnSpc>
            </a:pPr>
            <a:r>
              <a:rPr sz="1800" spc="-90" dirty="0">
                <a:latin typeface="Arial"/>
                <a:cs typeface="Arial"/>
              </a:rPr>
              <a:t>Test</a:t>
            </a:r>
            <a:r>
              <a:rPr sz="1800" spc="-300" dirty="0">
                <a:latin typeface="Arial"/>
                <a:cs typeface="Arial"/>
              </a:rPr>
              <a:t> </a:t>
            </a:r>
            <a:r>
              <a:rPr sz="1800" spc="-50" dirty="0">
                <a:latin typeface="Arial"/>
                <a:cs typeface="Arial"/>
              </a:rPr>
              <a:t>Type</a:t>
            </a:r>
            <a:endParaRPr sz="1800" dirty="0">
              <a:latin typeface="Arial"/>
              <a:cs typeface="Arial"/>
            </a:endParaRPr>
          </a:p>
        </p:txBody>
      </p:sp>
      <p:sp>
        <p:nvSpPr>
          <p:cNvPr id="7" name="object 7"/>
          <p:cNvSpPr txBox="1"/>
          <p:nvPr/>
        </p:nvSpPr>
        <p:spPr>
          <a:xfrm>
            <a:off x="945022" y="2377712"/>
            <a:ext cx="1781871" cy="269304"/>
          </a:xfrm>
          <a:prstGeom prst="rect">
            <a:avLst/>
          </a:prstGeom>
        </p:spPr>
        <p:txBody>
          <a:bodyPr vert="horz" wrap="square" lIns="0" tIns="0" rIns="0" bIns="0" rtlCol="0">
            <a:spAutoFit/>
          </a:bodyPr>
          <a:lstStyle/>
          <a:p>
            <a:pPr marL="12700" algn="r">
              <a:lnSpc>
                <a:spcPts val="2130"/>
              </a:lnSpc>
              <a:tabLst>
                <a:tab pos="1209675" algn="l"/>
                <a:tab pos="2654935" algn="l"/>
              </a:tabLst>
            </a:pPr>
            <a:r>
              <a:rPr sz="1800" spc="-10" dirty="0">
                <a:latin typeface="Arial"/>
                <a:cs typeface="Arial"/>
              </a:rPr>
              <a:t>Parameter</a:t>
            </a:r>
            <a:r>
              <a:rPr lang="en-US" sz="1800" spc="-10" dirty="0">
                <a:latin typeface="Arial"/>
                <a:cs typeface="Arial"/>
              </a:rPr>
              <a:t> </a:t>
            </a:r>
            <a:r>
              <a:rPr sz="1800" spc="-10" dirty="0">
                <a:latin typeface="Arial"/>
                <a:cs typeface="Arial"/>
              </a:rPr>
              <a:t>Units</a:t>
            </a:r>
            <a:endParaRPr sz="1800" dirty="0">
              <a:latin typeface="Arial"/>
              <a:cs typeface="Arial"/>
            </a:endParaRPr>
          </a:p>
        </p:txBody>
      </p:sp>
      <p:sp>
        <p:nvSpPr>
          <p:cNvPr id="8" name="object 8"/>
          <p:cNvSpPr txBox="1"/>
          <p:nvPr/>
        </p:nvSpPr>
        <p:spPr>
          <a:xfrm>
            <a:off x="9624418" y="2834253"/>
            <a:ext cx="1311831" cy="276999"/>
          </a:xfrm>
          <a:prstGeom prst="rect">
            <a:avLst/>
          </a:prstGeom>
        </p:spPr>
        <p:txBody>
          <a:bodyPr vert="horz" wrap="square" lIns="0" tIns="0" rIns="0" bIns="0" rtlCol="0">
            <a:spAutoFit/>
          </a:bodyPr>
          <a:lstStyle/>
          <a:p>
            <a:pPr marL="12700" marR="5080">
              <a:lnSpc>
                <a:spcPct val="100000"/>
              </a:lnSpc>
            </a:pPr>
            <a:r>
              <a:rPr sz="1800" spc="-90" dirty="0">
                <a:latin typeface="Arial"/>
                <a:cs typeface="Arial"/>
              </a:rPr>
              <a:t>Test</a:t>
            </a:r>
            <a:r>
              <a:rPr lang="en-US" sz="1800" spc="-90" dirty="0">
                <a:latin typeface="Arial"/>
                <a:cs typeface="Arial"/>
              </a:rPr>
              <a:t> </a:t>
            </a:r>
            <a:r>
              <a:rPr sz="1800" spc="-15" dirty="0">
                <a:latin typeface="Arial"/>
                <a:cs typeface="Arial"/>
              </a:rPr>
              <a:t>resu</a:t>
            </a:r>
            <a:r>
              <a:rPr sz="1800" spc="-5" dirty="0">
                <a:latin typeface="Arial"/>
                <a:cs typeface="Arial"/>
              </a:rPr>
              <a:t>lts</a:t>
            </a:r>
            <a:endParaRPr sz="1800" dirty="0">
              <a:latin typeface="Arial"/>
              <a:cs typeface="Arial"/>
            </a:endParaRPr>
          </a:p>
        </p:txBody>
      </p:sp>
      <p:sp>
        <p:nvSpPr>
          <p:cNvPr id="10" name="object 10"/>
          <p:cNvSpPr txBox="1"/>
          <p:nvPr/>
        </p:nvSpPr>
        <p:spPr>
          <a:xfrm>
            <a:off x="831596" y="6078473"/>
            <a:ext cx="4641250" cy="319405"/>
          </a:xfrm>
          <a:prstGeom prst="rect">
            <a:avLst/>
          </a:prstGeom>
        </p:spPr>
        <p:txBody>
          <a:bodyPr vert="horz" wrap="square" lIns="0" tIns="0" rIns="0" bIns="0" rtlCol="0">
            <a:spAutoFit/>
          </a:bodyPr>
          <a:lstStyle/>
          <a:p>
            <a:pPr marL="12700" marR="5080">
              <a:lnSpc>
                <a:spcPct val="100000"/>
              </a:lnSpc>
            </a:pPr>
            <a:r>
              <a:rPr sz="1000" dirty="0">
                <a:latin typeface="Arial"/>
                <a:cs typeface="Arial"/>
              </a:rPr>
              <a:t>The results shown are from item </a:t>
            </a:r>
            <a:r>
              <a:rPr sz="1000" spc="-10" dirty="0">
                <a:latin typeface="Arial"/>
                <a:cs typeface="Arial"/>
              </a:rPr>
              <a:t>07-601-US </a:t>
            </a:r>
            <a:r>
              <a:rPr sz="1000" dirty="0">
                <a:latin typeface="Arial"/>
                <a:cs typeface="Arial"/>
              </a:rPr>
              <a:t>which is </a:t>
            </a:r>
            <a:r>
              <a:rPr sz="1000" spc="-10" dirty="0">
                <a:latin typeface="Arial"/>
                <a:cs typeface="Arial"/>
              </a:rPr>
              <a:t>indicated </a:t>
            </a:r>
            <a:r>
              <a:rPr sz="1000" dirty="0">
                <a:latin typeface="Arial"/>
                <a:cs typeface="Arial"/>
              </a:rPr>
              <a:t>for use</a:t>
            </a:r>
            <a:r>
              <a:rPr sz="1000" spc="-160" dirty="0">
                <a:latin typeface="Arial"/>
                <a:cs typeface="Arial"/>
              </a:rPr>
              <a:t> </a:t>
            </a:r>
            <a:r>
              <a:rPr lang="en-US" sz="1000" spc="-5" dirty="0">
                <a:latin typeface="Arial"/>
                <a:cs typeface="Arial"/>
              </a:rPr>
              <a:t>in cardiovascular </a:t>
            </a:r>
            <a:r>
              <a:rPr sz="1000" dirty="0">
                <a:latin typeface="Arial"/>
                <a:cs typeface="Arial"/>
              </a:rPr>
              <a:t>surgery and </a:t>
            </a:r>
            <a:r>
              <a:rPr sz="1000" spc="-10" dirty="0">
                <a:latin typeface="Arial"/>
                <a:cs typeface="Arial"/>
              </a:rPr>
              <a:t>cardiology</a:t>
            </a:r>
            <a:r>
              <a:rPr sz="1000" spc="-215" dirty="0">
                <a:latin typeface="Arial"/>
                <a:cs typeface="Arial"/>
              </a:rPr>
              <a:t> </a:t>
            </a:r>
            <a:r>
              <a:rPr sz="1000" spc="-10" dirty="0">
                <a:latin typeface="Arial"/>
                <a:cs typeface="Arial"/>
              </a:rPr>
              <a:t>procedures</a:t>
            </a:r>
            <a:endParaRPr sz="1000" dirty="0">
              <a:latin typeface="Arial"/>
              <a:cs typeface="Arial"/>
            </a:endParaRPr>
          </a:p>
        </p:txBody>
      </p:sp>
      <p:sp>
        <p:nvSpPr>
          <p:cNvPr id="11" name="object 11"/>
          <p:cNvSpPr/>
          <p:nvPr/>
        </p:nvSpPr>
        <p:spPr>
          <a:xfrm>
            <a:off x="1532306" y="5045868"/>
            <a:ext cx="958850" cy="368300"/>
          </a:xfrm>
          <a:custGeom>
            <a:avLst/>
            <a:gdLst/>
            <a:ahLst/>
            <a:cxnLst/>
            <a:rect l="l" t="t" r="r" b="b"/>
            <a:pathLst>
              <a:path w="958850" h="368300">
                <a:moveTo>
                  <a:pt x="958341" y="0"/>
                </a:moveTo>
                <a:lnTo>
                  <a:pt x="0" y="0"/>
                </a:lnTo>
                <a:lnTo>
                  <a:pt x="0" y="294132"/>
                </a:lnTo>
                <a:lnTo>
                  <a:pt x="479170" y="367792"/>
                </a:lnTo>
                <a:lnTo>
                  <a:pt x="958341" y="294132"/>
                </a:lnTo>
                <a:lnTo>
                  <a:pt x="958341" y="0"/>
                </a:lnTo>
                <a:close/>
              </a:path>
            </a:pathLst>
          </a:custGeom>
          <a:solidFill>
            <a:srgbClr val="E76C1E"/>
          </a:solidFill>
        </p:spPr>
        <p:txBody>
          <a:bodyPr wrap="square" lIns="0" tIns="0" rIns="0" bIns="0" rtlCol="0"/>
          <a:lstStyle/>
          <a:p>
            <a:endParaRPr dirty="0"/>
          </a:p>
        </p:txBody>
      </p:sp>
      <p:pic>
        <p:nvPicPr>
          <p:cNvPr id="14" name="Picture 13">
            <a:extLst>
              <a:ext uri="{FF2B5EF4-FFF2-40B4-BE49-F238E27FC236}">
                <a16:creationId xmlns:a16="http://schemas.microsoft.com/office/drawing/2014/main" id="{E27CCF8D-87FE-1FD2-6937-FA6049B37566}"/>
              </a:ext>
            </a:extLst>
          </p:cNvPr>
          <p:cNvPicPr>
            <a:picLocks noChangeAspect="1"/>
          </p:cNvPicPr>
          <p:nvPr/>
        </p:nvPicPr>
        <p:blipFill>
          <a:blip r:embed="rId2"/>
          <a:stretch>
            <a:fillRect/>
          </a:stretch>
        </p:blipFill>
        <p:spPr>
          <a:xfrm>
            <a:off x="2961635" y="1281519"/>
            <a:ext cx="5889404" cy="4398649"/>
          </a:xfrm>
          <a:prstGeom prst="rect">
            <a:avLst/>
          </a:prstGeom>
        </p:spPr>
      </p:pic>
      <p:cxnSp>
        <p:nvCxnSpPr>
          <p:cNvPr id="25" name="Straight Arrow Connector 24">
            <a:extLst>
              <a:ext uri="{FF2B5EF4-FFF2-40B4-BE49-F238E27FC236}">
                <a16:creationId xmlns:a16="http://schemas.microsoft.com/office/drawing/2014/main" id="{ED36B4BF-0E09-1A4F-242B-48BAF793B9DE}"/>
              </a:ext>
            </a:extLst>
          </p:cNvPr>
          <p:cNvCxnSpPr>
            <a:cxnSpLocks/>
          </p:cNvCxnSpPr>
          <p:nvPr/>
        </p:nvCxnSpPr>
        <p:spPr>
          <a:xfrm flipH="1">
            <a:off x="7312688" y="2972753"/>
            <a:ext cx="229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0D89A7A-00C7-A5C4-699F-EF19E588662A}"/>
              </a:ext>
            </a:extLst>
          </p:cNvPr>
          <p:cNvCxnSpPr>
            <a:cxnSpLocks/>
          </p:cNvCxnSpPr>
          <p:nvPr/>
        </p:nvCxnSpPr>
        <p:spPr>
          <a:xfrm flipH="1">
            <a:off x="6705600" y="4343400"/>
            <a:ext cx="27141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FBBEDCA-859B-FA09-4192-491EE025205E}"/>
              </a:ext>
            </a:extLst>
          </p:cNvPr>
          <p:cNvCxnSpPr>
            <a:cxnSpLocks/>
          </p:cNvCxnSpPr>
          <p:nvPr/>
        </p:nvCxnSpPr>
        <p:spPr>
          <a:xfrm flipH="1">
            <a:off x="8686800" y="5361940"/>
            <a:ext cx="7329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A97B52-0BA1-F5E8-85FF-676B2FEB1C53}"/>
              </a:ext>
            </a:extLst>
          </p:cNvPr>
          <p:cNvCxnSpPr>
            <a:cxnSpLocks/>
          </p:cNvCxnSpPr>
          <p:nvPr/>
        </p:nvCxnSpPr>
        <p:spPr>
          <a:xfrm>
            <a:off x="2778917" y="2521582"/>
            <a:ext cx="9452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94B597-5D53-838C-61D7-2D538487A0B6}"/>
              </a:ext>
            </a:extLst>
          </p:cNvPr>
          <p:cNvCxnSpPr>
            <a:cxnSpLocks/>
          </p:cNvCxnSpPr>
          <p:nvPr/>
        </p:nvCxnSpPr>
        <p:spPr>
          <a:xfrm>
            <a:off x="2469089" y="3597021"/>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B665AC-07D5-246E-E030-6C2C730963E9}"/>
              </a:ext>
            </a:extLst>
          </p:cNvPr>
          <p:cNvCxnSpPr>
            <a:cxnSpLocks/>
          </p:cNvCxnSpPr>
          <p:nvPr/>
        </p:nvCxnSpPr>
        <p:spPr>
          <a:xfrm>
            <a:off x="2662682" y="4648200"/>
            <a:ext cx="33876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6C0CE0-94B9-01D4-E5D0-EF1DF39ECC9B}"/>
              </a:ext>
            </a:extLst>
          </p:cNvPr>
          <p:cNvSpPr txBox="1"/>
          <p:nvPr/>
        </p:nvSpPr>
        <p:spPr>
          <a:xfrm>
            <a:off x="5757199" y="6092847"/>
            <a:ext cx="1473134" cy="369332"/>
          </a:xfrm>
          <a:prstGeom prst="rect">
            <a:avLst/>
          </a:prstGeom>
          <a:noFill/>
        </p:spPr>
        <p:txBody>
          <a:bodyPr wrap="square">
            <a:spAutoFit/>
          </a:bodyPr>
          <a:lstStyle/>
          <a:p>
            <a:pPr marL="12700" marR="5080">
              <a:lnSpc>
                <a:spcPct val="100000"/>
              </a:lnSpc>
            </a:pPr>
            <a:r>
              <a:rPr lang="en-US" sz="1800" spc="-90" dirty="0">
                <a:latin typeface="Arial"/>
                <a:cs typeface="Arial"/>
              </a:rPr>
              <a:t>Print Results</a:t>
            </a:r>
          </a:p>
        </p:txBody>
      </p:sp>
      <p:cxnSp>
        <p:nvCxnSpPr>
          <p:cNvPr id="18" name="Straight Arrow Connector 17">
            <a:extLst>
              <a:ext uri="{FF2B5EF4-FFF2-40B4-BE49-F238E27FC236}">
                <a16:creationId xmlns:a16="http://schemas.microsoft.com/office/drawing/2014/main" id="{F7E54E42-FCEE-4161-62DB-12FD9C0615E1}"/>
              </a:ext>
            </a:extLst>
          </p:cNvPr>
          <p:cNvCxnSpPr>
            <a:cxnSpLocks/>
          </p:cNvCxnSpPr>
          <p:nvPr/>
        </p:nvCxnSpPr>
        <p:spPr>
          <a:xfrm flipV="1">
            <a:off x="7086600" y="5505973"/>
            <a:ext cx="428086" cy="732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bject 6">
            <a:extLst>
              <a:ext uri="{FF2B5EF4-FFF2-40B4-BE49-F238E27FC236}">
                <a16:creationId xmlns:a16="http://schemas.microsoft.com/office/drawing/2014/main" id="{9B71A870-02AA-4782-A2FC-58B42F61B244}"/>
              </a:ext>
            </a:extLst>
          </p:cNvPr>
          <p:cNvSpPr txBox="1"/>
          <p:nvPr/>
        </p:nvSpPr>
        <p:spPr>
          <a:xfrm>
            <a:off x="580841" y="4507368"/>
            <a:ext cx="2004932" cy="276999"/>
          </a:xfrm>
          <a:prstGeom prst="rect">
            <a:avLst/>
          </a:prstGeom>
        </p:spPr>
        <p:txBody>
          <a:bodyPr vert="horz" wrap="square" lIns="0" tIns="0" rIns="0" bIns="0" rtlCol="0">
            <a:spAutoFit/>
          </a:bodyPr>
          <a:lstStyle/>
          <a:p>
            <a:pPr marL="12700" algn="r">
              <a:lnSpc>
                <a:spcPct val="100000"/>
              </a:lnSpc>
            </a:pPr>
            <a:r>
              <a:rPr lang="en-US" spc="-90" dirty="0">
                <a:latin typeface="Arial"/>
                <a:cs typeface="Arial"/>
              </a:rPr>
              <a:t>Out of range warning</a:t>
            </a:r>
            <a:endParaRPr sz="1800" dirty="0">
              <a:latin typeface="Arial"/>
              <a:cs typeface="Arial"/>
            </a:endParaRPr>
          </a:p>
        </p:txBody>
      </p:sp>
      <p:sp>
        <p:nvSpPr>
          <p:cNvPr id="24" name="object 8">
            <a:extLst>
              <a:ext uri="{FF2B5EF4-FFF2-40B4-BE49-F238E27FC236}">
                <a16:creationId xmlns:a16="http://schemas.microsoft.com/office/drawing/2014/main" id="{963E79CB-8BCA-43C8-8516-B35853605DED}"/>
              </a:ext>
            </a:extLst>
          </p:cNvPr>
          <p:cNvSpPr txBox="1"/>
          <p:nvPr/>
        </p:nvSpPr>
        <p:spPr>
          <a:xfrm>
            <a:off x="9508569" y="4167345"/>
            <a:ext cx="1845231" cy="276999"/>
          </a:xfrm>
          <a:prstGeom prst="rect">
            <a:avLst/>
          </a:prstGeom>
        </p:spPr>
        <p:txBody>
          <a:bodyPr vert="horz" wrap="square" lIns="0" tIns="0" rIns="0" bIns="0" rtlCol="0">
            <a:spAutoFit/>
          </a:bodyPr>
          <a:lstStyle/>
          <a:p>
            <a:pPr marL="12700" marR="5080">
              <a:lnSpc>
                <a:spcPct val="100000"/>
              </a:lnSpc>
            </a:pPr>
            <a:r>
              <a:rPr lang="en-US" sz="1800" spc="-90" dirty="0">
                <a:latin typeface="Arial"/>
                <a:cs typeface="Arial"/>
              </a:rPr>
              <a:t>Reference range</a:t>
            </a:r>
            <a:endParaRPr sz="1800" dirty="0">
              <a:latin typeface="Arial"/>
              <a:cs typeface="Arial"/>
            </a:endParaRPr>
          </a:p>
        </p:txBody>
      </p:sp>
      <p:sp>
        <p:nvSpPr>
          <p:cNvPr id="27" name="object 8">
            <a:extLst>
              <a:ext uri="{FF2B5EF4-FFF2-40B4-BE49-F238E27FC236}">
                <a16:creationId xmlns:a16="http://schemas.microsoft.com/office/drawing/2014/main" id="{63DB689A-691D-42E7-AF21-49B5F1A2DBB5}"/>
              </a:ext>
            </a:extLst>
          </p:cNvPr>
          <p:cNvSpPr txBox="1"/>
          <p:nvPr/>
        </p:nvSpPr>
        <p:spPr>
          <a:xfrm>
            <a:off x="9508569" y="5220390"/>
            <a:ext cx="1997631" cy="276999"/>
          </a:xfrm>
          <a:prstGeom prst="rect">
            <a:avLst/>
          </a:prstGeom>
        </p:spPr>
        <p:txBody>
          <a:bodyPr vert="horz" wrap="square" lIns="0" tIns="0" rIns="0" bIns="0" rtlCol="0">
            <a:spAutoFit/>
          </a:bodyPr>
          <a:lstStyle/>
          <a:p>
            <a:pPr marL="12700" marR="5080">
              <a:lnSpc>
                <a:spcPct val="100000"/>
              </a:lnSpc>
            </a:pPr>
            <a:r>
              <a:rPr lang="en-US" sz="1800" spc="-90" dirty="0">
                <a:latin typeface="Arial"/>
                <a:cs typeface="Arial"/>
              </a:rPr>
              <a:t>Press to see tracings</a:t>
            </a:r>
            <a:endParaRPr sz="1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10" name="object 10"/>
          <p:cNvSpPr txBox="1">
            <a:spLocks noGrp="1"/>
          </p:cNvSpPr>
          <p:nvPr>
            <p:ph type="title"/>
          </p:nvPr>
        </p:nvSpPr>
        <p:spPr/>
        <p:txBody>
          <a:bodyPr/>
          <a:lstStyle/>
          <a:p>
            <a:r>
              <a:rPr lang="en-US" dirty="0"/>
              <a:t>TEG</a:t>
            </a:r>
            <a:r>
              <a:rPr lang="en-US" baseline="30000" dirty="0"/>
              <a:t>®</a:t>
            </a:r>
            <a:r>
              <a:rPr lang="en-US" dirty="0"/>
              <a:t> 6s System Overview </a:t>
            </a:r>
          </a:p>
        </p:txBody>
      </p:sp>
      <p:sp>
        <p:nvSpPr>
          <p:cNvPr id="27" name="Text Placeholder 26">
            <a:extLst>
              <a:ext uri="{FF2B5EF4-FFF2-40B4-BE49-F238E27FC236}">
                <a16:creationId xmlns:a16="http://schemas.microsoft.com/office/drawing/2014/main" id="{EB401D9E-1CA7-4DD1-B1CD-3C8BEE6C8A30}"/>
              </a:ext>
            </a:extLst>
          </p:cNvPr>
          <p:cNvSpPr>
            <a:spLocks noGrp="1"/>
          </p:cNvSpPr>
          <p:nvPr>
            <p:ph type="body" sz="quarter" idx="11"/>
          </p:nvPr>
        </p:nvSpPr>
        <p:spPr/>
        <p:txBody>
          <a:bodyPr/>
          <a:lstStyle/>
          <a:p>
            <a:r>
              <a:rPr lang="en-US" b="1" dirty="0"/>
              <a:t>Analyzer</a:t>
            </a:r>
          </a:p>
          <a:p>
            <a:pPr lvl="2">
              <a:buClr>
                <a:schemeClr val="tx2">
                  <a:lumMod val="60000"/>
                  <a:lumOff val="40000"/>
                </a:schemeClr>
              </a:buClr>
              <a:buFont typeface="Arial" panose="020B0604020202020204" pitchFamily="34" charset="0"/>
              <a:buChar char="•"/>
            </a:pPr>
            <a:r>
              <a:rPr lang="en-US" dirty="0"/>
              <a:t>All-in-one, stand-alone analyzer</a:t>
            </a:r>
          </a:p>
          <a:p>
            <a:pPr lvl="2">
              <a:buClr>
                <a:schemeClr val="tx2">
                  <a:lumMod val="60000"/>
                  <a:lumOff val="40000"/>
                </a:schemeClr>
              </a:buClr>
              <a:buFont typeface="Arial" panose="020B0604020202020204" pitchFamily="34" charset="0"/>
              <a:buChar char="•"/>
            </a:pPr>
            <a:r>
              <a:rPr lang="en-US" dirty="0"/>
              <a:t>Moves, measures, mixes and tests sample</a:t>
            </a:r>
          </a:p>
          <a:p>
            <a:pPr lvl="2">
              <a:buClr>
                <a:schemeClr val="tx2">
                  <a:lumMod val="60000"/>
                  <a:lumOff val="40000"/>
                </a:schemeClr>
              </a:buClr>
              <a:buFont typeface="Arial" panose="020B0604020202020204" pitchFamily="34" charset="0"/>
              <a:buChar char="•"/>
              <a:tabLst>
                <a:tab pos="457200" algn="l"/>
              </a:tabLst>
            </a:pPr>
            <a:r>
              <a:rPr lang="en-US" dirty="0"/>
              <a:t>Displays and stores results</a:t>
            </a:r>
          </a:p>
          <a:p>
            <a:pPr marL="0" lvl="1" indent="0">
              <a:buNone/>
            </a:pPr>
            <a:r>
              <a:rPr lang="en-US" b="1" dirty="0"/>
              <a:t>Cartridge</a:t>
            </a:r>
          </a:p>
          <a:p>
            <a:pPr lvl="2">
              <a:buClr>
                <a:schemeClr val="tx2">
                  <a:lumMod val="60000"/>
                  <a:lumOff val="40000"/>
                </a:schemeClr>
              </a:buClr>
              <a:buFont typeface="Arial" panose="020B0604020202020204" pitchFamily="34" charset="0"/>
              <a:buChar char="•"/>
            </a:pPr>
            <a:r>
              <a:rPr lang="en-US" dirty="0"/>
              <a:t>Contains up to 4 test channels and associated reagents</a:t>
            </a:r>
          </a:p>
          <a:p>
            <a:pPr marL="0" lvl="1" indent="0">
              <a:buNone/>
            </a:pPr>
            <a:r>
              <a:rPr lang="en-US" b="1" dirty="0"/>
              <a:t>TEG Manager</a:t>
            </a:r>
            <a:r>
              <a:rPr lang="en-US" b="1" baseline="30000" dirty="0"/>
              <a:t>®</a:t>
            </a:r>
            <a:r>
              <a:rPr lang="en-US" b="1" dirty="0"/>
              <a:t> software</a:t>
            </a:r>
            <a:r>
              <a:rPr lang="en-US" b="1" dirty="0">
                <a:solidFill>
                  <a:schemeClr val="tx1"/>
                </a:solidFill>
              </a:rPr>
              <a:t> </a:t>
            </a:r>
            <a:r>
              <a:rPr lang="en-US" b="1" dirty="0"/>
              <a:t>(Optional)</a:t>
            </a:r>
          </a:p>
          <a:p>
            <a:pPr lvl="2">
              <a:buClr>
                <a:schemeClr val="tx2">
                  <a:lumMod val="60000"/>
                  <a:lumOff val="40000"/>
                </a:schemeClr>
              </a:buClr>
              <a:buFont typeface="Arial" panose="020B0604020202020204" pitchFamily="34" charset="0"/>
              <a:buChar char="•"/>
            </a:pPr>
            <a:r>
              <a:rPr lang="en-US" dirty="0"/>
              <a:t>Browser-based remote viewing and administration software</a:t>
            </a:r>
          </a:p>
          <a:p>
            <a:pPr lvl="1"/>
            <a:endParaRPr lang="en-US" dirty="0"/>
          </a:p>
        </p:txBody>
      </p:sp>
      <p:sp>
        <p:nvSpPr>
          <p:cNvPr id="11" name="object 11"/>
          <p:cNvSpPr/>
          <p:nvPr/>
        </p:nvSpPr>
        <p:spPr>
          <a:xfrm>
            <a:off x="8025383" y="1312163"/>
            <a:ext cx="2396489" cy="292836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rot="20244212" flipV="1">
            <a:off x="6766559" y="3204972"/>
            <a:ext cx="1064513" cy="771905"/>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p:nvPr/>
        </p:nvSpPr>
        <p:spPr>
          <a:xfrm>
            <a:off x="6883907" y="2884170"/>
            <a:ext cx="751205" cy="228600"/>
          </a:xfrm>
          <a:prstGeom prst="rect">
            <a:avLst/>
          </a:prstGeom>
        </p:spPr>
        <p:txBody>
          <a:bodyPr vert="horz" wrap="square" lIns="0" tIns="0" rIns="0" bIns="0" rtlCol="0">
            <a:spAutoFit/>
          </a:bodyPr>
          <a:lstStyle/>
          <a:p>
            <a:pPr marL="12700">
              <a:lnSpc>
                <a:spcPct val="100000"/>
              </a:lnSpc>
            </a:pPr>
            <a:r>
              <a:rPr sz="1400" spc="-10" dirty="0">
                <a:latin typeface="Arial"/>
                <a:cs typeface="Arial"/>
              </a:rPr>
              <a:t>Cartridge</a:t>
            </a:r>
            <a:endParaRPr sz="1400" dirty="0">
              <a:latin typeface="Arial"/>
              <a:cs typeface="Arial"/>
            </a:endParaRPr>
          </a:p>
        </p:txBody>
      </p:sp>
      <p:sp>
        <p:nvSpPr>
          <p:cNvPr id="14" name="object 14"/>
          <p:cNvSpPr/>
          <p:nvPr/>
        </p:nvSpPr>
        <p:spPr>
          <a:xfrm>
            <a:off x="7920990" y="3140201"/>
            <a:ext cx="586740" cy="257810"/>
          </a:xfrm>
          <a:custGeom>
            <a:avLst/>
            <a:gdLst/>
            <a:ahLst/>
            <a:cxnLst/>
            <a:rect l="l" t="t" r="r" b="b"/>
            <a:pathLst>
              <a:path w="586740" h="257810">
                <a:moveTo>
                  <a:pt x="457961" y="0"/>
                </a:moveTo>
                <a:lnTo>
                  <a:pt x="457961" y="64261"/>
                </a:lnTo>
                <a:lnTo>
                  <a:pt x="0" y="64261"/>
                </a:lnTo>
                <a:lnTo>
                  <a:pt x="0" y="192913"/>
                </a:lnTo>
                <a:lnTo>
                  <a:pt x="457961" y="192913"/>
                </a:lnTo>
                <a:lnTo>
                  <a:pt x="457961" y="257302"/>
                </a:lnTo>
                <a:lnTo>
                  <a:pt x="586739" y="128651"/>
                </a:lnTo>
                <a:lnTo>
                  <a:pt x="457961" y="0"/>
                </a:lnTo>
                <a:close/>
              </a:path>
            </a:pathLst>
          </a:custGeom>
          <a:solidFill>
            <a:srgbClr val="C00000"/>
          </a:solidFill>
        </p:spPr>
        <p:txBody>
          <a:bodyPr wrap="square" lIns="0" tIns="0" rIns="0" bIns="0" rtlCol="0"/>
          <a:lstStyle/>
          <a:p>
            <a:endParaRPr dirty="0"/>
          </a:p>
        </p:txBody>
      </p:sp>
      <p:sp>
        <p:nvSpPr>
          <p:cNvPr id="15" name="object 15"/>
          <p:cNvSpPr txBox="1"/>
          <p:nvPr/>
        </p:nvSpPr>
        <p:spPr>
          <a:xfrm>
            <a:off x="7202423" y="1933194"/>
            <a:ext cx="713105" cy="228600"/>
          </a:xfrm>
          <a:prstGeom prst="rect">
            <a:avLst/>
          </a:prstGeom>
        </p:spPr>
        <p:txBody>
          <a:bodyPr vert="horz" wrap="square" lIns="0" tIns="0" rIns="0" bIns="0" rtlCol="0">
            <a:spAutoFit/>
          </a:bodyPr>
          <a:lstStyle/>
          <a:p>
            <a:pPr marL="12700">
              <a:lnSpc>
                <a:spcPct val="100000"/>
              </a:lnSpc>
            </a:pPr>
            <a:r>
              <a:rPr sz="1400" spc="-10" dirty="0">
                <a:latin typeface="Arial"/>
                <a:cs typeface="Arial"/>
              </a:rPr>
              <a:t>Analyzer</a:t>
            </a:r>
            <a:endParaRPr sz="1400" dirty="0">
              <a:latin typeface="Arial"/>
              <a:cs typeface="Arial"/>
            </a:endParaRPr>
          </a:p>
        </p:txBody>
      </p:sp>
      <p:sp>
        <p:nvSpPr>
          <p:cNvPr id="16" name="object 16"/>
          <p:cNvSpPr/>
          <p:nvPr/>
        </p:nvSpPr>
        <p:spPr>
          <a:xfrm>
            <a:off x="8025383" y="1947672"/>
            <a:ext cx="287020" cy="219710"/>
          </a:xfrm>
          <a:custGeom>
            <a:avLst/>
            <a:gdLst/>
            <a:ahLst/>
            <a:cxnLst/>
            <a:rect l="l" t="t" r="r" b="b"/>
            <a:pathLst>
              <a:path w="287020" h="219710">
                <a:moveTo>
                  <a:pt x="177292" y="0"/>
                </a:moveTo>
                <a:lnTo>
                  <a:pt x="177292" y="54736"/>
                </a:lnTo>
                <a:lnTo>
                  <a:pt x="0" y="54736"/>
                </a:lnTo>
                <a:lnTo>
                  <a:pt x="0" y="164338"/>
                </a:lnTo>
                <a:lnTo>
                  <a:pt x="177292" y="164338"/>
                </a:lnTo>
                <a:lnTo>
                  <a:pt x="177292" y="219202"/>
                </a:lnTo>
                <a:lnTo>
                  <a:pt x="286893" y="109601"/>
                </a:lnTo>
                <a:lnTo>
                  <a:pt x="177292" y="0"/>
                </a:lnTo>
                <a:close/>
              </a:path>
            </a:pathLst>
          </a:custGeom>
          <a:solidFill>
            <a:srgbClr val="C00000"/>
          </a:solidFill>
        </p:spPr>
        <p:txBody>
          <a:bodyPr wrap="square" lIns="0" tIns="0" rIns="0" bIns="0" rtlCol="0"/>
          <a:lstStyle/>
          <a:p>
            <a:endParaRPr dirty="0"/>
          </a:p>
        </p:txBody>
      </p:sp>
      <p:sp>
        <p:nvSpPr>
          <p:cNvPr id="17" name="object 17"/>
          <p:cNvSpPr/>
          <p:nvPr/>
        </p:nvSpPr>
        <p:spPr>
          <a:xfrm>
            <a:off x="8015478" y="4466844"/>
            <a:ext cx="2416302" cy="1998726"/>
          </a:xfrm>
          <a:prstGeom prst="rect">
            <a:avLst/>
          </a:prstGeom>
          <a:blipFill>
            <a:blip r:embed="rId5" cstate="print"/>
            <a:stretch>
              <a:fillRect/>
            </a:stretch>
          </a:blipFill>
        </p:spPr>
        <p:txBody>
          <a:bodyPr wrap="square" lIns="0" tIns="0" rIns="0" bIns="0" rtlCol="0"/>
          <a:lstStyle/>
          <a:p>
            <a:endParaRPr dirty="0"/>
          </a:p>
        </p:txBody>
      </p:sp>
      <p:sp>
        <p:nvSpPr>
          <p:cNvPr id="18" name="object 18"/>
          <p:cNvSpPr txBox="1"/>
          <p:nvPr/>
        </p:nvSpPr>
        <p:spPr>
          <a:xfrm>
            <a:off x="10607040" y="2359914"/>
            <a:ext cx="1182370" cy="1020444"/>
          </a:xfrm>
          <a:prstGeom prst="rect">
            <a:avLst/>
          </a:prstGeom>
        </p:spPr>
        <p:txBody>
          <a:bodyPr vert="horz" wrap="square" lIns="0" tIns="0" rIns="0" bIns="0" rtlCol="0">
            <a:spAutoFit/>
          </a:bodyPr>
          <a:lstStyle/>
          <a:p>
            <a:pPr marL="12700" marR="5080">
              <a:lnSpc>
                <a:spcPct val="110000"/>
              </a:lnSpc>
            </a:pPr>
            <a:r>
              <a:rPr sz="1200" dirty="0">
                <a:latin typeface="Arial"/>
                <a:cs typeface="Arial"/>
              </a:rPr>
              <a:t>System</a:t>
            </a:r>
            <a:r>
              <a:rPr lang="en-US" sz="1200" dirty="0">
                <a:latin typeface="Arial"/>
                <a:cs typeface="Arial"/>
              </a:rPr>
              <a:t> </a:t>
            </a:r>
            <a:r>
              <a:rPr sz="1200" spc="-10" dirty="0">
                <a:latin typeface="Arial"/>
                <a:cs typeface="Arial"/>
              </a:rPr>
              <a:t>configuration </a:t>
            </a:r>
            <a:r>
              <a:rPr sz="1200" dirty="0">
                <a:latin typeface="Arial"/>
                <a:cs typeface="Arial"/>
              </a:rPr>
              <a:t>by</a:t>
            </a:r>
            <a:r>
              <a:rPr lang="en-US" sz="1200" dirty="0">
                <a:latin typeface="Arial"/>
                <a:cs typeface="Arial"/>
              </a:rPr>
              <a:t> </a:t>
            </a:r>
            <a:r>
              <a:rPr sz="1200" spc="-10" dirty="0">
                <a:latin typeface="Arial"/>
                <a:cs typeface="Arial"/>
              </a:rPr>
              <a:t>technician via</a:t>
            </a:r>
            <a:r>
              <a:rPr sz="1200" spc="-160" dirty="0">
                <a:latin typeface="Arial"/>
                <a:cs typeface="Arial"/>
              </a:rPr>
              <a:t> </a:t>
            </a:r>
            <a:r>
              <a:rPr sz="1200" dirty="0">
                <a:latin typeface="Arial"/>
                <a:cs typeface="Arial"/>
              </a:rPr>
              <a:t>PC</a:t>
            </a:r>
            <a:r>
              <a:rPr lang="en-US" sz="1200" dirty="0">
                <a:latin typeface="Arial"/>
                <a:cs typeface="Arial"/>
              </a:rPr>
              <a:t> </a:t>
            </a:r>
            <a:r>
              <a:rPr sz="1200" dirty="0">
                <a:latin typeface="Arial"/>
                <a:cs typeface="Arial"/>
              </a:rPr>
              <a:t>Ethernet</a:t>
            </a:r>
            <a:r>
              <a:rPr lang="en-US" sz="1200" dirty="0">
                <a:latin typeface="Arial"/>
                <a:cs typeface="Arial"/>
              </a:rPr>
              <a:t> </a:t>
            </a:r>
            <a:r>
              <a:rPr sz="1200" spc="-10" dirty="0">
                <a:latin typeface="Arial"/>
                <a:cs typeface="Arial"/>
              </a:rPr>
              <a:t>connection</a:t>
            </a:r>
            <a:endParaRPr sz="1200"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Display: Overlay</a:t>
            </a:r>
            <a:r>
              <a:rPr spc="-180" dirty="0"/>
              <a:t> </a:t>
            </a:r>
            <a:r>
              <a:rPr lang="en-US" dirty="0"/>
              <a:t>T</a:t>
            </a:r>
            <a:r>
              <a:rPr dirty="0"/>
              <a:t>racings</a:t>
            </a:r>
          </a:p>
        </p:txBody>
      </p:sp>
      <p:sp>
        <p:nvSpPr>
          <p:cNvPr id="6" name="object 6"/>
          <p:cNvSpPr txBox="1"/>
          <p:nvPr/>
        </p:nvSpPr>
        <p:spPr>
          <a:xfrm>
            <a:off x="8897329" y="2606573"/>
            <a:ext cx="2986823" cy="553998"/>
          </a:xfrm>
          <a:prstGeom prst="rect">
            <a:avLst/>
          </a:prstGeom>
        </p:spPr>
        <p:txBody>
          <a:bodyPr vert="horz" wrap="square" lIns="0" tIns="0" rIns="0" bIns="0" rtlCol="0">
            <a:spAutoFit/>
          </a:bodyPr>
          <a:lstStyle/>
          <a:p>
            <a:pPr marL="12700" marR="31750">
              <a:lnSpc>
                <a:spcPct val="100000"/>
              </a:lnSpc>
            </a:pPr>
            <a:r>
              <a:rPr sz="1800" spc="-5" dirty="0">
                <a:latin typeface="Arial"/>
                <a:cs typeface="Arial"/>
              </a:rPr>
              <a:t>Color </a:t>
            </a:r>
            <a:r>
              <a:rPr sz="1800" dirty="0">
                <a:latin typeface="Arial"/>
                <a:cs typeface="Arial"/>
              </a:rPr>
              <a:t>key for tracings. </a:t>
            </a:r>
            <a:r>
              <a:rPr sz="1800" spc="-85" dirty="0">
                <a:latin typeface="Arial"/>
                <a:cs typeface="Arial"/>
              </a:rPr>
              <a:t>Touch</a:t>
            </a:r>
            <a:r>
              <a:rPr lang="en-US" sz="1800" spc="-85" dirty="0">
                <a:latin typeface="Arial"/>
                <a:cs typeface="Arial"/>
              </a:rPr>
              <a:t> </a:t>
            </a:r>
            <a:r>
              <a:rPr sz="1800" dirty="0">
                <a:latin typeface="Arial"/>
                <a:cs typeface="Arial"/>
              </a:rPr>
              <a:t>to </a:t>
            </a:r>
            <a:r>
              <a:rPr sz="1800" spc="-5" dirty="0">
                <a:latin typeface="Arial"/>
                <a:cs typeface="Arial"/>
              </a:rPr>
              <a:t>go </a:t>
            </a:r>
            <a:r>
              <a:rPr sz="1800" dirty="0">
                <a:latin typeface="Arial"/>
                <a:cs typeface="Arial"/>
              </a:rPr>
              <a:t>to </a:t>
            </a:r>
            <a:r>
              <a:rPr sz="1800" spc="-10" dirty="0">
                <a:latin typeface="Arial"/>
                <a:cs typeface="Arial"/>
              </a:rPr>
              <a:t>individual tracing</a:t>
            </a:r>
            <a:endParaRPr sz="1800" dirty="0">
              <a:latin typeface="Arial"/>
              <a:cs typeface="Arial"/>
            </a:endParaRPr>
          </a:p>
        </p:txBody>
      </p:sp>
      <p:sp>
        <p:nvSpPr>
          <p:cNvPr id="7" name="object 7"/>
          <p:cNvSpPr txBox="1"/>
          <p:nvPr/>
        </p:nvSpPr>
        <p:spPr>
          <a:xfrm>
            <a:off x="655066" y="5350764"/>
            <a:ext cx="1245235" cy="564515"/>
          </a:xfrm>
          <a:prstGeom prst="rect">
            <a:avLst/>
          </a:prstGeom>
        </p:spPr>
        <p:txBody>
          <a:bodyPr vert="horz" wrap="square" lIns="0" tIns="0" rIns="0" bIns="0" rtlCol="0">
            <a:spAutoFit/>
          </a:bodyPr>
          <a:lstStyle/>
          <a:p>
            <a:pPr marL="12700" marR="5080" indent="293370">
              <a:lnSpc>
                <a:spcPct val="100000"/>
              </a:lnSpc>
            </a:pPr>
            <a:r>
              <a:rPr sz="1800" spc="-10" dirty="0">
                <a:latin typeface="Arial"/>
                <a:cs typeface="Arial"/>
              </a:rPr>
              <a:t>Return</a:t>
            </a:r>
            <a:r>
              <a:rPr sz="1800" spc="-150" dirty="0">
                <a:latin typeface="Arial"/>
                <a:cs typeface="Arial"/>
              </a:rPr>
              <a:t> </a:t>
            </a:r>
            <a:r>
              <a:rPr sz="1800" spc="-5" dirty="0">
                <a:latin typeface="Arial"/>
                <a:cs typeface="Arial"/>
              </a:rPr>
              <a:t>to</a:t>
            </a:r>
            <a:r>
              <a:rPr lang="en-US" sz="1800" spc="-5" dirty="0">
                <a:latin typeface="Arial"/>
                <a:cs typeface="Arial"/>
              </a:rPr>
              <a:t> </a:t>
            </a:r>
            <a:r>
              <a:rPr sz="1800" spc="-10" dirty="0">
                <a:latin typeface="Arial"/>
                <a:cs typeface="Arial"/>
              </a:rPr>
              <a:t>results</a:t>
            </a:r>
            <a:r>
              <a:rPr sz="1800" spc="-130" dirty="0">
                <a:latin typeface="Arial"/>
                <a:cs typeface="Arial"/>
              </a:rPr>
              <a:t> </a:t>
            </a:r>
            <a:r>
              <a:rPr sz="1800" spc="-5" dirty="0">
                <a:latin typeface="Arial"/>
                <a:cs typeface="Arial"/>
              </a:rPr>
              <a:t>table</a:t>
            </a:r>
            <a:endParaRPr sz="1800" dirty="0">
              <a:latin typeface="Arial"/>
              <a:cs typeface="Arial"/>
            </a:endParaRPr>
          </a:p>
        </p:txBody>
      </p:sp>
      <p:sp>
        <p:nvSpPr>
          <p:cNvPr id="13" name="object 13"/>
          <p:cNvSpPr txBox="1"/>
          <p:nvPr/>
        </p:nvSpPr>
        <p:spPr>
          <a:xfrm>
            <a:off x="983996" y="6119230"/>
            <a:ext cx="5559425" cy="308418"/>
          </a:xfrm>
          <a:prstGeom prst="rect">
            <a:avLst/>
          </a:prstGeom>
        </p:spPr>
        <p:txBody>
          <a:bodyPr vert="horz" wrap="square" lIns="0" tIns="635" rIns="0" bIns="0" rtlCol="0">
            <a:spAutoFit/>
          </a:bodyPr>
          <a:lstStyle/>
          <a:p>
            <a:pPr marL="12700" marR="5080">
              <a:lnSpc>
                <a:spcPct val="100000"/>
              </a:lnSpc>
              <a:spcBef>
                <a:spcPts val="5"/>
              </a:spcBef>
            </a:pPr>
            <a:r>
              <a:rPr sz="1000" dirty="0">
                <a:latin typeface="Arial"/>
                <a:cs typeface="Arial"/>
              </a:rPr>
              <a:t>The</a:t>
            </a:r>
            <a:r>
              <a:rPr sz="1000" spc="-35" dirty="0">
                <a:latin typeface="Arial"/>
                <a:cs typeface="Arial"/>
              </a:rPr>
              <a:t> </a:t>
            </a:r>
            <a:r>
              <a:rPr sz="1000" dirty="0">
                <a:latin typeface="Arial"/>
                <a:cs typeface="Arial"/>
              </a:rPr>
              <a:t>results</a:t>
            </a:r>
            <a:r>
              <a:rPr sz="1000" spc="-45" dirty="0">
                <a:latin typeface="Arial"/>
                <a:cs typeface="Arial"/>
              </a:rPr>
              <a:t> </a:t>
            </a:r>
            <a:r>
              <a:rPr sz="1000" dirty="0">
                <a:latin typeface="Arial"/>
                <a:cs typeface="Arial"/>
              </a:rPr>
              <a:t>shown</a:t>
            </a:r>
            <a:r>
              <a:rPr sz="1000" spc="-45" dirty="0">
                <a:latin typeface="Arial"/>
                <a:cs typeface="Arial"/>
              </a:rPr>
              <a:t> </a:t>
            </a:r>
            <a:r>
              <a:rPr sz="1000" dirty="0">
                <a:latin typeface="Arial"/>
                <a:cs typeface="Arial"/>
              </a:rPr>
              <a:t>are</a:t>
            </a:r>
            <a:r>
              <a:rPr sz="1000" spc="-35" dirty="0">
                <a:latin typeface="Arial"/>
                <a:cs typeface="Arial"/>
              </a:rPr>
              <a:t> </a:t>
            </a:r>
            <a:r>
              <a:rPr sz="1000" dirty="0">
                <a:latin typeface="Arial"/>
                <a:cs typeface="Arial"/>
              </a:rPr>
              <a:t>from</a:t>
            </a:r>
            <a:r>
              <a:rPr sz="1000" spc="-10" dirty="0">
                <a:latin typeface="Arial"/>
                <a:cs typeface="Arial"/>
              </a:rPr>
              <a:t> </a:t>
            </a:r>
            <a:r>
              <a:rPr sz="1000" dirty="0">
                <a:latin typeface="Arial"/>
                <a:cs typeface="Arial"/>
              </a:rPr>
              <a:t>item</a:t>
            </a:r>
            <a:r>
              <a:rPr sz="1000" spc="-15" dirty="0">
                <a:latin typeface="Arial"/>
                <a:cs typeface="Arial"/>
              </a:rPr>
              <a:t> </a:t>
            </a:r>
            <a:r>
              <a:rPr sz="1000" spc="-10" dirty="0">
                <a:latin typeface="Arial"/>
                <a:cs typeface="Arial"/>
              </a:rPr>
              <a:t>07-601-US</a:t>
            </a:r>
            <a:r>
              <a:rPr sz="1000" spc="-50" dirty="0">
                <a:latin typeface="Arial"/>
                <a:cs typeface="Arial"/>
              </a:rPr>
              <a:t> </a:t>
            </a:r>
            <a:r>
              <a:rPr sz="1000" dirty="0">
                <a:latin typeface="Arial"/>
                <a:cs typeface="Arial"/>
              </a:rPr>
              <a:t>which</a:t>
            </a:r>
            <a:r>
              <a:rPr sz="1000" spc="-35" dirty="0">
                <a:latin typeface="Arial"/>
                <a:cs typeface="Arial"/>
              </a:rPr>
              <a:t> </a:t>
            </a:r>
            <a:r>
              <a:rPr sz="1000" dirty="0">
                <a:latin typeface="Arial"/>
                <a:cs typeface="Arial"/>
              </a:rPr>
              <a:t>is</a:t>
            </a:r>
            <a:r>
              <a:rPr sz="1000" spc="5" dirty="0">
                <a:latin typeface="Arial"/>
                <a:cs typeface="Arial"/>
              </a:rPr>
              <a:t> </a:t>
            </a:r>
            <a:r>
              <a:rPr sz="1000" spc="-10" dirty="0">
                <a:latin typeface="Arial"/>
                <a:cs typeface="Arial"/>
              </a:rPr>
              <a:t>indicated</a:t>
            </a:r>
            <a:r>
              <a:rPr sz="1000" spc="-70" dirty="0">
                <a:latin typeface="Arial"/>
                <a:cs typeface="Arial"/>
              </a:rPr>
              <a:t> </a:t>
            </a:r>
            <a:r>
              <a:rPr sz="1000" dirty="0">
                <a:latin typeface="Arial"/>
                <a:cs typeface="Arial"/>
              </a:rPr>
              <a:t>for</a:t>
            </a:r>
            <a:r>
              <a:rPr sz="1000" spc="-15" dirty="0">
                <a:latin typeface="Arial"/>
                <a:cs typeface="Arial"/>
              </a:rPr>
              <a:t> </a:t>
            </a:r>
            <a:r>
              <a:rPr sz="1000" dirty="0">
                <a:latin typeface="Arial"/>
                <a:cs typeface="Arial"/>
              </a:rPr>
              <a:t>use</a:t>
            </a:r>
            <a:r>
              <a:rPr sz="1000" spc="-40" dirty="0">
                <a:latin typeface="Arial"/>
                <a:cs typeface="Arial"/>
              </a:rPr>
              <a:t> </a:t>
            </a:r>
            <a:r>
              <a:rPr sz="1000" spc="-5" dirty="0">
                <a:latin typeface="Arial"/>
                <a:cs typeface="Arial"/>
              </a:rPr>
              <a:t>in</a:t>
            </a:r>
            <a:r>
              <a:rPr sz="1000" spc="-15" dirty="0">
                <a:latin typeface="Arial"/>
                <a:cs typeface="Arial"/>
              </a:rPr>
              <a:t> </a:t>
            </a:r>
            <a:r>
              <a:rPr sz="1000" spc="-10" dirty="0">
                <a:latin typeface="Arial"/>
                <a:cs typeface="Arial"/>
              </a:rPr>
              <a:t>cardiovascular</a:t>
            </a:r>
            <a:r>
              <a:rPr sz="1000" spc="-40" dirty="0">
                <a:latin typeface="Arial"/>
                <a:cs typeface="Arial"/>
              </a:rPr>
              <a:t> </a:t>
            </a:r>
            <a:r>
              <a:rPr sz="1000" spc="-5" dirty="0">
                <a:latin typeface="Arial"/>
                <a:cs typeface="Arial"/>
              </a:rPr>
              <a:t>surgery</a:t>
            </a:r>
            <a:r>
              <a:rPr sz="1000" spc="-35" dirty="0">
                <a:latin typeface="Arial"/>
                <a:cs typeface="Arial"/>
              </a:rPr>
              <a:t> </a:t>
            </a:r>
            <a:r>
              <a:rPr sz="1000" dirty="0">
                <a:latin typeface="Arial"/>
                <a:cs typeface="Arial"/>
              </a:rPr>
              <a:t>and</a:t>
            </a:r>
            <a:r>
              <a:rPr lang="en-US" sz="1000" dirty="0">
                <a:latin typeface="Arial"/>
                <a:cs typeface="Arial"/>
              </a:rPr>
              <a:t> </a:t>
            </a:r>
            <a:r>
              <a:rPr sz="1000" spc="-10" dirty="0">
                <a:latin typeface="Arial"/>
                <a:cs typeface="Arial"/>
              </a:rPr>
              <a:t>cardiology</a:t>
            </a:r>
            <a:r>
              <a:rPr sz="1000" spc="-125" dirty="0">
                <a:latin typeface="Arial"/>
                <a:cs typeface="Arial"/>
              </a:rPr>
              <a:t> </a:t>
            </a:r>
            <a:r>
              <a:rPr sz="1000" spc="-10" dirty="0">
                <a:latin typeface="Arial"/>
                <a:cs typeface="Arial"/>
              </a:rPr>
              <a:t>procedures</a:t>
            </a:r>
            <a:endParaRPr sz="1000" dirty="0">
              <a:latin typeface="Arial"/>
              <a:cs typeface="Arial"/>
            </a:endParaRPr>
          </a:p>
        </p:txBody>
      </p:sp>
      <p:pic>
        <p:nvPicPr>
          <p:cNvPr id="12" name="Picture 11">
            <a:extLst>
              <a:ext uri="{FF2B5EF4-FFF2-40B4-BE49-F238E27FC236}">
                <a16:creationId xmlns:a16="http://schemas.microsoft.com/office/drawing/2014/main" id="{47C4532A-D6F5-A15A-468D-4F566873426D}"/>
              </a:ext>
            </a:extLst>
          </p:cNvPr>
          <p:cNvPicPr>
            <a:picLocks noChangeAspect="1"/>
          </p:cNvPicPr>
          <p:nvPr/>
        </p:nvPicPr>
        <p:blipFill>
          <a:blip r:embed="rId2"/>
          <a:stretch>
            <a:fillRect/>
          </a:stretch>
        </p:blipFill>
        <p:spPr>
          <a:xfrm>
            <a:off x="2655951" y="1788792"/>
            <a:ext cx="5559425" cy="4189206"/>
          </a:xfrm>
          <a:prstGeom prst="rect">
            <a:avLst/>
          </a:prstGeom>
        </p:spPr>
      </p:pic>
      <p:sp>
        <p:nvSpPr>
          <p:cNvPr id="10" name="object 10"/>
          <p:cNvSpPr/>
          <p:nvPr/>
        </p:nvSpPr>
        <p:spPr>
          <a:xfrm>
            <a:off x="2692766" y="2709563"/>
            <a:ext cx="5460633" cy="437515"/>
          </a:xfrm>
          <a:custGeom>
            <a:avLst/>
            <a:gdLst/>
            <a:ahLst/>
            <a:cxnLst/>
            <a:rect l="l" t="t" r="r" b="b"/>
            <a:pathLst>
              <a:path w="5109209" h="437514">
                <a:moveTo>
                  <a:pt x="0" y="437134"/>
                </a:moveTo>
                <a:lnTo>
                  <a:pt x="5109083" y="437134"/>
                </a:lnTo>
                <a:lnTo>
                  <a:pt x="5109083" y="0"/>
                </a:lnTo>
                <a:lnTo>
                  <a:pt x="0" y="0"/>
                </a:lnTo>
                <a:lnTo>
                  <a:pt x="0" y="437134"/>
                </a:lnTo>
                <a:close/>
              </a:path>
            </a:pathLst>
          </a:custGeom>
          <a:ln w="25146">
            <a:solidFill>
              <a:srgbClr val="C00000"/>
            </a:solidFill>
          </a:ln>
        </p:spPr>
        <p:txBody>
          <a:bodyPr wrap="square" lIns="0" tIns="0" rIns="0" bIns="0" rtlCol="0"/>
          <a:lstStyle/>
          <a:p>
            <a:endParaRPr dirty="0"/>
          </a:p>
        </p:txBody>
      </p:sp>
      <p:cxnSp>
        <p:nvCxnSpPr>
          <p:cNvPr id="15" name="Straight Arrow Connector 14">
            <a:extLst>
              <a:ext uri="{FF2B5EF4-FFF2-40B4-BE49-F238E27FC236}">
                <a16:creationId xmlns:a16="http://schemas.microsoft.com/office/drawing/2014/main" id="{1595747F-2542-3D65-ED94-3AB8B7CC4C6B}"/>
              </a:ext>
            </a:extLst>
          </p:cNvPr>
          <p:cNvCxnSpPr>
            <a:cxnSpLocks/>
          </p:cNvCxnSpPr>
          <p:nvPr/>
        </p:nvCxnSpPr>
        <p:spPr>
          <a:xfrm flipH="1">
            <a:off x="8077200" y="2895600"/>
            <a:ext cx="6935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7B33FA-405F-7BA6-4FEF-A5704988BBAB}"/>
              </a:ext>
            </a:extLst>
          </p:cNvPr>
          <p:cNvCxnSpPr>
            <a:cxnSpLocks/>
          </p:cNvCxnSpPr>
          <p:nvPr/>
        </p:nvCxnSpPr>
        <p:spPr>
          <a:xfrm flipH="1">
            <a:off x="7900113" y="5486400"/>
            <a:ext cx="12001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C8A6DF-1E9C-DCC4-31E9-10DD4EB9754F}"/>
              </a:ext>
            </a:extLst>
          </p:cNvPr>
          <p:cNvCxnSpPr>
            <a:cxnSpLocks/>
          </p:cNvCxnSpPr>
          <p:nvPr/>
        </p:nvCxnSpPr>
        <p:spPr>
          <a:xfrm flipV="1">
            <a:off x="1970950" y="5696204"/>
            <a:ext cx="1000850" cy="3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bject 4">
            <a:extLst>
              <a:ext uri="{FF2B5EF4-FFF2-40B4-BE49-F238E27FC236}">
                <a16:creationId xmlns:a16="http://schemas.microsoft.com/office/drawing/2014/main" id="{0B0EE35C-A252-4853-86D3-AC24F9115A5D}"/>
              </a:ext>
            </a:extLst>
          </p:cNvPr>
          <p:cNvSpPr txBox="1"/>
          <p:nvPr/>
        </p:nvSpPr>
        <p:spPr>
          <a:xfrm>
            <a:off x="762000" y="1371600"/>
            <a:ext cx="9829800" cy="369332"/>
          </a:xfrm>
          <a:prstGeom prst="rect">
            <a:avLst/>
          </a:prstGeom>
        </p:spPr>
        <p:txBody>
          <a:bodyPr vert="horz" wrap="square" lIns="0" tIns="0" rIns="0" bIns="0" rtlCol="0">
            <a:spAutoFit/>
          </a:bodyPr>
          <a:lstStyle/>
          <a:p>
            <a:pPr marL="12700">
              <a:lnSpc>
                <a:spcPct val="100000"/>
              </a:lnSpc>
              <a:buClr>
                <a:schemeClr val="tx2">
                  <a:lumMod val="60000"/>
                  <a:lumOff val="40000"/>
                </a:schemeClr>
              </a:buClr>
            </a:pPr>
            <a:r>
              <a:rPr lang="en-US" sz="2400" spc="-5" dirty="0">
                <a:solidFill>
                  <a:schemeClr val="tx2"/>
                </a:solidFill>
                <a:latin typeface="Arial"/>
                <a:cs typeface="Arial"/>
              </a:rPr>
              <a:t>Visual</a:t>
            </a:r>
            <a:r>
              <a:rPr lang="en-US" sz="2400" spc="-5" dirty="0">
                <a:solidFill>
                  <a:srgbClr val="454D51"/>
                </a:solidFill>
                <a:latin typeface="Arial"/>
                <a:cs typeface="Arial"/>
              </a:rPr>
              <a:t> </a:t>
            </a:r>
            <a:r>
              <a:rPr lang="en-US" sz="2400" spc="-5" dirty="0">
                <a:solidFill>
                  <a:schemeClr val="tx2"/>
                </a:solidFill>
                <a:latin typeface="Arial"/>
                <a:cs typeface="Arial"/>
              </a:rPr>
              <a:t>comparison</a:t>
            </a:r>
            <a:r>
              <a:rPr lang="en-US" sz="2400" spc="-5" dirty="0">
                <a:solidFill>
                  <a:srgbClr val="454D51"/>
                </a:solidFill>
                <a:latin typeface="Arial"/>
                <a:cs typeface="Arial"/>
              </a:rPr>
              <a:t> of </a:t>
            </a:r>
            <a:r>
              <a:rPr lang="en-US" sz="2400" spc="-5" dirty="0">
                <a:solidFill>
                  <a:schemeClr val="tx2"/>
                </a:solidFill>
                <a:latin typeface="Arial"/>
                <a:cs typeface="Arial"/>
              </a:rPr>
              <a:t>tracings</a:t>
            </a:r>
            <a:endParaRPr lang="en-US" sz="2400" dirty="0">
              <a:solidFill>
                <a:schemeClr val="tx2"/>
              </a:solidFill>
              <a:latin typeface="Arial"/>
              <a:cs typeface="Arial"/>
            </a:endParaRPr>
          </a:p>
        </p:txBody>
      </p:sp>
      <p:sp>
        <p:nvSpPr>
          <p:cNvPr id="18" name="object 6">
            <a:extLst>
              <a:ext uri="{FF2B5EF4-FFF2-40B4-BE49-F238E27FC236}">
                <a16:creationId xmlns:a16="http://schemas.microsoft.com/office/drawing/2014/main" id="{7F685F99-8435-4B84-BEAF-BCE281735454}"/>
              </a:ext>
            </a:extLst>
          </p:cNvPr>
          <p:cNvSpPr txBox="1"/>
          <p:nvPr/>
        </p:nvSpPr>
        <p:spPr>
          <a:xfrm>
            <a:off x="9199909" y="4519767"/>
            <a:ext cx="2783782" cy="1661993"/>
          </a:xfrm>
          <a:prstGeom prst="rect">
            <a:avLst/>
          </a:prstGeom>
        </p:spPr>
        <p:txBody>
          <a:bodyPr vert="horz" wrap="square" lIns="0" tIns="0" rIns="0" bIns="0" rtlCol="0">
            <a:spAutoFit/>
          </a:bodyPr>
          <a:lstStyle/>
          <a:p>
            <a:pPr marL="12700" marR="264795">
              <a:lnSpc>
                <a:spcPct val="100000"/>
              </a:lnSpc>
              <a:spcBef>
                <a:spcPts val="1400"/>
              </a:spcBef>
            </a:pPr>
            <a:r>
              <a:rPr sz="1800" dirty="0">
                <a:latin typeface="Arial"/>
                <a:cs typeface="Arial"/>
              </a:rPr>
              <a:t>Press to cycle </a:t>
            </a:r>
            <a:r>
              <a:rPr sz="1800" spc="-10" dirty="0">
                <a:latin typeface="Arial"/>
                <a:cs typeface="Arial"/>
              </a:rPr>
              <a:t>through</a:t>
            </a:r>
            <a:r>
              <a:rPr sz="1800" spc="-85" dirty="0">
                <a:latin typeface="Arial"/>
                <a:cs typeface="Arial"/>
              </a:rPr>
              <a:t> </a:t>
            </a:r>
            <a:r>
              <a:rPr sz="1800" spc="-10" dirty="0">
                <a:latin typeface="Arial"/>
                <a:cs typeface="Arial"/>
              </a:rPr>
              <a:t>tracing</a:t>
            </a:r>
            <a:r>
              <a:rPr lang="en-US" sz="1800" spc="-10" dirty="0">
                <a:latin typeface="Arial"/>
                <a:cs typeface="Arial"/>
              </a:rPr>
              <a:t> </a:t>
            </a:r>
            <a:r>
              <a:rPr sz="1800" dirty="0">
                <a:latin typeface="Arial"/>
                <a:cs typeface="Arial"/>
              </a:rPr>
              <a:t>displays</a:t>
            </a:r>
          </a:p>
          <a:p>
            <a:pPr marL="298450" indent="-168910">
              <a:lnSpc>
                <a:spcPct val="100000"/>
              </a:lnSpc>
              <a:buClr>
                <a:srgbClr val="0077C6"/>
              </a:buClr>
              <a:buChar char="•"/>
              <a:tabLst>
                <a:tab pos="299085" algn="l"/>
              </a:tabLst>
            </a:pPr>
            <a:r>
              <a:rPr sz="1800" spc="-10" dirty="0">
                <a:latin typeface="Arial"/>
                <a:cs typeface="Arial"/>
              </a:rPr>
              <a:t>Overlaid</a:t>
            </a:r>
            <a:r>
              <a:rPr sz="1800" spc="-145" dirty="0">
                <a:latin typeface="Arial"/>
                <a:cs typeface="Arial"/>
              </a:rPr>
              <a:t> </a:t>
            </a:r>
            <a:r>
              <a:rPr sz="1800" dirty="0">
                <a:latin typeface="Arial"/>
                <a:cs typeface="Arial"/>
              </a:rPr>
              <a:t>(all)</a:t>
            </a:r>
          </a:p>
          <a:p>
            <a:pPr marL="298450" indent="-168910">
              <a:lnSpc>
                <a:spcPct val="100000"/>
              </a:lnSpc>
              <a:buClr>
                <a:srgbClr val="0077C6"/>
              </a:buClr>
              <a:buChar char="•"/>
              <a:tabLst>
                <a:tab pos="299085" algn="l"/>
              </a:tabLst>
            </a:pPr>
            <a:r>
              <a:rPr sz="1800" spc="-20" dirty="0">
                <a:latin typeface="Arial"/>
                <a:cs typeface="Arial"/>
              </a:rPr>
              <a:t>Offset</a:t>
            </a:r>
            <a:r>
              <a:rPr sz="1800" spc="-150" dirty="0">
                <a:latin typeface="Arial"/>
                <a:cs typeface="Arial"/>
              </a:rPr>
              <a:t> </a:t>
            </a:r>
            <a:r>
              <a:rPr sz="1800" dirty="0">
                <a:latin typeface="Arial"/>
                <a:cs typeface="Arial"/>
              </a:rPr>
              <a:t>(all)</a:t>
            </a:r>
          </a:p>
          <a:p>
            <a:pPr marL="298450" marR="5080" indent="-168910">
              <a:lnSpc>
                <a:spcPct val="100000"/>
              </a:lnSpc>
              <a:buClr>
                <a:srgbClr val="0077C6"/>
              </a:buClr>
              <a:buChar char="•"/>
              <a:tabLst>
                <a:tab pos="299085" algn="l"/>
              </a:tabLst>
            </a:pPr>
            <a:r>
              <a:rPr sz="1800" spc="-10" dirty="0">
                <a:latin typeface="Arial"/>
                <a:cs typeface="Arial"/>
              </a:rPr>
              <a:t>Individual with</a:t>
            </a:r>
            <a:r>
              <a:rPr lang="en-US" sz="1800" spc="-10" dirty="0">
                <a:latin typeface="Arial"/>
                <a:cs typeface="Arial"/>
              </a:rPr>
              <a:t> </a:t>
            </a:r>
            <a:r>
              <a:rPr sz="1800" dirty="0">
                <a:latin typeface="Arial"/>
                <a:cs typeface="Arial"/>
              </a:rPr>
              <a:t>numerical</a:t>
            </a:r>
            <a:r>
              <a:rPr sz="1800" spc="-180" dirty="0">
                <a:latin typeface="Arial"/>
                <a:cs typeface="Arial"/>
              </a:rPr>
              <a:t> </a:t>
            </a:r>
            <a:r>
              <a:rPr sz="1800" spc="-10" dirty="0">
                <a:latin typeface="Arial"/>
                <a:cs typeface="Arial"/>
              </a:rPr>
              <a:t>data</a:t>
            </a:r>
            <a:endParaRPr sz="1800"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Display: Offset</a:t>
            </a:r>
            <a:r>
              <a:rPr spc="-165" dirty="0"/>
              <a:t> </a:t>
            </a:r>
            <a:r>
              <a:rPr lang="en-US" dirty="0"/>
              <a:t>T</a:t>
            </a:r>
            <a:r>
              <a:rPr dirty="0"/>
              <a:t>racings</a:t>
            </a:r>
          </a:p>
        </p:txBody>
      </p:sp>
      <p:sp>
        <p:nvSpPr>
          <p:cNvPr id="7" name="object 7"/>
          <p:cNvSpPr txBox="1"/>
          <p:nvPr/>
        </p:nvSpPr>
        <p:spPr>
          <a:xfrm>
            <a:off x="983996" y="6119230"/>
            <a:ext cx="5559425" cy="308418"/>
          </a:xfrm>
          <a:prstGeom prst="rect">
            <a:avLst/>
          </a:prstGeom>
        </p:spPr>
        <p:txBody>
          <a:bodyPr vert="horz" wrap="square" lIns="0" tIns="635" rIns="0" bIns="0" rtlCol="0">
            <a:spAutoFit/>
          </a:bodyPr>
          <a:lstStyle/>
          <a:p>
            <a:pPr marL="12700" marR="5080">
              <a:lnSpc>
                <a:spcPct val="100000"/>
              </a:lnSpc>
              <a:spcBef>
                <a:spcPts val="5"/>
              </a:spcBef>
            </a:pPr>
            <a:r>
              <a:rPr sz="1000" dirty="0">
                <a:latin typeface="Arial"/>
                <a:cs typeface="Arial"/>
              </a:rPr>
              <a:t>The</a:t>
            </a:r>
            <a:r>
              <a:rPr sz="1000" spc="-35" dirty="0">
                <a:latin typeface="Arial"/>
                <a:cs typeface="Arial"/>
              </a:rPr>
              <a:t> </a:t>
            </a:r>
            <a:r>
              <a:rPr sz="1000" dirty="0">
                <a:latin typeface="Arial"/>
                <a:cs typeface="Arial"/>
              </a:rPr>
              <a:t>results</a:t>
            </a:r>
            <a:r>
              <a:rPr sz="1000" spc="-45" dirty="0">
                <a:latin typeface="Arial"/>
                <a:cs typeface="Arial"/>
              </a:rPr>
              <a:t> </a:t>
            </a:r>
            <a:r>
              <a:rPr sz="1000" dirty="0">
                <a:latin typeface="Arial"/>
                <a:cs typeface="Arial"/>
              </a:rPr>
              <a:t>shown</a:t>
            </a:r>
            <a:r>
              <a:rPr sz="1000" spc="-45" dirty="0">
                <a:latin typeface="Arial"/>
                <a:cs typeface="Arial"/>
              </a:rPr>
              <a:t> </a:t>
            </a:r>
            <a:r>
              <a:rPr sz="1000" dirty="0">
                <a:latin typeface="Arial"/>
                <a:cs typeface="Arial"/>
              </a:rPr>
              <a:t>are</a:t>
            </a:r>
            <a:r>
              <a:rPr sz="1000" spc="-35" dirty="0">
                <a:latin typeface="Arial"/>
                <a:cs typeface="Arial"/>
              </a:rPr>
              <a:t> </a:t>
            </a:r>
            <a:r>
              <a:rPr sz="1000" dirty="0">
                <a:latin typeface="Arial"/>
                <a:cs typeface="Arial"/>
              </a:rPr>
              <a:t>from</a:t>
            </a:r>
            <a:r>
              <a:rPr sz="1000" spc="-10" dirty="0">
                <a:latin typeface="Arial"/>
                <a:cs typeface="Arial"/>
              </a:rPr>
              <a:t> </a:t>
            </a:r>
            <a:r>
              <a:rPr sz="1000" dirty="0">
                <a:latin typeface="Arial"/>
                <a:cs typeface="Arial"/>
              </a:rPr>
              <a:t>item</a:t>
            </a:r>
            <a:r>
              <a:rPr sz="1000" spc="-15" dirty="0">
                <a:latin typeface="Arial"/>
                <a:cs typeface="Arial"/>
              </a:rPr>
              <a:t> </a:t>
            </a:r>
            <a:r>
              <a:rPr sz="1000" spc="-10" dirty="0">
                <a:latin typeface="Arial"/>
                <a:cs typeface="Arial"/>
              </a:rPr>
              <a:t>07-601-US</a:t>
            </a:r>
            <a:r>
              <a:rPr sz="1000" spc="-50" dirty="0">
                <a:latin typeface="Arial"/>
                <a:cs typeface="Arial"/>
              </a:rPr>
              <a:t> </a:t>
            </a:r>
            <a:r>
              <a:rPr sz="1000" dirty="0">
                <a:latin typeface="Arial"/>
                <a:cs typeface="Arial"/>
              </a:rPr>
              <a:t>which</a:t>
            </a:r>
            <a:r>
              <a:rPr sz="1000" spc="-35" dirty="0">
                <a:latin typeface="Arial"/>
                <a:cs typeface="Arial"/>
              </a:rPr>
              <a:t> </a:t>
            </a:r>
            <a:r>
              <a:rPr sz="1000" dirty="0">
                <a:latin typeface="Arial"/>
                <a:cs typeface="Arial"/>
              </a:rPr>
              <a:t>is</a:t>
            </a:r>
            <a:r>
              <a:rPr sz="1000" spc="5" dirty="0">
                <a:latin typeface="Arial"/>
                <a:cs typeface="Arial"/>
              </a:rPr>
              <a:t> </a:t>
            </a:r>
            <a:r>
              <a:rPr sz="1000" spc="-10" dirty="0">
                <a:latin typeface="Arial"/>
                <a:cs typeface="Arial"/>
              </a:rPr>
              <a:t>indicated</a:t>
            </a:r>
            <a:r>
              <a:rPr sz="1000" spc="-70" dirty="0">
                <a:latin typeface="Arial"/>
                <a:cs typeface="Arial"/>
              </a:rPr>
              <a:t> </a:t>
            </a:r>
            <a:r>
              <a:rPr sz="1000" dirty="0">
                <a:latin typeface="Arial"/>
                <a:cs typeface="Arial"/>
              </a:rPr>
              <a:t>for</a:t>
            </a:r>
            <a:r>
              <a:rPr sz="1000" spc="-15" dirty="0">
                <a:latin typeface="Arial"/>
                <a:cs typeface="Arial"/>
              </a:rPr>
              <a:t> </a:t>
            </a:r>
            <a:r>
              <a:rPr sz="1000" dirty="0">
                <a:latin typeface="Arial"/>
                <a:cs typeface="Arial"/>
              </a:rPr>
              <a:t>use</a:t>
            </a:r>
            <a:r>
              <a:rPr sz="1000" spc="-40" dirty="0">
                <a:latin typeface="Arial"/>
                <a:cs typeface="Arial"/>
              </a:rPr>
              <a:t> </a:t>
            </a:r>
            <a:r>
              <a:rPr sz="1000" spc="-5" dirty="0">
                <a:latin typeface="Arial"/>
                <a:cs typeface="Arial"/>
              </a:rPr>
              <a:t>in</a:t>
            </a:r>
            <a:r>
              <a:rPr sz="1000" spc="-15" dirty="0">
                <a:latin typeface="Arial"/>
                <a:cs typeface="Arial"/>
              </a:rPr>
              <a:t> </a:t>
            </a:r>
            <a:r>
              <a:rPr sz="1000" spc="-10" dirty="0">
                <a:latin typeface="Arial"/>
                <a:cs typeface="Arial"/>
              </a:rPr>
              <a:t>cardiovascular</a:t>
            </a:r>
            <a:r>
              <a:rPr sz="1000" spc="-40" dirty="0">
                <a:latin typeface="Arial"/>
                <a:cs typeface="Arial"/>
              </a:rPr>
              <a:t> </a:t>
            </a:r>
            <a:r>
              <a:rPr sz="1000" spc="-5" dirty="0">
                <a:latin typeface="Arial"/>
                <a:cs typeface="Arial"/>
              </a:rPr>
              <a:t>surgery</a:t>
            </a:r>
            <a:r>
              <a:rPr sz="1000" spc="-35" dirty="0">
                <a:latin typeface="Arial"/>
                <a:cs typeface="Arial"/>
              </a:rPr>
              <a:t> </a:t>
            </a:r>
            <a:r>
              <a:rPr sz="1000" dirty="0">
                <a:latin typeface="Arial"/>
                <a:cs typeface="Arial"/>
              </a:rPr>
              <a:t>and</a:t>
            </a:r>
            <a:r>
              <a:rPr lang="en-US" sz="1000" dirty="0">
                <a:latin typeface="Arial"/>
                <a:cs typeface="Arial"/>
              </a:rPr>
              <a:t> </a:t>
            </a:r>
            <a:r>
              <a:rPr sz="1000" spc="-10" dirty="0">
                <a:latin typeface="Arial"/>
                <a:cs typeface="Arial"/>
              </a:rPr>
              <a:t>cardiology</a:t>
            </a:r>
            <a:r>
              <a:rPr sz="1000" spc="-125" dirty="0">
                <a:latin typeface="Arial"/>
                <a:cs typeface="Arial"/>
              </a:rPr>
              <a:t> </a:t>
            </a:r>
            <a:r>
              <a:rPr sz="1000" spc="-10" dirty="0">
                <a:latin typeface="Arial"/>
                <a:cs typeface="Arial"/>
              </a:rPr>
              <a:t>procedures</a:t>
            </a:r>
            <a:endParaRPr sz="900" dirty="0">
              <a:latin typeface="Arial"/>
              <a:cs typeface="Arial"/>
            </a:endParaRPr>
          </a:p>
        </p:txBody>
      </p:sp>
      <p:pic>
        <p:nvPicPr>
          <p:cNvPr id="10" name="Picture 9">
            <a:extLst>
              <a:ext uri="{FF2B5EF4-FFF2-40B4-BE49-F238E27FC236}">
                <a16:creationId xmlns:a16="http://schemas.microsoft.com/office/drawing/2014/main" id="{25525ED4-22AA-42B8-F25D-26B596A10083}"/>
              </a:ext>
            </a:extLst>
          </p:cNvPr>
          <p:cNvPicPr>
            <a:picLocks noChangeAspect="1"/>
          </p:cNvPicPr>
          <p:nvPr/>
        </p:nvPicPr>
        <p:blipFill>
          <a:blip r:embed="rId2"/>
          <a:stretch>
            <a:fillRect/>
          </a:stretch>
        </p:blipFill>
        <p:spPr>
          <a:xfrm>
            <a:off x="2971800" y="1815087"/>
            <a:ext cx="5559425" cy="4191491"/>
          </a:xfrm>
          <a:prstGeom prst="rect">
            <a:avLst/>
          </a:prstGeom>
        </p:spPr>
      </p:pic>
      <p:sp>
        <p:nvSpPr>
          <p:cNvPr id="8" name="object 4">
            <a:extLst>
              <a:ext uri="{FF2B5EF4-FFF2-40B4-BE49-F238E27FC236}">
                <a16:creationId xmlns:a16="http://schemas.microsoft.com/office/drawing/2014/main" id="{EF656FD4-7BFA-4FEE-9743-6077567C5242}"/>
              </a:ext>
            </a:extLst>
          </p:cNvPr>
          <p:cNvSpPr txBox="1"/>
          <p:nvPr/>
        </p:nvSpPr>
        <p:spPr>
          <a:xfrm>
            <a:off x="762000" y="1371600"/>
            <a:ext cx="9829800" cy="369332"/>
          </a:xfrm>
          <a:prstGeom prst="rect">
            <a:avLst/>
          </a:prstGeom>
        </p:spPr>
        <p:txBody>
          <a:bodyPr vert="horz" wrap="square" lIns="0" tIns="0" rIns="0" bIns="0" rtlCol="0">
            <a:spAutoFit/>
          </a:bodyPr>
          <a:lstStyle/>
          <a:p>
            <a:pPr marL="12700">
              <a:lnSpc>
                <a:spcPct val="100000"/>
              </a:lnSpc>
              <a:buClr>
                <a:schemeClr val="tx2">
                  <a:lumMod val="60000"/>
                  <a:lumOff val="40000"/>
                </a:schemeClr>
              </a:buClr>
            </a:pPr>
            <a:r>
              <a:rPr lang="en-US" sz="2400" spc="-5" dirty="0">
                <a:solidFill>
                  <a:schemeClr val="tx2"/>
                </a:solidFill>
                <a:latin typeface="Arial"/>
                <a:cs typeface="Arial"/>
              </a:rPr>
              <a:t>Provides</a:t>
            </a:r>
            <a:r>
              <a:rPr lang="en-US" sz="2400" spc="-5" dirty="0">
                <a:solidFill>
                  <a:srgbClr val="454D51"/>
                </a:solidFill>
                <a:latin typeface="Arial"/>
                <a:cs typeface="Arial"/>
              </a:rPr>
              <a:t> a </a:t>
            </a:r>
            <a:r>
              <a:rPr lang="en-US" sz="2400" spc="-5" dirty="0">
                <a:solidFill>
                  <a:schemeClr val="tx2"/>
                </a:solidFill>
                <a:latin typeface="Arial"/>
                <a:cs typeface="Arial"/>
              </a:rPr>
              <a:t>better</a:t>
            </a:r>
            <a:r>
              <a:rPr lang="en-US" sz="2400" spc="-5" dirty="0">
                <a:solidFill>
                  <a:srgbClr val="454D51"/>
                </a:solidFill>
                <a:latin typeface="Arial"/>
                <a:cs typeface="Arial"/>
              </a:rPr>
              <a:t> </a:t>
            </a:r>
            <a:r>
              <a:rPr lang="en-US" sz="2400" spc="-5" dirty="0">
                <a:solidFill>
                  <a:schemeClr val="tx2"/>
                </a:solidFill>
                <a:latin typeface="Arial"/>
                <a:cs typeface="Arial"/>
              </a:rPr>
              <a:t>view</a:t>
            </a:r>
            <a:r>
              <a:rPr lang="en-US" sz="2400" spc="-5" dirty="0">
                <a:solidFill>
                  <a:srgbClr val="454D51"/>
                </a:solidFill>
                <a:latin typeface="Arial"/>
                <a:cs typeface="Arial"/>
              </a:rPr>
              <a:t> when tracing shapes are similar</a:t>
            </a:r>
            <a:endParaRPr lang="en-US" sz="24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Display: Kaolin</a:t>
            </a:r>
            <a:r>
              <a:rPr spc="-210" dirty="0"/>
              <a:t> </a:t>
            </a:r>
            <a:r>
              <a:rPr lang="en-US" dirty="0"/>
              <a:t>T</a:t>
            </a:r>
            <a:r>
              <a:rPr dirty="0"/>
              <a:t>racing</a:t>
            </a:r>
          </a:p>
        </p:txBody>
      </p:sp>
      <p:sp>
        <p:nvSpPr>
          <p:cNvPr id="5" name="object 5"/>
          <p:cNvSpPr/>
          <p:nvPr/>
        </p:nvSpPr>
        <p:spPr>
          <a:xfrm>
            <a:off x="1091056" y="1219200"/>
            <a:ext cx="10134600" cy="4648200"/>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983996" y="6119230"/>
            <a:ext cx="5559425" cy="308418"/>
          </a:xfrm>
          <a:prstGeom prst="rect">
            <a:avLst/>
          </a:prstGeom>
        </p:spPr>
        <p:txBody>
          <a:bodyPr vert="horz" wrap="square" lIns="0" tIns="635" rIns="0" bIns="0" rtlCol="0">
            <a:spAutoFit/>
          </a:bodyPr>
          <a:lstStyle/>
          <a:p>
            <a:pPr marL="12700" marR="5080">
              <a:lnSpc>
                <a:spcPct val="100000"/>
              </a:lnSpc>
              <a:spcBef>
                <a:spcPts val="5"/>
              </a:spcBef>
            </a:pPr>
            <a:r>
              <a:rPr sz="1000" dirty="0">
                <a:latin typeface="Arial"/>
                <a:cs typeface="Arial"/>
              </a:rPr>
              <a:t>The</a:t>
            </a:r>
            <a:r>
              <a:rPr sz="1000" spc="-35" dirty="0">
                <a:latin typeface="Arial"/>
                <a:cs typeface="Arial"/>
              </a:rPr>
              <a:t> </a:t>
            </a:r>
            <a:r>
              <a:rPr sz="1000" dirty="0">
                <a:latin typeface="Arial"/>
                <a:cs typeface="Arial"/>
              </a:rPr>
              <a:t>results</a:t>
            </a:r>
            <a:r>
              <a:rPr sz="1000" spc="-45" dirty="0">
                <a:latin typeface="Arial"/>
                <a:cs typeface="Arial"/>
              </a:rPr>
              <a:t> </a:t>
            </a:r>
            <a:r>
              <a:rPr sz="1000" dirty="0">
                <a:latin typeface="Arial"/>
                <a:cs typeface="Arial"/>
              </a:rPr>
              <a:t>shown</a:t>
            </a:r>
            <a:r>
              <a:rPr sz="1000" spc="-45" dirty="0">
                <a:latin typeface="Arial"/>
                <a:cs typeface="Arial"/>
              </a:rPr>
              <a:t> </a:t>
            </a:r>
            <a:r>
              <a:rPr sz="1000" dirty="0">
                <a:latin typeface="Arial"/>
                <a:cs typeface="Arial"/>
              </a:rPr>
              <a:t>are</a:t>
            </a:r>
            <a:r>
              <a:rPr sz="1000" spc="-35" dirty="0">
                <a:latin typeface="Arial"/>
                <a:cs typeface="Arial"/>
              </a:rPr>
              <a:t> </a:t>
            </a:r>
            <a:r>
              <a:rPr sz="1000" dirty="0">
                <a:latin typeface="Arial"/>
                <a:cs typeface="Arial"/>
              </a:rPr>
              <a:t>from</a:t>
            </a:r>
            <a:r>
              <a:rPr sz="1000" spc="-10" dirty="0">
                <a:latin typeface="Arial"/>
                <a:cs typeface="Arial"/>
              </a:rPr>
              <a:t> </a:t>
            </a:r>
            <a:r>
              <a:rPr sz="1000" dirty="0">
                <a:latin typeface="Arial"/>
                <a:cs typeface="Arial"/>
              </a:rPr>
              <a:t>item</a:t>
            </a:r>
            <a:r>
              <a:rPr sz="1000" spc="-15" dirty="0">
                <a:latin typeface="Arial"/>
                <a:cs typeface="Arial"/>
              </a:rPr>
              <a:t> </a:t>
            </a:r>
            <a:r>
              <a:rPr sz="1000" spc="-10" dirty="0">
                <a:latin typeface="Arial"/>
                <a:cs typeface="Arial"/>
              </a:rPr>
              <a:t>07-601-US</a:t>
            </a:r>
            <a:r>
              <a:rPr sz="1000" spc="-50" dirty="0">
                <a:latin typeface="Arial"/>
                <a:cs typeface="Arial"/>
              </a:rPr>
              <a:t> </a:t>
            </a:r>
            <a:r>
              <a:rPr sz="1000" dirty="0">
                <a:latin typeface="Arial"/>
                <a:cs typeface="Arial"/>
              </a:rPr>
              <a:t>which</a:t>
            </a:r>
            <a:r>
              <a:rPr sz="1000" spc="-35" dirty="0">
                <a:latin typeface="Arial"/>
                <a:cs typeface="Arial"/>
              </a:rPr>
              <a:t> </a:t>
            </a:r>
            <a:r>
              <a:rPr sz="1000" dirty="0">
                <a:latin typeface="Arial"/>
                <a:cs typeface="Arial"/>
              </a:rPr>
              <a:t>is</a:t>
            </a:r>
            <a:r>
              <a:rPr sz="1000" spc="5" dirty="0">
                <a:latin typeface="Arial"/>
                <a:cs typeface="Arial"/>
              </a:rPr>
              <a:t> </a:t>
            </a:r>
            <a:r>
              <a:rPr sz="1000" spc="-10" dirty="0">
                <a:latin typeface="Arial"/>
                <a:cs typeface="Arial"/>
              </a:rPr>
              <a:t>indicated</a:t>
            </a:r>
            <a:r>
              <a:rPr sz="1000" spc="-70" dirty="0">
                <a:latin typeface="Arial"/>
                <a:cs typeface="Arial"/>
              </a:rPr>
              <a:t> </a:t>
            </a:r>
            <a:r>
              <a:rPr sz="1000" dirty="0">
                <a:latin typeface="Arial"/>
                <a:cs typeface="Arial"/>
              </a:rPr>
              <a:t>for</a:t>
            </a:r>
            <a:r>
              <a:rPr sz="1000" spc="-15" dirty="0">
                <a:latin typeface="Arial"/>
                <a:cs typeface="Arial"/>
              </a:rPr>
              <a:t> </a:t>
            </a:r>
            <a:r>
              <a:rPr sz="1000" dirty="0">
                <a:latin typeface="Arial"/>
                <a:cs typeface="Arial"/>
              </a:rPr>
              <a:t>use</a:t>
            </a:r>
            <a:r>
              <a:rPr sz="1000" spc="-40" dirty="0">
                <a:latin typeface="Arial"/>
                <a:cs typeface="Arial"/>
              </a:rPr>
              <a:t> </a:t>
            </a:r>
            <a:r>
              <a:rPr sz="1000" spc="-5" dirty="0">
                <a:latin typeface="Arial"/>
                <a:cs typeface="Arial"/>
              </a:rPr>
              <a:t>in</a:t>
            </a:r>
            <a:r>
              <a:rPr sz="1000" spc="-15" dirty="0">
                <a:latin typeface="Arial"/>
                <a:cs typeface="Arial"/>
              </a:rPr>
              <a:t> </a:t>
            </a:r>
            <a:r>
              <a:rPr sz="1000" spc="-10" dirty="0">
                <a:latin typeface="Arial"/>
                <a:cs typeface="Arial"/>
              </a:rPr>
              <a:t>cardiovascular</a:t>
            </a:r>
            <a:r>
              <a:rPr sz="1000" spc="-40" dirty="0">
                <a:latin typeface="Arial"/>
                <a:cs typeface="Arial"/>
              </a:rPr>
              <a:t> </a:t>
            </a:r>
            <a:r>
              <a:rPr sz="1000" spc="-5" dirty="0">
                <a:latin typeface="Arial"/>
                <a:cs typeface="Arial"/>
              </a:rPr>
              <a:t>surgery</a:t>
            </a:r>
            <a:r>
              <a:rPr sz="1000" spc="-35" dirty="0">
                <a:latin typeface="Arial"/>
                <a:cs typeface="Arial"/>
              </a:rPr>
              <a:t> </a:t>
            </a:r>
            <a:r>
              <a:rPr sz="1000" dirty="0">
                <a:latin typeface="Arial"/>
                <a:cs typeface="Arial"/>
              </a:rPr>
              <a:t>and</a:t>
            </a:r>
            <a:r>
              <a:rPr lang="en-US" sz="1000" dirty="0">
                <a:latin typeface="Arial"/>
                <a:cs typeface="Arial"/>
              </a:rPr>
              <a:t> </a:t>
            </a:r>
            <a:r>
              <a:rPr sz="1000" spc="-10" dirty="0">
                <a:latin typeface="Arial"/>
                <a:cs typeface="Arial"/>
              </a:rPr>
              <a:t>cardiology</a:t>
            </a:r>
            <a:r>
              <a:rPr sz="1000" spc="-125" dirty="0">
                <a:latin typeface="Arial"/>
                <a:cs typeface="Arial"/>
              </a:rPr>
              <a:t> </a:t>
            </a:r>
            <a:r>
              <a:rPr sz="1000" spc="-10" dirty="0">
                <a:latin typeface="Arial"/>
                <a:cs typeface="Arial"/>
              </a:rPr>
              <a:t>procedures</a:t>
            </a:r>
            <a:r>
              <a:rPr lang="en-US" sz="1000" spc="-10" dirty="0">
                <a:latin typeface="Arial"/>
                <a:cs typeface="Arial"/>
              </a:rPr>
              <a:t>.</a:t>
            </a:r>
            <a:endParaRPr sz="900" dirty="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Stored Test/QC Screens</a:t>
            </a:r>
          </a:p>
        </p:txBody>
      </p:sp>
      <p:sp>
        <p:nvSpPr>
          <p:cNvPr id="5" name="object 5"/>
          <p:cNvSpPr txBox="1"/>
          <p:nvPr/>
        </p:nvSpPr>
        <p:spPr>
          <a:xfrm>
            <a:off x="2279156" y="1377341"/>
            <a:ext cx="1718867" cy="307777"/>
          </a:xfrm>
          <a:prstGeom prst="rect">
            <a:avLst/>
          </a:prstGeom>
        </p:spPr>
        <p:txBody>
          <a:bodyPr vert="horz" wrap="square" lIns="0" tIns="0" rIns="0" bIns="0" rtlCol="0">
            <a:spAutoFit/>
          </a:bodyPr>
          <a:lstStyle/>
          <a:p>
            <a:pPr marL="12700">
              <a:lnSpc>
                <a:spcPct val="100000"/>
              </a:lnSpc>
            </a:pPr>
            <a:r>
              <a:rPr sz="2000" b="1" spc="-10" dirty="0">
                <a:latin typeface="Arial"/>
                <a:cs typeface="Arial"/>
              </a:rPr>
              <a:t>Patient</a:t>
            </a:r>
            <a:r>
              <a:rPr sz="2000" b="1" spc="-145" dirty="0">
                <a:latin typeface="Arial"/>
                <a:cs typeface="Arial"/>
              </a:rPr>
              <a:t> </a:t>
            </a:r>
            <a:r>
              <a:rPr sz="2000" b="1" dirty="0">
                <a:latin typeface="Arial"/>
                <a:cs typeface="Arial"/>
              </a:rPr>
              <a:t>tests</a:t>
            </a:r>
          </a:p>
        </p:txBody>
      </p:sp>
      <p:sp>
        <p:nvSpPr>
          <p:cNvPr id="6" name="object 6"/>
          <p:cNvSpPr txBox="1"/>
          <p:nvPr/>
        </p:nvSpPr>
        <p:spPr>
          <a:xfrm>
            <a:off x="8578215" y="1377341"/>
            <a:ext cx="1055370" cy="307777"/>
          </a:xfrm>
          <a:prstGeom prst="rect">
            <a:avLst/>
          </a:prstGeom>
        </p:spPr>
        <p:txBody>
          <a:bodyPr vert="horz" wrap="square" lIns="0" tIns="0" rIns="0" bIns="0" rtlCol="0">
            <a:spAutoFit/>
          </a:bodyPr>
          <a:lstStyle/>
          <a:p>
            <a:pPr marL="12700">
              <a:lnSpc>
                <a:spcPct val="100000"/>
              </a:lnSpc>
            </a:pPr>
            <a:r>
              <a:rPr sz="2000" b="1" dirty="0">
                <a:latin typeface="Arial"/>
                <a:cs typeface="Arial"/>
              </a:rPr>
              <a:t>QC</a:t>
            </a:r>
            <a:r>
              <a:rPr sz="2000" b="1" spc="-195" dirty="0">
                <a:latin typeface="Arial"/>
                <a:cs typeface="Arial"/>
              </a:rPr>
              <a:t> </a:t>
            </a:r>
            <a:r>
              <a:rPr sz="2000" b="1" dirty="0">
                <a:latin typeface="Arial"/>
                <a:cs typeface="Arial"/>
              </a:rPr>
              <a:t>tests</a:t>
            </a:r>
          </a:p>
        </p:txBody>
      </p:sp>
      <p:sp>
        <p:nvSpPr>
          <p:cNvPr id="9" name="object 9"/>
          <p:cNvSpPr txBox="1"/>
          <p:nvPr/>
        </p:nvSpPr>
        <p:spPr>
          <a:xfrm>
            <a:off x="1998726" y="2194560"/>
            <a:ext cx="3998595" cy="869469"/>
          </a:xfrm>
          <a:prstGeom prst="rect">
            <a:avLst/>
          </a:prstGeom>
        </p:spPr>
        <p:txBody>
          <a:bodyPr vert="horz" wrap="square" lIns="0" tIns="0" rIns="0" bIns="0" rtlCol="0">
            <a:spAutoFit/>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40"/>
              </a:spcBef>
            </a:pPr>
            <a:endParaRPr sz="1200" dirty="0">
              <a:latin typeface="Times New Roman"/>
              <a:cs typeface="Times New Roman"/>
            </a:endParaRPr>
          </a:p>
          <a:p>
            <a:pPr marL="243840">
              <a:lnSpc>
                <a:spcPct val="100000"/>
              </a:lnSpc>
              <a:tabLst>
                <a:tab pos="1521460" algn="l"/>
                <a:tab pos="2249805" algn="l"/>
                <a:tab pos="2628265" algn="l"/>
              </a:tabLst>
            </a:pPr>
            <a:r>
              <a:rPr sz="850" dirty="0">
                <a:solidFill>
                  <a:srgbClr val="404040"/>
                </a:solidFill>
                <a:latin typeface="Arial"/>
                <a:cs typeface="Arial"/>
              </a:rPr>
              <a:t>05/08</a:t>
            </a:r>
            <a:r>
              <a:rPr sz="850" spc="-5" dirty="0">
                <a:solidFill>
                  <a:srgbClr val="404040"/>
                </a:solidFill>
                <a:latin typeface="Arial"/>
                <a:cs typeface="Arial"/>
              </a:rPr>
              <a:t>/</a:t>
            </a:r>
            <a:r>
              <a:rPr sz="850" dirty="0">
                <a:solidFill>
                  <a:srgbClr val="404040"/>
                </a:solidFill>
                <a:latin typeface="Arial"/>
                <a:cs typeface="Arial"/>
              </a:rPr>
              <a:t>2014</a:t>
            </a:r>
            <a:r>
              <a:rPr lang="en-US" sz="850" dirty="0">
                <a:solidFill>
                  <a:srgbClr val="404040"/>
                </a:solidFill>
                <a:latin typeface="Arial"/>
                <a:cs typeface="Arial"/>
              </a:rPr>
              <a:t>  </a:t>
            </a:r>
            <a:r>
              <a:rPr sz="850" dirty="0">
                <a:solidFill>
                  <a:srgbClr val="404040"/>
                </a:solidFill>
                <a:latin typeface="Arial"/>
                <a:cs typeface="Arial"/>
              </a:rPr>
              <a:t>10:39</a:t>
            </a:r>
            <a:r>
              <a:rPr sz="850" spc="10" dirty="0">
                <a:solidFill>
                  <a:srgbClr val="404040"/>
                </a:solidFill>
                <a:latin typeface="Arial"/>
                <a:cs typeface="Arial"/>
              </a:rPr>
              <a:t> </a:t>
            </a:r>
            <a:r>
              <a:rPr sz="850" dirty="0">
                <a:solidFill>
                  <a:srgbClr val="404040"/>
                </a:solidFill>
                <a:latin typeface="Arial"/>
                <a:cs typeface="Arial"/>
              </a:rPr>
              <a:t>AM	Patient</a:t>
            </a:r>
            <a:r>
              <a:rPr sz="850" spc="-5" dirty="0">
                <a:solidFill>
                  <a:srgbClr val="404040"/>
                </a:solidFill>
                <a:latin typeface="Arial"/>
                <a:cs typeface="Arial"/>
              </a:rPr>
              <a:t> </a:t>
            </a:r>
            <a:r>
              <a:rPr sz="850" dirty="0">
                <a:solidFill>
                  <a:srgbClr val="404040"/>
                </a:solidFill>
                <a:latin typeface="Arial"/>
                <a:cs typeface="Arial"/>
              </a:rPr>
              <a:t>1	CM	User</a:t>
            </a:r>
            <a:r>
              <a:rPr sz="850" spc="-95" dirty="0">
                <a:solidFill>
                  <a:srgbClr val="404040"/>
                </a:solidFill>
                <a:latin typeface="Arial"/>
                <a:cs typeface="Arial"/>
              </a:rPr>
              <a:t> </a:t>
            </a:r>
            <a:r>
              <a:rPr sz="850" dirty="0">
                <a:solidFill>
                  <a:srgbClr val="404040"/>
                </a:solidFill>
                <a:latin typeface="Arial"/>
                <a:cs typeface="Arial"/>
              </a:rPr>
              <a:t>1</a:t>
            </a:r>
            <a:endParaRPr sz="850" dirty="0">
              <a:latin typeface="Arial"/>
              <a:cs typeface="Arial"/>
            </a:endParaRPr>
          </a:p>
        </p:txBody>
      </p:sp>
      <p:sp>
        <p:nvSpPr>
          <p:cNvPr id="11" name="object 11"/>
          <p:cNvSpPr>
            <a:spLocks noChangeAspect="1"/>
          </p:cNvSpPr>
          <p:nvPr/>
        </p:nvSpPr>
        <p:spPr>
          <a:xfrm>
            <a:off x="612336" y="2057400"/>
            <a:ext cx="4800600" cy="3405283"/>
          </a:xfrm>
          <a:prstGeom prst="rect">
            <a:avLst/>
          </a:prstGeom>
          <a:blipFill>
            <a:blip r:embed="rId2" cstate="print"/>
            <a:stretch>
              <a:fillRect/>
            </a:stretch>
          </a:blipFill>
        </p:spPr>
        <p:txBody>
          <a:bodyPr wrap="square" lIns="0" tIns="0" rIns="0" bIns="0" rtlCol="0"/>
          <a:lstStyle/>
          <a:p>
            <a:endParaRPr dirty="0"/>
          </a:p>
        </p:txBody>
      </p:sp>
      <p:pic>
        <p:nvPicPr>
          <p:cNvPr id="3" name="Picture 2" descr="A screenshot of a computer&#10;&#10;Description automatically generated">
            <a:extLst>
              <a:ext uri="{FF2B5EF4-FFF2-40B4-BE49-F238E27FC236}">
                <a16:creationId xmlns:a16="http://schemas.microsoft.com/office/drawing/2014/main" id="{10923B97-2137-954B-6FB6-A8FC579B2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057400"/>
            <a:ext cx="4495800" cy="340528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48791" y="1338579"/>
            <a:ext cx="6814820" cy="369332"/>
          </a:xfrm>
          <a:prstGeom prst="rect">
            <a:avLst/>
          </a:prstGeom>
        </p:spPr>
        <p:txBody>
          <a:bodyPr vert="horz" wrap="square" lIns="0" tIns="0" rIns="0" bIns="0" rtlCol="0">
            <a:spAutoFit/>
          </a:bodyPr>
          <a:lstStyle/>
          <a:p>
            <a:pPr marL="12700">
              <a:lnSpc>
                <a:spcPct val="100000"/>
              </a:lnSpc>
              <a:buClr>
                <a:schemeClr val="tx2">
                  <a:lumMod val="60000"/>
                  <a:lumOff val="40000"/>
                </a:schemeClr>
              </a:buClr>
            </a:pPr>
            <a:r>
              <a:rPr sz="2400" dirty="0">
                <a:solidFill>
                  <a:schemeClr val="tx2"/>
                </a:solidFill>
                <a:latin typeface="Arial"/>
                <a:cs typeface="Arial"/>
              </a:rPr>
              <a:t>Paper width 76 mm (3.0 in), variable</a:t>
            </a:r>
            <a:r>
              <a:rPr sz="2400" spc="-50" dirty="0">
                <a:solidFill>
                  <a:schemeClr val="tx2"/>
                </a:solidFill>
                <a:latin typeface="Arial"/>
                <a:cs typeface="Arial"/>
              </a:rPr>
              <a:t> </a:t>
            </a:r>
            <a:r>
              <a:rPr sz="2400" dirty="0">
                <a:solidFill>
                  <a:schemeClr val="tx2"/>
                </a:solidFill>
                <a:latin typeface="Arial"/>
                <a:cs typeface="Arial"/>
              </a:rPr>
              <a:t>length</a:t>
            </a:r>
          </a:p>
        </p:txBody>
      </p:sp>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Printout on </a:t>
            </a:r>
            <a:r>
              <a:rPr lang="en-US" dirty="0"/>
              <a:t>T</a:t>
            </a:r>
            <a:r>
              <a:rPr dirty="0"/>
              <a:t>hermal</a:t>
            </a:r>
            <a:r>
              <a:rPr spc="-210" dirty="0"/>
              <a:t> </a:t>
            </a:r>
            <a:r>
              <a:rPr lang="en-US" dirty="0"/>
              <a:t>P</a:t>
            </a:r>
            <a:r>
              <a:rPr dirty="0"/>
              <a:t>rinter</a:t>
            </a:r>
          </a:p>
        </p:txBody>
      </p:sp>
      <p:sp>
        <p:nvSpPr>
          <p:cNvPr id="20" name="object 20"/>
          <p:cNvSpPr/>
          <p:nvPr/>
        </p:nvSpPr>
        <p:spPr>
          <a:xfrm>
            <a:off x="2711195" y="1804415"/>
            <a:ext cx="2049780" cy="4641342"/>
          </a:xfrm>
          <a:prstGeom prst="rect">
            <a:avLst/>
          </a:prstGeom>
          <a:blipFill>
            <a:blip r:embed="rId2" cstate="print"/>
            <a:stretch>
              <a:fillRect/>
            </a:stretch>
          </a:blipFill>
        </p:spPr>
        <p:txBody>
          <a:bodyPr wrap="square" lIns="0" tIns="0" rIns="0" bIns="0" rtlCol="0"/>
          <a:lstStyle/>
          <a:p>
            <a:endParaRPr dirty="0"/>
          </a:p>
        </p:txBody>
      </p:sp>
      <p:sp>
        <p:nvSpPr>
          <p:cNvPr id="21" name="object 21"/>
          <p:cNvSpPr/>
          <p:nvPr/>
        </p:nvSpPr>
        <p:spPr>
          <a:xfrm>
            <a:off x="2700274" y="1801367"/>
            <a:ext cx="2052955" cy="4644390"/>
          </a:xfrm>
          <a:custGeom>
            <a:avLst/>
            <a:gdLst/>
            <a:ahLst/>
            <a:cxnLst/>
            <a:rect l="l" t="t" r="r" b="b"/>
            <a:pathLst>
              <a:path w="2052954" h="4644390">
                <a:moveTo>
                  <a:pt x="0" y="4644390"/>
                </a:moveTo>
                <a:lnTo>
                  <a:pt x="2052701" y="4644390"/>
                </a:lnTo>
                <a:lnTo>
                  <a:pt x="2052701" y="0"/>
                </a:lnTo>
                <a:lnTo>
                  <a:pt x="0" y="0"/>
                </a:lnTo>
                <a:lnTo>
                  <a:pt x="0" y="4644390"/>
                </a:lnTo>
                <a:close/>
              </a:path>
            </a:pathLst>
          </a:custGeom>
          <a:ln w="3175">
            <a:solidFill>
              <a:srgbClr val="000000"/>
            </a:solidFill>
          </a:ln>
        </p:spPr>
        <p:txBody>
          <a:bodyPr wrap="square" lIns="0" tIns="0" rIns="0" bIns="0" rtlCol="0"/>
          <a:lstStyle/>
          <a:p>
            <a:endParaRPr dirty="0"/>
          </a:p>
        </p:txBody>
      </p:sp>
      <p:sp>
        <p:nvSpPr>
          <p:cNvPr id="22" name="object 22"/>
          <p:cNvSpPr/>
          <p:nvPr/>
        </p:nvSpPr>
        <p:spPr>
          <a:xfrm>
            <a:off x="6019800" y="1878330"/>
            <a:ext cx="2861309" cy="2337816"/>
          </a:xfrm>
          <a:prstGeom prst="rect">
            <a:avLst/>
          </a:prstGeom>
          <a:blipFill>
            <a:blip r:embed="rId3" cstate="print"/>
            <a:stretch>
              <a:fillRect/>
            </a:stretch>
          </a:blipFill>
        </p:spPr>
        <p:txBody>
          <a:bodyPr wrap="square" lIns="0" tIns="0" rIns="0" bIns="0" rtlCol="0"/>
          <a:lstStyle/>
          <a:p>
            <a:endParaRPr dirty="0"/>
          </a:p>
        </p:txBody>
      </p:sp>
      <p:sp>
        <p:nvSpPr>
          <p:cNvPr id="23" name="object 23"/>
          <p:cNvSpPr/>
          <p:nvPr/>
        </p:nvSpPr>
        <p:spPr>
          <a:xfrm>
            <a:off x="6018276" y="1944623"/>
            <a:ext cx="2864485" cy="2340610"/>
          </a:xfrm>
          <a:custGeom>
            <a:avLst/>
            <a:gdLst/>
            <a:ahLst/>
            <a:cxnLst/>
            <a:rect l="l" t="t" r="r" b="b"/>
            <a:pathLst>
              <a:path w="2864484" h="2340610">
                <a:moveTo>
                  <a:pt x="0" y="2340483"/>
                </a:moveTo>
                <a:lnTo>
                  <a:pt x="2864230" y="2340483"/>
                </a:lnTo>
                <a:lnTo>
                  <a:pt x="2864230" y="0"/>
                </a:lnTo>
                <a:lnTo>
                  <a:pt x="0" y="0"/>
                </a:lnTo>
                <a:lnTo>
                  <a:pt x="0" y="2340483"/>
                </a:lnTo>
                <a:close/>
              </a:path>
            </a:pathLst>
          </a:custGeom>
          <a:ln w="3175">
            <a:solidFill>
              <a:srgbClr val="000000"/>
            </a:solidFill>
          </a:ln>
        </p:spPr>
        <p:txBody>
          <a:bodyPr wrap="square" lIns="0" tIns="0" rIns="0" bIns="0" rtlCol="0"/>
          <a:lstStyle/>
          <a:p>
            <a:endParaRPr dirty="0"/>
          </a:p>
        </p:txBody>
      </p:sp>
      <p:sp>
        <p:nvSpPr>
          <p:cNvPr id="24" name="object 24"/>
          <p:cNvSpPr/>
          <p:nvPr/>
        </p:nvSpPr>
        <p:spPr>
          <a:xfrm>
            <a:off x="6019800" y="4216146"/>
            <a:ext cx="2861309" cy="2260854"/>
          </a:xfrm>
          <a:prstGeom prst="rect">
            <a:avLst/>
          </a:prstGeom>
          <a:blipFill>
            <a:blip r:embed="rId4" cstate="print"/>
            <a:stretch>
              <a:fillRect/>
            </a:stretch>
          </a:blipFill>
        </p:spPr>
        <p:txBody>
          <a:bodyPr wrap="square" lIns="0" tIns="0" rIns="0" bIns="0" rtlCol="0"/>
          <a:lstStyle/>
          <a:p>
            <a:endParaRPr dirty="0"/>
          </a:p>
        </p:txBody>
      </p:sp>
      <p:sp>
        <p:nvSpPr>
          <p:cNvPr id="25" name="object 25"/>
          <p:cNvSpPr/>
          <p:nvPr/>
        </p:nvSpPr>
        <p:spPr>
          <a:xfrm>
            <a:off x="6018276" y="4282440"/>
            <a:ext cx="2864485" cy="2264410"/>
          </a:xfrm>
          <a:custGeom>
            <a:avLst/>
            <a:gdLst/>
            <a:ahLst/>
            <a:cxnLst/>
            <a:rect l="l" t="t" r="r" b="b"/>
            <a:pathLst>
              <a:path w="2864484" h="2264409">
                <a:moveTo>
                  <a:pt x="0" y="2264156"/>
                </a:moveTo>
                <a:lnTo>
                  <a:pt x="2864230" y="2264156"/>
                </a:lnTo>
                <a:lnTo>
                  <a:pt x="2864230" y="0"/>
                </a:lnTo>
                <a:lnTo>
                  <a:pt x="0" y="0"/>
                </a:lnTo>
                <a:lnTo>
                  <a:pt x="0" y="2264156"/>
                </a:lnTo>
                <a:close/>
              </a:path>
            </a:pathLst>
          </a:custGeom>
          <a:ln w="3175">
            <a:solidFill>
              <a:srgbClr val="000000"/>
            </a:solidFill>
          </a:ln>
        </p:spPr>
        <p:txBody>
          <a:bodyPr wrap="square" lIns="0" tIns="0" rIns="0" bIns="0" rtlCol="0"/>
          <a:lstStyle/>
          <a:p>
            <a:endParaRPr dirty="0"/>
          </a:p>
        </p:txBody>
      </p:sp>
      <p:cxnSp>
        <p:nvCxnSpPr>
          <p:cNvPr id="26" name="Straight Arrow Connector 25">
            <a:extLst>
              <a:ext uri="{FF2B5EF4-FFF2-40B4-BE49-F238E27FC236}">
                <a16:creationId xmlns:a16="http://schemas.microsoft.com/office/drawing/2014/main" id="{ED36B4BF-0E09-1A4F-242B-48BAF793B9DE}"/>
              </a:ext>
            </a:extLst>
          </p:cNvPr>
          <p:cNvCxnSpPr>
            <a:cxnSpLocks/>
          </p:cNvCxnSpPr>
          <p:nvPr/>
        </p:nvCxnSpPr>
        <p:spPr>
          <a:xfrm flipH="1">
            <a:off x="4816108" y="3352800"/>
            <a:ext cx="1145512" cy="9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D36B4BF-0E09-1A4F-242B-48BAF793B9DE}"/>
              </a:ext>
            </a:extLst>
          </p:cNvPr>
          <p:cNvCxnSpPr>
            <a:cxnSpLocks/>
          </p:cNvCxnSpPr>
          <p:nvPr/>
        </p:nvCxnSpPr>
        <p:spPr>
          <a:xfrm flipH="1">
            <a:off x="4809123" y="4998642"/>
            <a:ext cx="1145512" cy="9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8A3192-D6A8-4C3A-87FE-B2FCDB8E6F52}"/>
              </a:ext>
            </a:extLst>
          </p:cNvPr>
          <p:cNvSpPr>
            <a:spLocks noGrp="1"/>
          </p:cNvSpPr>
          <p:nvPr>
            <p:ph type="body" sz="quarter" idx="10"/>
          </p:nvPr>
        </p:nvSpPr>
        <p:spPr/>
        <p:txBody>
          <a:bodyPr/>
          <a:lstStyle/>
          <a:p>
            <a:r>
              <a:rPr lang="en-US" spc="-5" dirty="0"/>
              <a:t>Running Quality Control (QC) Reagents</a:t>
            </a:r>
            <a:endParaRPr lang="en-US" dirty="0"/>
          </a:p>
        </p:txBody>
      </p:sp>
      <p:sp>
        <p:nvSpPr>
          <p:cNvPr id="8" name="Text Placeholder 12">
            <a:extLst>
              <a:ext uri="{FF2B5EF4-FFF2-40B4-BE49-F238E27FC236}">
                <a16:creationId xmlns:a16="http://schemas.microsoft.com/office/drawing/2014/main" id="{124A9AD1-D0C9-4BF1-A39A-39D1665EF176}"/>
              </a:ext>
            </a:extLst>
          </p:cNvPr>
          <p:cNvSpPr txBox="1">
            <a:spLocks/>
          </p:cNvSpPr>
          <p:nvPr/>
        </p:nvSpPr>
        <p:spPr>
          <a:xfrm>
            <a:off x="609600" y="3962400"/>
            <a:ext cx="5105400" cy="8382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b="0" kern="1200" cap="none" baseline="0">
                <a:solidFill>
                  <a:schemeClr val="tx2"/>
                </a:solidFill>
                <a:latin typeface="+mn-lt"/>
                <a:ea typeface="+mn-ea"/>
                <a:cs typeface="+mn-cs"/>
              </a:defRPr>
            </a:lvl1pPr>
            <a:lvl2pPr marL="228600" indent="-228600" algn="l" defTabSz="914400" rtl="0" eaLnBrk="1" latinLnBrk="0" hangingPunct="1">
              <a:lnSpc>
                <a:spcPct val="10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2pPr>
            <a:lvl3pPr marL="457200" indent="-17145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200" kern="1200">
                <a:solidFill>
                  <a:schemeClr val="tx2"/>
                </a:solidFill>
                <a:latin typeface="+mn-lt"/>
                <a:ea typeface="+mn-ea"/>
                <a:cs typeface="+mn-cs"/>
              </a:defRPr>
            </a:lvl3pPr>
            <a:lvl4pPr marL="7429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4pPr>
            <a:lvl5pPr marL="971550" indent="-228600" algn="l" defTabSz="914400" rtl="0" eaLnBrk="1" latinLnBrk="0" hangingPunct="1">
              <a:lnSpc>
                <a:spcPct val="100000"/>
              </a:lnSpc>
              <a:spcBef>
                <a:spcPts val="500"/>
              </a:spcBef>
              <a:buClr>
                <a:schemeClr val="bg2">
                  <a:lumMod val="60000"/>
                  <a:lumOff val="40000"/>
                </a:schemeClr>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dirty="0"/>
          </a:p>
        </p:txBody>
      </p:sp>
    </p:spTree>
    <p:extLst>
      <p:ext uri="{BB962C8B-B14F-4D97-AF65-F5344CB8AC3E}">
        <p14:creationId xmlns:p14="http://schemas.microsoft.com/office/powerpoint/2010/main" val="1337598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Electronic Analyzer</a:t>
            </a:r>
            <a:r>
              <a:rPr spc="-355" dirty="0"/>
              <a:t> </a:t>
            </a:r>
            <a:r>
              <a:rPr dirty="0"/>
              <a:t>QC</a:t>
            </a:r>
          </a:p>
        </p:txBody>
      </p:sp>
      <p:sp>
        <p:nvSpPr>
          <p:cNvPr id="7" name="Text Placeholder 6">
            <a:extLst>
              <a:ext uri="{FF2B5EF4-FFF2-40B4-BE49-F238E27FC236}">
                <a16:creationId xmlns:a16="http://schemas.microsoft.com/office/drawing/2014/main" id="{68852AA2-E09E-4F22-A57F-CCBE03EFD243}"/>
              </a:ext>
            </a:extLst>
          </p:cNvPr>
          <p:cNvSpPr>
            <a:spLocks noGrp="1"/>
          </p:cNvSpPr>
          <p:nvPr>
            <p:ph type="body" sz="quarter" idx="11"/>
          </p:nvPr>
        </p:nvSpPr>
        <p:spPr>
          <a:xfrm>
            <a:off x="614224" y="990600"/>
            <a:ext cx="9215576" cy="5181600"/>
          </a:xfrm>
        </p:spPr>
        <p:txBody>
          <a:bodyPr>
            <a:normAutofit fontScale="77500" lnSpcReduction="20000"/>
          </a:bodyPr>
          <a:lstStyle/>
          <a:p>
            <a:pPr marL="342900" indent="-342900">
              <a:buClr>
                <a:schemeClr val="tx2">
                  <a:lumMod val="60000"/>
                  <a:lumOff val="40000"/>
                </a:schemeClr>
              </a:buClr>
              <a:buFont typeface="Arial" panose="020B0604020202020204" pitchFamily="34" charset="0"/>
              <a:buChar char="•"/>
            </a:pPr>
            <a:r>
              <a:rPr lang="en-US" dirty="0"/>
              <a:t>The TEG</a:t>
            </a:r>
            <a:r>
              <a:rPr lang="en-US" baseline="30000" dirty="0"/>
              <a:t>®</a:t>
            </a:r>
            <a:r>
              <a:rPr lang="en-US" dirty="0"/>
              <a:t> 6s analyzer and reagents have been designed and manufactured following ISO 14971 guidelines.</a:t>
            </a:r>
          </a:p>
          <a:p>
            <a:pPr marL="342900" indent="-342900">
              <a:buClr>
                <a:schemeClr val="tx2">
                  <a:lumMod val="60000"/>
                  <a:lumOff val="40000"/>
                </a:schemeClr>
              </a:buClr>
              <a:buFont typeface="Arial" panose="020B0604020202020204" pitchFamily="34" charset="0"/>
              <a:buChar char="•"/>
            </a:pPr>
            <a:r>
              <a:rPr lang="en-US" dirty="0"/>
              <a:t>The TEG</a:t>
            </a:r>
            <a:r>
              <a:rPr lang="en-US" baseline="30000" dirty="0"/>
              <a:t>®</a:t>
            </a:r>
            <a:r>
              <a:rPr lang="en-US" dirty="0"/>
              <a:t> 6s has robust self-monitoring and quality control mechanisms.</a:t>
            </a:r>
          </a:p>
          <a:p>
            <a:pPr marL="342900" indent="-342900">
              <a:buClr>
                <a:schemeClr val="tx2">
                  <a:lumMod val="60000"/>
                  <a:lumOff val="40000"/>
                </a:schemeClr>
              </a:buClr>
              <a:buFont typeface="Arial" panose="020B0604020202020204" pitchFamily="34" charset="0"/>
              <a:buChar char="•"/>
            </a:pPr>
            <a:r>
              <a:rPr lang="en-US" dirty="0"/>
              <a:t>QC self-checks validated the analyzer’s internal components are functioning correctly, and occur:</a:t>
            </a:r>
          </a:p>
          <a:p>
            <a:pPr marL="682625" lvl="1" indent="-342900">
              <a:buClr>
                <a:schemeClr val="tx2">
                  <a:lumMod val="60000"/>
                  <a:lumOff val="40000"/>
                </a:schemeClr>
              </a:buClr>
              <a:buFont typeface="Arial" panose="020B0604020202020204" pitchFamily="34" charset="0"/>
              <a:buChar char="•"/>
            </a:pPr>
            <a:r>
              <a:rPr lang="en-US" dirty="0"/>
              <a:t>Every time the analyzer is powered on (Power On Self-Test, or POST)</a:t>
            </a:r>
          </a:p>
          <a:p>
            <a:pPr marL="682625" lvl="1" indent="-342900">
              <a:buClr>
                <a:schemeClr val="tx2">
                  <a:lumMod val="60000"/>
                  <a:lumOff val="40000"/>
                </a:schemeClr>
              </a:buClr>
              <a:buFont typeface="Arial" panose="020B0604020202020204" pitchFamily="34" charset="0"/>
              <a:buChar char="•"/>
            </a:pPr>
            <a:r>
              <a:rPr lang="en-US" dirty="0"/>
              <a:t>Every time a cartridge is inserted</a:t>
            </a:r>
          </a:p>
          <a:p>
            <a:pPr marL="682625" lvl="1" indent="-342900">
              <a:buClr>
                <a:schemeClr val="tx2">
                  <a:lumMod val="60000"/>
                  <a:lumOff val="40000"/>
                </a:schemeClr>
              </a:buClr>
              <a:buFont typeface="Arial" panose="020B0604020202020204" pitchFamily="34" charset="0"/>
              <a:buChar char="•"/>
            </a:pPr>
            <a:r>
              <a:rPr lang="en-US" dirty="0"/>
              <a:t>Every time a test is run</a:t>
            </a:r>
          </a:p>
          <a:p>
            <a:pPr marL="342900" indent="-342900">
              <a:buClr>
                <a:schemeClr val="tx2">
                  <a:lumMod val="60000"/>
                  <a:lumOff val="40000"/>
                </a:schemeClr>
              </a:buClr>
              <a:buFont typeface="Arial" panose="020B0604020202020204" pitchFamily="34" charset="0"/>
              <a:buChar char="•"/>
            </a:pPr>
            <a:r>
              <a:rPr lang="en-US" sz="2500" dirty="0">
                <a:effectLst/>
              </a:rPr>
              <a:t>Through the incorporation of these three levels of internal QC, all essential </a:t>
            </a:r>
            <a:br>
              <a:rPr lang="en-US" sz="2500" dirty="0">
                <a:effectLst/>
              </a:rPr>
            </a:br>
            <a:r>
              <a:rPr lang="en-US" sz="2500" dirty="0">
                <a:effectLst/>
              </a:rPr>
              <a:t>functions of the analyzer are checked and verified without the need for external </a:t>
            </a:r>
            <a:br>
              <a:rPr lang="en-US" sz="2500" dirty="0">
                <a:effectLst/>
              </a:rPr>
            </a:br>
            <a:r>
              <a:rPr lang="en-US" sz="2500" dirty="0">
                <a:effectLst/>
              </a:rPr>
              <a:t>QC materials</a:t>
            </a:r>
            <a:endParaRPr lang="en-US" sz="2500" dirty="0"/>
          </a:p>
          <a:p>
            <a:pPr marL="342900" indent="-342900">
              <a:buClr>
                <a:schemeClr val="tx2">
                  <a:lumMod val="60000"/>
                  <a:lumOff val="40000"/>
                </a:schemeClr>
              </a:buClr>
              <a:buFont typeface="Arial" panose="020B0604020202020204" pitchFamily="34" charset="0"/>
              <a:buChar char="•"/>
            </a:pPr>
            <a:r>
              <a:rPr lang="en-US" dirty="0"/>
              <a:t>Any operational issues are automatically detected and an error or warning is displayed to notify you.</a:t>
            </a:r>
          </a:p>
          <a:p>
            <a:r>
              <a:rPr lang="en-US" dirty="0"/>
              <a:t>Provides confidence that every time the analyzer is used, it is performing in a consistent manner and producing reliable results.</a:t>
            </a:r>
          </a:p>
        </p:txBody>
      </p:sp>
      <p:sp>
        <p:nvSpPr>
          <p:cNvPr id="6" name="object 6"/>
          <p:cNvSpPr/>
          <p:nvPr/>
        </p:nvSpPr>
        <p:spPr>
          <a:xfrm>
            <a:off x="9999726" y="1577339"/>
            <a:ext cx="1840992" cy="1841753"/>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Reagent Quality Control (QC)</a:t>
            </a:r>
          </a:p>
        </p:txBody>
      </p:sp>
      <p:sp>
        <p:nvSpPr>
          <p:cNvPr id="12" name="Text Placeholder 11">
            <a:extLst>
              <a:ext uri="{FF2B5EF4-FFF2-40B4-BE49-F238E27FC236}">
                <a16:creationId xmlns:a16="http://schemas.microsoft.com/office/drawing/2014/main" id="{D2DE233A-ED40-4071-90FE-AE4A19D94BD2}"/>
              </a:ext>
            </a:extLst>
          </p:cNvPr>
          <p:cNvSpPr>
            <a:spLocks noGrp="1"/>
          </p:cNvSpPr>
          <p:nvPr>
            <p:ph type="body" sz="quarter" idx="11"/>
          </p:nvPr>
        </p:nvSpPr>
        <p:spPr>
          <a:xfrm>
            <a:off x="614224" y="1295401"/>
            <a:ext cx="9111942" cy="4572000"/>
          </a:xfrm>
        </p:spPr>
        <p:txBody>
          <a:bodyPr/>
          <a:lstStyle/>
          <a:p>
            <a:pPr marL="342900" indent="-342900">
              <a:buClr>
                <a:schemeClr val="tx2">
                  <a:lumMod val="60000"/>
                  <a:lumOff val="40000"/>
                </a:schemeClr>
              </a:buClr>
              <a:buFont typeface="Arial" panose="020B0604020202020204" pitchFamily="34" charset="0"/>
              <a:buChar char="•"/>
            </a:pPr>
            <a:r>
              <a:rPr lang="en-US" dirty="0"/>
              <a:t>Reagent cartridges are manufactured under current Good Manufacturing Practices (GMP) with a validated manufacturing process with in-process controls to ensure lot-to-lot reproducibility and product performance.</a:t>
            </a:r>
          </a:p>
          <a:p>
            <a:pPr marL="342900" indent="-342900">
              <a:buClr>
                <a:schemeClr val="tx2">
                  <a:lumMod val="60000"/>
                  <a:lumOff val="40000"/>
                </a:schemeClr>
              </a:buClr>
              <a:buFont typeface="Arial" panose="020B0604020202020204" pitchFamily="34" charset="0"/>
              <a:buChar char="•"/>
            </a:pPr>
            <a:r>
              <a:rPr lang="en-US" dirty="0"/>
              <a:t>Haemonetics recommends that two levels of QC testing be performed for each new shipment of assay cartridges.</a:t>
            </a:r>
          </a:p>
          <a:p>
            <a:pPr marL="342900" indent="-342900">
              <a:buClr>
                <a:schemeClr val="tx2">
                  <a:lumMod val="60000"/>
                  <a:lumOff val="40000"/>
                </a:schemeClr>
              </a:buClr>
              <a:buFont typeface="Arial" panose="020B0604020202020204" pitchFamily="34" charset="0"/>
              <a:buChar char="•"/>
            </a:pPr>
            <a:r>
              <a:rPr lang="en-US" dirty="0"/>
              <a:t>Additional QC checks may be performed at predetermined intervals based on the laboratory’s quality control policies.</a:t>
            </a:r>
            <a:br>
              <a:rPr lang="en-US" dirty="0"/>
            </a:br>
            <a:r>
              <a:rPr lang="en-US" dirty="0"/>
              <a:t>(NOTE: Manufacturers IQCP aid is available upon request)</a:t>
            </a:r>
          </a:p>
        </p:txBody>
      </p:sp>
      <p:sp>
        <p:nvSpPr>
          <p:cNvPr id="6" name="object 6"/>
          <p:cNvSpPr/>
          <p:nvPr/>
        </p:nvSpPr>
        <p:spPr>
          <a:xfrm>
            <a:off x="9999726" y="1577339"/>
            <a:ext cx="1840992" cy="1841753"/>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954006" y="1577339"/>
            <a:ext cx="1932431" cy="1931669"/>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10272521" y="1855470"/>
            <a:ext cx="1294637" cy="1285493"/>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48791" y="5933128"/>
            <a:ext cx="5670550" cy="169277"/>
          </a:xfrm>
          <a:prstGeom prst="rect">
            <a:avLst/>
          </a:prstGeom>
        </p:spPr>
        <p:txBody>
          <a:bodyPr vert="horz" wrap="square" lIns="0" tIns="0" rIns="0" bIns="0" rtlCol="0">
            <a:spAutoFit/>
          </a:bodyPr>
          <a:lstStyle/>
          <a:p>
            <a:pPr marL="12700">
              <a:lnSpc>
                <a:spcPct val="100000"/>
              </a:lnSpc>
            </a:pPr>
            <a:r>
              <a:rPr sz="1100" spc="-10" dirty="0">
                <a:latin typeface="Arial"/>
                <a:cs typeface="Arial"/>
              </a:rPr>
              <a:t>*Normal </a:t>
            </a:r>
            <a:r>
              <a:rPr sz="1100" spc="-5" dirty="0">
                <a:latin typeface="Arial"/>
                <a:cs typeface="Arial"/>
              </a:rPr>
              <a:t>and </a:t>
            </a:r>
            <a:r>
              <a:rPr sz="1100" spc="-10" dirty="0">
                <a:latin typeface="Arial"/>
                <a:cs typeface="Arial"/>
              </a:rPr>
              <a:t>abnormal blood supplied </a:t>
            </a:r>
            <a:r>
              <a:rPr sz="1100" spc="-5" dirty="0">
                <a:latin typeface="Arial"/>
                <a:cs typeface="Arial"/>
              </a:rPr>
              <a:t>by user </a:t>
            </a:r>
            <a:r>
              <a:rPr sz="1100" spc="-10" dirty="0">
                <a:latin typeface="Arial"/>
                <a:cs typeface="Arial"/>
              </a:rPr>
              <a:t>from donors who meet the institution’s</a:t>
            </a:r>
            <a:r>
              <a:rPr lang="en-US" sz="1100" spc="-10" dirty="0">
                <a:latin typeface="Arial"/>
                <a:cs typeface="Arial"/>
              </a:rPr>
              <a:t> </a:t>
            </a:r>
            <a:r>
              <a:rPr sz="1100" spc="-10" dirty="0">
                <a:latin typeface="Arial"/>
                <a:cs typeface="Arial"/>
              </a:rPr>
              <a:t>criteria</a:t>
            </a:r>
            <a:r>
              <a:rPr lang="en-US" sz="1100" spc="-10" dirty="0">
                <a:latin typeface="Arial"/>
                <a:cs typeface="Arial"/>
              </a:rPr>
              <a:t>.</a:t>
            </a:r>
            <a:endParaRPr sz="1100" dirty="0">
              <a:latin typeface="Arial"/>
              <a:cs typeface="Arial"/>
            </a:endParaRPr>
          </a:p>
        </p:txBody>
      </p:sp>
      <p:sp>
        <p:nvSpPr>
          <p:cNvPr id="7" name="object 7"/>
          <p:cNvSpPr txBox="1">
            <a:spLocks noGrp="1"/>
          </p:cNvSpPr>
          <p:nvPr>
            <p:ph type="title"/>
          </p:nvPr>
        </p:nvSpPr>
        <p:spPr/>
        <p:txBody>
          <a:bodyPr/>
          <a:lstStyle/>
          <a:p>
            <a:r>
              <a:rPr lang="en-US" dirty="0"/>
              <a:t>Quality Control (QC)</a:t>
            </a:r>
          </a:p>
        </p:txBody>
      </p:sp>
      <p:sp>
        <p:nvSpPr>
          <p:cNvPr id="8" name="Text Placeholder 7">
            <a:extLst>
              <a:ext uri="{FF2B5EF4-FFF2-40B4-BE49-F238E27FC236}">
                <a16:creationId xmlns:a16="http://schemas.microsoft.com/office/drawing/2014/main" id="{D499C42A-C028-404A-9B31-06416F0DE712}"/>
              </a:ext>
            </a:extLst>
          </p:cNvPr>
          <p:cNvSpPr>
            <a:spLocks noGrp="1"/>
          </p:cNvSpPr>
          <p:nvPr>
            <p:ph type="body" sz="quarter" idx="11"/>
          </p:nvPr>
        </p:nvSpPr>
        <p:spPr>
          <a:xfrm>
            <a:off x="635995" y="1308211"/>
            <a:ext cx="8682176" cy="4572000"/>
          </a:xfrm>
        </p:spPr>
        <p:txBody>
          <a:bodyPr>
            <a:normAutofit/>
          </a:bodyPr>
          <a:lstStyle/>
          <a:p>
            <a:r>
              <a:rPr lang="en-US" dirty="0"/>
              <a:t>Each type of cartridge can be quality controlled by conducting two levels of QC. These include running two levels of commercially available QC material or donor blood samples.</a:t>
            </a:r>
          </a:p>
          <a:p>
            <a:pPr marL="342900" indent="-342900">
              <a:buClr>
                <a:schemeClr val="tx2">
                  <a:lumMod val="60000"/>
                  <a:lumOff val="40000"/>
                </a:schemeClr>
              </a:buClr>
              <a:buFont typeface="Arial" panose="020B0604020202020204" pitchFamily="34" charset="0"/>
              <a:buChar char="•"/>
            </a:pPr>
            <a:r>
              <a:rPr lang="en-US" b="1" dirty="0"/>
              <a:t>Global Hemostasis (07-601-US, 07-604-US &amp; 07-605-US)</a:t>
            </a:r>
          </a:p>
          <a:p>
            <a:pPr lvl="2"/>
            <a:r>
              <a:rPr lang="en-US" dirty="0"/>
              <a:t>Level 1 QC Reagent kit (07-664-US)</a:t>
            </a:r>
          </a:p>
          <a:p>
            <a:pPr lvl="2"/>
            <a:r>
              <a:rPr lang="en-US" dirty="0"/>
              <a:t>Level 2 QC Regent kit (07-665-US)</a:t>
            </a:r>
          </a:p>
          <a:p>
            <a:pPr marL="342900" indent="-342900">
              <a:buClr>
                <a:schemeClr val="tx2">
                  <a:lumMod val="60000"/>
                  <a:lumOff val="40000"/>
                </a:schemeClr>
              </a:buClr>
              <a:buFont typeface="Arial" panose="020B0604020202020204" pitchFamily="34" charset="0"/>
              <a:buChar char="•"/>
            </a:pPr>
            <a:r>
              <a:rPr lang="en-US" b="1" dirty="0" err="1"/>
              <a:t>PlateletMapping</a:t>
            </a:r>
            <a:r>
              <a:rPr lang="en-US" b="1" baseline="30000" dirty="0"/>
              <a:t>®</a:t>
            </a:r>
            <a:r>
              <a:rPr lang="en-US" b="1" dirty="0"/>
              <a:t> (07-615-US &amp; 07-614-US)</a:t>
            </a:r>
          </a:p>
          <a:p>
            <a:pPr lvl="2"/>
            <a:r>
              <a:rPr lang="en-US" dirty="0"/>
              <a:t>Normal donor blood*</a:t>
            </a:r>
          </a:p>
          <a:p>
            <a:pPr lvl="2"/>
            <a:r>
              <a:rPr lang="en-US" dirty="0"/>
              <a:t>Abnormal donor blood*/ </a:t>
            </a:r>
            <a:r>
              <a:rPr lang="en-US" dirty="0" err="1"/>
              <a:t>AntiPlatelet</a:t>
            </a:r>
            <a:r>
              <a:rPr lang="en-US" dirty="0"/>
              <a:t> Reagent (07-670-US)**</a:t>
            </a:r>
          </a:p>
          <a:p>
            <a:endParaRPr lang="en-US" dirty="0"/>
          </a:p>
        </p:txBody>
      </p:sp>
      <p:sp>
        <p:nvSpPr>
          <p:cNvPr id="2" name="TextBox 1">
            <a:extLst>
              <a:ext uri="{FF2B5EF4-FFF2-40B4-BE49-F238E27FC236}">
                <a16:creationId xmlns:a16="http://schemas.microsoft.com/office/drawing/2014/main" id="{1E3418C3-DB88-937E-7419-7DCE06AC1615}"/>
              </a:ext>
            </a:extLst>
          </p:cNvPr>
          <p:cNvSpPr txBox="1"/>
          <p:nvPr/>
        </p:nvSpPr>
        <p:spPr>
          <a:xfrm>
            <a:off x="762000" y="6155322"/>
            <a:ext cx="5504941" cy="261610"/>
          </a:xfrm>
          <a:prstGeom prst="rect">
            <a:avLst/>
          </a:prstGeom>
          <a:noFill/>
        </p:spPr>
        <p:txBody>
          <a:bodyPr wrap="square" rtlCol="0">
            <a:spAutoFit/>
          </a:bodyPr>
          <a:lstStyle/>
          <a:p>
            <a:r>
              <a:rPr lang="en-US" sz="1100" dirty="0"/>
              <a:t>**A General Purpose Reagent available for user-specific application.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966204" y="2060448"/>
            <a:ext cx="4982845" cy="3931920"/>
          </a:xfrm>
          <a:custGeom>
            <a:avLst/>
            <a:gdLst/>
            <a:ahLst/>
            <a:cxnLst/>
            <a:rect l="l" t="t" r="r" b="b"/>
            <a:pathLst>
              <a:path w="4982845" h="3931920">
                <a:moveTo>
                  <a:pt x="4327271" y="0"/>
                </a:moveTo>
                <a:lnTo>
                  <a:pt x="655320" y="0"/>
                </a:lnTo>
                <a:lnTo>
                  <a:pt x="606425" y="1778"/>
                </a:lnTo>
                <a:lnTo>
                  <a:pt x="558419" y="7112"/>
                </a:lnTo>
                <a:lnTo>
                  <a:pt x="511683" y="15748"/>
                </a:lnTo>
                <a:lnTo>
                  <a:pt x="466090" y="27686"/>
                </a:lnTo>
                <a:lnTo>
                  <a:pt x="421767" y="42799"/>
                </a:lnTo>
                <a:lnTo>
                  <a:pt x="379095" y="60960"/>
                </a:lnTo>
                <a:lnTo>
                  <a:pt x="337820" y="81915"/>
                </a:lnTo>
                <a:lnTo>
                  <a:pt x="298450" y="105537"/>
                </a:lnTo>
                <a:lnTo>
                  <a:pt x="260985" y="131953"/>
                </a:lnTo>
                <a:lnTo>
                  <a:pt x="225425" y="160782"/>
                </a:lnTo>
                <a:lnTo>
                  <a:pt x="191897" y="191897"/>
                </a:lnTo>
                <a:lnTo>
                  <a:pt x="160782" y="225425"/>
                </a:lnTo>
                <a:lnTo>
                  <a:pt x="131953" y="260985"/>
                </a:lnTo>
                <a:lnTo>
                  <a:pt x="105537" y="298450"/>
                </a:lnTo>
                <a:lnTo>
                  <a:pt x="81915" y="337947"/>
                </a:lnTo>
                <a:lnTo>
                  <a:pt x="60960" y="379095"/>
                </a:lnTo>
                <a:lnTo>
                  <a:pt x="42799" y="421767"/>
                </a:lnTo>
                <a:lnTo>
                  <a:pt x="27686" y="466090"/>
                </a:lnTo>
                <a:lnTo>
                  <a:pt x="15748" y="511683"/>
                </a:lnTo>
                <a:lnTo>
                  <a:pt x="7112" y="558419"/>
                </a:lnTo>
                <a:lnTo>
                  <a:pt x="1778" y="606425"/>
                </a:lnTo>
                <a:lnTo>
                  <a:pt x="0" y="655320"/>
                </a:lnTo>
                <a:lnTo>
                  <a:pt x="0" y="3276600"/>
                </a:lnTo>
                <a:lnTo>
                  <a:pt x="1778" y="3325495"/>
                </a:lnTo>
                <a:lnTo>
                  <a:pt x="7112" y="3373374"/>
                </a:lnTo>
                <a:lnTo>
                  <a:pt x="15748" y="3420237"/>
                </a:lnTo>
                <a:lnTo>
                  <a:pt x="27686" y="3465829"/>
                </a:lnTo>
                <a:lnTo>
                  <a:pt x="42799" y="3510153"/>
                </a:lnTo>
                <a:lnTo>
                  <a:pt x="60960" y="3552863"/>
                </a:lnTo>
                <a:lnTo>
                  <a:pt x="81915" y="3594011"/>
                </a:lnTo>
                <a:lnTo>
                  <a:pt x="105537" y="3633419"/>
                </a:lnTo>
                <a:lnTo>
                  <a:pt x="131953" y="3670973"/>
                </a:lnTo>
                <a:lnTo>
                  <a:pt x="160782" y="3706533"/>
                </a:lnTo>
                <a:lnTo>
                  <a:pt x="191897" y="3739972"/>
                </a:lnTo>
                <a:lnTo>
                  <a:pt x="225425" y="3771176"/>
                </a:lnTo>
                <a:lnTo>
                  <a:pt x="260985" y="3800005"/>
                </a:lnTo>
                <a:lnTo>
                  <a:pt x="298450" y="3826344"/>
                </a:lnTo>
                <a:lnTo>
                  <a:pt x="337820" y="3850055"/>
                </a:lnTo>
                <a:lnTo>
                  <a:pt x="379095" y="3871010"/>
                </a:lnTo>
                <a:lnTo>
                  <a:pt x="421767" y="3889095"/>
                </a:lnTo>
                <a:lnTo>
                  <a:pt x="466090" y="3904170"/>
                </a:lnTo>
                <a:lnTo>
                  <a:pt x="511683" y="3916121"/>
                </a:lnTo>
                <a:lnTo>
                  <a:pt x="558419" y="3924808"/>
                </a:lnTo>
                <a:lnTo>
                  <a:pt x="606425" y="3930116"/>
                </a:lnTo>
                <a:lnTo>
                  <a:pt x="655320" y="3931920"/>
                </a:lnTo>
                <a:lnTo>
                  <a:pt x="4327271" y="3931920"/>
                </a:lnTo>
                <a:lnTo>
                  <a:pt x="4376166" y="3930116"/>
                </a:lnTo>
                <a:lnTo>
                  <a:pt x="4424172" y="3924808"/>
                </a:lnTo>
                <a:lnTo>
                  <a:pt x="4470908" y="3916121"/>
                </a:lnTo>
                <a:lnTo>
                  <a:pt x="4516501" y="3904170"/>
                </a:lnTo>
                <a:lnTo>
                  <a:pt x="4560824" y="3889095"/>
                </a:lnTo>
                <a:lnTo>
                  <a:pt x="4603496" y="3871010"/>
                </a:lnTo>
                <a:lnTo>
                  <a:pt x="4644644" y="3850055"/>
                </a:lnTo>
                <a:lnTo>
                  <a:pt x="4684141" y="3826344"/>
                </a:lnTo>
                <a:lnTo>
                  <a:pt x="4721606" y="3800005"/>
                </a:lnTo>
                <a:lnTo>
                  <a:pt x="4757166" y="3771176"/>
                </a:lnTo>
                <a:lnTo>
                  <a:pt x="4790694" y="3739972"/>
                </a:lnTo>
                <a:lnTo>
                  <a:pt x="4821809" y="3706533"/>
                </a:lnTo>
                <a:lnTo>
                  <a:pt x="4850638" y="3670973"/>
                </a:lnTo>
                <a:lnTo>
                  <a:pt x="4877054" y="3633419"/>
                </a:lnTo>
                <a:lnTo>
                  <a:pt x="4900676" y="3594011"/>
                </a:lnTo>
                <a:lnTo>
                  <a:pt x="4921631" y="3552863"/>
                </a:lnTo>
                <a:lnTo>
                  <a:pt x="4939792" y="3510153"/>
                </a:lnTo>
                <a:lnTo>
                  <a:pt x="4954905" y="3465829"/>
                </a:lnTo>
                <a:lnTo>
                  <a:pt x="4966843" y="3420237"/>
                </a:lnTo>
                <a:lnTo>
                  <a:pt x="4975479" y="3373374"/>
                </a:lnTo>
                <a:lnTo>
                  <a:pt x="4980813" y="3325495"/>
                </a:lnTo>
                <a:lnTo>
                  <a:pt x="4982591" y="3276600"/>
                </a:lnTo>
                <a:lnTo>
                  <a:pt x="4982591" y="655320"/>
                </a:lnTo>
                <a:lnTo>
                  <a:pt x="4980813" y="606425"/>
                </a:lnTo>
                <a:lnTo>
                  <a:pt x="4975479" y="558419"/>
                </a:lnTo>
                <a:lnTo>
                  <a:pt x="4966843" y="511683"/>
                </a:lnTo>
                <a:lnTo>
                  <a:pt x="4954905" y="466090"/>
                </a:lnTo>
                <a:lnTo>
                  <a:pt x="4939792" y="421767"/>
                </a:lnTo>
                <a:lnTo>
                  <a:pt x="4921631" y="379095"/>
                </a:lnTo>
                <a:lnTo>
                  <a:pt x="4900676" y="337947"/>
                </a:lnTo>
                <a:lnTo>
                  <a:pt x="4877054" y="298450"/>
                </a:lnTo>
                <a:lnTo>
                  <a:pt x="4850638" y="260985"/>
                </a:lnTo>
                <a:lnTo>
                  <a:pt x="4821809" y="225425"/>
                </a:lnTo>
                <a:lnTo>
                  <a:pt x="4790694" y="191897"/>
                </a:lnTo>
                <a:lnTo>
                  <a:pt x="4757166" y="160782"/>
                </a:lnTo>
                <a:lnTo>
                  <a:pt x="4721606" y="131953"/>
                </a:lnTo>
                <a:lnTo>
                  <a:pt x="4684141" y="105537"/>
                </a:lnTo>
                <a:lnTo>
                  <a:pt x="4644644" y="81915"/>
                </a:lnTo>
                <a:lnTo>
                  <a:pt x="4603496" y="60960"/>
                </a:lnTo>
                <a:lnTo>
                  <a:pt x="4560824" y="42799"/>
                </a:lnTo>
                <a:lnTo>
                  <a:pt x="4516501" y="27686"/>
                </a:lnTo>
                <a:lnTo>
                  <a:pt x="4470908" y="15748"/>
                </a:lnTo>
                <a:lnTo>
                  <a:pt x="4424172" y="7112"/>
                </a:lnTo>
                <a:lnTo>
                  <a:pt x="4376166" y="1778"/>
                </a:lnTo>
                <a:lnTo>
                  <a:pt x="4327271" y="0"/>
                </a:lnTo>
                <a:close/>
              </a:path>
            </a:pathLst>
          </a:custGeom>
          <a:solidFill>
            <a:srgbClr val="D9D9D9"/>
          </a:solidFill>
        </p:spPr>
        <p:txBody>
          <a:bodyPr wrap="square" lIns="0" tIns="0" rIns="0" bIns="0" rtlCol="0"/>
          <a:lstStyle/>
          <a:p>
            <a:endParaRPr dirty="0"/>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195" y="4864324"/>
            <a:ext cx="411480" cy="74923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458" y="2456546"/>
            <a:ext cx="1956816" cy="1618948"/>
          </a:xfrm>
          <a:prstGeom prst="rect">
            <a:avLst/>
          </a:prstGeom>
        </p:spPr>
      </p:pic>
      <p:sp>
        <p:nvSpPr>
          <p:cNvPr id="8" name="object 8"/>
          <p:cNvSpPr/>
          <p:nvPr/>
        </p:nvSpPr>
        <p:spPr>
          <a:xfrm>
            <a:off x="8657081" y="4609338"/>
            <a:ext cx="319277" cy="1107948"/>
          </a:xfrm>
          <a:prstGeom prst="rect">
            <a:avLst/>
          </a:prstGeom>
          <a:blipFill>
            <a:blip r:embed="rId4" cstate="print"/>
            <a:stretch>
              <a:fillRect/>
            </a:stretch>
          </a:blipFill>
        </p:spPr>
        <p:txBody>
          <a:bodyPr wrap="square" lIns="0" tIns="0" rIns="0" bIns="0" rtlCol="0"/>
          <a:lstStyle/>
          <a:p>
            <a:endParaRPr dirty="0"/>
          </a:p>
        </p:txBody>
      </p:sp>
      <p:sp>
        <p:nvSpPr>
          <p:cNvPr id="10" name="object 10"/>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9050">
              <a:lnSpc>
                <a:spcPct val="100000"/>
              </a:lnSpc>
            </a:pPr>
            <a:r>
              <a:rPr dirty="0"/>
              <a:t>Preparing </a:t>
            </a:r>
            <a:r>
              <a:rPr lang="en-US" dirty="0"/>
              <a:t>Q</a:t>
            </a:r>
            <a:r>
              <a:rPr dirty="0"/>
              <a:t>uality </a:t>
            </a:r>
            <a:r>
              <a:rPr lang="en-US" dirty="0"/>
              <a:t>C</a:t>
            </a:r>
            <a:r>
              <a:rPr dirty="0"/>
              <a:t>ontrol </a:t>
            </a:r>
            <a:r>
              <a:rPr lang="en-US" dirty="0"/>
              <a:t>M</a:t>
            </a:r>
            <a:r>
              <a:rPr dirty="0"/>
              <a:t>aterial</a:t>
            </a:r>
            <a:endParaRPr spc="-5" dirty="0"/>
          </a:p>
        </p:txBody>
      </p:sp>
      <p:sp>
        <p:nvSpPr>
          <p:cNvPr id="11" name="object 11"/>
          <p:cNvSpPr txBox="1"/>
          <p:nvPr/>
        </p:nvSpPr>
        <p:spPr>
          <a:xfrm>
            <a:off x="847850" y="1712339"/>
            <a:ext cx="6118354" cy="2462213"/>
          </a:xfrm>
          <a:prstGeom prst="rect">
            <a:avLst/>
          </a:prstGeom>
        </p:spPr>
        <p:txBody>
          <a:bodyPr vert="horz" wrap="square" lIns="0" tIns="0" rIns="0" bIns="0" rtlCol="0">
            <a:spAutoFit/>
          </a:bodyPr>
          <a:lstStyle/>
          <a:p>
            <a:pPr marL="12700">
              <a:lnSpc>
                <a:spcPct val="100000"/>
              </a:lnSpc>
            </a:pPr>
            <a:r>
              <a:rPr lang="en-US" sz="2000" spc="-5" dirty="0">
                <a:solidFill>
                  <a:schemeClr val="tx2"/>
                </a:solidFill>
                <a:latin typeface="Arial"/>
                <a:cs typeface="Arial"/>
              </a:rPr>
              <a:t>Each </a:t>
            </a:r>
            <a:r>
              <a:rPr lang="en-US" sz="2000" dirty="0">
                <a:solidFill>
                  <a:schemeClr val="tx2"/>
                </a:solidFill>
                <a:latin typeface="Arial"/>
                <a:cs typeface="Arial"/>
              </a:rPr>
              <a:t>QC </a:t>
            </a:r>
            <a:r>
              <a:rPr lang="en-US" sz="2000" spc="-10" dirty="0">
                <a:solidFill>
                  <a:schemeClr val="tx2"/>
                </a:solidFill>
                <a:latin typeface="Arial"/>
                <a:cs typeface="Arial"/>
              </a:rPr>
              <a:t>Reagent </a:t>
            </a:r>
            <a:r>
              <a:rPr lang="en-US" sz="2000" dirty="0">
                <a:solidFill>
                  <a:schemeClr val="tx2"/>
                </a:solidFill>
                <a:latin typeface="Arial"/>
                <a:cs typeface="Arial"/>
              </a:rPr>
              <a:t>kit</a:t>
            </a:r>
            <a:r>
              <a:rPr lang="en-US" sz="2000" spc="-229" dirty="0">
                <a:solidFill>
                  <a:schemeClr val="tx2"/>
                </a:solidFill>
                <a:latin typeface="Arial"/>
                <a:cs typeface="Arial"/>
              </a:rPr>
              <a:t> </a:t>
            </a:r>
            <a:r>
              <a:rPr lang="en-US" sz="2000" spc="-10" dirty="0">
                <a:solidFill>
                  <a:schemeClr val="tx2"/>
                </a:solidFill>
                <a:latin typeface="Arial"/>
                <a:cs typeface="Arial"/>
              </a:rPr>
              <a:t>contains:</a:t>
            </a:r>
            <a:endParaRPr lang="en-US" sz="2000" dirty="0">
              <a:solidFill>
                <a:schemeClr val="tx2"/>
              </a:solidFill>
              <a:latin typeface="Arial"/>
              <a:cs typeface="Arial"/>
            </a:endParaRPr>
          </a:p>
          <a:p>
            <a:pPr marL="457200" indent="-227013">
              <a:lnSpc>
                <a:spcPct val="100000"/>
              </a:lnSpc>
              <a:spcBef>
                <a:spcPts val="10"/>
              </a:spcBef>
              <a:buClr>
                <a:schemeClr val="tx2">
                  <a:lumMod val="60000"/>
                  <a:lumOff val="40000"/>
                </a:schemeClr>
              </a:buClr>
              <a:buFont typeface="Arial" panose="020B0604020202020204" pitchFamily="34" charset="0"/>
              <a:buChar char="•"/>
              <a:tabLst>
                <a:tab pos="457200" algn="l"/>
              </a:tabLst>
            </a:pPr>
            <a:r>
              <a:rPr lang="en-US" sz="2000" spc="-10" dirty="0">
                <a:solidFill>
                  <a:schemeClr val="tx2"/>
                </a:solidFill>
                <a:latin typeface="Arial"/>
                <a:cs typeface="Arial"/>
              </a:rPr>
              <a:t>12 vials </a:t>
            </a:r>
            <a:r>
              <a:rPr lang="en-US" sz="2000" spc="-5" dirty="0">
                <a:solidFill>
                  <a:schemeClr val="tx2"/>
                </a:solidFill>
                <a:latin typeface="Arial"/>
                <a:cs typeface="Arial"/>
              </a:rPr>
              <a:t>of </a:t>
            </a:r>
            <a:r>
              <a:rPr lang="en-US" sz="2000" spc="-10" dirty="0">
                <a:solidFill>
                  <a:schemeClr val="tx2"/>
                </a:solidFill>
                <a:latin typeface="Arial"/>
                <a:cs typeface="Arial"/>
              </a:rPr>
              <a:t>lyophilized QC</a:t>
            </a:r>
            <a:r>
              <a:rPr lang="en-US" sz="2000" spc="10" dirty="0">
                <a:solidFill>
                  <a:schemeClr val="tx2"/>
                </a:solidFill>
                <a:latin typeface="Arial"/>
                <a:cs typeface="Arial"/>
              </a:rPr>
              <a:t> </a:t>
            </a:r>
            <a:r>
              <a:rPr lang="en-US" sz="2000" spc="-10" dirty="0">
                <a:solidFill>
                  <a:schemeClr val="tx2"/>
                </a:solidFill>
                <a:latin typeface="Arial"/>
                <a:cs typeface="Arial"/>
              </a:rPr>
              <a:t>reagent</a:t>
            </a:r>
            <a:endParaRPr lang="en-US" sz="2000" dirty="0">
              <a:solidFill>
                <a:schemeClr val="tx2"/>
              </a:solidFill>
              <a:latin typeface="Arial"/>
              <a:cs typeface="Arial"/>
            </a:endParaRPr>
          </a:p>
          <a:p>
            <a:pPr marL="457200" indent="-227013">
              <a:lnSpc>
                <a:spcPct val="100000"/>
              </a:lnSpc>
              <a:buClr>
                <a:schemeClr val="tx2">
                  <a:lumMod val="60000"/>
                  <a:lumOff val="40000"/>
                </a:schemeClr>
              </a:buClr>
              <a:buFont typeface="Arial" panose="020B0604020202020204" pitchFamily="34" charset="0"/>
              <a:buChar char="•"/>
              <a:tabLst>
                <a:tab pos="457200" algn="l"/>
              </a:tabLst>
            </a:pPr>
            <a:r>
              <a:rPr lang="en-US" sz="2000" spc="-10" dirty="0">
                <a:solidFill>
                  <a:schemeClr val="tx2"/>
                </a:solidFill>
                <a:latin typeface="Arial"/>
                <a:cs typeface="Arial"/>
              </a:rPr>
              <a:t>12 vials </a:t>
            </a:r>
            <a:r>
              <a:rPr lang="en-US" sz="2000" spc="-5" dirty="0">
                <a:solidFill>
                  <a:schemeClr val="tx2"/>
                </a:solidFill>
                <a:latin typeface="Arial"/>
                <a:cs typeface="Arial"/>
              </a:rPr>
              <a:t>of </a:t>
            </a:r>
            <a:r>
              <a:rPr lang="en-US" sz="2000" spc="-10" dirty="0">
                <a:solidFill>
                  <a:schemeClr val="tx2"/>
                </a:solidFill>
                <a:latin typeface="Arial"/>
                <a:cs typeface="Arial"/>
              </a:rPr>
              <a:t>DI</a:t>
            </a:r>
            <a:r>
              <a:rPr lang="en-US" sz="2000" spc="-120" dirty="0">
                <a:solidFill>
                  <a:schemeClr val="tx2"/>
                </a:solidFill>
                <a:latin typeface="Arial"/>
                <a:cs typeface="Arial"/>
              </a:rPr>
              <a:t> </a:t>
            </a:r>
            <a:r>
              <a:rPr lang="en-US" sz="2000" spc="-10" dirty="0">
                <a:solidFill>
                  <a:schemeClr val="tx2"/>
                </a:solidFill>
                <a:latin typeface="Arial"/>
                <a:cs typeface="Arial"/>
              </a:rPr>
              <a:t>water</a:t>
            </a:r>
            <a:endParaRPr lang="en-US" sz="2000" dirty="0">
              <a:solidFill>
                <a:schemeClr val="tx2"/>
              </a:solidFill>
              <a:latin typeface="Arial"/>
              <a:cs typeface="Arial"/>
            </a:endParaRPr>
          </a:p>
          <a:p>
            <a:pPr>
              <a:lnSpc>
                <a:spcPct val="100000"/>
              </a:lnSpc>
              <a:spcBef>
                <a:spcPts val="25"/>
              </a:spcBef>
              <a:buClr>
                <a:srgbClr val="C00000"/>
              </a:buClr>
              <a:buFont typeface="Wingdings"/>
              <a:buChar char=""/>
            </a:pPr>
            <a:endParaRPr lang="en-US" sz="2000" dirty="0">
              <a:solidFill>
                <a:schemeClr val="tx2"/>
              </a:solidFill>
              <a:latin typeface="Times New Roman"/>
              <a:cs typeface="Times New Roman"/>
            </a:endParaRPr>
          </a:p>
          <a:p>
            <a:pPr marL="12700" marR="528955">
              <a:lnSpc>
                <a:spcPct val="100000"/>
              </a:lnSpc>
            </a:pPr>
            <a:r>
              <a:rPr lang="en-US" sz="2000" spc="-10" dirty="0">
                <a:solidFill>
                  <a:schemeClr val="tx2"/>
                </a:solidFill>
                <a:latin typeface="Arial"/>
                <a:cs typeface="Arial"/>
              </a:rPr>
              <a:t>Remove </a:t>
            </a:r>
            <a:r>
              <a:rPr lang="en-US" sz="2000" dirty="0">
                <a:solidFill>
                  <a:schemeClr val="tx2"/>
                </a:solidFill>
                <a:latin typeface="Arial"/>
                <a:cs typeface="Arial"/>
              </a:rPr>
              <a:t>from </a:t>
            </a:r>
            <a:r>
              <a:rPr lang="en-US" sz="2000" spc="-10" dirty="0">
                <a:solidFill>
                  <a:schemeClr val="tx2"/>
                </a:solidFill>
                <a:latin typeface="Arial"/>
                <a:cs typeface="Arial"/>
              </a:rPr>
              <a:t>refrigerator and allow </a:t>
            </a:r>
            <a:r>
              <a:rPr lang="en-US" sz="2000" dirty="0">
                <a:solidFill>
                  <a:schemeClr val="tx2"/>
                </a:solidFill>
                <a:latin typeface="Arial"/>
                <a:cs typeface="Arial"/>
              </a:rPr>
              <a:t>to </a:t>
            </a:r>
            <a:r>
              <a:rPr lang="en-US" sz="2000" spc="-10" dirty="0">
                <a:solidFill>
                  <a:schemeClr val="tx2"/>
                </a:solidFill>
                <a:latin typeface="Arial"/>
                <a:cs typeface="Arial"/>
              </a:rPr>
              <a:t>come </a:t>
            </a:r>
            <a:r>
              <a:rPr lang="en-US" sz="2000" dirty="0">
                <a:solidFill>
                  <a:schemeClr val="tx2"/>
                </a:solidFill>
                <a:latin typeface="Arial"/>
                <a:cs typeface="Arial"/>
              </a:rPr>
              <a:t>to </a:t>
            </a:r>
            <a:r>
              <a:rPr lang="en-US" sz="2000" spc="-10" dirty="0">
                <a:solidFill>
                  <a:schemeClr val="tx2"/>
                </a:solidFill>
                <a:latin typeface="Arial"/>
                <a:cs typeface="Arial"/>
              </a:rPr>
              <a:t>room temperature (10</a:t>
            </a:r>
            <a:r>
              <a:rPr lang="en-US" sz="2000" spc="75" dirty="0">
                <a:solidFill>
                  <a:schemeClr val="tx2"/>
                </a:solidFill>
                <a:latin typeface="Arial"/>
                <a:cs typeface="Arial"/>
              </a:rPr>
              <a:t> </a:t>
            </a:r>
            <a:r>
              <a:rPr lang="en-US" sz="2000" spc="-10" dirty="0">
                <a:solidFill>
                  <a:schemeClr val="tx2"/>
                </a:solidFill>
                <a:latin typeface="Arial"/>
                <a:cs typeface="Arial"/>
              </a:rPr>
              <a:t>mins)</a:t>
            </a:r>
            <a:endParaRPr lang="en-US" sz="2000" dirty="0">
              <a:solidFill>
                <a:schemeClr val="tx2"/>
              </a:solidFill>
              <a:latin typeface="Arial"/>
              <a:cs typeface="Arial"/>
            </a:endParaRPr>
          </a:p>
          <a:p>
            <a:pPr marL="457200" indent="-227013">
              <a:lnSpc>
                <a:spcPct val="100000"/>
              </a:lnSpc>
              <a:spcBef>
                <a:spcPts val="10"/>
              </a:spcBef>
              <a:buClr>
                <a:schemeClr val="tx2">
                  <a:lumMod val="60000"/>
                  <a:lumOff val="40000"/>
                </a:schemeClr>
              </a:buClr>
              <a:buFont typeface="Arial" panose="020B0604020202020204" pitchFamily="34" charset="0"/>
              <a:buChar char="•"/>
              <a:tabLst>
                <a:tab pos="517525" algn="l"/>
              </a:tabLst>
            </a:pPr>
            <a:r>
              <a:rPr lang="en-US" sz="2000" spc="-25" dirty="0">
                <a:solidFill>
                  <a:schemeClr val="tx2"/>
                </a:solidFill>
                <a:latin typeface="Arial"/>
                <a:cs typeface="Arial"/>
              </a:rPr>
              <a:t>Vial </a:t>
            </a:r>
            <a:r>
              <a:rPr lang="en-US" sz="2000" spc="-10" dirty="0">
                <a:solidFill>
                  <a:schemeClr val="tx2"/>
                </a:solidFill>
                <a:latin typeface="Arial"/>
                <a:cs typeface="Arial"/>
              </a:rPr>
              <a:t>of water </a:t>
            </a:r>
            <a:r>
              <a:rPr lang="en-US" sz="2000" spc="-5" dirty="0">
                <a:solidFill>
                  <a:schemeClr val="tx2"/>
                </a:solidFill>
                <a:latin typeface="Arial"/>
                <a:cs typeface="Arial"/>
              </a:rPr>
              <a:t>+ </a:t>
            </a:r>
            <a:r>
              <a:rPr lang="en-US" sz="2000" spc="-25" dirty="0">
                <a:solidFill>
                  <a:schemeClr val="tx2"/>
                </a:solidFill>
                <a:latin typeface="Arial"/>
                <a:cs typeface="Arial"/>
              </a:rPr>
              <a:t>Vial </a:t>
            </a:r>
            <a:r>
              <a:rPr lang="en-US" sz="2000" spc="-10" dirty="0">
                <a:solidFill>
                  <a:schemeClr val="tx2"/>
                </a:solidFill>
                <a:latin typeface="Arial"/>
                <a:cs typeface="Arial"/>
              </a:rPr>
              <a:t>of QC material from</a:t>
            </a:r>
            <a:r>
              <a:rPr lang="en-US" sz="2000" spc="-5" dirty="0">
                <a:solidFill>
                  <a:schemeClr val="tx2"/>
                </a:solidFill>
                <a:latin typeface="Arial"/>
                <a:cs typeface="Arial"/>
              </a:rPr>
              <a:t> kit</a:t>
            </a:r>
            <a:endParaRPr lang="en-US" sz="2000" dirty="0">
              <a:solidFill>
                <a:schemeClr val="tx2"/>
              </a:solidFill>
              <a:latin typeface="Arial"/>
              <a:cs typeface="Arial"/>
            </a:endParaRPr>
          </a:p>
          <a:p>
            <a:pPr marL="457200" marR="264160" indent="-227013">
              <a:lnSpc>
                <a:spcPct val="100000"/>
              </a:lnSpc>
              <a:buClr>
                <a:schemeClr val="tx2">
                  <a:lumMod val="60000"/>
                  <a:lumOff val="40000"/>
                </a:schemeClr>
              </a:buClr>
              <a:buFont typeface="Arial" panose="020B0604020202020204" pitchFamily="34" charset="0"/>
              <a:buChar char="•"/>
              <a:tabLst>
                <a:tab pos="517525" algn="l"/>
              </a:tabLst>
            </a:pPr>
            <a:r>
              <a:rPr lang="en-US" sz="2000" spc="-10" dirty="0">
                <a:solidFill>
                  <a:schemeClr val="tx2"/>
                </a:solidFill>
                <a:latin typeface="Arial"/>
                <a:cs typeface="Arial"/>
              </a:rPr>
              <a:t>Citrate </a:t>
            </a:r>
            <a:r>
              <a:rPr lang="en-US" sz="2000" spc="-5" dirty="0">
                <a:solidFill>
                  <a:schemeClr val="tx2"/>
                </a:solidFill>
                <a:latin typeface="Arial"/>
                <a:cs typeface="Arial"/>
              </a:rPr>
              <a:t>– </a:t>
            </a:r>
            <a:r>
              <a:rPr lang="en-US" sz="2000" spc="-10" dirty="0">
                <a:solidFill>
                  <a:schemeClr val="tx2"/>
                </a:solidFill>
                <a:latin typeface="Arial"/>
                <a:cs typeface="Arial"/>
              </a:rPr>
              <a:t>Global Hemostasis cartridge </a:t>
            </a:r>
            <a:r>
              <a:rPr lang="en-US" sz="2000" spc="-5" dirty="0">
                <a:solidFill>
                  <a:schemeClr val="tx2"/>
                </a:solidFill>
                <a:latin typeface="Arial"/>
                <a:cs typeface="Arial"/>
              </a:rPr>
              <a:t>+ </a:t>
            </a:r>
            <a:r>
              <a:rPr lang="en-US" sz="2000" spc="-10" dirty="0">
                <a:solidFill>
                  <a:schemeClr val="tx2"/>
                </a:solidFill>
                <a:latin typeface="Arial"/>
                <a:cs typeface="Arial"/>
              </a:rPr>
              <a:t>pipette</a:t>
            </a:r>
            <a:endParaRPr lang="en-US" sz="2000" dirty="0">
              <a:solidFill>
                <a:schemeClr val="tx2"/>
              </a:solidFill>
              <a:latin typeface="Arial"/>
              <a:cs typeface="Arial"/>
            </a:endParaRPr>
          </a:p>
        </p:txBody>
      </p:sp>
      <p:sp>
        <p:nvSpPr>
          <p:cNvPr id="12" name="object 12"/>
          <p:cNvSpPr/>
          <p:nvPr/>
        </p:nvSpPr>
        <p:spPr>
          <a:xfrm>
            <a:off x="8325611" y="4578222"/>
            <a:ext cx="69850" cy="76200"/>
          </a:xfrm>
          <a:custGeom>
            <a:avLst/>
            <a:gdLst/>
            <a:ahLst/>
            <a:cxnLst/>
            <a:rect l="l" t="t" r="r" b="b"/>
            <a:pathLst>
              <a:path w="69850" h="76200">
                <a:moveTo>
                  <a:pt x="25526" y="0"/>
                </a:moveTo>
                <a:lnTo>
                  <a:pt x="0" y="0"/>
                </a:lnTo>
                <a:lnTo>
                  <a:pt x="38226" y="76073"/>
                </a:lnTo>
                <a:lnTo>
                  <a:pt x="69849" y="12573"/>
                </a:lnTo>
                <a:lnTo>
                  <a:pt x="25526" y="12573"/>
                </a:lnTo>
                <a:lnTo>
                  <a:pt x="25526" y="0"/>
                </a:lnTo>
                <a:close/>
              </a:path>
            </a:pathLst>
          </a:custGeom>
          <a:solidFill>
            <a:srgbClr val="C50A2E"/>
          </a:solidFill>
        </p:spPr>
        <p:txBody>
          <a:bodyPr wrap="square" lIns="0" tIns="0" rIns="0" bIns="0" rtlCol="0"/>
          <a:lstStyle/>
          <a:p>
            <a:endParaRPr dirty="0"/>
          </a:p>
        </p:txBody>
      </p:sp>
      <p:sp>
        <p:nvSpPr>
          <p:cNvPr id="13" name="object 13"/>
          <p:cNvSpPr/>
          <p:nvPr/>
        </p:nvSpPr>
        <p:spPr>
          <a:xfrm>
            <a:off x="8376284" y="4578096"/>
            <a:ext cx="26034" cy="12700"/>
          </a:xfrm>
          <a:custGeom>
            <a:avLst/>
            <a:gdLst/>
            <a:ahLst/>
            <a:cxnLst/>
            <a:rect l="l" t="t" r="r" b="b"/>
            <a:pathLst>
              <a:path w="26034" h="12700">
                <a:moveTo>
                  <a:pt x="25526" y="0"/>
                </a:moveTo>
                <a:lnTo>
                  <a:pt x="0" y="126"/>
                </a:lnTo>
                <a:lnTo>
                  <a:pt x="0" y="12699"/>
                </a:lnTo>
                <a:lnTo>
                  <a:pt x="19176" y="12699"/>
                </a:lnTo>
                <a:lnTo>
                  <a:pt x="25526" y="0"/>
                </a:lnTo>
                <a:close/>
              </a:path>
            </a:pathLst>
          </a:custGeom>
          <a:solidFill>
            <a:srgbClr val="C50A2E"/>
          </a:solidFill>
        </p:spPr>
        <p:txBody>
          <a:bodyPr wrap="square" lIns="0" tIns="0" rIns="0" bIns="0" rtlCol="0"/>
          <a:lstStyle/>
          <a:p>
            <a:endParaRPr dirty="0"/>
          </a:p>
        </p:txBody>
      </p:sp>
      <p:sp>
        <p:nvSpPr>
          <p:cNvPr id="14" name="object 14"/>
          <p:cNvSpPr/>
          <p:nvPr/>
        </p:nvSpPr>
        <p:spPr>
          <a:xfrm>
            <a:off x="8363204" y="3970020"/>
            <a:ext cx="0" cy="621030"/>
          </a:xfrm>
          <a:custGeom>
            <a:avLst/>
            <a:gdLst/>
            <a:ahLst/>
            <a:cxnLst/>
            <a:rect l="l" t="t" r="r" b="b"/>
            <a:pathLst>
              <a:path h="621029">
                <a:moveTo>
                  <a:pt x="0" y="0"/>
                </a:moveTo>
                <a:lnTo>
                  <a:pt x="0" y="620776"/>
                </a:lnTo>
              </a:path>
            </a:pathLst>
          </a:custGeom>
          <a:ln w="26161">
            <a:solidFill>
              <a:srgbClr val="C50A2E"/>
            </a:solidFill>
          </a:ln>
        </p:spPr>
        <p:txBody>
          <a:bodyPr wrap="square" lIns="0" tIns="0" rIns="0" bIns="0" rtlCol="0"/>
          <a:lstStyle/>
          <a:p>
            <a:endParaRPr dirty="0"/>
          </a:p>
        </p:txBody>
      </p:sp>
      <p:sp>
        <p:nvSpPr>
          <p:cNvPr id="15" name="object 15"/>
          <p:cNvSpPr/>
          <p:nvPr/>
        </p:nvSpPr>
        <p:spPr>
          <a:xfrm>
            <a:off x="11448288" y="4312920"/>
            <a:ext cx="150114" cy="1392936"/>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10353293" y="4109465"/>
            <a:ext cx="895350" cy="1674876"/>
          </a:xfrm>
          <a:prstGeom prst="rect">
            <a:avLst/>
          </a:prstGeom>
          <a:blipFill>
            <a:blip r:embed="rId6" cstate="print"/>
            <a:stretch>
              <a:fillRect/>
            </a:stretch>
          </a:blipFill>
        </p:spPr>
        <p:txBody>
          <a:bodyPr wrap="square" lIns="0" tIns="0" rIns="0" bIns="0" rtlCol="0"/>
          <a:lstStyle/>
          <a:p>
            <a:endParaRPr dirty="0"/>
          </a:p>
        </p:txBody>
      </p:sp>
      <p:sp>
        <p:nvSpPr>
          <p:cNvPr id="17" name="object 17"/>
          <p:cNvSpPr/>
          <p:nvPr/>
        </p:nvSpPr>
        <p:spPr>
          <a:xfrm>
            <a:off x="9477756" y="5363717"/>
            <a:ext cx="464820" cy="210185"/>
          </a:xfrm>
          <a:custGeom>
            <a:avLst/>
            <a:gdLst/>
            <a:ahLst/>
            <a:cxnLst/>
            <a:rect l="l" t="t" r="r" b="b"/>
            <a:pathLst>
              <a:path w="464820" h="210185">
                <a:moveTo>
                  <a:pt x="0" y="210057"/>
                </a:moveTo>
                <a:lnTo>
                  <a:pt x="464820" y="210057"/>
                </a:lnTo>
                <a:lnTo>
                  <a:pt x="464820" y="0"/>
                </a:lnTo>
                <a:lnTo>
                  <a:pt x="0" y="0"/>
                </a:lnTo>
                <a:lnTo>
                  <a:pt x="0" y="210057"/>
                </a:lnTo>
                <a:close/>
              </a:path>
            </a:pathLst>
          </a:custGeom>
          <a:solidFill>
            <a:srgbClr val="C00000"/>
          </a:solidFill>
        </p:spPr>
        <p:txBody>
          <a:bodyPr wrap="square" lIns="0" tIns="0" rIns="0" bIns="0" rtlCol="0"/>
          <a:lstStyle/>
          <a:p>
            <a:endParaRPr dirty="0"/>
          </a:p>
        </p:txBody>
      </p:sp>
      <p:sp>
        <p:nvSpPr>
          <p:cNvPr id="18" name="object 18"/>
          <p:cNvSpPr/>
          <p:nvPr/>
        </p:nvSpPr>
        <p:spPr>
          <a:xfrm>
            <a:off x="9267443" y="4943855"/>
            <a:ext cx="885190" cy="420370"/>
          </a:xfrm>
          <a:custGeom>
            <a:avLst/>
            <a:gdLst/>
            <a:ahLst/>
            <a:cxnLst/>
            <a:rect l="l" t="t" r="r" b="b"/>
            <a:pathLst>
              <a:path w="885190" h="420370">
                <a:moveTo>
                  <a:pt x="0" y="420116"/>
                </a:moveTo>
                <a:lnTo>
                  <a:pt x="884936" y="420116"/>
                </a:lnTo>
                <a:lnTo>
                  <a:pt x="884936" y="0"/>
                </a:lnTo>
                <a:lnTo>
                  <a:pt x="0" y="0"/>
                </a:lnTo>
                <a:lnTo>
                  <a:pt x="0" y="420116"/>
                </a:lnTo>
                <a:close/>
              </a:path>
            </a:pathLst>
          </a:custGeom>
          <a:solidFill>
            <a:srgbClr val="C00000"/>
          </a:solidFill>
        </p:spPr>
        <p:txBody>
          <a:bodyPr wrap="square" lIns="0" tIns="0" rIns="0" bIns="0" rtlCol="0"/>
          <a:lstStyle/>
          <a:p>
            <a:endParaRPr dirty="0"/>
          </a:p>
        </p:txBody>
      </p:sp>
      <p:sp>
        <p:nvSpPr>
          <p:cNvPr id="19" name="object 19"/>
          <p:cNvSpPr/>
          <p:nvPr/>
        </p:nvSpPr>
        <p:spPr>
          <a:xfrm>
            <a:off x="9477756" y="4734305"/>
            <a:ext cx="464820" cy="210185"/>
          </a:xfrm>
          <a:custGeom>
            <a:avLst/>
            <a:gdLst/>
            <a:ahLst/>
            <a:cxnLst/>
            <a:rect l="l" t="t" r="r" b="b"/>
            <a:pathLst>
              <a:path w="464820" h="210185">
                <a:moveTo>
                  <a:pt x="0" y="210058"/>
                </a:moveTo>
                <a:lnTo>
                  <a:pt x="464820" y="210058"/>
                </a:lnTo>
                <a:lnTo>
                  <a:pt x="464820" y="0"/>
                </a:lnTo>
                <a:lnTo>
                  <a:pt x="0" y="0"/>
                </a:lnTo>
                <a:lnTo>
                  <a:pt x="0" y="210058"/>
                </a:lnTo>
                <a:close/>
              </a:path>
            </a:pathLst>
          </a:custGeom>
          <a:solidFill>
            <a:srgbClr val="C00000"/>
          </a:solidFill>
        </p:spPr>
        <p:txBody>
          <a:bodyPr wrap="square" lIns="0" tIns="0" rIns="0" bIns="0" rtlCol="0"/>
          <a:lstStyle/>
          <a:p>
            <a:endParaRPr dirty="0"/>
          </a:p>
        </p:txBody>
      </p:sp>
      <p:sp>
        <p:nvSpPr>
          <p:cNvPr id="20" name="object 20"/>
          <p:cNvSpPr/>
          <p:nvPr/>
        </p:nvSpPr>
        <p:spPr>
          <a:xfrm>
            <a:off x="10279380" y="2308098"/>
            <a:ext cx="1215390" cy="1219962"/>
          </a:xfrm>
          <a:prstGeom prst="rect">
            <a:avLst/>
          </a:prstGeom>
          <a:blipFill>
            <a:blip r:embed="rId7" cstate="print"/>
            <a:stretch>
              <a:fillRect/>
            </a:stretch>
          </a:blipFill>
        </p:spPr>
        <p:txBody>
          <a:bodyPr wrap="square" lIns="0" tIns="0" rIns="0" bIns="0" rtlCol="0"/>
          <a:lstStyle/>
          <a:p>
            <a:endParaRPr dirty="0"/>
          </a:p>
        </p:txBody>
      </p:sp>
      <p:sp>
        <p:nvSpPr>
          <p:cNvPr id="21" name="object 21"/>
          <p:cNvSpPr/>
          <p:nvPr/>
        </p:nvSpPr>
        <p:spPr>
          <a:xfrm>
            <a:off x="8737981" y="4434713"/>
            <a:ext cx="79375" cy="48895"/>
          </a:xfrm>
          <a:custGeom>
            <a:avLst/>
            <a:gdLst/>
            <a:ahLst/>
            <a:cxnLst/>
            <a:rect l="l" t="t" r="r" b="b"/>
            <a:pathLst>
              <a:path w="79375" h="48895">
                <a:moveTo>
                  <a:pt x="19176" y="0"/>
                </a:moveTo>
                <a:lnTo>
                  <a:pt x="0" y="17018"/>
                </a:lnTo>
                <a:lnTo>
                  <a:pt x="78993" y="48768"/>
                </a:lnTo>
                <a:lnTo>
                  <a:pt x="68579" y="9525"/>
                </a:lnTo>
                <a:lnTo>
                  <a:pt x="27558" y="9525"/>
                </a:lnTo>
                <a:lnTo>
                  <a:pt x="19176" y="0"/>
                </a:lnTo>
                <a:close/>
              </a:path>
            </a:pathLst>
          </a:custGeom>
          <a:solidFill>
            <a:srgbClr val="C50A2E"/>
          </a:solidFill>
        </p:spPr>
        <p:txBody>
          <a:bodyPr wrap="square" lIns="0" tIns="0" rIns="0" bIns="0" rtlCol="0"/>
          <a:lstStyle/>
          <a:p>
            <a:endParaRPr dirty="0"/>
          </a:p>
        </p:txBody>
      </p:sp>
      <p:sp>
        <p:nvSpPr>
          <p:cNvPr id="22" name="object 22"/>
          <p:cNvSpPr/>
          <p:nvPr/>
        </p:nvSpPr>
        <p:spPr>
          <a:xfrm>
            <a:off x="8757157" y="4418076"/>
            <a:ext cx="27305" cy="26670"/>
          </a:xfrm>
          <a:custGeom>
            <a:avLst/>
            <a:gdLst/>
            <a:ahLst/>
            <a:cxnLst/>
            <a:rect l="l" t="t" r="r" b="b"/>
            <a:pathLst>
              <a:path w="27304" h="26670">
                <a:moveTo>
                  <a:pt x="18796" y="0"/>
                </a:moveTo>
                <a:lnTo>
                  <a:pt x="0" y="16637"/>
                </a:lnTo>
                <a:lnTo>
                  <a:pt x="8382" y="26162"/>
                </a:lnTo>
                <a:lnTo>
                  <a:pt x="27178" y="9525"/>
                </a:lnTo>
                <a:lnTo>
                  <a:pt x="18796" y="0"/>
                </a:lnTo>
                <a:close/>
              </a:path>
            </a:pathLst>
          </a:custGeom>
          <a:solidFill>
            <a:srgbClr val="C50A2E"/>
          </a:solidFill>
        </p:spPr>
        <p:txBody>
          <a:bodyPr wrap="square" lIns="0" tIns="0" rIns="0" bIns="0" rtlCol="0"/>
          <a:lstStyle/>
          <a:p>
            <a:endParaRPr dirty="0"/>
          </a:p>
        </p:txBody>
      </p:sp>
      <p:sp>
        <p:nvSpPr>
          <p:cNvPr id="23" name="object 23"/>
          <p:cNvSpPr/>
          <p:nvPr/>
        </p:nvSpPr>
        <p:spPr>
          <a:xfrm>
            <a:off x="8765540" y="4401184"/>
            <a:ext cx="41275" cy="43180"/>
          </a:xfrm>
          <a:custGeom>
            <a:avLst/>
            <a:gdLst/>
            <a:ahLst/>
            <a:cxnLst/>
            <a:rect l="l" t="t" r="r" b="b"/>
            <a:pathLst>
              <a:path w="41275" h="43179">
                <a:moveTo>
                  <a:pt x="29464" y="0"/>
                </a:moveTo>
                <a:lnTo>
                  <a:pt x="10414" y="16891"/>
                </a:lnTo>
                <a:lnTo>
                  <a:pt x="18796" y="26416"/>
                </a:lnTo>
                <a:lnTo>
                  <a:pt x="0" y="43053"/>
                </a:lnTo>
                <a:lnTo>
                  <a:pt x="41021" y="43053"/>
                </a:lnTo>
                <a:lnTo>
                  <a:pt x="29464" y="0"/>
                </a:lnTo>
                <a:close/>
              </a:path>
            </a:pathLst>
          </a:custGeom>
          <a:solidFill>
            <a:srgbClr val="C50A2E"/>
          </a:solidFill>
        </p:spPr>
        <p:txBody>
          <a:bodyPr wrap="square" lIns="0" tIns="0" rIns="0" bIns="0" rtlCol="0"/>
          <a:lstStyle/>
          <a:p>
            <a:endParaRPr dirty="0"/>
          </a:p>
        </p:txBody>
      </p:sp>
      <p:sp>
        <p:nvSpPr>
          <p:cNvPr id="24" name="object 24"/>
          <p:cNvSpPr/>
          <p:nvPr/>
        </p:nvSpPr>
        <p:spPr>
          <a:xfrm>
            <a:off x="8353043" y="3961638"/>
            <a:ext cx="422909" cy="473075"/>
          </a:xfrm>
          <a:custGeom>
            <a:avLst/>
            <a:gdLst/>
            <a:ahLst/>
            <a:cxnLst/>
            <a:rect l="l" t="t" r="r" b="b"/>
            <a:pathLst>
              <a:path w="422909" h="473075">
                <a:moveTo>
                  <a:pt x="18796" y="0"/>
                </a:moveTo>
                <a:lnTo>
                  <a:pt x="0" y="16764"/>
                </a:lnTo>
                <a:lnTo>
                  <a:pt x="404114" y="473075"/>
                </a:lnTo>
                <a:lnTo>
                  <a:pt x="422910" y="456438"/>
                </a:lnTo>
                <a:lnTo>
                  <a:pt x="18796" y="0"/>
                </a:lnTo>
                <a:close/>
              </a:path>
            </a:pathLst>
          </a:custGeom>
          <a:solidFill>
            <a:srgbClr val="C50A2E"/>
          </a:solidFill>
        </p:spPr>
        <p:txBody>
          <a:bodyPr wrap="square" lIns="0" tIns="0" rIns="0" bIns="0" rtlCol="0"/>
          <a:lstStyle/>
          <a:p>
            <a:endParaRPr dirty="0"/>
          </a:p>
        </p:txBody>
      </p:sp>
      <p:sp>
        <p:nvSpPr>
          <p:cNvPr id="27" name="TextBox 26"/>
          <p:cNvSpPr txBox="1"/>
          <p:nvPr/>
        </p:nvSpPr>
        <p:spPr>
          <a:xfrm>
            <a:off x="7479030" y="1600200"/>
            <a:ext cx="4119372" cy="492443"/>
          </a:xfrm>
          <a:prstGeom prst="rect">
            <a:avLst/>
          </a:prstGeom>
          <a:noFill/>
        </p:spPr>
        <p:txBody>
          <a:bodyPr wrap="square" rtlCol="0">
            <a:spAutoFit/>
          </a:bodyPr>
          <a:lstStyle/>
          <a:p>
            <a:r>
              <a:rPr lang="en-US" sz="2600" b="1" dirty="0"/>
              <a:t>Required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Set Up</a:t>
            </a:r>
          </a:p>
        </p:txBody>
      </p:sp>
      <p:sp>
        <p:nvSpPr>
          <p:cNvPr id="7" name="Text Placeholder 6">
            <a:extLst>
              <a:ext uri="{FF2B5EF4-FFF2-40B4-BE49-F238E27FC236}">
                <a16:creationId xmlns:a16="http://schemas.microsoft.com/office/drawing/2014/main" id="{162002AD-B536-456A-A21E-8C2130339B84}"/>
              </a:ext>
            </a:extLst>
          </p:cNvPr>
          <p:cNvSpPr>
            <a:spLocks noGrp="1"/>
          </p:cNvSpPr>
          <p:nvPr>
            <p:ph type="body" sz="quarter" idx="11"/>
          </p:nvPr>
        </p:nvSpPr>
        <p:spPr/>
        <p:txBody>
          <a:bodyPr>
            <a:normAutofit fontScale="62500" lnSpcReduction="20000"/>
          </a:bodyPr>
          <a:lstStyle/>
          <a:p>
            <a:r>
              <a:rPr lang="en-US" sz="2600" b="1" dirty="0"/>
              <a:t>Location</a:t>
            </a:r>
          </a:p>
          <a:p>
            <a:pPr marL="457200" indent="-168275">
              <a:buClr>
                <a:schemeClr val="tx2">
                  <a:lumMod val="60000"/>
                  <a:lumOff val="40000"/>
                </a:schemeClr>
              </a:buClr>
              <a:buFont typeface="Arial" panose="020B0604020202020204" pitchFamily="34" charset="0"/>
              <a:buChar char="•"/>
              <a:tabLst>
                <a:tab pos="457200" algn="l"/>
              </a:tabLst>
            </a:pPr>
            <a:r>
              <a:rPr lang="en-US" sz="2600" dirty="0"/>
              <a:t>Reasonably flat and level</a:t>
            </a:r>
          </a:p>
          <a:p>
            <a:pPr marL="457200" indent="-168275">
              <a:buClr>
                <a:schemeClr val="tx2">
                  <a:lumMod val="60000"/>
                  <a:lumOff val="40000"/>
                </a:schemeClr>
              </a:buClr>
              <a:buFont typeface="Arial" panose="020B0604020202020204" pitchFamily="34" charset="0"/>
              <a:buChar char="•"/>
              <a:tabLst>
                <a:tab pos="457200" algn="l"/>
              </a:tabLst>
            </a:pPr>
            <a:r>
              <a:rPr lang="en-US" sz="2600" dirty="0"/>
              <a:t>Protected from accidental damage</a:t>
            </a:r>
          </a:p>
          <a:p>
            <a:pPr marL="457200" indent="-168275">
              <a:buClr>
                <a:schemeClr val="tx2">
                  <a:lumMod val="60000"/>
                  <a:lumOff val="40000"/>
                </a:schemeClr>
              </a:buClr>
              <a:buFont typeface="Arial" panose="020B0604020202020204" pitchFamily="34" charset="0"/>
              <a:buChar char="•"/>
              <a:tabLst>
                <a:tab pos="457200" algn="l"/>
              </a:tabLst>
            </a:pPr>
            <a:r>
              <a:rPr lang="en-US" sz="2600" dirty="0"/>
              <a:t>30 cm (12 </a:t>
            </a:r>
            <a:r>
              <a:rPr lang="en-US" dirty="0"/>
              <a:t>in) clearance at back for air flow </a:t>
            </a:r>
          </a:p>
          <a:p>
            <a:pPr marL="457200" indent="-168275">
              <a:buClr>
                <a:schemeClr val="tx2">
                  <a:lumMod val="60000"/>
                  <a:lumOff val="40000"/>
                </a:schemeClr>
              </a:buClr>
              <a:buFont typeface="Arial" panose="020B0604020202020204" pitchFamily="34" charset="0"/>
              <a:buChar char="•"/>
              <a:tabLst>
                <a:tab pos="457200" algn="l"/>
              </a:tabLst>
            </a:pPr>
            <a:r>
              <a:rPr lang="en-US" dirty="0"/>
              <a:t>Isolate the analyzer from all sources of heat</a:t>
            </a:r>
          </a:p>
          <a:p>
            <a:pPr marL="685800" lvl="1" indent="-168275">
              <a:buClr>
                <a:schemeClr val="tx2">
                  <a:lumMod val="60000"/>
                  <a:lumOff val="40000"/>
                </a:schemeClr>
              </a:buClr>
              <a:buFont typeface="Arial" panose="020B0604020202020204" pitchFamily="34" charset="0"/>
              <a:buChar char="•"/>
              <a:tabLst>
                <a:tab pos="457200" algn="l"/>
              </a:tabLst>
            </a:pPr>
            <a:r>
              <a:rPr lang="en-US" dirty="0"/>
              <a:t>For example, laptops, heaters or other heat-admitting equipment</a:t>
            </a:r>
            <a:br>
              <a:rPr lang="en-US" dirty="0"/>
            </a:br>
            <a:endParaRPr lang="en-US" dirty="0"/>
          </a:p>
          <a:p>
            <a:r>
              <a:rPr lang="en-US" sz="2600" b="1" dirty="0"/>
              <a:t>Power</a:t>
            </a:r>
          </a:p>
          <a:p>
            <a:pPr marL="457200" indent="-168275">
              <a:buClr>
                <a:schemeClr val="tx2">
                  <a:lumMod val="60000"/>
                  <a:lumOff val="40000"/>
                </a:schemeClr>
              </a:buClr>
              <a:buFont typeface="Arial" panose="020B0604020202020204" pitchFamily="34" charset="0"/>
              <a:buChar char="•"/>
              <a:tabLst>
                <a:tab pos="457200" algn="l"/>
              </a:tabLst>
            </a:pPr>
            <a:r>
              <a:rPr lang="en-US" dirty="0"/>
              <a:t>Connect AC power adapter to grounded outlet (100 – 240V, 50/60 Hz)</a:t>
            </a:r>
          </a:p>
          <a:p>
            <a:pPr marL="457200" indent="-168275">
              <a:buClr>
                <a:schemeClr val="tx2">
                  <a:lumMod val="60000"/>
                  <a:lumOff val="40000"/>
                </a:schemeClr>
              </a:buClr>
              <a:buFont typeface="Arial" panose="020B0604020202020204" pitchFamily="34" charset="0"/>
              <a:buChar char="•"/>
              <a:tabLst>
                <a:tab pos="457200" algn="l"/>
              </a:tabLst>
            </a:pPr>
            <a:r>
              <a:rPr lang="en-US" dirty="0"/>
              <a:t>Power cord is firmly screwed into power jack on back side of analyzer</a:t>
            </a:r>
          </a:p>
          <a:p>
            <a:pPr marL="457200" indent="-168275">
              <a:buClr>
                <a:schemeClr val="tx2">
                  <a:lumMod val="60000"/>
                  <a:lumOff val="40000"/>
                </a:schemeClr>
              </a:buClr>
              <a:buFont typeface="Arial" panose="020B0604020202020204" pitchFamily="34" charset="0"/>
              <a:buChar char="•"/>
              <a:tabLst>
                <a:tab pos="457200" algn="l"/>
              </a:tabLst>
            </a:pPr>
            <a:r>
              <a:rPr lang="en-US" dirty="0"/>
              <a:t>Consider use of UPS during operation</a:t>
            </a:r>
            <a:br>
              <a:rPr lang="en-US" dirty="0"/>
            </a:br>
            <a:endParaRPr lang="en-US" dirty="0"/>
          </a:p>
          <a:p>
            <a:r>
              <a:rPr lang="en-US" b="1" dirty="0"/>
              <a:t>Optional</a:t>
            </a:r>
          </a:p>
          <a:p>
            <a:pPr marL="457200" indent="-168275">
              <a:buClr>
                <a:schemeClr val="tx2">
                  <a:lumMod val="60000"/>
                  <a:lumOff val="40000"/>
                </a:schemeClr>
              </a:buClr>
              <a:buFont typeface="Arial" panose="020B0604020202020204" pitchFamily="34" charset="0"/>
              <a:buChar char="•"/>
              <a:tabLst>
                <a:tab pos="457200" algn="l"/>
              </a:tabLst>
            </a:pPr>
            <a:r>
              <a:rPr lang="en-US" dirty="0"/>
              <a:t>Barcode scanner attached to USB port Thermal printer attached to USB port</a:t>
            </a:r>
          </a:p>
          <a:p>
            <a:pPr marL="457200" indent="-168275">
              <a:buClr>
                <a:schemeClr val="tx2">
                  <a:lumMod val="60000"/>
                  <a:lumOff val="40000"/>
                </a:schemeClr>
              </a:buClr>
              <a:buFont typeface="Arial" panose="020B0604020202020204" pitchFamily="34" charset="0"/>
              <a:buChar char="•"/>
              <a:tabLst>
                <a:tab pos="457200" algn="l"/>
              </a:tabLst>
            </a:pPr>
            <a:r>
              <a:rPr lang="en-US" dirty="0"/>
              <a:t>Ethernet cable connecting network port to analyzer for TEG Manager</a:t>
            </a:r>
            <a:r>
              <a:rPr lang="en-US" baseline="30000" dirty="0"/>
              <a:t>® </a:t>
            </a:r>
            <a:r>
              <a:rPr lang="en-US" dirty="0"/>
              <a:t>software</a:t>
            </a:r>
          </a:p>
        </p:txBody>
      </p:sp>
      <p:sp>
        <p:nvSpPr>
          <p:cNvPr id="6" name="object 6"/>
          <p:cNvSpPr/>
          <p:nvPr/>
        </p:nvSpPr>
        <p:spPr>
          <a:xfrm>
            <a:off x="8320278" y="2667761"/>
            <a:ext cx="2222500" cy="2108200"/>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737745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Preparing </a:t>
            </a:r>
            <a:r>
              <a:rPr lang="en-US" dirty="0"/>
              <a:t>Q</a:t>
            </a:r>
            <a:r>
              <a:rPr dirty="0"/>
              <a:t>uality </a:t>
            </a:r>
            <a:r>
              <a:rPr lang="en-US" dirty="0"/>
              <a:t>C</a:t>
            </a:r>
            <a:r>
              <a:rPr dirty="0"/>
              <a:t>ontrol </a:t>
            </a:r>
            <a:r>
              <a:rPr lang="en-US" dirty="0"/>
              <a:t>M</a:t>
            </a:r>
            <a:r>
              <a:rPr dirty="0"/>
              <a:t>aterial</a:t>
            </a:r>
            <a:endParaRPr spc="-10" dirty="0"/>
          </a:p>
        </p:txBody>
      </p:sp>
      <p:sp>
        <p:nvSpPr>
          <p:cNvPr id="16" name="object 16"/>
          <p:cNvSpPr txBox="1"/>
          <p:nvPr/>
        </p:nvSpPr>
        <p:spPr>
          <a:xfrm>
            <a:off x="4826508" y="6005195"/>
            <a:ext cx="2579370" cy="382270"/>
          </a:xfrm>
          <a:prstGeom prst="rect">
            <a:avLst/>
          </a:prstGeom>
        </p:spPr>
        <p:txBody>
          <a:bodyPr vert="horz" wrap="square" lIns="0" tIns="0" rIns="0" bIns="0" rtlCol="0">
            <a:spAutoFit/>
          </a:bodyPr>
          <a:lstStyle/>
          <a:p>
            <a:pPr marL="12700">
              <a:lnSpc>
                <a:spcPct val="100000"/>
              </a:lnSpc>
            </a:pPr>
            <a:r>
              <a:rPr sz="2400" b="1" spc="-10" dirty="0">
                <a:latin typeface="Arial"/>
                <a:cs typeface="Arial"/>
              </a:rPr>
              <a:t>QC</a:t>
            </a:r>
            <a:r>
              <a:rPr sz="2400" b="1" spc="-130" dirty="0">
                <a:latin typeface="Arial"/>
                <a:cs typeface="Arial"/>
              </a:rPr>
              <a:t> </a:t>
            </a:r>
            <a:r>
              <a:rPr sz="2400" b="1" spc="-10" dirty="0">
                <a:latin typeface="Arial"/>
                <a:cs typeface="Arial"/>
              </a:rPr>
              <a:t>reconstitution</a:t>
            </a:r>
            <a:endParaRPr sz="2400" dirty="0">
              <a:latin typeface="Arial"/>
              <a:cs typeface="Arial"/>
            </a:endParaRPr>
          </a:p>
        </p:txBody>
      </p:sp>
      <p:sp>
        <p:nvSpPr>
          <p:cNvPr id="38" name="object 6">
            <a:extLst>
              <a:ext uri="{FF2B5EF4-FFF2-40B4-BE49-F238E27FC236}">
                <a16:creationId xmlns:a16="http://schemas.microsoft.com/office/drawing/2014/main" id="{B99F36AE-395F-499F-98B8-72E8656FCDD8}"/>
              </a:ext>
            </a:extLst>
          </p:cNvPr>
          <p:cNvSpPr/>
          <p:nvPr/>
        </p:nvSpPr>
        <p:spPr>
          <a:xfrm>
            <a:off x="669798" y="3704590"/>
            <a:ext cx="10892790" cy="2273300"/>
          </a:xfrm>
          <a:custGeom>
            <a:avLst/>
            <a:gdLst/>
            <a:ahLst/>
            <a:cxnLst/>
            <a:rect l="l" t="t" r="r" b="b"/>
            <a:pathLst>
              <a:path w="10892790" h="2273300">
                <a:moveTo>
                  <a:pt x="10513949" y="0"/>
                </a:moveTo>
                <a:lnTo>
                  <a:pt x="378841" y="0"/>
                </a:lnTo>
                <a:lnTo>
                  <a:pt x="331317" y="2921"/>
                </a:lnTo>
                <a:lnTo>
                  <a:pt x="285559" y="11557"/>
                </a:lnTo>
                <a:lnTo>
                  <a:pt x="241909" y="25526"/>
                </a:lnTo>
                <a:lnTo>
                  <a:pt x="200748" y="44450"/>
                </a:lnTo>
                <a:lnTo>
                  <a:pt x="162394" y="67945"/>
                </a:lnTo>
                <a:lnTo>
                  <a:pt x="127228" y="95631"/>
                </a:lnTo>
                <a:lnTo>
                  <a:pt x="95605" y="127254"/>
                </a:lnTo>
                <a:lnTo>
                  <a:pt x="67868" y="162433"/>
                </a:lnTo>
                <a:lnTo>
                  <a:pt x="44386" y="200787"/>
                </a:lnTo>
                <a:lnTo>
                  <a:pt x="25501" y="241935"/>
                </a:lnTo>
                <a:lnTo>
                  <a:pt x="11569" y="285496"/>
                </a:lnTo>
                <a:lnTo>
                  <a:pt x="2946" y="331343"/>
                </a:lnTo>
                <a:lnTo>
                  <a:pt x="0" y="378841"/>
                </a:lnTo>
                <a:lnTo>
                  <a:pt x="0" y="1893989"/>
                </a:lnTo>
                <a:lnTo>
                  <a:pt x="2946" y="1941512"/>
                </a:lnTo>
                <a:lnTo>
                  <a:pt x="11569" y="1987257"/>
                </a:lnTo>
                <a:lnTo>
                  <a:pt x="25501" y="2030907"/>
                </a:lnTo>
                <a:lnTo>
                  <a:pt x="44386" y="2072068"/>
                </a:lnTo>
                <a:lnTo>
                  <a:pt x="67868" y="2110409"/>
                </a:lnTo>
                <a:lnTo>
                  <a:pt x="95605" y="2145576"/>
                </a:lnTo>
                <a:lnTo>
                  <a:pt x="127228" y="2177186"/>
                </a:lnTo>
                <a:lnTo>
                  <a:pt x="162394" y="2204923"/>
                </a:lnTo>
                <a:lnTo>
                  <a:pt x="200748" y="2228405"/>
                </a:lnTo>
                <a:lnTo>
                  <a:pt x="241909" y="2247290"/>
                </a:lnTo>
                <a:lnTo>
                  <a:pt x="285559" y="2261222"/>
                </a:lnTo>
                <a:lnTo>
                  <a:pt x="331317" y="2269845"/>
                </a:lnTo>
                <a:lnTo>
                  <a:pt x="378841" y="2272792"/>
                </a:lnTo>
                <a:lnTo>
                  <a:pt x="10513949" y="2272792"/>
                </a:lnTo>
                <a:lnTo>
                  <a:pt x="10561447" y="2269845"/>
                </a:lnTo>
                <a:lnTo>
                  <a:pt x="10607167" y="2261222"/>
                </a:lnTo>
                <a:lnTo>
                  <a:pt x="10650855" y="2247290"/>
                </a:lnTo>
                <a:lnTo>
                  <a:pt x="10692003" y="2228405"/>
                </a:lnTo>
                <a:lnTo>
                  <a:pt x="10730357" y="2204923"/>
                </a:lnTo>
                <a:lnTo>
                  <a:pt x="10765536" y="2177186"/>
                </a:lnTo>
                <a:lnTo>
                  <a:pt x="10797159" y="2145576"/>
                </a:lnTo>
                <a:lnTo>
                  <a:pt x="10824845" y="2110409"/>
                </a:lnTo>
                <a:lnTo>
                  <a:pt x="10848340" y="2072068"/>
                </a:lnTo>
                <a:lnTo>
                  <a:pt x="10867263" y="2030907"/>
                </a:lnTo>
                <a:lnTo>
                  <a:pt x="10881233" y="1987257"/>
                </a:lnTo>
                <a:lnTo>
                  <a:pt x="10889869" y="1941512"/>
                </a:lnTo>
                <a:lnTo>
                  <a:pt x="10892790" y="1893989"/>
                </a:lnTo>
                <a:lnTo>
                  <a:pt x="10892790" y="378841"/>
                </a:lnTo>
                <a:lnTo>
                  <a:pt x="10889869" y="331343"/>
                </a:lnTo>
                <a:lnTo>
                  <a:pt x="10881233" y="285496"/>
                </a:lnTo>
                <a:lnTo>
                  <a:pt x="10867263" y="241935"/>
                </a:lnTo>
                <a:lnTo>
                  <a:pt x="10848340" y="200787"/>
                </a:lnTo>
                <a:lnTo>
                  <a:pt x="10824845" y="162433"/>
                </a:lnTo>
                <a:lnTo>
                  <a:pt x="10797159" y="127254"/>
                </a:lnTo>
                <a:lnTo>
                  <a:pt x="10765536" y="95631"/>
                </a:lnTo>
                <a:lnTo>
                  <a:pt x="10730357" y="67945"/>
                </a:lnTo>
                <a:lnTo>
                  <a:pt x="10692003" y="44450"/>
                </a:lnTo>
                <a:lnTo>
                  <a:pt x="10650855" y="25526"/>
                </a:lnTo>
                <a:lnTo>
                  <a:pt x="10607167" y="11557"/>
                </a:lnTo>
                <a:lnTo>
                  <a:pt x="10561447" y="2921"/>
                </a:lnTo>
                <a:lnTo>
                  <a:pt x="10513949" y="0"/>
                </a:lnTo>
                <a:close/>
              </a:path>
            </a:pathLst>
          </a:custGeom>
          <a:solidFill>
            <a:srgbClr val="D9D9D9"/>
          </a:solidFill>
        </p:spPr>
        <p:txBody>
          <a:bodyPr wrap="square" lIns="0" tIns="0" rIns="0" bIns="0" rtlCol="0"/>
          <a:lstStyle/>
          <a:p>
            <a:endParaRPr dirty="0"/>
          </a:p>
        </p:txBody>
      </p:sp>
      <p:pic>
        <p:nvPicPr>
          <p:cNvPr id="39" name="Picture 38">
            <a:extLst>
              <a:ext uri="{FF2B5EF4-FFF2-40B4-BE49-F238E27FC236}">
                <a16:creationId xmlns:a16="http://schemas.microsoft.com/office/drawing/2014/main" id="{27AF30A0-B9A0-471F-83C2-BBA8F5105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7462" y="4369755"/>
            <a:ext cx="1042416" cy="1011997"/>
          </a:xfrm>
          <a:prstGeom prst="rect">
            <a:avLst/>
          </a:prstGeom>
        </p:spPr>
      </p:pic>
      <p:pic>
        <p:nvPicPr>
          <p:cNvPr id="40" name="Picture 39">
            <a:extLst>
              <a:ext uri="{FF2B5EF4-FFF2-40B4-BE49-F238E27FC236}">
                <a16:creationId xmlns:a16="http://schemas.microsoft.com/office/drawing/2014/main" id="{2BDC4456-448D-4BD0-B44C-C60F4D04A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447" y="4391915"/>
            <a:ext cx="1042416" cy="1011997"/>
          </a:xfrm>
          <a:prstGeom prst="rect">
            <a:avLst/>
          </a:prstGeom>
        </p:spPr>
      </p:pic>
      <p:pic>
        <p:nvPicPr>
          <p:cNvPr id="41" name="Picture 40">
            <a:extLst>
              <a:ext uri="{FF2B5EF4-FFF2-40B4-BE49-F238E27FC236}">
                <a16:creationId xmlns:a16="http://schemas.microsoft.com/office/drawing/2014/main" id="{8FD56499-A8CD-49FB-A13F-D2BF0AEBB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6885" y="4264927"/>
            <a:ext cx="905256" cy="1168458"/>
          </a:xfrm>
          <a:prstGeom prst="rect">
            <a:avLst/>
          </a:prstGeom>
        </p:spPr>
      </p:pic>
      <p:sp>
        <p:nvSpPr>
          <p:cNvPr id="42" name="object 5">
            <a:extLst>
              <a:ext uri="{FF2B5EF4-FFF2-40B4-BE49-F238E27FC236}">
                <a16:creationId xmlns:a16="http://schemas.microsoft.com/office/drawing/2014/main" id="{95A1F1D7-40D0-4B82-8296-9384008EC0AA}"/>
              </a:ext>
            </a:extLst>
          </p:cNvPr>
          <p:cNvSpPr/>
          <p:nvPr/>
        </p:nvSpPr>
        <p:spPr>
          <a:xfrm>
            <a:off x="644651" y="3679445"/>
            <a:ext cx="10989564" cy="2369820"/>
          </a:xfrm>
          <a:prstGeom prst="rect">
            <a:avLst/>
          </a:prstGeom>
          <a:blipFill>
            <a:blip r:embed="rId4" cstate="print"/>
            <a:stretch>
              <a:fillRect/>
            </a:stretch>
          </a:blipFill>
        </p:spPr>
        <p:txBody>
          <a:bodyPr wrap="square" lIns="0" tIns="0" rIns="0" bIns="0" rtlCol="0"/>
          <a:lstStyle/>
          <a:p>
            <a:endParaRPr dirty="0"/>
          </a:p>
        </p:txBody>
      </p:sp>
      <p:sp>
        <p:nvSpPr>
          <p:cNvPr id="43" name="object 10">
            <a:extLst>
              <a:ext uri="{FF2B5EF4-FFF2-40B4-BE49-F238E27FC236}">
                <a16:creationId xmlns:a16="http://schemas.microsoft.com/office/drawing/2014/main" id="{410B7814-07C0-4AD2-B464-A03AA3CE10F8}"/>
              </a:ext>
            </a:extLst>
          </p:cNvPr>
          <p:cNvSpPr/>
          <p:nvPr/>
        </p:nvSpPr>
        <p:spPr>
          <a:xfrm>
            <a:off x="4907279" y="4297427"/>
            <a:ext cx="1190244" cy="1194815"/>
          </a:xfrm>
          <a:prstGeom prst="rect">
            <a:avLst/>
          </a:prstGeom>
          <a:blipFill>
            <a:blip r:embed="rId5" cstate="print"/>
            <a:stretch>
              <a:fillRect/>
            </a:stretch>
          </a:blipFill>
        </p:spPr>
        <p:txBody>
          <a:bodyPr wrap="square" lIns="0" tIns="0" rIns="0" bIns="0" rtlCol="0"/>
          <a:lstStyle/>
          <a:p>
            <a:endParaRPr dirty="0"/>
          </a:p>
        </p:txBody>
      </p:sp>
      <p:sp>
        <p:nvSpPr>
          <p:cNvPr id="44" name="object 11">
            <a:extLst>
              <a:ext uri="{FF2B5EF4-FFF2-40B4-BE49-F238E27FC236}">
                <a16:creationId xmlns:a16="http://schemas.microsoft.com/office/drawing/2014/main" id="{281A7C1E-2C4D-4F77-A017-C6351ABEAD28}"/>
              </a:ext>
            </a:extLst>
          </p:cNvPr>
          <p:cNvSpPr/>
          <p:nvPr/>
        </p:nvSpPr>
        <p:spPr>
          <a:xfrm>
            <a:off x="8149590" y="4297427"/>
            <a:ext cx="1189481" cy="1194815"/>
          </a:xfrm>
          <a:prstGeom prst="rect">
            <a:avLst/>
          </a:prstGeom>
          <a:blipFill>
            <a:blip r:embed="rId5" cstate="print"/>
            <a:stretch>
              <a:fillRect/>
            </a:stretch>
          </a:blipFill>
        </p:spPr>
        <p:txBody>
          <a:bodyPr wrap="square" lIns="0" tIns="0" rIns="0" bIns="0" rtlCol="0"/>
          <a:lstStyle/>
          <a:p>
            <a:endParaRPr dirty="0"/>
          </a:p>
        </p:txBody>
      </p:sp>
      <p:sp>
        <p:nvSpPr>
          <p:cNvPr id="45" name="object 12">
            <a:extLst>
              <a:ext uri="{FF2B5EF4-FFF2-40B4-BE49-F238E27FC236}">
                <a16:creationId xmlns:a16="http://schemas.microsoft.com/office/drawing/2014/main" id="{46A7C1F3-0A4E-4F31-9C80-EA8B523E3335}"/>
              </a:ext>
            </a:extLst>
          </p:cNvPr>
          <p:cNvSpPr txBox="1"/>
          <p:nvPr/>
        </p:nvSpPr>
        <p:spPr>
          <a:xfrm>
            <a:off x="1404874" y="5469890"/>
            <a:ext cx="1207135" cy="290195"/>
          </a:xfrm>
          <a:prstGeom prst="rect">
            <a:avLst/>
          </a:prstGeom>
        </p:spPr>
        <p:txBody>
          <a:bodyPr vert="horz" wrap="square" lIns="0" tIns="0" rIns="0" bIns="0" rtlCol="0">
            <a:spAutoFit/>
          </a:bodyPr>
          <a:lstStyle/>
          <a:p>
            <a:pPr marL="12700">
              <a:lnSpc>
                <a:spcPct val="100000"/>
              </a:lnSpc>
            </a:pPr>
            <a:r>
              <a:rPr sz="1800" dirty="0">
                <a:solidFill>
                  <a:srgbClr val="C00000"/>
                </a:solidFill>
                <a:latin typeface="Arial"/>
                <a:cs typeface="Arial"/>
              </a:rPr>
              <a:t>reconstitute</a:t>
            </a:r>
            <a:endParaRPr sz="1800" dirty="0">
              <a:latin typeface="Arial"/>
              <a:cs typeface="Arial"/>
            </a:endParaRPr>
          </a:p>
        </p:txBody>
      </p:sp>
      <p:sp>
        <p:nvSpPr>
          <p:cNvPr id="46" name="object 13">
            <a:extLst>
              <a:ext uri="{FF2B5EF4-FFF2-40B4-BE49-F238E27FC236}">
                <a16:creationId xmlns:a16="http://schemas.microsoft.com/office/drawing/2014/main" id="{8D6405F9-8497-4C15-B0D5-1B60096B3D08}"/>
              </a:ext>
            </a:extLst>
          </p:cNvPr>
          <p:cNvSpPr txBox="1"/>
          <p:nvPr/>
        </p:nvSpPr>
        <p:spPr>
          <a:xfrm>
            <a:off x="3442970" y="5469890"/>
            <a:ext cx="633095" cy="290195"/>
          </a:xfrm>
          <a:prstGeom prst="rect">
            <a:avLst/>
          </a:prstGeom>
        </p:spPr>
        <p:txBody>
          <a:bodyPr vert="horz" wrap="square" lIns="0" tIns="0" rIns="0" bIns="0" rtlCol="0">
            <a:spAutoFit/>
          </a:bodyPr>
          <a:lstStyle/>
          <a:p>
            <a:pPr marL="12700">
              <a:lnSpc>
                <a:spcPct val="100000"/>
              </a:lnSpc>
            </a:pPr>
            <a:r>
              <a:rPr sz="1800" spc="-10" dirty="0">
                <a:solidFill>
                  <a:srgbClr val="C00000"/>
                </a:solidFill>
                <a:latin typeface="Arial"/>
                <a:cs typeface="Arial"/>
              </a:rPr>
              <a:t>s</a:t>
            </a:r>
            <a:r>
              <a:rPr sz="1800" spc="-5" dirty="0">
                <a:solidFill>
                  <a:srgbClr val="C00000"/>
                </a:solidFill>
                <a:latin typeface="Arial"/>
                <a:cs typeface="Arial"/>
              </a:rPr>
              <a:t>h</a:t>
            </a:r>
            <a:r>
              <a:rPr sz="1800" spc="-15" dirty="0">
                <a:solidFill>
                  <a:srgbClr val="C00000"/>
                </a:solidFill>
                <a:latin typeface="Arial"/>
                <a:cs typeface="Arial"/>
              </a:rPr>
              <a:t>a</a:t>
            </a:r>
            <a:r>
              <a:rPr sz="1800" spc="-10" dirty="0">
                <a:solidFill>
                  <a:srgbClr val="C00000"/>
                </a:solidFill>
                <a:latin typeface="Arial"/>
                <a:cs typeface="Arial"/>
              </a:rPr>
              <a:t>k</a:t>
            </a:r>
            <a:r>
              <a:rPr sz="1800" spc="-5" dirty="0">
                <a:solidFill>
                  <a:srgbClr val="C00000"/>
                </a:solidFill>
                <a:latin typeface="Arial"/>
                <a:cs typeface="Arial"/>
              </a:rPr>
              <a:t>e</a:t>
            </a:r>
            <a:endParaRPr sz="1800" dirty="0">
              <a:latin typeface="Arial"/>
              <a:cs typeface="Arial"/>
            </a:endParaRPr>
          </a:p>
        </p:txBody>
      </p:sp>
      <p:sp>
        <p:nvSpPr>
          <p:cNvPr id="47" name="object 14">
            <a:extLst>
              <a:ext uri="{FF2B5EF4-FFF2-40B4-BE49-F238E27FC236}">
                <a16:creationId xmlns:a16="http://schemas.microsoft.com/office/drawing/2014/main" id="{C37828B6-04DF-4F38-BAB5-7ABE89251575}"/>
              </a:ext>
            </a:extLst>
          </p:cNvPr>
          <p:cNvSpPr txBox="1"/>
          <p:nvPr/>
        </p:nvSpPr>
        <p:spPr>
          <a:xfrm>
            <a:off x="5273040" y="5456936"/>
            <a:ext cx="407034" cy="290195"/>
          </a:xfrm>
          <a:prstGeom prst="rect">
            <a:avLst/>
          </a:prstGeom>
        </p:spPr>
        <p:txBody>
          <a:bodyPr vert="horz" wrap="square" lIns="0" tIns="0" rIns="0" bIns="0" rtlCol="0">
            <a:spAutoFit/>
          </a:bodyPr>
          <a:lstStyle/>
          <a:p>
            <a:pPr marL="12700">
              <a:lnSpc>
                <a:spcPct val="100000"/>
              </a:lnSpc>
            </a:pPr>
            <a:r>
              <a:rPr sz="1800" dirty="0">
                <a:solidFill>
                  <a:srgbClr val="C00000"/>
                </a:solidFill>
                <a:latin typeface="Arial"/>
                <a:cs typeface="Arial"/>
              </a:rPr>
              <a:t>rest</a:t>
            </a:r>
            <a:endParaRPr sz="1800" dirty="0">
              <a:latin typeface="Arial"/>
              <a:cs typeface="Arial"/>
            </a:endParaRPr>
          </a:p>
        </p:txBody>
      </p:sp>
      <p:sp>
        <p:nvSpPr>
          <p:cNvPr id="48" name="object 15">
            <a:extLst>
              <a:ext uri="{FF2B5EF4-FFF2-40B4-BE49-F238E27FC236}">
                <a16:creationId xmlns:a16="http://schemas.microsoft.com/office/drawing/2014/main" id="{663484A1-284D-4E2A-AA52-A0EC514F6A33}"/>
              </a:ext>
            </a:extLst>
          </p:cNvPr>
          <p:cNvSpPr txBox="1"/>
          <p:nvPr/>
        </p:nvSpPr>
        <p:spPr>
          <a:xfrm>
            <a:off x="6814819" y="5456936"/>
            <a:ext cx="633095" cy="290195"/>
          </a:xfrm>
          <a:prstGeom prst="rect">
            <a:avLst/>
          </a:prstGeom>
        </p:spPr>
        <p:txBody>
          <a:bodyPr vert="horz" wrap="square" lIns="0" tIns="0" rIns="0" bIns="0" rtlCol="0">
            <a:spAutoFit/>
          </a:bodyPr>
          <a:lstStyle/>
          <a:p>
            <a:pPr marL="12700">
              <a:lnSpc>
                <a:spcPct val="100000"/>
              </a:lnSpc>
            </a:pPr>
            <a:r>
              <a:rPr sz="1800" spc="-10" dirty="0">
                <a:solidFill>
                  <a:srgbClr val="C00000"/>
                </a:solidFill>
                <a:latin typeface="Arial"/>
                <a:cs typeface="Arial"/>
              </a:rPr>
              <a:t>s</a:t>
            </a:r>
            <a:r>
              <a:rPr sz="1800" spc="-5" dirty="0">
                <a:solidFill>
                  <a:srgbClr val="C00000"/>
                </a:solidFill>
                <a:latin typeface="Arial"/>
                <a:cs typeface="Arial"/>
              </a:rPr>
              <a:t>h</a:t>
            </a:r>
            <a:r>
              <a:rPr sz="1800" spc="-15" dirty="0">
                <a:solidFill>
                  <a:srgbClr val="C00000"/>
                </a:solidFill>
                <a:latin typeface="Arial"/>
                <a:cs typeface="Arial"/>
              </a:rPr>
              <a:t>a</a:t>
            </a:r>
            <a:r>
              <a:rPr sz="1800" spc="-10" dirty="0">
                <a:solidFill>
                  <a:srgbClr val="C00000"/>
                </a:solidFill>
                <a:latin typeface="Arial"/>
                <a:cs typeface="Arial"/>
              </a:rPr>
              <a:t>k</a:t>
            </a:r>
            <a:r>
              <a:rPr sz="1800" spc="-5" dirty="0">
                <a:solidFill>
                  <a:srgbClr val="C00000"/>
                </a:solidFill>
                <a:latin typeface="Arial"/>
                <a:cs typeface="Arial"/>
              </a:rPr>
              <a:t>e</a:t>
            </a:r>
            <a:endParaRPr sz="1800" dirty="0">
              <a:latin typeface="Arial"/>
              <a:cs typeface="Arial"/>
            </a:endParaRPr>
          </a:p>
        </p:txBody>
      </p:sp>
      <p:sp>
        <p:nvSpPr>
          <p:cNvPr id="49" name="object 17">
            <a:extLst>
              <a:ext uri="{FF2B5EF4-FFF2-40B4-BE49-F238E27FC236}">
                <a16:creationId xmlns:a16="http://schemas.microsoft.com/office/drawing/2014/main" id="{4AB6EA4D-04B5-4522-BD6D-9026445EA5D7}"/>
              </a:ext>
            </a:extLst>
          </p:cNvPr>
          <p:cNvSpPr txBox="1"/>
          <p:nvPr/>
        </p:nvSpPr>
        <p:spPr>
          <a:xfrm>
            <a:off x="8588247" y="5461509"/>
            <a:ext cx="407034" cy="290195"/>
          </a:xfrm>
          <a:prstGeom prst="rect">
            <a:avLst/>
          </a:prstGeom>
        </p:spPr>
        <p:txBody>
          <a:bodyPr vert="horz" wrap="square" lIns="0" tIns="0" rIns="0" bIns="0" rtlCol="0">
            <a:spAutoFit/>
          </a:bodyPr>
          <a:lstStyle/>
          <a:p>
            <a:pPr marL="12700">
              <a:lnSpc>
                <a:spcPct val="100000"/>
              </a:lnSpc>
            </a:pPr>
            <a:r>
              <a:rPr sz="1800" dirty="0">
                <a:solidFill>
                  <a:srgbClr val="C00000"/>
                </a:solidFill>
                <a:latin typeface="Arial"/>
                <a:cs typeface="Arial"/>
              </a:rPr>
              <a:t>rest</a:t>
            </a:r>
            <a:endParaRPr sz="1800" dirty="0">
              <a:latin typeface="Arial"/>
              <a:cs typeface="Arial"/>
            </a:endParaRPr>
          </a:p>
        </p:txBody>
      </p:sp>
      <p:sp>
        <p:nvSpPr>
          <p:cNvPr id="50" name="object 18">
            <a:extLst>
              <a:ext uri="{FF2B5EF4-FFF2-40B4-BE49-F238E27FC236}">
                <a16:creationId xmlns:a16="http://schemas.microsoft.com/office/drawing/2014/main" id="{DB830F9B-1DF1-4116-9724-66965F145603}"/>
              </a:ext>
            </a:extLst>
          </p:cNvPr>
          <p:cNvSpPr/>
          <p:nvPr/>
        </p:nvSpPr>
        <p:spPr>
          <a:xfrm>
            <a:off x="9681209" y="4913122"/>
            <a:ext cx="293370" cy="62230"/>
          </a:xfrm>
          <a:custGeom>
            <a:avLst/>
            <a:gdLst/>
            <a:ahLst/>
            <a:cxnLst/>
            <a:rect l="l" t="t" r="r" b="b"/>
            <a:pathLst>
              <a:path w="293370" h="62229">
                <a:moveTo>
                  <a:pt x="0" y="62230"/>
                </a:moveTo>
                <a:lnTo>
                  <a:pt x="293370" y="62230"/>
                </a:lnTo>
                <a:lnTo>
                  <a:pt x="293370" y="0"/>
                </a:lnTo>
                <a:lnTo>
                  <a:pt x="0" y="0"/>
                </a:lnTo>
                <a:lnTo>
                  <a:pt x="0" y="62230"/>
                </a:lnTo>
                <a:close/>
              </a:path>
            </a:pathLst>
          </a:custGeom>
          <a:solidFill>
            <a:srgbClr val="C00000"/>
          </a:solidFill>
        </p:spPr>
        <p:txBody>
          <a:bodyPr wrap="square" lIns="0" tIns="0" rIns="0" bIns="0" rtlCol="0"/>
          <a:lstStyle/>
          <a:p>
            <a:endParaRPr dirty="0"/>
          </a:p>
        </p:txBody>
      </p:sp>
      <p:sp>
        <p:nvSpPr>
          <p:cNvPr id="51" name="object 19">
            <a:extLst>
              <a:ext uri="{FF2B5EF4-FFF2-40B4-BE49-F238E27FC236}">
                <a16:creationId xmlns:a16="http://schemas.microsoft.com/office/drawing/2014/main" id="{535D53E4-E90E-40C6-BC07-CE30B6494E65}"/>
              </a:ext>
            </a:extLst>
          </p:cNvPr>
          <p:cNvSpPr/>
          <p:nvPr/>
        </p:nvSpPr>
        <p:spPr>
          <a:xfrm>
            <a:off x="9681209" y="5006848"/>
            <a:ext cx="293370" cy="62230"/>
          </a:xfrm>
          <a:custGeom>
            <a:avLst/>
            <a:gdLst/>
            <a:ahLst/>
            <a:cxnLst/>
            <a:rect l="l" t="t" r="r" b="b"/>
            <a:pathLst>
              <a:path w="293370" h="62229">
                <a:moveTo>
                  <a:pt x="0" y="62230"/>
                </a:moveTo>
                <a:lnTo>
                  <a:pt x="293370" y="62230"/>
                </a:lnTo>
                <a:lnTo>
                  <a:pt x="293370" y="0"/>
                </a:lnTo>
                <a:lnTo>
                  <a:pt x="0" y="0"/>
                </a:lnTo>
                <a:lnTo>
                  <a:pt x="0" y="62230"/>
                </a:lnTo>
                <a:close/>
              </a:path>
            </a:pathLst>
          </a:custGeom>
          <a:solidFill>
            <a:srgbClr val="C00000"/>
          </a:solidFill>
        </p:spPr>
        <p:txBody>
          <a:bodyPr wrap="square" lIns="0" tIns="0" rIns="0" bIns="0" rtlCol="0"/>
          <a:lstStyle/>
          <a:p>
            <a:endParaRPr dirty="0"/>
          </a:p>
        </p:txBody>
      </p:sp>
      <p:sp>
        <p:nvSpPr>
          <p:cNvPr id="2" name="Text Placeholder 1">
            <a:extLst>
              <a:ext uri="{FF2B5EF4-FFF2-40B4-BE49-F238E27FC236}">
                <a16:creationId xmlns:a16="http://schemas.microsoft.com/office/drawing/2014/main" id="{F6B1FC46-5457-4E06-9875-695D742FC499}"/>
              </a:ext>
            </a:extLst>
          </p:cNvPr>
          <p:cNvSpPr>
            <a:spLocks noGrp="1"/>
          </p:cNvSpPr>
          <p:nvPr>
            <p:ph type="body" sz="quarter" idx="11"/>
          </p:nvPr>
        </p:nvSpPr>
        <p:spPr>
          <a:xfrm>
            <a:off x="614224" y="1295401"/>
            <a:ext cx="9901376" cy="4572000"/>
          </a:xfrm>
        </p:spPr>
        <p:txBody>
          <a:bodyPr/>
          <a:lstStyle/>
          <a:p>
            <a:pPr marL="457200" indent="-457200">
              <a:buClr>
                <a:schemeClr val="tx2">
                  <a:lumMod val="60000"/>
                  <a:lumOff val="40000"/>
                </a:schemeClr>
              </a:buClr>
              <a:buFont typeface="Arial" panose="020B0604020202020204" pitchFamily="34" charset="0"/>
              <a:buChar char="•"/>
            </a:pPr>
            <a:r>
              <a:rPr lang="en-US" dirty="0"/>
              <a:t>Remove stopper with care, metal seal may have sharp edges.</a:t>
            </a:r>
          </a:p>
          <a:p>
            <a:pPr marL="457200" indent="-457200">
              <a:buClr>
                <a:schemeClr val="tx2">
                  <a:lumMod val="60000"/>
                  <a:lumOff val="40000"/>
                </a:schemeClr>
              </a:buClr>
              <a:buFont typeface="Arial" panose="020B0604020202020204" pitchFamily="34" charset="0"/>
              <a:buChar char="•"/>
            </a:pPr>
            <a:r>
              <a:rPr lang="en-US" dirty="0"/>
              <a:t>Tap the water on counter to ensure not water in cap.</a:t>
            </a:r>
          </a:p>
          <a:p>
            <a:pPr marL="457200" indent="-457200">
              <a:buClr>
                <a:schemeClr val="tx2">
                  <a:lumMod val="60000"/>
                  <a:lumOff val="40000"/>
                </a:schemeClr>
              </a:buClr>
              <a:buFont typeface="Arial" panose="020B0604020202020204" pitchFamily="34" charset="0"/>
              <a:buChar char="•"/>
            </a:pPr>
            <a:r>
              <a:rPr lang="en-US" dirty="0"/>
              <a:t>Uncap and slowly pour into vial. All water must go into vial. Reinsert stopper and shake vigorously, let stand for 5 minutes then shake vigorously again and let stand for another 5 minutes.</a:t>
            </a:r>
            <a:br>
              <a:rPr lang="en-US" dirty="0"/>
            </a:br>
            <a:endParaRPr lang="en-US" sz="2000" dirty="0">
              <a:cs typeface="Arial"/>
            </a:endParaRPr>
          </a:p>
          <a:p>
            <a:pPr marL="914400">
              <a:spcBef>
                <a:spcPts val="2385"/>
              </a:spcBef>
              <a:tabLst>
                <a:tab pos="2847340" algn="l"/>
                <a:tab pos="4474210" algn="l"/>
                <a:tab pos="6100445" algn="l"/>
                <a:tab pos="7689215" algn="l"/>
              </a:tabLst>
            </a:pPr>
            <a:r>
              <a:rPr lang="en-US" baseline="1543" dirty="0">
                <a:solidFill>
                  <a:srgbClr val="C00000"/>
                </a:solidFill>
                <a:cs typeface="Arial"/>
              </a:rPr>
              <a:t>Step</a:t>
            </a:r>
            <a:r>
              <a:rPr lang="en-US" spc="-157" baseline="1543" dirty="0">
                <a:solidFill>
                  <a:srgbClr val="C00000"/>
                </a:solidFill>
                <a:cs typeface="Arial"/>
              </a:rPr>
              <a:t> </a:t>
            </a:r>
            <a:r>
              <a:rPr lang="en-US" spc="-7" baseline="1543" dirty="0">
                <a:solidFill>
                  <a:srgbClr val="C00000"/>
                </a:solidFill>
                <a:cs typeface="Arial"/>
              </a:rPr>
              <a:t>1	</a:t>
            </a:r>
            <a:r>
              <a:rPr lang="en-US" sz="1600" dirty="0">
                <a:solidFill>
                  <a:srgbClr val="C00000"/>
                </a:solidFill>
                <a:cs typeface="Arial"/>
              </a:rPr>
              <a:t>Step</a:t>
            </a:r>
            <a:r>
              <a:rPr lang="en-US" sz="1600" spc="-105" dirty="0">
                <a:solidFill>
                  <a:srgbClr val="C00000"/>
                </a:solidFill>
                <a:cs typeface="Arial"/>
              </a:rPr>
              <a:t> </a:t>
            </a:r>
            <a:r>
              <a:rPr lang="en-US" sz="1600" spc="-5" dirty="0">
                <a:solidFill>
                  <a:srgbClr val="C00000"/>
                </a:solidFill>
                <a:cs typeface="Arial"/>
              </a:rPr>
              <a:t>2	</a:t>
            </a:r>
            <a:r>
              <a:rPr lang="en-US" sz="1600" dirty="0">
                <a:solidFill>
                  <a:srgbClr val="C00000"/>
                </a:solidFill>
                <a:cs typeface="Arial"/>
              </a:rPr>
              <a:t>Step</a:t>
            </a:r>
            <a:r>
              <a:rPr lang="en-US" sz="1600" spc="-105" dirty="0">
                <a:solidFill>
                  <a:srgbClr val="C00000"/>
                </a:solidFill>
                <a:cs typeface="Arial"/>
              </a:rPr>
              <a:t> </a:t>
            </a:r>
            <a:r>
              <a:rPr lang="en-US" sz="1600" spc="-5" dirty="0">
                <a:solidFill>
                  <a:srgbClr val="C00000"/>
                </a:solidFill>
                <a:cs typeface="Arial"/>
              </a:rPr>
              <a:t>3	</a:t>
            </a:r>
            <a:r>
              <a:rPr lang="en-US" baseline="1543" dirty="0">
                <a:solidFill>
                  <a:srgbClr val="C00000"/>
                </a:solidFill>
                <a:cs typeface="Arial"/>
              </a:rPr>
              <a:t>Step</a:t>
            </a:r>
            <a:r>
              <a:rPr lang="en-US" spc="-157" baseline="1543" dirty="0">
                <a:solidFill>
                  <a:srgbClr val="C00000"/>
                </a:solidFill>
                <a:cs typeface="Arial"/>
              </a:rPr>
              <a:t> </a:t>
            </a:r>
            <a:r>
              <a:rPr lang="en-US" spc="-7" baseline="1543" dirty="0">
                <a:solidFill>
                  <a:srgbClr val="C00000"/>
                </a:solidFill>
                <a:cs typeface="Arial"/>
              </a:rPr>
              <a:t>4	</a:t>
            </a:r>
            <a:r>
              <a:rPr lang="en-US" baseline="1543" dirty="0">
                <a:solidFill>
                  <a:srgbClr val="C00000"/>
                </a:solidFill>
                <a:cs typeface="Arial"/>
              </a:rPr>
              <a:t>Step</a:t>
            </a:r>
            <a:r>
              <a:rPr lang="en-US" spc="-307" baseline="1543" dirty="0">
                <a:solidFill>
                  <a:srgbClr val="C00000"/>
                </a:solidFill>
                <a:cs typeface="Arial"/>
              </a:rPr>
              <a:t> </a:t>
            </a:r>
            <a:r>
              <a:rPr lang="en-US" spc="-7" baseline="1543" dirty="0">
                <a:solidFill>
                  <a:srgbClr val="C00000"/>
                </a:solidFill>
                <a:cs typeface="Arial"/>
              </a:rPr>
              <a:t>5</a:t>
            </a:r>
            <a:endParaRPr lang="en-US" baseline="1543" dirty="0">
              <a:cs typeface="Arial"/>
            </a:endParaRPr>
          </a:p>
          <a:p>
            <a:pPr>
              <a:spcBef>
                <a:spcPts val="40"/>
              </a:spcBef>
            </a:pPr>
            <a:endParaRPr lang="en-US" sz="1800" dirty="0">
              <a:latin typeface="Times New Roman"/>
              <a:cs typeface="Times New Roman"/>
            </a:endParaRPr>
          </a:p>
          <a:p>
            <a:pPr marL="457200" indent="-457200">
              <a:buFont typeface="Arial" panose="020B0604020202020204" pitchFamily="34" charset="0"/>
              <a:buChar cha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782317" y="2581656"/>
            <a:ext cx="4800600" cy="359054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p:txBody>
          <a:bodyPr/>
          <a:lstStyle/>
          <a:p>
            <a:r>
              <a:rPr lang="en-US" dirty="0"/>
              <a:t>Running Cartridge Reagent QC (07-601-US, 07-604-US or 07-605-US)</a:t>
            </a:r>
          </a:p>
        </p:txBody>
      </p:sp>
      <p:sp>
        <p:nvSpPr>
          <p:cNvPr id="6" name="object 6"/>
          <p:cNvSpPr/>
          <p:nvPr/>
        </p:nvSpPr>
        <p:spPr>
          <a:xfrm>
            <a:off x="5715000" y="3765041"/>
            <a:ext cx="104775" cy="161925"/>
          </a:xfrm>
          <a:custGeom>
            <a:avLst/>
            <a:gdLst/>
            <a:ahLst/>
            <a:cxnLst/>
            <a:rect l="l" t="t" r="r" b="b"/>
            <a:pathLst>
              <a:path w="104775" h="161925">
                <a:moveTo>
                  <a:pt x="85978" y="0"/>
                </a:moveTo>
                <a:lnTo>
                  <a:pt x="78866" y="1143"/>
                </a:lnTo>
                <a:lnTo>
                  <a:pt x="72643" y="4953"/>
                </a:lnTo>
                <a:lnTo>
                  <a:pt x="68198" y="11176"/>
                </a:lnTo>
                <a:lnTo>
                  <a:pt x="0" y="161417"/>
                </a:lnTo>
                <a:lnTo>
                  <a:pt x="70865" y="155067"/>
                </a:lnTo>
                <a:lnTo>
                  <a:pt x="41909" y="155067"/>
                </a:lnTo>
                <a:lnTo>
                  <a:pt x="19811" y="123952"/>
                </a:lnTo>
                <a:lnTo>
                  <a:pt x="77469" y="83058"/>
                </a:lnTo>
                <a:lnTo>
                  <a:pt x="102869" y="26924"/>
                </a:lnTo>
                <a:lnTo>
                  <a:pt x="104520" y="19558"/>
                </a:lnTo>
                <a:lnTo>
                  <a:pt x="103377" y="12319"/>
                </a:lnTo>
                <a:lnTo>
                  <a:pt x="99567" y="6096"/>
                </a:lnTo>
                <a:lnTo>
                  <a:pt x="93344" y="1651"/>
                </a:lnTo>
                <a:lnTo>
                  <a:pt x="85978" y="0"/>
                </a:lnTo>
                <a:close/>
              </a:path>
            </a:pathLst>
          </a:custGeom>
          <a:solidFill>
            <a:srgbClr val="C00000"/>
          </a:solidFill>
        </p:spPr>
        <p:txBody>
          <a:bodyPr wrap="square" lIns="0" tIns="0" rIns="0" bIns="0" rtlCol="0"/>
          <a:lstStyle/>
          <a:p>
            <a:endParaRPr dirty="0"/>
          </a:p>
        </p:txBody>
      </p:sp>
      <p:sp>
        <p:nvSpPr>
          <p:cNvPr id="7" name="object 7"/>
          <p:cNvSpPr/>
          <p:nvPr/>
        </p:nvSpPr>
        <p:spPr>
          <a:xfrm>
            <a:off x="5734811" y="3848100"/>
            <a:ext cx="57785" cy="72390"/>
          </a:xfrm>
          <a:custGeom>
            <a:avLst/>
            <a:gdLst/>
            <a:ahLst/>
            <a:cxnLst/>
            <a:rect l="l" t="t" r="r" b="b"/>
            <a:pathLst>
              <a:path w="57785" h="72389">
                <a:moveTo>
                  <a:pt x="57658" y="0"/>
                </a:moveTo>
                <a:lnTo>
                  <a:pt x="0" y="40893"/>
                </a:lnTo>
                <a:lnTo>
                  <a:pt x="22098" y="72008"/>
                </a:lnTo>
                <a:lnTo>
                  <a:pt x="32893" y="64388"/>
                </a:lnTo>
                <a:lnTo>
                  <a:pt x="28448" y="64388"/>
                </a:lnTo>
                <a:lnTo>
                  <a:pt x="9398" y="37464"/>
                </a:lnTo>
                <a:lnTo>
                  <a:pt x="41910" y="34543"/>
                </a:lnTo>
                <a:lnTo>
                  <a:pt x="57658" y="0"/>
                </a:lnTo>
                <a:close/>
              </a:path>
            </a:pathLst>
          </a:custGeom>
          <a:solidFill>
            <a:srgbClr val="C00000"/>
          </a:solidFill>
        </p:spPr>
        <p:txBody>
          <a:bodyPr wrap="square" lIns="0" tIns="0" rIns="0" bIns="0" rtlCol="0"/>
          <a:lstStyle/>
          <a:p>
            <a:endParaRPr dirty="0"/>
          </a:p>
        </p:txBody>
      </p:sp>
      <p:sp>
        <p:nvSpPr>
          <p:cNvPr id="8" name="object 8"/>
          <p:cNvSpPr/>
          <p:nvPr/>
        </p:nvSpPr>
        <p:spPr>
          <a:xfrm>
            <a:off x="5756909" y="3873881"/>
            <a:ext cx="139700" cy="46355"/>
          </a:xfrm>
          <a:custGeom>
            <a:avLst/>
            <a:gdLst/>
            <a:ahLst/>
            <a:cxnLst/>
            <a:rect l="l" t="t" r="r" b="b"/>
            <a:pathLst>
              <a:path w="139700" h="46354">
                <a:moveTo>
                  <a:pt x="119125" y="0"/>
                </a:moveTo>
                <a:lnTo>
                  <a:pt x="57403" y="5461"/>
                </a:lnTo>
                <a:lnTo>
                  <a:pt x="0" y="46228"/>
                </a:lnTo>
                <a:lnTo>
                  <a:pt x="28955" y="46228"/>
                </a:lnTo>
                <a:lnTo>
                  <a:pt x="122427" y="37846"/>
                </a:lnTo>
                <a:lnTo>
                  <a:pt x="139699" y="17272"/>
                </a:lnTo>
                <a:lnTo>
                  <a:pt x="137540" y="10033"/>
                </a:lnTo>
                <a:lnTo>
                  <a:pt x="132968" y="4318"/>
                </a:lnTo>
                <a:lnTo>
                  <a:pt x="126618" y="762"/>
                </a:lnTo>
                <a:lnTo>
                  <a:pt x="119125" y="0"/>
                </a:lnTo>
                <a:close/>
              </a:path>
            </a:pathLst>
          </a:custGeom>
          <a:solidFill>
            <a:srgbClr val="C00000"/>
          </a:solidFill>
        </p:spPr>
        <p:txBody>
          <a:bodyPr wrap="square" lIns="0" tIns="0" rIns="0" bIns="0" rtlCol="0"/>
          <a:lstStyle/>
          <a:p>
            <a:endParaRPr dirty="0"/>
          </a:p>
        </p:txBody>
      </p:sp>
      <p:sp>
        <p:nvSpPr>
          <p:cNvPr id="9" name="object 9"/>
          <p:cNvSpPr/>
          <p:nvPr/>
        </p:nvSpPr>
        <p:spPr>
          <a:xfrm>
            <a:off x="5744209" y="3882644"/>
            <a:ext cx="33020" cy="29845"/>
          </a:xfrm>
          <a:custGeom>
            <a:avLst/>
            <a:gdLst/>
            <a:ahLst/>
            <a:cxnLst/>
            <a:rect l="l" t="t" r="r" b="b"/>
            <a:pathLst>
              <a:path w="33020" h="29845">
                <a:moveTo>
                  <a:pt x="32512" y="0"/>
                </a:moveTo>
                <a:lnTo>
                  <a:pt x="0" y="2921"/>
                </a:lnTo>
                <a:lnTo>
                  <a:pt x="19050" y="29845"/>
                </a:lnTo>
                <a:lnTo>
                  <a:pt x="32512" y="0"/>
                </a:lnTo>
                <a:close/>
              </a:path>
            </a:pathLst>
          </a:custGeom>
          <a:solidFill>
            <a:srgbClr val="C00000"/>
          </a:solidFill>
        </p:spPr>
        <p:txBody>
          <a:bodyPr wrap="square" lIns="0" tIns="0" rIns="0" bIns="0" rtlCol="0"/>
          <a:lstStyle/>
          <a:p>
            <a:endParaRPr dirty="0"/>
          </a:p>
        </p:txBody>
      </p:sp>
      <p:sp>
        <p:nvSpPr>
          <p:cNvPr id="10" name="object 10"/>
          <p:cNvSpPr/>
          <p:nvPr/>
        </p:nvSpPr>
        <p:spPr>
          <a:xfrm>
            <a:off x="5763259" y="3879341"/>
            <a:ext cx="51435" cy="33655"/>
          </a:xfrm>
          <a:custGeom>
            <a:avLst/>
            <a:gdLst/>
            <a:ahLst/>
            <a:cxnLst/>
            <a:rect l="l" t="t" r="r" b="b"/>
            <a:pathLst>
              <a:path w="51435" h="33654">
                <a:moveTo>
                  <a:pt x="51053" y="0"/>
                </a:moveTo>
                <a:lnTo>
                  <a:pt x="13461" y="3302"/>
                </a:lnTo>
                <a:lnTo>
                  <a:pt x="0" y="33147"/>
                </a:lnTo>
                <a:lnTo>
                  <a:pt x="4444" y="33147"/>
                </a:lnTo>
                <a:lnTo>
                  <a:pt x="51053" y="0"/>
                </a:lnTo>
                <a:close/>
              </a:path>
            </a:pathLst>
          </a:custGeom>
          <a:solidFill>
            <a:srgbClr val="C00000"/>
          </a:solidFill>
        </p:spPr>
        <p:txBody>
          <a:bodyPr wrap="square" lIns="0" tIns="0" rIns="0" bIns="0" rtlCol="0"/>
          <a:lstStyle/>
          <a:p>
            <a:endParaRPr dirty="0"/>
          </a:p>
        </p:txBody>
      </p:sp>
      <p:sp>
        <p:nvSpPr>
          <p:cNvPr id="11" name="object 11"/>
          <p:cNvSpPr/>
          <p:nvPr/>
        </p:nvSpPr>
        <p:spPr>
          <a:xfrm>
            <a:off x="5812407" y="3078035"/>
            <a:ext cx="1092835" cy="782955"/>
          </a:xfrm>
          <a:custGeom>
            <a:avLst/>
            <a:gdLst/>
            <a:ahLst/>
            <a:cxnLst/>
            <a:rect l="l" t="t" r="r" b="b"/>
            <a:pathLst>
              <a:path w="1092834" h="782954">
                <a:moveTo>
                  <a:pt x="1070355" y="0"/>
                </a:moveTo>
                <a:lnTo>
                  <a:pt x="15747" y="748284"/>
                </a:lnTo>
                <a:lnTo>
                  <a:pt x="0" y="782828"/>
                </a:lnTo>
                <a:lnTo>
                  <a:pt x="37591" y="779526"/>
                </a:lnTo>
                <a:lnTo>
                  <a:pt x="1092453" y="30988"/>
                </a:lnTo>
                <a:lnTo>
                  <a:pt x="1070355" y="0"/>
                </a:lnTo>
                <a:close/>
              </a:path>
            </a:pathLst>
          </a:custGeom>
          <a:solidFill>
            <a:srgbClr val="C00000"/>
          </a:solidFill>
        </p:spPr>
        <p:txBody>
          <a:bodyPr wrap="square" lIns="0" tIns="0" rIns="0" bIns="0" rtlCol="0"/>
          <a:lstStyle/>
          <a:p>
            <a:endParaRPr dirty="0"/>
          </a:p>
        </p:txBody>
      </p:sp>
      <p:sp>
        <p:nvSpPr>
          <p:cNvPr id="12" name="object 12"/>
          <p:cNvSpPr/>
          <p:nvPr/>
        </p:nvSpPr>
        <p:spPr>
          <a:xfrm>
            <a:off x="8686800" y="1390650"/>
            <a:ext cx="1524000" cy="870965"/>
          </a:xfrm>
          <a:prstGeom prst="rect">
            <a:avLst/>
          </a:prstGeom>
          <a:blipFill>
            <a:blip r:embed="rId3" cstate="print"/>
            <a:stretch>
              <a:fillRect/>
            </a:stretch>
          </a:blipFill>
        </p:spPr>
        <p:txBody>
          <a:bodyPr wrap="square" lIns="0" tIns="0" rIns="0" bIns="0" rtlCol="0"/>
          <a:lstStyle/>
          <a:p>
            <a:endParaRPr dirty="0"/>
          </a:p>
        </p:txBody>
      </p:sp>
      <p:sp>
        <p:nvSpPr>
          <p:cNvPr id="14" name="object 4">
            <a:extLst>
              <a:ext uri="{FF2B5EF4-FFF2-40B4-BE49-F238E27FC236}">
                <a16:creationId xmlns:a16="http://schemas.microsoft.com/office/drawing/2014/main" id="{F1CD538D-0918-4095-986E-EB3FAA4DF9A9}"/>
              </a:ext>
            </a:extLst>
          </p:cNvPr>
          <p:cNvSpPr txBox="1"/>
          <p:nvPr/>
        </p:nvSpPr>
        <p:spPr>
          <a:xfrm>
            <a:off x="748791" y="1338579"/>
            <a:ext cx="6814820" cy="369332"/>
          </a:xfrm>
          <a:prstGeom prst="rect">
            <a:avLst/>
          </a:prstGeom>
        </p:spPr>
        <p:txBody>
          <a:bodyPr vert="horz" wrap="square" lIns="0" tIns="0" rIns="0" bIns="0" rtlCol="0">
            <a:spAutoFit/>
          </a:bodyPr>
          <a:lstStyle/>
          <a:p>
            <a:pPr marL="12700">
              <a:lnSpc>
                <a:spcPct val="100000"/>
              </a:lnSpc>
              <a:buClr>
                <a:schemeClr val="tx2">
                  <a:lumMod val="60000"/>
                  <a:lumOff val="40000"/>
                </a:schemeClr>
              </a:buClr>
            </a:pPr>
            <a:r>
              <a:rPr lang="en-US" sz="2400" dirty="0">
                <a:solidFill>
                  <a:schemeClr val="tx2"/>
                </a:solidFill>
                <a:latin typeface="Arial"/>
                <a:cs typeface="Arial"/>
              </a:rPr>
              <a:t>Remove desired cartridge from sealed pouch</a:t>
            </a:r>
            <a:endParaRPr sz="2400" dirty="0">
              <a:solidFill>
                <a:schemeClr val="tx2"/>
              </a:solidFill>
              <a:latin typeface="Arial"/>
              <a:cs typeface="Arial"/>
            </a:endParaRPr>
          </a:p>
        </p:txBody>
      </p:sp>
      <p:sp>
        <p:nvSpPr>
          <p:cNvPr id="15" name="object 11">
            <a:extLst>
              <a:ext uri="{FF2B5EF4-FFF2-40B4-BE49-F238E27FC236}">
                <a16:creationId xmlns:a16="http://schemas.microsoft.com/office/drawing/2014/main" id="{80258F21-9F18-4003-BFA5-E63B089AB81B}"/>
              </a:ext>
            </a:extLst>
          </p:cNvPr>
          <p:cNvSpPr txBox="1"/>
          <p:nvPr/>
        </p:nvSpPr>
        <p:spPr>
          <a:xfrm>
            <a:off x="7019922" y="2871787"/>
            <a:ext cx="4181478" cy="2462213"/>
          </a:xfrm>
          <a:prstGeom prst="rect">
            <a:avLst/>
          </a:prstGeom>
        </p:spPr>
        <p:txBody>
          <a:bodyPr vert="horz" wrap="square" lIns="0" tIns="0" rIns="0" bIns="0" rtlCol="0">
            <a:spAutoFit/>
          </a:bodyPr>
          <a:lstStyle/>
          <a:p>
            <a:pPr marL="355600" indent="-342900">
              <a:lnSpc>
                <a:spcPct val="100000"/>
              </a:lnSpc>
              <a:buFont typeface="Arial" panose="020B0604020202020204" pitchFamily="34" charset="0"/>
              <a:buChar char="•"/>
            </a:pPr>
            <a:r>
              <a:rPr lang="en-US" sz="2000" spc="-5" dirty="0">
                <a:latin typeface="Arial"/>
                <a:cs typeface="Arial"/>
              </a:rPr>
              <a:t>From the </a:t>
            </a:r>
            <a:r>
              <a:rPr lang="en-US" sz="2000" b="1" spc="-5" dirty="0">
                <a:latin typeface="Arial"/>
                <a:cs typeface="Arial"/>
              </a:rPr>
              <a:t>Home </a:t>
            </a:r>
            <a:r>
              <a:rPr lang="en-US" sz="2000" spc="-5" dirty="0">
                <a:latin typeface="Arial"/>
                <a:cs typeface="Arial"/>
              </a:rPr>
              <a:t>screen, press New QC</a:t>
            </a:r>
          </a:p>
          <a:p>
            <a:pPr marL="355600" indent="-342900">
              <a:lnSpc>
                <a:spcPct val="100000"/>
              </a:lnSpc>
              <a:buFont typeface="Arial" panose="020B0604020202020204" pitchFamily="34" charset="0"/>
              <a:buChar char="•"/>
            </a:pPr>
            <a:r>
              <a:rPr lang="en-US" sz="2000" dirty="0">
                <a:latin typeface="Arial"/>
                <a:cs typeface="Arial"/>
              </a:rPr>
              <a:t>Do NOT select “New Test” or you will not receive an MA value when running QC</a:t>
            </a:r>
          </a:p>
          <a:p>
            <a:pPr marL="355600" indent="-342900">
              <a:lnSpc>
                <a:spcPct val="100000"/>
              </a:lnSpc>
              <a:buFont typeface="Arial" panose="020B0604020202020204" pitchFamily="34" charset="0"/>
              <a:buChar char="•"/>
            </a:pPr>
            <a:r>
              <a:rPr lang="en-US" sz="2000" dirty="0">
                <a:latin typeface="Arial"/>
                <a:cs typeface="Arial"/>
              </a:rPr>
              <a:t>Add any desired ID info on the following “Test Information” screen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584A-0D7C-C766-0BE8-9631BC25A198}"/>
              </a:ext>
            </a:extLst>
          </p:cNvPr>
          <p:cNvSpPr>
            <a:spLocks noGrp="1"/>
          </p:cNvSpPr>
          <p:nvPr>
            <p:ph type="title"/>
          </p:nvPr>
        </p:nvSpPr>
        <p:spPr/>
        <p:txBody>
          <a:bodyPr/>
          <a:lstStyle/>
          <a:p>
            <a:r>
              <a:rPr lang="en-US" dirty="0"/>
              <a:t>New QC- QC Level Screen</a:t>
            </a:r>
          </a:p>
        </p:txBody>
      </p:sp>
      <p:pic>
        <p:nvPicPr>
          <p:cNvPr id="4" name="Picture 3" descr="A screenshot of a computer&#10;&#10;Description automatically generated">
            <a:extLst>
              <a:ext uri="{FF2B5EF4-FFF2-40B4-BE49-F238E27FC236}">
                <a16:creationId xmlns:a16="http://schemas.microsoft.com/office/drawing/2014/main" id="{2834AD2B-2A25-A04A-9C71-D9A506856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427120"/>
            <a:ext cx="5791200" cy="4346939"/>
          </a:xfrm>
          <a:prstGeom prst="rect">
            <a:avLst/>
          </a:prstGeom>
        </p:spPr>
      </p:pic>
      <p:cxnSp>
        <p:nvCxnSpPr>
          <p:cNvPr id="5" name="Straight Arrow Connector 4">
            <a:extLst>
              <a:ext uri="{FF2B5EF4-FFF2-40B4-BE49-F238E27FC236}">
                <a16:creationId xmlns:a16="http://schemas.microsoft.com/office/drawing/2014/main" id="{09324EE3-C747-7F06-AB58-6A0F47B5DDF3}"/>
              </a:ext>
            </a:extLst>
          </p:cNvPr>
          <p:cNvCxnSpPr>
            <a:cxnSpLocks/>
          </p:cNvCxnSpPr>
          <p:nvPr/>
        </p:nvCxnSpPr>
        <p:spPr>
          <a:xfrm flipH="1">
            <a:off x="8229600" y="2971800"/>
            <a:ext cx="1447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C343802-C329-C4F8-D01C-967663C057E4}"/>
              </a:ext>
            </a:extLst>
          </p:cNvPr>
          <p:cNvCxnSpPr>
            <a:cxnSpLocks/>
          </p:cNvCxnSpPr>
          <p:nvPr/>
        </p:nvCxnSpPr>
        <p:spPr>
          <a:xfrm flipH="1">
            <a:off x="8229600" y="4400144"/>
            <a:ext cx="1371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BB0BBC-DD58-8426-D28C-664F0D7CED3B}"/>
              </a:ext>
            </a:extLst>
          </p:cNvPr>
          <p:cNvSpPr txBox="1"/>
          <p:nvPr/>
        </p:nvSpPr>
        <p:spPr>
          <a:xfrm>
            <a:off x="9688286" y="2277150"/>
            <a:ext cx="2209800" cy="1323439"/>
          </a:xfrm>
          <a:prstGeom prst="rect">
            <a:avLst/>
          </a:prstGeom>
          <a:noFill/>
        </p:spPr>
        <p:txBody>
          <a:bodyPr wrap="square" rtlCol="0">
            <a:spAutoFit/>
          </a:bodyPr>
          <a:lstStyle/>
          <a:p>
            <a:r>
              <a:rPr lang="en-US" sz="2000" dirty="0"/>
              <a:t>Select the QC test that you wish to run and then touch </a:t>
            </a:r>
            <a:r>
              <a:rPr lang="en-US" sz="2000" b="1" dirty="0"/>
              <a:t>Next</a:t>
            </a:r>
            <a:r>
              <a:rPr lang="en-US" sz="2000" dirty="0"/>
              <a:t>.</a:t>
            </a:r>
          </a:p>
        </p:txBody>
      </p:sp>
      <p:sp>
        <p:nvSpPr>
          <p:cNvPr id="12" name="TextBox 11">
            <a:extLst>
              <a:ext uri="{FF2B5EF4-FFF2-40B4-BE49-F238E27FC236}">
                <a16:creationId xmlns:a16="http://schemas.microsoft.com/office/drawing/2014/main" id="{85421108-26B2-3443-48B7-BD20317237E2}"/>
              </a:ext>
            </a:extLst>
          </p:cNvPr>
          <p:cNvSpPr txBox="1"/>
          <p:nvPr/>
        </p:nvSpPr>
        <p:spPr>
          <a:xfrm>
            <a:off x="9601200" y="3886200"/>
            <a:ext cx="2645229" cy="1323439"/>
          </a:xfrm>
          <a:prstGeom prst="rect">
            <a:avLst/>
          </a:prstGeom>
          <a:noFill/>
        </p:spPr>
        <p:txBody>
          <a:bodyPr wrap="square" rtlCol="0">
            <a:spAutoFit/>
          </a:bodyPr>
          <a:lstStyle/>
          <a:p>
            <a:r>
              <a:rPr lang="en-US" sz="2000" dirty="0"/>
              <a:t>Select to run Proficiency/Validation samples and then touch </a:t>
            </a:r>
            <a:r>
              <a:rPr lang="en-US" sz="2000" b="1" dirty="0"/>
              <a:t>Next</a:t>
            </a:r>
            <a:r>
              <a:rPr lang="en-US" sz="2000" dirty="0"/>
              <a:t>.</a:t>
            </a:r>
          </a:p>
        </p:txBody>
      </p:sp>
      <p:sp>
        <p:nvSpPr>
          <p:cNvPr id="13" name="TextBox 12">
            <a:extLst>
              <a:ext uri="{FF2B5EF4-FFF2-40B4-BE49-F238E27FC236}">
                <a16:creationId xmlns:a16="http://schemas.microsoft.com/office/drawing/2014/main" id="{1F21F950-53A4-D3BE-167E-0A399DF4E34E}"/>
              </a:ext>
            </a:extLst>
          </p:cNvPr>
          <p:cNvSpPr txBox="1"/>
          <p:nvPr/>
        </p:nvSpPr>
        <p:spPr>
          <a:xfrm>
            <a:off x="1524000" y="5867400"/>
            <a:ext cx="7543800" cy="584775"/>
          </a:xfrm>
          <a:prstGeom prst="rect">
            <a:avLst/>
          </a:prstGeom>
          <a:noFill/>
        </p:spPr>
        <p:txBody>
          <a:bodyPr wrap="square" rtlCol="0">
            <a:spAutoFit/>
          </a:bodyPr>
          <a:lstStyle/>
          <a:p>
            <a:r>
              <a:rPr lang="en-US" sz="1600" b="1" dirty="0"/>
              <a:t>Note</a:t>
            </a:r>
            <a:r>
              <a:rPr lang="en-US" sz="1600" dirty="0"/>
              <a:t>: The “Proficiency/Validation” checkbox is disabled if a QC test previously failed on the analyzer. To re-enable the checkbox, run the applicable QC test.</a:t>
            </a:r>
          </a:p>
        </p:txBody>
      </p:sp>
    </p:spTree>
    <p:extLst>
      <p:ext uri="{BB962C8B-B14F-4D97-AF65-F5344CB8AC3E}">
        <p14:creationId xmlns:p14="http://schemas.microsoft.com/office/powerpoint/2010/main" val="926858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Insert Cartridge</a:t>
            </a:r>
          </a:p>
        </p:txBody>
      </p:sp>
      <p:sp>
        <p:nvSpPr>
          <p:cNvPr id="6" name="object 6"/>
          <p:cNvSpPr/>
          <p:nvPr/>
        </p:nvSpPr>
        <p:spPr>
          <a:xfrm>
            <a:off x="1305305" y="3048000"/>
            <a:ext cx="4090416" cy="3067811"/>
          </a:xfrm>
          <a:prstGeom prst="rect">
            <a:avLst/>
          </a:prstGeom>
          <a:blipFill>
            <a:blip r:embed="rId2" cstate="print"/>
            <a:stretch>
              <a:fillRect/>
            </a:stretch>
          </a:blipFill>
        </p:spPr>
        <p:txBody>
          <a:bodyPr wrap="square" lIns="0" tIns="0" rIns="0" bIns="0" rtlCol="0"/>
          <a:lstStyle/>
          <a:p>
            <a:endParaRPr dirty="0"/>
          </a:p>
        </p:txBody>
      </p:sp>
      <p:sp>
        <p:nvSpPr>
          <p:cNvPr id="14" name="object 14"/>
          <p:cNvSpPr/>
          <p:nvPr/>
        </p:nvSpPr>
        <p:spPr>
          <a:xfrm>
            <a:off x="6490715" y="3048000"/>
            <a:ext cx="4090416" cy="3067811"/>
          </a:xfrm>
          <a:prstGeom prst="rect">
            <a:avLst/>
          </a:prstGeom>
          <a:blipFill>
            <a:blip r:embed="rId3" cstate="print"/>
            <a:stretch>
              <a:fillRect/>
            </a:stretch>
          </a:blipFill>
        </p:spPr>
        <p:txBody>
          <a:bodyPr wrap="square" lIns="0" tIns="0" rIns="0" bIns="0" rtlCol="0"/>
          <a:lstStyle/>
          <a:p>
            <a:endParaRPr dirty="0"/>
          </a:p>
        </p:txBody>
      </p:sp>
      <p:cxnSp>
        <p:nvCxnSpPr>
          <p:cNvPr id="18" name="Straight Arrow Connector 17">
            <a:extLst>
              <a:ext uri="{FF2B5EF4-FFF2-40B4-BE49-F238E27FC236}">
                <a16:creationId xmlns:a16="http://schemas.microsoft.com/office/drawing/2014/main" id="{C8A804A4-712E-D281-34ED-A1DFA91CAA80}"/>
              </a:ext>
            </a:extLst>
          </p:cNvPr>
          <p:cNvCxnSpPr>
            <a:cxnSpLocks/>
          </p:cNvCxnSpPr>
          <p:nvPr/>
        </p:nvCxnSpPr>
        <p:spPr>
          <a:xfrm flipH="1" flipV="1">
            <a:off x="2513773" y="4495706"/>
            <a:ext cx="381827" cy="495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9E0CCF-8679-A0DA-820C-787E5E5CDAB1}"/>
              </a:ext>
            </a:extLst>
          </p:cNvPr>
          <p:cNvCxnSpPr>
            <a:cxnSpLocks/>
          </p:cNvCxnSpPr>
          <p:nvPr/>
        </p:nvCxnSpPr>
        <p:spPr>
          <a:xfrm>
            <a:off x="6248400" y="5839206"/>
            <a:ext cx="15377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3D547E5E-FE95-4D45-B4D8-DE7D5EBB6EF8}"/>
              </a:ext>
            </a:extLst>
          </p:cNvPr>
          <p:cNvSpPr>
            <a:spLocks noGrp="1"/>
          </p:cNvSpPr>
          <p:nvPr>
            <p:ph type="body" sz="quarter" idx="11"/>
          </p:nvPr>
        </p:nvSpPr>
        <p:spPr>
          <a:xfrm>
            <a:off x="614363" y="1295400"/>
            <a:ext cx="10815638" cy="4572000"/>
          </a:xfrm>
        </p:spPr>
        <p:txBody>
          <a:bodyPr>
            <a:normAutofit/>
          </a:bodyPr>
          <a:lstStyle/>
          <a:p>
            <a:pPr marL="457200" indent="-457200">
              <a:buClr>
                <a:schemeClr val="tx2">
                  <a:lumMod val="60000"/>
                  <a:lumOff val="40000"/>
                </a:schemeClr>
              </a:buClr>
              <a:buFont typeface="Arial" panose="020B0604020202020204" pitchFamily="34" charset="0"/>
              <a:buChar char="•"/>
            </a:pPr>
            <a:r>
              <a:rPr lang="en-US" dirty="0"/>
              <a:t>Insert cartridge into slot (barcode on left side)</a:t>
            </a:r>
          </a:p>
          <a:p>
            <a:pPr marL="457200" indent="-457200">
              <a:buClr>
                <a:schemeClr val="tx2">
                  <a:lumMod val="60000"/>
                  <a:lumOff val="40000"/>
                </a:schemeClr>
              </a:buClr>
              <a:buFont typeface="Arial" panose="020B0604020202020204" pitchFamily="34" charset="0"/>
              <a:buChar char="•"/>
            </a:pPr>
            <a:r>
              <a:rPr lang="en-US" dirty="0"/>
              <a:t>Barcode identifies cartridge type, test type, expiration date and lot number</a:t>
            </a:r>
          </a:p>
          <a:p>
            <a:pPr marL="457200" indent="-457200">
              <a:buClr>
                <a:schemeClr val="tx2">
                  <a:lumMod val="60000"/>
                  <a:lumOff val="40000"/>
                </a:schemeClr>
              </a:buClr>
              <a:buFont typeface="Arial" panose="020B0604020202020204" pitchFamily="34" charset="0"/>
              <a:buChar char="•"/>
            </a:pPr>
            <a:r>
              <a:rPr lang="en-US" dirty="0"/>
              <a:t>Press </a:t>
            </a:r>
            <a:r>
              <a:rPr lang="en-US" b="1" dirty="0"/>
              <a:t>Acknowledge</a:t>
            </a:r>
            <a:r>
              <a:rPr lang="en-US" dirty="0"/>
              <a:t> to confirm that QC is being run on patient cartridge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Start</a:t>
            </a:r>
            <a:r>
              <a:rPr spc="-185" dirty="0"/>
              <a:t> </a:t>
            </a:r>
            <a:r>
              <a:rPr lang="en-US" dirty="0"/>
              <a:t>T</a:t>
            </a:r>
            <a:r>
              <a:rPr dirty="0"/>
              <a:t>est</a:t>
            </a:r>
          </a:p>
        </p:txBody>
      </p:sp>
      <p:sp>
        <p:nvSpPr>
          <p:cNvPr id="2" name="Text Placeholder 1">
            <a:extLst>
              <a:ext uri="{FF2B5EF4-FFF2-40B4-BE49-F238E27FC236}">
                <a16:creationId xmlns:a16="http://schemas.microsoft.com/office/drawing/2014/main" id="{E69E37A8-0141-48BE-8AF5-5D4CF0E8F049}"/>
              </a:ext>
            </a:extLst>
          </p:cNvPr>
          <p:cNvSpPr>
            <a:spLocks noGrp="1"/>
          </p:cNvSpPr>
          <p:nvPr>
            <p:ph type="body" sz="quarter" idx="11"/>
          </p:nvPr>
        </p:nvSpPr>
        <p:spPr>
          <a:xfrm>
            <a:off x="614224" y="1295401"/>
            <a:ext cx="9977576" cy="4572000"/>
          </a:xfrm>
        </p:spPr>
        <p:txBody>
          <a:bodyPr/>
          <a:lstStyle/>
          <a:p>
            <a:pPr marL="457200" indent="-457200">
              <a:buClr>
                <a:schemeClr val="tx2">
                  <a:lumMod val="60000"/>
                  <a:lumOff val="40000"/>
                </a:schemeClr>
              </a:buClr>
              <a:buFont typeface="Arial" panose="020B0604020202020204" pitchFamily="34" charset="0"/>
              <a:buChar char="•"/>
            </a:pPr>
            <a:r>
              <a:rPr lang="en-US" dirty="0"/>
              <a:t>Add prepared QC reagent or normal blood material to cartridge, filling to or above line</a:t>
            </a:r>
          </a:p>
          <a:p>
            <a:pPr marL="457200" indent="-457200">
              <a:buClr>
                <a:schemeClr val="tx2">
                  <a:lumMod val="60000"/>
                  <a:lumOff val="40000"/>
                </a:schemeClr>
              </a:buClr>
              <a:buFont typeface="Arial" panose="020B0604020202020204" pitchFamily="34" charset="0"/>
              <a:buChar char="•"/>
            </a:pPr>
            <a:r>
              <a:rPr lang="en-US" dirty="0"/>
              <a:t>Press </a:t>
            </a:r>
            <a:r>
              <a:rPr lang="en-US" b="1" dirty="0"/>
              <a:t>Start Test</a:t>
            </a:r>
            <a:endParaRPr lang="en-US" dirty="0"/>
          </a:p>
          <a:p>
            <a:endParaRPr lang="en-US" dirty="0"/>
          </a:p>
        </p:txBody>
      </p:sp>
      <p:sp>
        <p:nvSpPr>
          <p:cNvPr id="6" name="object 6"/>
          <p:cNvSpPr/>
          <p:nvPr/>
        </p:nvSpPr>
        <p:spPr>
          <a:xfrm>
            <a:off x="4604765" y="4334255"/>
            <a:ext cx="1542288" cy="1585722"/>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p:nvPr/>
        </p:nvSpPr>
        <p:spPr>
          <a:xfrm>
            <a:off x="876046" y="5346446"/>
            <a:ext cx="772160" cy="655320"/>
          </a:xfrm>
          <a:prstGeom prst="rect">
            <a:avLst/>
          </a:prstGeom>
        </p:spPr>
        <p:txBody>
          <a:bodyPr vert="horz" wrap="square" lIns="0" tIns="0" rIns="0" bIns="0" rtlCol="0">
            <a:spAutoFit/>
          </a:bodyPr>
          <a:lstStyle/>
          <a:p>
            <a:pPr marL="12700" marR="5080" indent="-1270" algn="ctr">
              <a:lnSpc>
                <a:spcPct val="100000"/>
              </a:lnSpc>
            </a:pPr>
            <a:r>
              <a:rPr sz="1400" spc="-10" dirty="0">
                <a:latin typeface="Arial"/>
                <a:cs typeface="Arial"/>
              </a:rPr>
              <a:t>Arrow</a:t>
            </a:r>
            <a:r>
              <a:rPr lang="en-US" sz="1400" spc="-10" dirty="0">
                <a:latin typeface="Arial"/>
                <a:cs typeface="Arial"/>
              </a:rPr>
              <a:t> </a:t>
            </a:r>
            <a:r>
              <a:rPr sz="1400" spc="-10" dirty="0">
                <a:latin typeface="Arial"/>
                <a:cs typeface="Arial"/>
              </a:rPr>
              <a:t>i</a:t>
            </a:r>
            <a:r>
              <a:rPr sz="1400" spc="-5" dirty="0">
                <a:latin typeface="Arial"/>
                <a:cs typeface="Arial"/>
              </a:rPr>
              <a:t>n</a:t>
            </a:r>
            <a:r>
              <a:rPr sz="1400" spc="-15" dirty="0">
                <a:latin typeface="Arial"/>
                <a:cs typeface="Arial"/>
              </a:rPr>
              <a:t>d</a:t>
            </a:r>
            <a:r>
              <a:rPr sz="1400" spc="-10" dirty="0">
                <a:latin typeface="Arial"/>
                <a:cs typeface="Arial"/>
              </a:rPr>
              <a:t>i</a:t>
            </a:r>
            <a:r>
              <a:rPr sz="1400" spc="-5" dirty="0">
                <a:latin typeface="Arial"/>
                <a:cs typeface="Arial"/>
              </a:rPr>
              <a:t>c</a:t>
            </a:r>
            <a:r>
              <a:rPr sz="1400" spc="-15" dirty="0">
                <a:latin typeface="Arial"/>
                <a:cs typeface="Arial"/>
              </a:rPr>
              <a:t>a</a:t>
            </a:r>
            <a:r>
              <a:rPr sz="1400" spc="-10" dirty="0">
                <a:latin typeface="Arial"/>
                <a:cs typeface="Arial"/>
              </a:rPr>
              <a:t>ti</a:t>
            </a:r>
            <a:r>
              <a:rPr sz="1400" spc="-5" dirty="0">
                <a:latin typeface="Arial"/>
                <a:cs typeface="Arial"/>
              </a:rPr>
              <a:t>ng</a:t>
            </a:r>
            <a:r>
              <a:rPr lang="en-US" sz="1400" spc="-5" dirty="0">
                <a:latin typeface="Arial"/>
                <a:cs typeface="Arial"/>
              </a:rPr>
              <a:t> </a:t>
            </a:r>
            <a:r>
              <a:rPr sz="1400" spc="-5" dirty="0">
                <a:latin typeface="Arial"/>
                <a:cs typeface="Arial"/>
              </a:rPr>
              <a:t>fill</a:t>
            </a:r>
            <a:r>
              <a:rPr sz="1400" spc="-170" dirty="0">
                <a:latin typeface="Arial"/>
                <a:cs typeface="Arial"/>
              </a:rPr>
              <a:t> </a:t>
            </a:r>
            <a:r>
              <a:rPr sz="1400" spc="-5" dirty="0">
                <a:latin typeface="Arial"/>
                <a:cs typeface="Arial"/>
              </a:rPr>
              <a:t>line</a:t>
            </a:r>
            <a:endParaRPr sz="1400" dirty="0">
              <a:latin typeface="Arial"/>
              <a:cs typeface="Arial"/>
            </a:endParaRPr>
          </a:p>
        </p:txBody>
      </p:sp>
      <p:sp>
        <p:nvSpPr>
          <p:cNvPr id="9" name="object 9"/>
          <p:cNvSpPr/>
          <p:nvPr/>
        </p:nvSpPr>
        <p:spPr>
          <a:xfrm>
            <a:off x="2061972" y="3918203"/>
            <a:ext cx="1221486" cy="1924812"/>
          </a:xfrm>
          <a:prstGeom prst="rect">
            <a:avLst/>
          </a:prstGeom>
          <a:blipFill>
            <a:blip r:embed="rId3" cstate="print"/>
            <a:stretch>
              <a:fillRect/>
            </a:stretch>
          </a:blipFill>
        </p:spPr>
        <p:txBody>
          <a:bodyPr wrap="square" lIns="0" tIns="0" rIns="0" bIns="0" rtlCol="0"/>
          <a:lstStyle/>
          <a:p>
            <a:endParaRPr dirty="0"/>
          </a:p>
        </p:txBody>
      </p:sp>
      <p:cxnSp>
        <p:nvCxnSpPr>
          <p:cNvPr id="21" name="Straight Arrow Connector 20">
            <a:extLst>
              <a:ext uri="{FF2B5EF4-FFF2-40B4-BE49-F238E27FC236}">
                <a16:creationId xmlns:a16="http://schemas.microsoft.com/office/drawing/2014/main" id="{00A11CCA-E5B1-8438-750C-397CA186AA6F}"/>
              </a:ext>
            </a:extLst>
          </p:cNvPr>
          <p:cNvCxnSpPr>
            <a:cxnSpLocks/>
          </p:cNvCxnSpPr>
          <p:nvPr/>
        </p:nvCxnSpPr>
        <p:spPr>
          <a:xfrm>
            <a:off x="5715000" y="4800600"/>
            <a:ext cx="15377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2426508-BFFA-8666-C2EA-21E0E24805EA}"/>
              </a:ext>
            </a:extLst>
          </p:cNvPr>
          <p:cNvCxnSpPr>
            <a:cxnSpLocks/>
          </p:cNvCxnSpPr>
          <p:nvPr/>
        </p:nvCxnSpPr>
        <p:spPr>
          <a:xfrm flipV="1">
            <a:off x="1745743" y="5346446"/>
            <a:ext cx="643890" cy="336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01A55BA-3AE9-F5E3-F7F0-B77EA39A0A4E}"/>
              </a:ext>
            </a:extLst>
          </p:cNvPr>
          <p:cNvCxnSpPr>
            <a:cxnSpLocks/>
          </p:cNvCxnSpPr>
          <p:nvPr/>
        </p:nvCxnSpPr>
        <p:spPr>
          <a:xfrm>
            <a:off x="3283458" y="5320537"/>
            <a:ext cx="220294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test&#10;&#10;Description automatically generated">
            <a:extLst>
              <a:ext uri="{FF2B5EF4-FFF2-40B4-BE49-F238E27FC236}">
                <a16:creationId xmlns:a16="http://schemas.microsoft.com/office/drawing/2014/main" id="{60D22D8B-C9F4-1ED4-7935-95359859A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537" y="3011647"/>
            <a:ext cx="3352800" cy="252484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Finish </a:t>
            </a:r>
            <a:r>
              <a:rPr lang="en-US" dirty="0" err="1"/>
              <a:t>QCT</a:t>
            </a:r>
            <a:r>
              <a:rPr dirty="0" err="1"/>
              <a:t>est</a:t>
            </a:r>
            <a:endParaRPr spc="-10" dirty="0"/>
          </a:p>
        </p:txBody>
      </p:sp>
      <p:sp>
        <p:nvSpPr>
          <p:cNvPr id="2" name="Text Placeholder 1">
            <a:extLst>
              <a:ext uri="{FF2B5EF4-FFF2-40B4-BE49-F238E27FC236}">
                <a16:creationId xmlns:a16="http://schemas.microsoft.com/office/drawing/2014/main" id="{5457A0B9-E239-47A9-918C-4E47C5D1B923}"/>
              </a:ext>
            </a:extLst>
          </p:cNvPr>
          <p:cNvSpPr>
            <a:spLocks noGrp="1"/>
          </p:cNvSpPr>
          <p:nvPr>
            <p:ph type="body" sz="quarter" idx="11"/>
          </p:nvPr>
        </p:nvSpPr>
        <p:spPr>
          <a:xfrm>
            <a:off x="602075" y="861087"/>
            <a:ext cx="11501576" cy="4572000"/>
          </a:xfrm>
        </p:spPr>
        <p:txBody>
          <a:bodyPr/>
          <a:lstStyle/>
          <a:p>
            <a:pPr marL="342900" indent="-342900">
              <a:buClr>
                <a:schemeClr val="tx2">
                  <a:lumMod val="60000"/>
                  <a:lumOff val="40000"/>
                </a:schemeClr>
              </a:buClr>
              <a:buFont typeface="Arial" panose="020B0604020202020204" pitchFamily="34" charset="0"/>
              <a:buChar char="•"/>
            </a:pPr>
            <a:r>
              <a:rPr lang="en-US" dirty="0"/>
              <a:t>When prompted, remove cartridge and properly dispose</a:t>
            </a:r>
          </a:p>
          <a:p>
            <a:pPr marL="342900" indent="-342900">
              <a:buClr>
                <a:schemeClr val="tx2">
                  <a:lumMod val="60000"/>
                  <a:lumOff val="40000"/>
                </a:schemeClr>
              </a:buClr>
              <a:buFont typeface="Arial" panose="020B0604020202020204" pitchFamily="34" charset="0"/>
              <a:buChar char="•"/>
            </a:pPr>
            <a:r>
              <a:rPr lang="en-US" dirty="0"/>
              <a:t>View or print test results</a:t>
            </a:r>
          </a:p>
          <a:p>
            <a:pPr marL="342900" indent="-342900">
              <a:buClr>
                <a:schemeClr val="tx2">
                  <a:lumMod val="60000"/>
                  <a:lumOff val="40000"/>
                </a:schemeClr>
              </a:buClr>
              <a:buFont typeface="Arial" panose="020B0604020202020204" pitchFamily="34" charset="0"/>
              <a:buChar char="•"/>
            </a:pPr>
            <a:r>
              <a:rPr lang="en-US" dirty="0"/>
              <a:t>Press </a:t>
            </a:r>
            <a:r>
              <a:rPr lang="en-US" b="1" dirty="0"/>
              <a:t>Done</a:t>
            </a:r>
            <a:r>
              <a:rPr lang="en-US" dirty="0"/>
              <a:t> to return Home</a:t>
            </a:r>
            <a:endParaRPr lang="en-US" sz="2400" dirty="0"/>
          </a:p>
          <a:p>
            <a:pPr marL="342900" indent="-342900">
              <a:buClr>
                <a:schemeClr val="tx2">
                  <a:lumMod val="60000"/>
                  <a:lumOff val="40000"/>
                </a:schemeClr>
              </a:buClr>
              <a:buFont typeface="Arial" panose="020B0604020202020204" pitchFamily="34" charset="0"/>
              <a:buChar char="•"/>
            </a:pPr>
            <a:endParaRPr lang="en-US" dirty="0"/>
          </a:p>
        </p:txBody>
      </p:sp>
      <p:sp>
        <p:nvSpPr>
          <p:cNvPr id="6" name="object 6"/>
          <p:cNvSpPr/>
          <p:nvPr/>
        </p:nvSpPr>
        <p:spPr>
          <a:xfrm>
            <a:off x="884175" y="2327684"/>
            <a:ext cx="4646698" cy="3417984"/>
          </a:xfrm>
          <a:prstGeom prst="rect">
            <a:avLst/>
          </a:prstGeom>
          <a:blipFill>
            <a:blip r:embed="rId3" cstate="print"/>
            <a:stretch>
              <a:fillRect/>
            </a:stretch>
          </a:blipFill>
        </p:spPr>
        <p:txBody>
          <a:bodyPr wrap="square" lIns="0" tIns="0" rIns="0" bIns="0" rtlCol="0"/>
          <a:lstStyle/>
          <a:p>
            <a:endParaRPr dirty="0"/>
          </a:p>
        </p:txBody>
      </p:sp>
      <p:pic>
        <p:nvPicPr>
          <p:cNvPr id="4" name="Picture 3" descr="A screenshot of a computer&#10;&#10;Description automatically generated">
            <a:extLst>
              <a:ext uri="{FF2B5EF4-FFF2-40B4-BE49-F238E27FC236}">
                <a16:creationId xmlns:a16="http://schemas.microsoft.com/office/drawing/2014/main" id="{8BF04087-442A-E1DD-6E2A-43CF3A3A3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443" y="2327684"/>
            <a:ext cx="4728600" cy="3465324"/>
          </a:xfrm>
          <a:prstGeom prst="rect">
            <a:avLst/>
          </a:prstGeom>
        </p:spPr>
      </p:pic>
      <p:sp>
        <p:nvSpPr>
          <p:cNvPr id="14" name="TextBox 13">
            <a:extLst>
              <a:ext uri="{FF2B5EF4-FFF2-40B4-BE49-F238E27FC236}">
                <a16:creationId xmlns:a16="http://schemas.microsoft.com/office/drawing/2014/main" id="{8B8251A5-32F9-7113-E02C-4C4EE3D81D71}"/>
              </a:ext>
            </a:extLst>
          </p:cNvPr>
          <p:cNvSpPr txBox="1"/>
          <p:nvPr/>
        </p:nvSpPr>
        <p:spPr>
          <a:xfrm>
            <a:off x="7002502" y="6093725"/>
            <a:ext cx="1689226" cy="342551"/>
          </a:xfrm>
          <a:prstGeom prst="rect">
            <a:avLst/>
          </a:prstGeom>
          <a:noFill/>
        </p:spPr>
        <p:txBody>
          <a:bodyPr wrap="square" rtlCol="0">
            <a:spAutoFit/>
          </a:bodyPr>
          <a:lstStyle/>
          <a:p>
            <a:pPr algn="ctr"/>
            <a:r>
              <a:rPr lang="en-US" sz="1600" dirty="0"/>
              <a:t>Indicates Pass </a:t>
            </a:r>
          </a:p>
        </p:txBody>
      </p:sp>
      <p:cxnSp>
        <p:nvCxnSpPr>
          <p:cNvPr id="15" name="Straight Arrow Connector 14">
            <a:extLst>
              <a:ext uri="{FF2B5EF4-FFF2-40B4-BE49-F238E27FC236}">
                <a16:creationId xmlns:a16="http://schemas.microsoft.com/office/drawing/2014/main" id="{BB7F97C5-1C96-CCF4-8ADB-CB0DBEAF0AAD}"/>
              </a:ext>
            </a:extLst>
          </p:cNvPr>
          <p:cNvCxnSpPr>
            <a:cxnSpLocks/>
          </p:cNvCxnSpPr>
          <p:nvPr/>
        </p:nvCxnSpPr>
        <p:spPr>
          <a:xfrm flipV="1">
            <a:off x="8305800" y="5584559"/>
            <a:ext cx="1981200" cy="5091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C6CA40-37A1-71DC-292D-FD6A7D07F4F6}"/>
              </a:ext>
            </a:extLst>
          </p:cNvPr>
          <p:cNvSpPr txBox="1"/>
          <p:nvPr/>
        </p:nvSpPr>
        <p:spPr>
          <a:xfrm>
            <a:off x="5470536" y="4465377"/>
            <a:ext cx="1834245" cy="523220"/>
          </a:xfrm>
          <a:prstGeom prst="rect">
            <a:avLst/>
          </a:prstGeom>
          <a:noFill/>
        </p:spPr>
        <p:txBody>
          <a:bodyPr wrap="square">
            <a:spAutoFit/>
          </a:bodyPr>
          <a:lstStyle/>
          <a:p>
            <a:pPr algn="ctr"/>
            <a:r>
              <a:rPr lang="en-US" sz="1400" dirty="0">
                <a:solidFill>
                  <a:schemeClr val="accent5"/>
                </a:solidFill>
              </a:rPr>
              <a:t>Embedded Reference Ranges</a:t>
            </a:r>
            <a:r>
              <a:rPr lang="en-US" sz="1400" dirty="0"/>
              <a:t>*</a:t>
            </a:r>
          </a:p>
        </p:txBody>
      </p:sp>
      <p:cxnSp>
        <p:nvCxnSpPr>
          <p:cNvPr id="10" name="Straight Arrow Connector 9">
            <a:extLst>
              <a:ext uri="{FF2B5EF4-FFF2-40B4-BE49-F238E27FC236}">
                <a16:creationId xmlns:a16="http://schemas.microsoft.com/office/drawing/2014/main" id="{E0C2482B-DD65-75F5-A6D9-75D50462AFD6}"/>
              </a:ext>
            </a:extLst>
          </p:cNvPr>
          <p:cNvCxnSpPr>
            <a:cxnSpLocks/>
          </p:cNvCxnSpPr>
          <p:nvPr/>
        </p:nvCxnSpPr>
        <p:spPr>
          <a:xfrm flipV="1">
            <a:off x="7024273" y="4465377"/>
            <a:ext cx="1052927" cy="176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263D75-704B-8719-9863-2C4483CD71F0}"/>
              </a:ext>
            </a:extLst>
          </p:cNvPr>
          <p:cNvSpPr txBox="1"/>
          <p:nvPr/>
        </p:nvSpPr>
        <p:spPr>
          <a:xfrm>
            <a:off x="365141" y="5793008"/>
            <a:ext cx="5807059" cy="584775"/>
          </a:xfrm>
          <a:prstGeom prst="rect">
            <a:avLst/>
          </a:prstGeom>
          <a:noFill/>
        </p:spPr>
        <p:txBody>
          <a:bodyPr wrap="square" rtlCol="0">
            <a:spAutoFit/>
          </a:bodyPr>
          <a:lstStyle/>
          <a:p>
            <a:r>
              <a:rPr lang="en-US" sz="1600" dirty="0"/>
              <a:t>*</a:t>
            </a:r>
            <a:r>
              <a:rPr lang="en-US" sz="1600" b="1" dirty="0"/>
              <a:t>Note</a:t>
            </a:r>
            <a:r>
              <a:rPr lang="en-US" sz="1600" dirty="0"/>
              <a:t>: Embedded Reference Ranges only available for Citrated cartridges and show when Level 1/Level 2 is selected.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4D9F-3D5E-D1D1-2580-86627BFDF7CD}"/>
              </a:ext>
            </a:extLst>
          </p:cNvPr>
          <p:cNvSpPr>
            <a:spLocks noGrp="1"/>
          </p:cNvSpPr>
          <p:nvPr>
            <p:ph type="title"/>
          </p:nvPr>
        </p:nvSpPr>
        <p:spPr/>
        <p:txBody>
          <a:bodyPr/>
          <a:lstStyle/>
          <a:p>
            <a:r>
              <a:rPr lang="en-US" dirty="0"/>
              <a:t>Proficiency/Validation Test</a:t>
            </a:r>
          </a:p>
        </p:txBody>
      </p:sp>
      <p:pic>
        <p:nvPicPr>
          <p:cNvPr id="5" name="Picture 4" descr="A screenshot of a computer&#10;&#10;Description automatically generated">
            <a:extLst>
              <a:ext uri="{FF2B5EF4-FFF2-40B4-BE49-F238E27FC236}">
                <a16:creationId xmlns:a16="http://schemas.microsoft.com/office/drawing/2014/main" id="{92F482CE-7286-3003-62E1-E454B5B50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33600"/>
            <a:ext cx="4697345" cy="3525880"/>
          </a:xfrm>
          <a:prstGeom prst="rect">
            <a:avLst/>
          </a:prstGeom>
        </p:spPr>
      </p:pic>
      <p:pic>
        <p:nvPicPr>
          <p:cNvPr id="7" name="Picture 6" descr="A screenshot of a computer">
            <a:extLst>
              <a:ext uri="{FF2B5EF4-FFF2-40B4-BE49-F238E27FC236}">
                <a16:creationId xmlns:a16="http://schemas.microsoft.com/office/drawing/2014/main" id="{3D5CC8F5-C454-20C7-7B34-28368720F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33600"/>
            <a:ext cx="4697345" cy="3525880"/>
          </a:xfrm>
          <a:prstGeom prst="rect">
            <a:avLst/>
          </a:prstGeom>
        </p:spPr>
      </p:pic>
      <p:sp>
        <p:nvSpPr>
          <p:cNvPr id="9" name="TextBox 8">
            <a:extLst>
              <a:ext uri="{FF2B5EF4-FFF2-40B4-BE49-F238E27FC236}">
                <a16:creationId xmlns:a16="http://schemas.microsoft.com/office/drawing/2014/main" id="{73AFF308-CE7D-665D-C1B3-47D7C73A3B7C}"/>
              </a:ext>
            </a:extLst>
          </p:cNvPr>
          <p:cNvSpPr txBox="1"/>
          <p:nvPr/>
        </p:nvSpPr>
        <p:spPr>
          <a:xfrm>
            <a:off x="1066800" y="953364"/>
            <a:ext cx="83058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Select when running Validation or Proficiency samples</a:t>
            </a:r>
          </a:p>
          <a:p>
            <a:pPr marL="285750" indent="-285750">
              <a:buFont typeface="Arial" panose="020B0604020202020204" pitchFamily="34" charset="0"/>
              <a:buChar char="•"/>
            </a:pPr>
            <a:r>
              <a:rPr lang="en-US" sz="2000" dirty="0">
                <a:solidFill>
                  <a:schemeClr val="tx2"/>
                </a:solidFill>
              </a:rPr>
              <a:t>Does not include reference ranges, analytical measurement ranges (AMRs), or pass/fail status.</a:t>
            </a:r>
          </a:p>
        </p:txBody>
      </p:sp>
    </p:spTree>
    <p:extLst>
      <p:ext uri="{BB962C8B-B14F-4D97-AF65-F5344CB8AC3E}">
        <p14:creationId xmlns:p14="http://schemas.microsoft.com/office/powerpoint/2010/main" val="3651539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B797AE-4239-4E14-B0B6-8E03572E5403}"/>
              </a:ext>
            </a:extLst>
          </p:cNvPr>
          <p:cNvSpPr>
            <a:spLocks noGrp="1"/>
          </p:cNvSpPr>
          <p:nvPr>
            <p:ph type="body" sz="quarter" idx="10"/>
          </p:nvPr>
        </p:nvSpPr>
        <p:spPr/>
        <p:txBody>
          <a:bodyPr/>
          <a:lstStyle/>
          <a:p>
            <a:r>
              <a:rPr lang="en-US" spc="-25" dirty="0"/>
              <a:t>Troubleshooting</a:t>
            </a:r>
            <a:r>
              <a:rPr lang="en-US" spc="-170" dirty="0"/>
              <a:t> </a:t>
            </a:r>
            <a:r>
              <a:rPr lang="en-US" dirty="0"/>
              <a:t>and </a:t>
            </a:r>
            <a:r>
              <a:rPr lang="en-US" spc="-5" dirty="0"/>
              <a:t>maintenance</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362200" y="2971800"/>
            <a:ext cx="8058150" cy="1600200"/>
          </a:xfrm>
          <a:custGeom>
            <a:avLst/>
            <a:gdLst/>
            <a:ahLst/>
            <a:cxnLst/>
            <a:rect l="l" t="t" r="r" b="b"/>
            <a:pathLst>
              <a:path w="8058150" h="1600200">
                <a:moveTo>
                  <a:pt x="0" y="1600200"/>
                </a:moveTo>
                <a:lnTo>
                  <a:pt x="8058150" y="1600200"/>
                </a:lnTo>
                <a:lnTo>
                  <a:pt x="8058150" y="0"/>
                </a:lnTo>
                <a:lnTo>
                  <a:pt x="0" y="0"/>
                </a:lnTo>
                <a:lnTo>
                  <a:pt x="0" y="1600200"/>
                </a:lnTo>
                <a:close/>
              </a:path>
            </a:pathLst>
          </a:custGeom>
          <a:solidFill>
            <a:srgbClr val="D9D9D9"/>
          </a:solidFill>
        </p:spPr>
        <p:txBody>
          <a:bodyPr wrap="square" lIns="0" tIns="0" rIns="0" bIns="0" rtlCol="0"/>
          <a:lstStyle/>
          <a:p>
            <a:endParaRPr dirty="0"/>
          </a:p>
        </p:txBody>
      </p:sp>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Status </a:t>
            </a:r>
            <a:r>
              <a:rPr lang="en-US" dirty="0"/>
              <a:t>I</a:t>
            </a:r>
            <a:r>
              <a:rPr dirty="0"/>
              <a:t>con</a:t>
            </a:r>
            <a:r>
              <a:rPr spc="-160" dirty="0"/>
              <a:t> </a:t>
            </a:r>
            <a:r>
              <a:rPr lang="en-US" spc="-10" dirty="0"/>
              <a:t>D</a:t>
            </a:r>
            <a:r>
              <a:rPr spc="-10" dirty="0"/>
              <a:t>efinitions</a:t>
            </a:r>
          </a:p>
        </p:txBody>
      </p:sp>
      <p:sp>
        <p:nvSpPr>
          <p:cNvPr id="6" name="object 6"/>
          <p:cNvSpPr/>
          <p:nvPr/>
        </p:nvSpPr>
        <p:spPr>
          <a:xfrm>
            <a:off x="3550158" y="2390394"/>
            <a:ext cx="429006" cy="428243"/>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6172200" y="2427732"/>
            <a:ext cx="429005" cy="428244"/>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8853678" y="2390394"/>
            <a:ext cx="428244" cy="428243"/>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8522207" y="1629664"/>
            <a:ext cx="1089660" cy="748030"/>
          </a:xfrm>
          <a:prstGeom prst="rect">
            <a:avLst/>
          </a:prstGeom>
        </p:spPr>
        <p:txBody>
          <a:bodyPr vert="horz" wrap="square" lIns="0" tIns="0" rIns="0" bIns="0" rtlCol="0">
            <a:spAutoFit/>
          </a:bodyPr>
          <a:lstStyle/>
          <a:p>
            <a:pPr marL="250190" marR="5080" indent="-238125">
              <a:lnSpc>
                <a:spcPct val="100000"/>
              </a:lnSpc>
            </a:pPr>
            <a:r>
              <a:rPr sz="2400" spc="-5" dirty="0">
                <a:latin typeface="Arial"/>
                <a:cs typeface="Arial"/>
              </a:rPr>
              <a:t>R</a:t>
            </a:r>
            <a:r>
              <a:rPr sz="2400" spc="-20" dirty="0">
                <a:latin typeface="Arial"/>
                <a:cs typeface="Arial"/>
              </a:rPr>
              <a:t>e</a:t>
            </a:r>
            <a:r>
              <a:rPr sz="2400" spc="-10" dirty="0">
                <a:latin typeface="Arial"/>
                <a:cs typeface="Arial"/>
              </a:rPr>
              <a:t>m</a:t>
            </a:r>
            <a:r>
              <a:rPr sz="2400" spc="-15" dirty="0">
                <a:latin typeface="Arial"/>
                <a:cs typeface="Arial"/>
              </a:rPr>
              <a:t>o</a:t>
            </a:r>
            <a:r>
              <a:rPr sz="2400" dirty="0">
                <a:latin typeface="Arial"/>
                <a:cs typeface="Arial"/>
              </a:rPr>
              <a:t>te</a:t>
            </a:r>
            <a:r>
              <a:rPr lang="en-US" sz="2400" dirty="0">
                <a:latin typeface="Arial"/>
                <a:cs typeface="Arial"/>
              </a:rPr>
              <a:t> </a:t>
            </a:r>
            <a:r>
              <a:rPr sz="2400" spc="-10" dirty="0">
                <a:latin typeface="Arial"/>
                <a:cs typeface="Arial"/>
              </a:rPr>
              <a:t>user</a:t>
            </a:r>
            <a:endParaRPr sz="2400" dirty="0">
              <a:latin typeface="Arial"/>
              <a:cs typeface="Arial"/>
            </a:endParaRPr>
          </a:p>
        </p:txBody>
      </p:sp>
      <p:sp>
        <p:nvSpPr>
          <p:cNvPr id="10" name="object 10"/>
          <p:cNvSpPr txBox="1"/>
          <p:nvPr/>
        </p:nvSpPr>
        <p:spPr>
          <a:xfrm>
            <a:off x="5730240" y="1629664"/>
            <a:ext cx="1308100" cy="748030"/>
          </a:xfrm>
          <a:prstGeom prst="rect">
            <a:avLst/>
          </a:prstGeom>
        </p:spPr>
        <p:txBody>
          <a:bodyPr vert="horz" wrap="square" lIns="0" tIns="0" rIns="0" bIns="0" rtlCol="0">
            <a:spAutoFit/>
          </a:bodyPr>
          <a:lstStyle/>
          <a:p>
            <a:pPr marL="274955" marR="5080" indent="-262890">
              <a:lnSpc>
                <a:spcPct val="100000"/>
              </a:lnSpc>
            </a:pPr>
            <a:r>
              <a:rPr sz="2400" dirty="0">
                <a:latin typeface="Arial"/>
                <a:cs typeface="Arial"/>
              </a:rPr>
              <a:t>E</a:t>
            </a:r>
            <a:r>
              <a:rPr sz="2400" spc="-15" dirty="0">
                <a:latin typeface="Arial"/>
                <a:cs typeface="Arial"/>
              </a:rPr>
              <a:t>x</a:t>
            </a:r>
            <a:r>
              <a:rPr sz="2400" spc="-5" dirty="0">
                <a:latin typeface="Arial"/>
                <a:cs typeface="Arial"/>
              </a:rPr>
              <a:t>c</a:t>
            </a:r>
            <a:r>
              <a:rPr sz="2400" spc="-15" dirty="0">
                <a:latin typeface="Arial"/>
                <a:cs typeface="Arial"/>
              </a:rPr>
              <a:t>lu</a:t>
            </a:r>
            <a:r>
              <a:rPr sz="2400" spc="-5" dirty="0">
                <a:latin typeface="Arial"/>
                <a:cs typeface="Arial"/>
              </a:rPr>
              <a:t>s</a:t>
            </a:r>
            <a:r>
              <a:rPr sz="2400" spc="-15" dirty="0">
                <a:latin typeface="Arial"/>
                <a:cs typeface="Arial"/>
              </a:rPr>
              <a:t>i</a:t>
            </a:r>
            <a:r>
              <a:rPr sz="2400" spc="-5" dirty="0">
                <a:latin typeface="Arial"/>
                <a:cs typeface="Arial"/>
              </a:rPr>
              <a:t>ve</a:t>
            </a:r>
            <a:r>
              <a:rPr lang="en-US" sz="2400" spc="-5" dirty="0">
                <a:latin typeface="Arial"/>
                <a:cs typeface="Arial"/>
              </a:rPr>
              <a:t> </a:t>
            </a:r>
            <a:r>
              <a:rPr sz="2400" spc="-10" dirty="0">
                <a:latin typeface="Arial"/>
                <a:cs typeface="Arial"/>
              </a:rPr>
              <a:t>mode</a:t>
            </a:r>
            <a:endParaRPr sz="2400" dirty="0">
              <a:latin typeface="Arial"/>
              <a:cs typeface="Arial"/>
            </a:endParaRPr>
          </a:p>
        </p:txBody>
      </p:sp>
      <p:sp>
        <p:nvSpPr>
          <p:cNvPr id="11" name="object 11"/>
          <p:cNvSpPr txBox="1"/>
          <p:nvPr/>
        </p:nvSpPr>
        <p:spPr>
          <a:xfrm>
            <a:off x="3286505" y="1629664"/>
            <a:ext cx="953769" cy="748030"/>
          </a:xfrm>
          <a:prstGeom prst="rect">
            <a:avLst/>
          </a:prstGeom>
        </p:spPr>
        <p:txBody>
          <a:bodyPr vert="horz" wrap="square" lIns="0" tIns="0" rIns="0" bIns="0" rtlCol="0">
            <a:spAutoFit/>
          </a:bodyPr>
          <a:lstStyle/>
          <a:p>
            <a:pPr marL="181610" marR="5080" indent="-169545">
              <a:lnSpc>
                <a:spcPct val="100000"/>
              </a:lnSpc>
            </a:pPr>
            <a:r>
              <a:rPr sz="2400" spc="-5" dirty="0">
                <a:latin typeface="Arial"/>
                <a:cs typeface="Arial"/>
              </a:rPr>
              <a:t>S</a:t>
            </a:r>
            <a:r>
              <a:rPr sz="2400" spc="-20" dirty="0">
                <a:latin typeface="Arial"/>
                <a:cs typeface="Arial"/>
              </a:rPr>
              <a:t>a</a:t>
            </a:r>
            <a:r>
              <a:rPr sz="2400" spc="-5" dirty="0">
                <a:latin typeface="Arial"/>
                <a:cs typeface="Arial"/>
              </a:rPr>
              <a:t>v</a:t>
            </a:r>
            <a:r>
              <a:rPr sz="2400" spc="-15" dirty="0">
                <a:latin typeface="Arial"/>
                <a:cs typeface="Arial"/>
              </a:rPr>
              <a:t>in</a:t>
            </a:r>
            <a:r>
              <a:rPr sz="2400" spc="-5" dirty="0">
                <a:latin typeface="Arial"/>
                <a:cs typeface="Arial"/>
              </a:rPr>
              <a:t>g</a:t>
            </a:r>
            <a:r>
              <a:rPr lang="en-US" sz="2400" spc="-5" dirty="0">
                <a:latin typeface="Arial"/>
                <a:cs typeface="Arial"/>
              </a:rPr>
              <a:t> </a:t>
            </a:r>
            <a:r>
              <a:rPr sz="2400" spc="-10" dirty="0">
                <a:latin typeface="Arial"/>
                <a:cs typeface="Arial"/>
              </a:rPr>
              <a:t>data</a:t>
            </a:r>
            <a:endParaRPr sz="2400" dirty="0">
              <a:latin typeface="Arial"/>
              <a:cs typeface="Arial"/>
            </a:endParaRPr>
          </a:p>
        </p:txBody>
      </p:sp>
      <p:sp>
        <p:nvSpPr>
          <p:cNvPr id="12" name="object 12"/>
          <p:cNvSpPr txBox="1"/>
          <p:nvPr/>
        </p:nvSpPr>
        <p:spPr>
          <a:xfrm>
            <a:off x="5693409" y="3354070"/>
            <a:ext cx="1661795" cy="369570"/>
          </a:xfrm>
          <a:prstGeom prst="rect">
            <a:avLst/>
          </a:prstGeom>
        </p:spPr>
        <p:txBody>
          <a:bodyPr vert="horz" wrap="square" lIns="0" tIns="0" rIns="0" bIns="0" rtlCol="0">
            <a:spAutoFit/>
          </a:bodyPr>
          <a:lstStyle/>
          <a:p>
            <a:pPr>
              <a:lnSpc>
                <a:spcPct val="100000"/>
              </a:lnSpc>
            </a:pPr>
            <a:r>
              <a:rPr sz="2400" spc="-10" dirty="0">
                <a:latin typeface="Arial"/>
                <a:cs typeface="Arial"/>
              </a:rPr>
              <a:t>Critical</a:t>
            </a:r>
            <a:r>
              <a:rPr sz="2400" spc="-75" dirty="0">
                <a:latin typeface="Arial"/>
                <a:cs typeface="Arial"/>
              </a:rPr>
              <a:t> </a:t>
            </a:r>
            <a:r>
              <a:rPr sz="2400" spc="-10" dirty="0">
                <a:latin typeface="Arial"/>
                <a:cs typeface="Arial"/>
              </a:rPr>
              <a:t>error</a:t>
            </a:r>
            <a:endParaRPr sz="2400" dirty="0">
              <a:latin typeface="Arial"/>
              <a:cs typeface="Arial"/>
            </a:endParaRPr>
          </a:p>
        </p:txBody>
      </p:sp>
      <p:sp>
        <p:nvSpPr>
          <p:cNvPr id="13" name="object 13"/>
          <p:cNvSpPr txBox="1"/>
          <p:nvPr/>
        </p:nvSpPr>
        <p:spPr>
          <a:xfrm>
            <a:off x="3426459" y="3354070"/>
            <a:ext cx="690245" cy="369570"/>
          </a:xfrm>
          <a:prstGeom prst="rect">
            <a:avLst/>
          </a:prstGeom>
        </p:spPr>
        <p:txBody>
          <a:bodyPr vert="horz" wrap="square" lIns="0" tIns="0" rIns="0" bIns="0" rtlCol="0">
            <a:spAutoFit/>
          </a:bodyPr>
          <a:lstStyle/>
          <a:p>
            <a:pPr>
              <a:lnSpc>
                <a:spcPct val="100000"/>
              </a:lnSpc>
            </a:pPr>
            <a:r>
              <a:rPr sz="2400" dirty="0">
                <a:latin typeface="Arial"/>
                <a:cs typeface="Arial"/>
              </a:rPr>
              <a:t>Error</a:t>
            </a:r>
          </a:p>
        </p:txBody>
      </p:sp>
      <p:sp>
        <p:nvSpPr>
          <p:cNvPr id="14" name="object 14"/>
          <p:cNvSpPr txBox="1"/>
          <p:nvPr/>
        </p:nvSpPr>
        <p:spPr>
          <a:xfrm>
            <a:off x="8573007" y="3324859"/>
            <a:ext cx="1119505" cy="369570"/>
          </a:xfrm>
          <a:prstGeom prst="rect">
            <a:avLst/>
          </a:prstGeom>
        </p:spPr>
        <p:txBody>
          <a:bodyPr vert="horz" wrap="square" lIns="0" tIns="0" rIns="0" bIns="0" rtlCol="0">
            <a:spAutoFit/>
          </a:bodyPr>
          <a:lstStyle/>
          <a:p>
            <a:pPr>
              <a:lnSpc>
                <a:spcPct val="100000"/>
              </a:lnSpc>
            </a:pPr>
            <a:r>
              <a:rPr sz="2400" spc="-180" dirty="0">
                <a:latin typeface="Arial"/>
                <a:cs typeface="Arial"/>
              </a:rPr>
              <a:t>W</a:t>
            </a:r>
            <a:r>
              <a:rPr sz="2400" spc="-15" dirty="0">
                <a:latin typeface="Arial"/>
                <a:cs typeface="Arial"/>
              </a:rPr>
              <a:t>a</a:t>
            </a:r>
            <a:r>
              <a:rPr sz="2400" spc="-5" dirty="0">
                <a:latin typeface="Arial"/>
                <a:cs typeface="Arial"/>
              </a:rPr>
              <a:t>r</a:t>
            </a:r>
            <a:r>
              <a:rPr sz="2400" spc="-20" dirty="0">
                <a:latin typeface="Arial"/>
                <a:cs typeface="Arial"/>
              </a:rPr>
              <a:t>n</a:t>
            </a:r>
            <a:r>
              <a:rPr sz="2400" spc="-15" dirty="0">
                <a:latin typeface="Arial"/>
                <a:cs typeface="Arial"/>
              </a:rPr>
              <a:t>i</a:t>
            </a:r>
            <a:r>
              <a:rPr sz="2400" spc="-30" dirty="0">
                <a:latin typeface="Arial"/>
                <a:cs typeface="Arial"/>
              </a:rPr>
              <a:t>n</a:t>
            </a:r>
            <a:r>
              <a:rPr sz="2400" spc="-5" dirty="0">
                <a:latin typeface="Arial"/>
                <a:cs typeface="Arial"/>
              </a:rPr>
              <a:t>g</a:t>
            </a:r>
            <a:endParaRPr sz="2400" dirty="0">
              <a:latin typeface="Arial"/>
              <a:cs typeface="Arial"/>
            </a:endParaRPr>
          </a:p>
        </p:txBody>
      </p:sp>
      <p:sp>
        <p:nvSpPr>
          <p:cNvPr id="15" name="object 15"/>
          <p:cNvSpPr txBox="1"/>
          <p:nvPr/>
        </p:nvSpPr>
        <p:spPr>
          <a:xfrm>
            <a:off x="5651500" y="4950714"/>
            <a:ext cx="1485900" cy="748030"/>
          </a:xfrm>
          <a:prstGeom prst="rect">
            <a:avLst/>
          </a:prstGeom>
        </p:spPr>
        <p:txBody>
          <a:bodyPr vert="horz" wrap="square" lIns="0" tIns="0" rIns="0" bIns="0" rtlCol="0">
            <a:spAutoFit/>
          </a:bodyPr>
          <a:lstStyle/>
          <a:p>
            <a:pPr marL="147955" marR="5080" indent="-135890">
              <a:lnSpc>
                <a:spcPct val="100000"/>
              </a:lnSpc>
            </a:pPr>
            <a:r>
              <a:rPr sz="2400" spc="-5" dirty="0">
                <a:latin typeface="Arial"/>
                <a:cs typeface="Arial"/>
              </a:rPr>
              <a:t>Data</a:t>
            </a:r>
            <a:r>
              <a:rPr sz="2400" spc="-150" dirty="0">
                <a:latin typeface="Arial"/>
                <a:cs typeface="Arial"/>
              </a:rPr>
              <a:t> </a:t>
            </a:r>
            <a:r>
              <a:rPr sz="2400" spc="-10" dirty="0">
                <a:latin typeface="Arial"/>
                <a:cs typeface="Arial"/>
              </a:rPr>
              <a:t>being</a:t>
            </a:r>
            <a:r>
              <a:rPr lang="en-US" sz="2400" spc="-10" dirty="0">
                <a:latin typeface="Arial"/>
                <a:cs typeface="Arial"/>
              </a:rPr>
              <a:t> </a:t>
            </a:r>
            <a:r>
              <a:rPr sz="2400" spc="-10" dirty="0">
                <a:latin typeface="Arial"/>
                <a:cs typeface="Arial"/>
              </a:rPr>
              <a:t>collected</a:t>
            </a:r>
            <a:endParaRPr sz="2400" dirty="0">
              <a:latin typeface="Arial"/>
              <a:cs typeface="Arial"/>
            </a:endParaRPr>
          </a:p>
        </p:txBody>
      </p:sp>
      <p:sp>
        <p:nvSpPr>
          <p:cNvPr id="16" name="object 16"/>
          <p:cNvSpPr/>
          <p:nvPr/>
        </p:nvSpPr>
        <p:spPr>
          <a:xfrm>
            <a:off x="6179820" y="5769102"/>
            <a:ext cx="342900" cy="342900"/>
          </a:xfrm>
          <a:prstGeom prst="rect">
            <a:avLst/>
          </a:prstGeom>
          <a:blipFill>
            <a:blip r:embed="rId5" cstate="print"/>
            <a:stretch>
              <a:fillRect/>
            </a:stretch>
          </a:blipFill>
        </p:spPr>
        <p:txBody>
          <a:bodyPr wrap="square" lIns="0" tIns="0" rIns="0" bIns="0" rtlCol="0"/>
          <a:lstStyle/>
          <a:p>
            <a:endParaRPr dirty="0"/>
          </a:p>
        </p:txBody>
      </p:sp>
      <p:sp>
        <p:nvSpPr>
          <p:cNvPr id="17" name="object 17"/>
          <p:cNvSpPr/>
          <p:nvPr/>
        </p:nvSpPr>
        <p:spPr>
          <a:xfrm>
            <a:off x="3317747" y="3710940"/>
            <a:ext cx="893826" cy="806195"/>
          </a:xfrm>
          <a:prstGeom prst="rect">
            <a:avLst/>
          </a:prstGeom>
          <a:blipFill>
            <a:blip r:embed="rId6" cstate="print"/>
            <a:stretch>
              <a:fillRect/>
            </a:stretch>
          </a:blipFill>
        </p:spPr>
        <p:txBody>
          <a:bodyPr wrap="square" lIns="0" tIns="0" rIns="0" bIns="0" rtlCol="0"/>
          <a:lstStyle/>
          <a:p>
            <a:endParaRPr dirty="0"/>
          </a:p>
        </p:txBody>
      </p:sp>
      <p:sp>
        <p:nvSpPr>
          <p:cNvPr id="18" name="object 18"/>
          <p:cNvSpPr/>
          <p:nvPr/>
        </p:nvSpPr>
        <p:spPr>
          <a:xfrm>
            <a:off x="6069329" y="3699509"/>
            <a:ext cx="906018" cy="817626"/>
          </a:xfrm>
          <a:prstGeom prst="rect">
            <a:avLst/>
          </a:prstGeom>
          <a:blipFill>
            <a:blip r:embed="rId7" cstate="print"/>
            <a:stretch>
              <a:fillRect/>
            </a:stretch>
          </a:blipFill>
        </p:spPr>
        <p:txBody>
          <a:bodyPr wrap="square" lIns="0" tIns="0" rIns="0" bIns="0" rtlCol="0"/>
          <a:lstStyle/>
          <a:p>
            <a:endParaRPr dirty="0"/>
          </a:p>
        </p:txBody>
      </p:sp>
      <p:sp>
        <p:nvSpPr>
          <p:cNvPr id="19" name="object 19"/>
          <p:cNvSpPr/>
          <p:nvPr/>
        </p:nvSpPr>
        <p:spPr>
          <a:xfrm>
            <a:off x="8630159" y="3710940"/>
            <a:ext cx="950976" cy="858774"/>
          </a:xfrm>
          <a:prstGeom prst="rect">
            <a:avLst/>
          </a:prstGeom>
          <a:blipFill>
            <a:blip r:embed="rId8" cstate="print"/>
            <a:stretch>
              <a:fillRect/>
            </a:stretch>
          </a:blipFill>
        </p:spPr>
        <p:txBody>
          <a:bodyPr wrap="square" lIns="0" tIns="0" rIns="0" bIns="0" rtlCol="0"/>
          <a:lstStyle/>
          <a:p>
            <a:endParaRPr dirty="0"/>
          </a:p>
        </p:txBody>
      </p:sp>
      <p:sp>
        <p:nvSpPr>
          <p:cNvPr id="20" name="TextBox 19">
            <a:extLst>
              <a:ext uri="{FF2B5EF4-FFF2-40B4-BE49-F238E27FC236}">
                <a16:creationId xmlns:a16="http://schemas.microsoft.com/office/drawing/2014/main" id="{FDE92551-52E6-2BC1-2022-CC83F3257100}"/>
              </a:ext>
            </a:extLst>
          </p:cNvPr>
          <p:cNvSpPr txBox="1"/>
          <p:nvPr/>
        </p:nvSpPr>
        <p:spPr>
          <a:xfrm>
            <a:off x="2836164" y="4939319"/>
            <a:ext cx="2286000" cy="461665"/>
          </a:xfrm>
          <a:prstGeom prst="rect">
            <a:avLst/>
          </a:prstGeom>
          <a:noFill/>
        </p:spPr>
        <p:txBody>
          <a:bodyPr wrap="square" rtlCol="0">
            <a:spAutoFit/>
          </a:bodyPr>
          <a:lstStyle/>
          <a:p>
            <a:r>
              <a:rPr lang="en-US" sz="2400" dirty="0"/>
              <a:t>Test </a:t>
            </a:r>
            <a:r>
              <a:rPr lang="en-US" sz="2400" dirty="0">
                <a:latin typeface="+mj-lt"/>
              </a:rPr>
              <a:t>Timeout</a:t>
            </a:r>
          </a:p>
        </p:txBody>
      </p:sp>
      <p:sp>
        <p:nvSpPr>
          <p:cNvPr id="2" name="TextBox 1">
            <a:extLst>
              <a:ext uri="{FF2B5EF4-FFF2-40B4-BE49-F238E27FC236}">
                <a16:creationId xmlns:a16="http://schemas.microsoft.com/office/drawing/2014/main" id="{5BB80745-D1F0-2AA1-5525-DF95BF867B63}"/>
              </a:ext>
            </a:extLst>
          </p:cNvPr>
          <p:cNvSpPr txBox="1"/>
          <p:nvPr/>
        </p:nvSpPr>
        <p:spPr>
          <a:xfrm>
            <a:off x="8211469" y="4958160"/>
            <a:ext cx="2140906" cy="461665"/>
          </a:xfrm>
          <a:prstGeom prst="rect">
            <a:avLst/>
          </a:prstGeom>
          <a:noFill/>
        </p:spPr>
        <p:txBody>
          <a:bodyPr wrap="square" rtlCol="0">
            <a:spAutoFit/>
          </a:bodyPr>
          <a:lstStyle/>
          <a:p>
            <a:r>
              <a:rPr lang="en-US" sz="2400" dirty="0"/>
              <a:t>QC Overdue</a:t>
            </a:r>
          </a:p>
        </p:txBody>
      </p:sp>
      <p:pic>
        <p:nvPicPr>
          <p:cNvPr id="23" name="Picture 22">
            <a:extLst>
              <a:ext uri="{FF2B5EF4-FFF2-40B4-BE49-F238E27FC236}">
                <a16:creationId xmlns:a16="http://schemas.microsoft.com/office/drawing/2014/main" id="{30915440-8A82-26B9-CB8D-BA46A42B4689}"/>
              </a:ext>
            </a:extLst>
          </p:cNvPr>
          <p:cNvPicPr>
            <a:picLocks noChangeAspect="1"/>
          </p:cNvPicPr>
          <p:nvPr/>
        </p:nvPicPr>
        <p:blipFill rotWithShape="1">
          <a:blip r:embed="rId9"/>
          <a:srcRect l="82240" t="-46981" r="7230" b="133794"/>
          <a:stretch/>
        </p:blipFill>
        <p:spPr>
          <a:xfrm>
            <a:off x="8381999" y="1255587"/>
            <a:ext cx="609851" cy="573213"/>
          </a:xfrm>
          <a:prstGeom prst="rect">
            <a:avLst/>
          </a:prstGeom>
        </p:spPr>
      </p:pic>
      <p:pic>
        <p:nvPicPr>
          <p:cNvPr id="26" name="Picture 25">
            <a:extLst>
              <a:ext uri="{FF2B5EF4-FFF2-40B4-BE49-F238E27FC236}">
                <a16:creationId xmlns:a16="http://schemas.microsoft.com/office/drawing/2014/main" id="{7C265FD3-6086-E536-C0B7-69F4E63299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7335" y="5503203"/>
            <a:ext cx="599403" cy="599403"/>
          </a:xfrm>
          <a:prstGeom prst="rect">
            <a:avLst/>
          </a:prstGeom>
        </p:spPr>
      </p:pic>
      <p:pic>
        <p:nvPicPr>
          <p:cNvPr id="22" name="Picture 21">
            <a:extLst>
              <a:ext uri="{FF2B5EF4-FFF2-40B4-BE49-F238E27FC236}">
                <a16:creationId xmlns:a16="http://schemas.microsoft.com/office/drawing/2014/main" id="{658459BF-F6AE-7386-C284-E089F0F12BE8}"/>
              </a:ext>
            </a:extLst>
          </p:cNvPr>
          <p:cNvPicPr>
            <a:picLocks noChangeAspect="1"/>
          </p:cNvPicPr>
          <p:nvPr/>
        </p:nvPicPr>
        <p:blipFill>
          <a:blip r:embed="rId11"/>
          <a:stretch>
            <a:fillRect/>
          </a:stretch>
        </p:blipFill>
        <p:spPr>
          <a:xfrm>
            <a:off x="3482641" y="5419825"/>
            <a:ext cx="577880" cy="520727"/>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Errors</a:t>
            </a:r>
          </a:p>
        </p:txBody>
      </p:sp>
      <p:sp>
        <p:nvSpPr>
          <p:cNvPr id="2" name="Text Placeholder 1">
            <a:extLst>
              <a:ext uri="{FF2B5EF4-FFF2-40B4-BE49-F238E27FC236}">
                <a16:creationId xmlns:a16="http://schemas.microsoft.com/office/drawing/2014/main" id="{ADFD8EB8-AD1D-48FE-AA4A-B857D8495C45}"/>
              </a:ext>
            </a:extLst>
          </p:cNvPr>
          <p:cNvSpPr>
            <a:spLocks noGrp="1"/>
          </p:cNvSpPr>
          <p:nvPr>
            <p:ph type="body" sz="quarter" idx="11"/>
          </p:nvPr>
        </p:nvSpPr>
        <p:spPr/>
        <p:txBody>
          <a:bodyPr/>
          <a:lstStyle/>
          <a:p>
            <a:pPr marL="342900" indent="-342900">
              <a:buClr>
                <a:schemeClr val="tx2">
                  <a:lumMod val="60000"/>
                  <a:lumOff val="40000"/>
                </a:schemeClr>
              </a:buClr>
              <a:buFont typeface="Arial" panose="020B0604020202020204" pitchFamily="34" charset="0"/>
              <a:buChar char="•"/>
            </a:pPr>
            <a:r>
              <a:rPr lang="en-US" dirty="0"/>
              <a:t>Make note of the error code</a:t>
            </a:r>
          </a:p>
          <a:p>
            <a:pPr marL="342900" indent="-342900">
              <a:buClr>
                <a:schemeClr val="tx2">
                  <a:lumMod val="60000"/>
                  <a:lumOff val="40000"/>
                </a:schemeClr>
              </a:buClr>
              <a:buFont typeface="Arial" panose="020B0604020202020204" pitchFamily="34" charset="0"/>
              <a:buChar char="•"/>
            </a:pPr>
            <a:r>
              <a:rPr lang="en-US" dirty="0"/>
              <a:t>Follow instructions in error and press </a:t>
            </a:r>
            <a:r>
              <a:rPr lang="en-US" b="1" dirty="0"/>
              <a:t>Acknowledge</a:t>
            </a:r>
            <a:endParaRPr lang="en-US" dirty="0"/>
          </a:p>
        </p:txBody>
      </p:sp>
      <p:sp>
        <p:nvSpPr>
          <p:cNvPr id="6" name="object 6"/>
          <p:cNvSpPr>
            <a:spLocks noChangeAspect="1"/>
          </p:cNvSpPr>
          <p:nvPr/>
        </p:nvSpPr>
        <p:spPr>
          <a:xfrm>
            <a:off x="3505200" y="2362200"/>
            <a:ext cx="5486400" cy="4070072"/>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282436" y="1628394"/>
            <a:ext cx="4255007" cy="3192017"/>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a:spLocks noGrp="1"/>
          </p:cNvSpPr>
          <p:nvPr>
            <p:ph type="title"/>
          </p:nvPr>
        </p:nvSpPr>
        <p:spPr/>
        <p:txBody>
          <a:bodyPr/>
          <a:lstStyle/>
          <a:p>
            <a:r>
              <a:rPr lang="en-US" dirty="0"/>
              <a:t>Analyzer Front</a:t>
            </a:r>
          </a:p>
        </p:txBody>
      </p:sp>
      <p:sp>
        <p:nvSpPr>
          <p:cNvPr id="18" name="Text Placeholder 17">
            <a:extLst>
              <a:ext uri="{FF2B5EF4-FFF2-40B4-BE49-F238E27FC236}">
                <a16:creationId xmlns:a16="http://schemas.microsoft.com/office/drawing/2014/main" id="{3211B251-9461-4CF8-9C8B-574B3149D7EB}"/>
              </a:ext>
            </a:extLst>
          </p:cNvPr>
          <p:cNvSpPr>
            <a:spLocks noGrp="1"/>
          </p:cNvSpPr>
          <p:nvPr>
            <p:ph type="body" sz="quarter" idx="11"/>
          </p:nvPr>
        </p:nvSpPr>
        <p:spPr>
          <a:xfrm>
            <a:off x="614224" y="1295401"/>
            <a:ext cx="6008700" cy="4572000"/>
          </a:xfrm>
        </p:spPr>
        <p:txBody>
          <a:bodyPr>
            <a:normAutofit lnSpcReduction="10000"/>
          </a:bodyPr>
          <a:lstStyle/>
          <a:p>
            <a:pPr marL="12700"/>
            <a:r>
              <a:rPr lang="en-US" sz="2000" b="1" dirty="0"/>
              <a:t>LCD touch screen</a:t>
            </a:r>
          </a:p>
          <a:p>
            <a:pPr marL="457200" indent="-168275">
              <a:buClr>
                <a:schemeClr val="tx2">
                  <a:lumMod val="60000"/>
                  <a:lumOff val="40000"/>
                </a:schemeClr>
              </a:buClr>
              <a:buFont typeface="Arial" panose="020B0604020202020204" pitchFamily="34" charset="0"/>
              <a:buChar char="•"/>
              <a:tabLst>
                <a:tab pos="457200" algn="l"/>
              </a:tabLst>
            </a:pPr>
            <a:r>
              <a:rPr lang="en-US" sz="1800" spc="-10" dirty="0">
                <a:cs typeface="Arial"/>
              </a:rPr>
              <a:t>User</a:t>
            </a:r>
            <a:r>
              <a:rPr lang="en-US" sz="1800" spc="-114" dirty="0">
                <a:cs typeface="Arial"/>
              </a:rPr>
              <a:t> </a:t>
            </a:r>
            <a:r>
              <a:rPr lang="en-US" sz="1800" spc="-10" dirty="0">
                <a:cs typeface="Arial"/>
              </a:rPr>
              <a:t>interface</a:t>
            </a:r>
          </a:p>
          <a:p>
            <a:pPr marL="457200" indent="-168275">
              <a:buClr>
                <a:schemeClr val="tx2">
                  <a:lumMod val="60000"/>
                  <a:lumOff val="40000"/>
                </a:schemeClr>
              </a:buClr>
              <a:buFont typeface="Arial" panose="020B0604020202020204" pitchFamily="34" charset="0"/>
              <a:buChar char="•"/>
              <a:tabLst>
                <a:tab pos="457200" algn="l"/>
              </a:tabLst>
            </a:pPr>
            <a:r>
              <a:rPr lang="en-US" sz="1800" spc="-10" dirty="0">
                <a:cs typeface="Arial"/>
              </a:rPr>
              <a:t>16.5 </a:t>
            </a:r>
            <a:r>
              <a:rPr lang="en-US" sz="1800" spc="-5" dirty="0">
                <a:cs typeface="Arial"/>
              </a:rPr>
              <a:t>cm </a:t>
            </a:r>
            <a:r>
              <a:rPr lang="en-US" sz="1800" spc="-10" dirty="0">
                <a:cs typeface="Arial"/>
              </a:rPr>
              <a:t>(6.5 inch) color</a:t>
            </a:r>
            <a:r>
              <a:rPr lang="en-US" sz="1800" spc="95" dirty="0">
                <a:cs typeface="Arial"/>
              </a:rPr>
              <a:t> </a:t>
            </a:r>
            <a:r>
              <a:rPr lang="en-US" sz="1800" spc="-10" dirty="0">
                <a:cs typeface="Arial"/>
              </a:rPr>
              <a:t>screen</a:t>
            </a:r>
          </a:p>
          <a:p>
            <a:pPr marL="457200" indent="-168275">
              <a:buClr>
                <a:schemeClr val="tx2">
                  <a:lumMod val="60000"/>
                  <a:lumOff val="40000"/>
                </a:schemeClr>
              </a:buClr>
              <a:buFont typeface="Arial" panose="020B0604020202020204" pitchFamily="34" charset="0"/>
              <a:buChar char="•"/>
              <a:tabLst>
                <a:tab pos="457200" algn="l"/>
              </a:tabLst>
            </a:pPr>
            <a:r>
              <a:rPr lang="en-US" sz="1800" spc="-10" dirty="0">
                <a:cs typeface="Arial"/>
              </a:rPr>
              <a:t>Prompts, directions, selections, and results are displayed</a:t>
            </a:r>
          </a:p>
          <a:p>
            <a:pPr marL="12700" marR="5080">
              <a:lnSpc>
                <a:spcPts val="1800"/>
              </a:lnSpc>
              <a:spcBef>
                <a:spcPts val="515"/>
              </a:spcBef>
            </a:pPr>
            <a:endParaRPr lang="en-US" sz="2000" dirty="0">
              <a:cs typeface="Arial"/>
            </a:endParaRPr>
          </a:p>
          <a:p>
            <a:pPr marL="12700"/>
            <a:r>
              <a:rPr lang="en-US" sz="2000" b="1" dirty="0"/>
              <a:t>Cartridge slot</a:t>
            </a:r>
          </a:p>
          <a:p>
            <a:pPr marL="457200" indent="-168275">
              <a:buClr>
                <a:schemeClr val="tx2">
                  <a:lumMod val="60000"/>
                  <a:lumOff val="40000"/>
                </a:schemeClr>
              </a:buClr>
              <a:buFont typeface="Arial" panose="020B0604020202020204" pitchFamily="34" charset="0"/>
              <a:buChar char="•"/>
              <a:tabLst>
                <a:tab pos="457200" algn="l"/>
              </a:tabLst>
            </a:pPr>
            <a:r>
              <a:rPr lang="en-US" sz="1800" spc="-10" dirty="0">
                <a:cs typeface="Arial"/>
              </a:rPr>
              <a:t>Accepts analyzer</a:t>
            </a:r>
            <a:r>
              <a:rPr lang="en-US" sz="1800" spc="45" dirty="0">
                <a:cs typeface="Arial"/>
              </a:rPr>
              <a:t> </a:t>
            </a:r>
            <a:r>
              <a:rPr lang="en-US" sz="1800" spc="-10" dirty="0">
                <a:cs typeface="Arial"/>
              </a:rPr>
              <a:t>cartridge</a:t>
            </a:r>
          </a:p>
          <a:p>
            <a:pPr marL="457200" indent="-168275">
              <a:buClr>
                <a:schemeClr val="tx2">
                  <a:lumMod val="60000"/>
                  <a:lumOff val="40000"/>
                </a:schemeClr>
              </a:buClr>
              <a:buFont typeface="Arial" panose="020B0604020202020204" pitchFamily="34" charset="0"/>
              <a:buChar char="•"/>
              <a:tabLst>
                <a:tab pos="457200" algn="l"/>
              </a:tabLst>
            </a:pPr>
            <a:r>
              <a:rPr lang="en-US" sz="1800" spc="-10" dirty="0">
                <a:cs typeface="Arial"/>
              </a:rPr>
              <a:t>Locks cartridge </a:t>
            </a:r>
            <a:r>
              <a:rPr lang="en-US" sz="1800" spc="-5" dirty="0">
                <a:cs typeface="Arial"/>
              </a:rPr>
              <a:t>in </a:t>
            </a:r>
            <a:r>
              <a:rPr lang="en-US" sz="1800" spc="-10" dirty="0">
                <a:cs typeface="Arial"/>
              </a:rPr>
              <a:t>place during</a:t>
            </a:r>
            <a:r>
              <a:rPr lang="en-US" sz="1800" spc="165" dirty="0">
                <a:cs typeface="Arial"/>
              </a:rPr>
              <a:t> </a:t>
            </a:r>
            <a:r>
              <a:rPr lang="en-US" sz="1800" spc="-5" dirty="0">
                <a:cs typeface="Arial"/>
              </a:rPr>
              <a:t>test</a:t>
            </a:r>
          </a:p>
          <a:p>
            <a:pPr marL="12700">
              <a:spcBef>
                <a:spcPts val="300"/>
              </a:spcBef>
            </a:pPr>
            <a:endParaRPr lang="en-US" sz="2000" dirty="0">
              <a:cs typeface="Arial"/>
            </a:endParaRPr>
          </a:p>
          <a:p>
            <a:pPr marL="12700"/>
            <a:r>
              <a:rPr lang="en-US" sz="2000" b="1" dirty="0"/>
              <a:t>Lighted strip</a:t>
            </a:r>
          </a:p>
          <a:p>
            <a:pPr marL="457200" indent="-168275">
              <a:buClr>
                <a:schemeClr val="tx2">
                  <a:lumMod val="60000"/>
                  <a:lumOff val="40000"/>
                </a:schemeClr>
              </a:buClr>
              <a:buFont typeface="Arial" panose="020B0604020202020204" pitchFamily="34" charset="0"/>
              <a:buChar char="•"/>
              <a:tabLst>
                <a:tab pos="457200" algn="l"/>
              </a:tabLst>
            </a:pPr>
            <a:r>
              <a:rPr lang="en-US" sz="1800" spc="-5" dirty="0">
                <a:cs typeface="Arial"/>
              </a:rPr>
              <a:t>LED </a:t>
            </a:r>
            <a:r>
              <a:rPr lang="en-US" sz="1800" spc="-10" dirty="0">
                <a:cs typeface="Arial"/>
              </a:rPr>
              <a:t>lights up for cartridge insertion and flashes for cartridge</a:t>
            </a:r>
            <a:r>
              <a:rPr lang="en-US" sz="1800" spc="-70" dirty="0">
                <a:cs typeface="Arial"/>
              </a:rPr>
              <a:t> </a:t>
            </a:r>
            <a:r>
              <a:rPr lang="en-US" sz="1800" spc="-10" dirty="0">
                <a:cs typeface="Arial"/>
              </a:rPr>
              <a:t>removal</a:t>
            </a:r>
            <a:endParaRPr lang="en-US" sz="1800" dirty="0">
              <a:cs typeface="Arial"/>
            </a:endParaRPr>
          </a:p>
          <a:p>
            <a:endParaRPr lang="en-US" dirty="0"/>
          </a:p>
        </p:txBody>
      </p:sp>
      <p:sp>
        <p:nvSpPr>
          <p:cNvPr id="9" name="object 9"/>
          <p:cNvSpPr/>
          <p:nvPr/>
        </p:nvSpPr>
        <p:spPr>
          <a:xfrm>
            <a:off x="8108822" y="2053970"/>
            <a:ext cx="872490" cy="556260"/>
          </a:xfrm>
          <a:custGeom>
            <a:avLst/>
            <a:gdLst/>
            <a:ahLst/>
            <a:cxnLst/>
            <a:rect l="l" t="t" r="r" b="b"/>
            <a:pathLst>
              <a:path w="872490" h="556260">
                <a:moveTo>
                  <a:pt x="872490" y="555878"/>
                </a:moveTo>
                <a:lnTo>
                  <a:pt x="0" y="0"/>
                </a:lnTo>
              </a:path>
            </a:pathLst>
          </a:custGeom>
          <a:ln w="25145">
            <a:solidFill>
              <a:srgbClr val="C00000"/>
            </a:solidFill>
          </a:ln>
        </p:spPr>
        <p:txBody>
          <a:bodyPr wrap="square" lIns="0" tIns="0" rIns="0" bIns="0" rtlCol="0"/>
          <a:lstStyle/>
          <a:p>
            <a:endParaRPr dirty="0"/>
          </a:p>
        </p:txBody>
      </p:sp>
      <p:sp>
        <p:nvSpPr>
          <p:cNvPr id="10" name="object 10"/>
          <p:cNvSpPr txBox="1"/>
          <p:nvPr/>
        </p:nvSpPr>
        <p:spPr>
          <a:xfrm>
            <a:off x="6897878" y="1575561"/>
            <a:ext cx="935990" cy="748030"/>
          </a:xfrm>
          <a:prstGeom prst="rect">
            <a:avLst/>
          </a:prstGeom>
        </p:spPr>
        <p:txBody>
          <a:bodyPr vert="horz" wrap="square" lIns="0" tIns="0" rIns="0" bIns="0" rtlCol="0">
            <a:spAutoFit/>
          </a:bodyPr>
          <a:lstStyle/>
          <a:p>
            <a:pPr marL="12700" marR="5080" indent="50165">
              <a:lnSpc>
                <a:spcPct val="100000"/>
              </a:lnSpc>
            </a:pPr>
            <a:r>
              <a:rPr sz="2400" spc="-105" dirty="0">
                <a:latin typeface="Arial"/>
                <a:cs typeface="Arial"/>
              </a:rPr>
              <a:t>Touch</a:t>
            </a:r>
            <a:r>
              <a:rPr lang="en-US" sz="2400" spc="-105" dirty="0">
                <a:latin typeface="Arial"/>
                <a:cs typeface="Arial"/>
              </a:rPr>
              <a:t> </a:t>
            </a:r>
            <a:r>
              <a:rPr sz="2400" dirty="0">
                <a:latin typeface="Arial"/>
                <a:cs typeface="Arial"/>
              </a:rPr>
              <a:t>s</a:t>
            </a:r>
            <a:r>
              <a:rPr sz="2400" spc="-15" dirty="0">
                <a:latin typeface="Arial"/>
                <a:cs typeface="Arial"/>
              </a:rPr>
              <a:t>c</a:t>
            </a:r>
            <a:r>
              <a:rPr sz="2400" spc="-5" dirty="0">
                <a:latin typeface="Arial"/>
                <a:cs typeface="Arial"/>
              </a:rPr>
              <a:t>r</a:t>
            </a:r>
            <a:r>
              <a:rPr sz="2400" spc="-20" dirty="0">
                <a:latin typeface="Arial"/>
                <a:cs typeface="Arial"/>
              </a:rPr>
              <a:t>e</a:t>
            </a:r>
            <a:r>
              <a:rPr sz="2400" spc="-15" dirty="0">
                <a:latin typeface="Arial"/>
                <a:cs typeface="Arial"/>
              </a:rPr>
              <a:t>e</a:t>
            </a:r>
            <a:r>
              <a:rPr sz="2400" spc="-5" dirty="0">
                <a:latin typeface="Arial"/>
                <a:cs typeface="Arial"/>
              </a:rPr>
              <a:t>n</a:t>
            </a:r>
            <a:endParaRPr sz="2400" dirty="0">
              <a:latin typeface="Arial"/>
              <a:cs typeface="Arial"/>
            </a:endParaRPr>
          </a:p>
        </p:txBody>
      </p:sp>
      <p:sp>
        <p:nvSpPr>
          <p:cNvPr id="11" name="object 11"/>
          <p:cNvSpPr txBox="1"/>
          <p:nvPr/>
        </p:nvSpPr>
        <p:spPr>
          <a:xfrm>
            <a:off x="9292081" y="5263133"/>
            <a:ext cx="1019175" cy="748030"/>
          </a:xfrm>
          <a:prstGeom prst="rect">
            <a:avLst/>
          </a:prstGeom>
        </p:spPr>
        <p:txBody>
          <a:bodyPr vert="horz" wrap="square" lIns="0" tIns="0" rIns="0" bIns="0" rtlCol="0">
            <a:spAutoFit/>
          </a:bodyPr>
          <a:lstStyle/>
          <a:p>
            <a:pPr marL="224154" marR="5080" indent="-212090">
              <a:lnSpc>
                <a:spcPct val="100000"/>
              </a:lnSpc>
            </a:pPr>
            <a:r>
              <a:rPr sz="2400" spc="-15" dirty="0">
                <a:latin typeface="Arial"/>
                <a:cs typeface="Arial"/>
              </a:rPr>
              <a:t>L</a:t>
            </a:r>
            <a:r>
              <a:rPr sz="2400" spc="-5" dirty="0">
                <a:latin typeface="Arial"/>
                <a:cs typeface="Arial"/>
              </a:rPr>
              <a:t>i</a:t>
            </a:r>
            <a:r>
              <a:rPr sz="2400" spc="-20" dirty="0">
                <a:latin typeface="Arial"/>
                <a:cs typeface="Arial"/>
              </a:rPr>
              <a:t>g</a:t>
            </a:r>
            <a:r>
              <a:rPr sz="2400" spc="-15" dirty="0">
                <a:latin typeface="Arial"/>
                <a:cs typeface="Arial"/>
              </a:rPr>
              <a:t>h</a:t>
            </a:r>
            <a:r>
              <a:rPr sz="2400" spc="-20" dirty="0">
                <a:latin typeface="Arial"/>
                <a:cs typeface="Arial"/>
              </a:rPr>
              <a:t>t</a:t>
            </a:r>
            <a:r>
              <a:rPr sz="2400" spc="-5" dirty="0">
                <a:latin typeface="Arial"/>
                <a:cs typeface="Arial"/>
              </a:rPr>
              <a:t>ed</a:t>
            </a:r>
            <a:r>
              <a:rPr lang="en-US" sz="2400" spc="-5" dirty="0">
                <a:latin typeface="Arial"/>
                <a:cs typeface="Arial"/>
              </a:rPr>
              <a:t> </a:t>
            </a:r>
            <a:r>
              <a:rPr sz="2400" dirty="0">
                <a:latin typeface="Arial"/>
                <a:cs typeface="Arial"/>
              </a:rPr>
              <a:t>strip</a:t>
            </a:r>
          </a:p>
        </p:txBody>
      </p:sp>
      <p:sp>
        <p:nvSpPr>
          <p:cNvPr id="12" name="object 12"/>
          <p:cNvSpPr/>
          <p:nvPr/>
        </p:nvSpPr>
        <p:spPr>
          <a:xfrm>
            <a:off x="9058275" y="4071746"/>
            <a:ext cx="438150" cy="1162050"/>
          </a:xfrm>
          <a:custGeom>
            <a:avLst/>
            <a:gdLst/>
            <a:ahLst/>
            <a:cxnLst/>
            <a:rect l="l" t="t" r="r" b="b"/>
            <a:pathLst>
              <a:path w="438150" h="1162050">
                <a:moveTo>
                  <a:pt x="438023" y="1161541"/>
                </a:moveTo>
                <a:lnTo>
                  <a:pt x="0" y="0"/>
                </a:lnTo>
              </a:path>
            </a:pathLst>
          </a:custGeom>
          <a:ln w="25145">
            <a:solidFill>
              <a:srgbClr val="C00000"/>
            </a:solidFill>
          </a:ln>
        </p:spPr>
        <p:txBody>
          <a:bodyPr wrap="square" lIns="0" tIns="0" rIns="0" bIns="0" rtlCol="0"/>
          <a:lstStyle/>
          <a:p>
            <a:endParaRPr dirty="0"/>
          </a:p>
        </p:txBody>
      </p:sp>
      <p:sp>
        <p:nvSpPr>
          <p:cNvPr id="13" name="object 13"/>
          <p:cNvSpPr txBox="1"/>
          <p:nvPr/>
        </p:nvSpPr>
        <p:spPr>
          <a:xfrm>
            <a:off x="7351776" y="4910582"/>
            <a:ext cx="1271905" cy="748030"/>
          </a:xfrm>
          <a:prstGeom prst="rect">
            <a:avLst/>
          </a:prstGeom>
        </p:spPr>
        <p:txBody>
          <a:bodyPr vert="horz" wrap="square" lIns="0" tIns="0" rIns="0" bIns="0" rtlCol="0">
            <a:spAutoFit/>
          </a:bodyPr>
          <a:lstStyle/>
          <a:p>
            <a:pPr marL="402590" marR="5080" indent="-390525">
              <a:lnSpc>
                <a:spcPct val="100000"/>
              </a:lnSpc>
            </a:pPr>
            <a:r>
              <a:rPr sz="2400" spc="-5" dirty="0">
                <a:latin typeface="Arial"/>
                <a:cs typeface="Arial"/>
              </a:rPr>
              <a:t>C</a:t>
            </a:r>
            <a:r>
              <a:rPr sz="2400" spc="-20" dirty="0">
                <a:latin typeface="Arial"/>
                <a:cs typeface="Arial"/>
              </a:rPr>
              <a:t>a</a:t>
            </a:r>
            <a:r>
              <a:rPr sz="2400" dirty="0">
                <a:latin typeface="Arial"/>
                <a:cs typeface="Arial"/>
              </a:rPr>
              <a:t>r</a:t>
            </a:r>
            <a:r>
              <a:rPr sz="2400" spc="-15" dirty="0">
                <a:latin typeface="Arial"/>
                <a:cs typeface="Arial"/>
              </a:rPr>
              <a:t>t</a:t>
            </a:r>
            <a:r>
              <a:rPr sz="2400" spc="-5" dirty="0">
                <a:latin typeface="Arial"/>
                <a:cs typeface="Arial"/>
              </a:rPr>
              <a:t>r</a:t>
            </a:r>
            <a:r>
              <a:rPr sz="2400" spc="-20" dirty="0">
                <a:latin typeface="Arial"/>
                <a:cs typeface="Arial"/>
              </a:rPr>
              <a:t>i</a:t>
            </a:r>
            <a:r>
              <a:rPr sz="2400" spc="-10" dirty="0">
                <a:latin typeface="Arial"/>
                <a:cs typeface="Arial"/>
              </a:rPr>
              <a:t>d</a:t>
            </a:r>
            <a:r>
              <a:rPr sz="2400" spc="-20" dirty="0">
                <a:latin typeface="Arial"/>
                <a:cs typeface="Arial"/>
              </a:rPr>
              <a:t>g</a:t>
            </a:r>
            <a:r>
              <a:rPr sz="2400" spc="-5" dirty="0">
                <a:latin typeface="Arial"/>
                <a:cs typeface="Arial"/>
              </a:rPr>
              <a:t>e</a:t>
            </a:r>
            <a:r>
              <a:rPr lang="en-US" sz="2400" spc="-5" dirty="0">
                <a:latin typeface="Arial"/>
                <a:cs typeface="Arial"/>
              </a:rPr>
              <a:t> </a:t>
            </a:r>
            <a:r>
              <a:rPr sz="2400" spc="-10" dirty="0">
                <a:latin typeface="Arial"/>
                <a:cs typeface="Arial"/>
              </a:rPr>
              <a:t>slot</a:t>
            </a:r>
            <a:endParaRPr sz="2400" dirty="0">
              <a:latin typeface="Arial"/>
              <a:cs typeface="Arial"/>
            </a:endParaRPr>
          </a:p>
        </p:txBody>
      </p:sp>
      <p:sp>
        <p:nvSpPr>
          <p:cNvPr id="14" name="object 14"/>
          <p:cNvSpPr/>
          <p:nvPr/>
        </p:nvSpPr>
        <p:spPr>
          <a:xfrm>
            <a:off x="8065389" y="3677792"/>
            <a:ext cx="833755" cy="1213485"/>
          </a:xfrm>
          <a:custGeom>
            <a:avLst/>
            <a:gdLst/>
            <a:ahLst/>
            <a:cxnLst/>
            <a:rect l="l" t="t" r="r" b="b"/>
            <a:pathLst>
              <a:path w="833754" h="1213485">
                <a:moveTo>
                  <a:pt x="0" y="1213358"/>
                </a:moveTo>
                <a:lnTo>
                  <a:pt x="833501" y="0"/>
                </a:lnTo>
              </a:path>
            </a:pathLst>
          </a:custGeom>
          <a:ln w="25146">
            <a:solidFill>
              <a:srgbClr val="C00000"/>
            </a:solidFill>
          </a:ln>
        </p:spPr>
        <p:txBody>
          <a:bodyPr wrap="square" lIns="0" tIns="0" rIns="0" bIns="0" rtlCol="0"/>
          <a:lstStyle/>
          <a:p>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248F4-9C80-CAB0-7645-FA405004B16E}"/>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4670815D-5D2D-4D9B-A881-380B8B076547}"/>
              </a:ext>
            </a:extLst>
          </p:cNvPr>
          <p:cNvSpPr txBox="1">
            <a:spLocks noGrp="1"/>
          </p:cNvSpPr>
          <p:nvPr>
            <p:ph type="title"/>
          </p:nvPr>
        </p:nvSpPr>
        <p:spPr/>
        <p:txBody>
          <a:bodyPr/>
          <a:lstStyle/>
          <a:p>
            <a:r>
              <a:rPr lang="en-US" dirty="0"/>
              <a:t>Errors &amp; Warnings During Testing</a:t>
            </a:r>
          </a:p>
        </p:txBody>
      </p:sp>
      <p:sp>
        <p:nvSpPr>
          <p:cNvPr id="7" name="Text Placeholder 6">
            <a:extLst>
              <a:ext uri="{FF2B5EF4-FFF2-40B4-BE49-F238E27FC236}">
                <a16:creationId xmlns:a16="http://schemas.microsoft.com/office/drawing/2014/main" id="{FDD4E8C1-9E81-4A1C-9286-13D0D16FB95F}"/>
              </a:ext>
            </a:extLst>
          </p:cNvPr>
          <p:cNvSpPr>
            <a:spLocks noGrp="1"/>
          </p:cNvSpPr>
          <p:nvPr>
            <p:ph type="body" sz="quarter" idx="11"/>
          </p:nvPr>
        </p:nvSpPr>
        <p:spPr>
          <a:xfrm>
            <a:off x="592931" y="914400"/>
            <a:ext cx="8682176" cy="4572000"/>
          </a:xfrm>
        </p:spPr>
        <p:txBody>
          <a:bodyPr>
            <a:normAutofit/>
          </a:bodyPr>
          <a:lstStyle/>
          <a:p>
            <a:pPr marL="342900" indent="-342900">
              <a:buClr>
                <a:schemeClr val="tx2">
                  <a:lumMod val="60000"/>
                  <a:lumOff val="40000"/>
                </a:schemeClr>
              </a:buClr>
              <a:buFont typeface="Arial" panose="020B0604020202020204" pitchFamily="34" charset="0"/>
              <a:buChar char="•"/>
            </a:pPr>
            <a:r>
              <a:rPr lang="en-US" sz="2000" dirty="0"/>
              <a:t>An error causes the test to stop and may require you to replace the cartridge or to turn the power off and back on in an attempt to clear the error. </a:t>
            </a:r>
          </a:p>
          <a:p>
            <a:pPr marL="342900" indent="-342900">
              <a:buClr>
                <a:schemeClr val="tx2">
                  <a:lumMod val="60000"/>
                  <a:lumOff val="40000"/>
                </a:schemeClr>
              </a:buClr>
              <a:buFont typeface="Arial" panose="020B0604020202020204" pitchFamily="34" charset="0"/>
              <a:buChar char="•"/>
            </a:pPr>
            <a:r>
              <a:rPr lang="en-US" sz="2000" dirty="0"/>
              <a:t>A warning does not require you to take a specific action, and the test continues to run.</a:t>
            </a:r>
          </a:p>
        </p:txBody>
      </p:sp>
      <p:pic>
        <p:nvPicPr>
          <p:cNvPr id="10" name="Picture 9">
            <a:extLst>
              <a:ext uri="{FF2B5EF4-FFF2-40B4-BE49-F238E27FC236}">
                <a16:creationId xmlns:a16="http://schemas.microsoft.com/office/drawing/2014/main" id="{EB8EA3FA-52CE-6851-DDB5-39C5EDE5177A}"/>
              </a:ext>
            </a:extLst>
          </p:cNvPr>
          <p:cNvPicPr>
            <a:picLocks noChangeAspect="1"/>
          </p:cNvPicPr>
          <p:nvPr/>
        </p:nvPicPr>
        <p:blipFill>
          <a:blip r:embed="rId3"/>
          <a:stretch>
            <a:fillRect/>
          </a:stretch>
        </p:blipFill>
        <p:spPr>
          <a:xfrm>
            <a:off x="998139" y="2787709"/>
            <a:ext cx="4800600" cy="3536891"/>
          </a:xfrm>
          <a:prstGeom prst="rect">
            <a:avLst/>
          </a:prstGeom>
        </p:spPr>
      </p:pic>
      <p:pic>
        <p:nvPicPr>
          <p:cNvPr id="12" name="Picture 11">
            <a:extLst>
              <a:ext uri="{FF2B5EF4-FFF2-40B4-BE49-F238E27FC236}">
                <a16:creationId xmlns:a16="http://schemas.microsoft.com/office/drawing/2014/main" id="{E0CF2412-7A01-4318-CCD8-3325EAF2443B}"/>
              </a:ext>
            </a:extLst>
          </p:cNvPr>
          <p:cNvPicPr>
            <a:picLocks noChangeAspect="1"/>
          </p:cNvPicPr>
          <p:nvPr/>
        </p:nvPicPr>
        <p:blipFill>
          <a:blip r:embed="rId4"/>
          <a:stretch>
            <a:fillRect/>
          </a:stretch>
        </p:blipFill>
        <p:spPr>
          <a:xfrm>
            <a:off x="6424805" y="2787708"/>
            <a:ext cx="4800600" cy="3551796"/>
          </a:xfrm>
          <a:prstGeom prst="rect">
            <a:avLst/>
          </a:prstGeom>
        </p:spPr>
      </p:pic>
    </p:spTree>
    <p:extLst>
      <p:ext uri="{BB962C8B-B14F-4D97-AF65-F5344CB8AC3E}">
        <p14:creationId xmlns:p14="http://schemas.microsoft.com/office/powerpoint/2010/main" val="2045486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Critical Alerts</a:t>
            </a:r>
          </a:p>
        </p:txBody>
      </p:sp>
      <p:sp>
        <p:nvSpPr>
          <p:cNvPr id="10" name="Text Placeholder 9">
            <a:extLst>
              <a:ext uri="{FF2B5EF4-FFF2-40B4-BE49-F238E27FC236}">
                <a16:creationId xmlns:a16="http://schemas.microsoft.com/office/drawing/2014/main" id="{9B733B5C-584B-4832-84E5-723D39A81DAF}"/>
              </a:ext>
            </a:extLst>
          </p:cNvPr>
          <p:cNvSpPr>
            <a:spLocks noGrp="1"/>
          </p:cNvSpPr>
          <p:nvPr>
            <p:ph type="body" sz="quarter" idx="11"/>
          </p:nvPr>
        </p:nvSpPr>
        <p:spPr/>
        <p:txBody>
          <a:bodyPr/>
          <a:lstStyle/>
          <a:p>
            <a:pPr marL="342900" indent="-342900">
              <a:buClr>
                <a:schemeClr val="tx2">
                  <a:lumMod val="60000"/>
                  <a:lumOff val="40000"/>
                </a:schemeClr>
              </a:buClr>
              <a:buFont typeface="Arial" panose="020B0604020202020204" pitchFamily="34" charset="0"/>
              <a:buChar char="•"/>
            </a:pPr>
            <a:r>
              <a:rPr lang="en-US" dirty="0"/>
              <a:t>System encounters an unrecoverable error</a:t>
            </a:r>
          </a:p>
          <a:p>
            <a:pPr marL="342900" indent="-342900">
              <a:buClr>
                <a:schemeClr val="tx2">
                  <a:lumMod val="60000"/>
                  <a:lumOff val="40000"/>
                </a:schemeClr>
              </a:buClr>
              <a:buFont typeface="Arial" panose="020B0604020202020204" pitchFamily="34" charset="0"/>
              <a:buChar char="•"/>
            </a:pPr>
            <a:r>
              <a:rPr lang="en-US" dirty="0"/>
              <a:t>Note error code and turn analyzer off and restart</a:t>
            </a:r>
          </a:p>
          <a:p>
            <a:pPr marL="342900" indent="-342900">
              <a:buClr>
                <a:schemeClr val="tx2">
                  <a:lumMod val="60000"/>
                  <a:lumOff val="40000"/>
                </a:schemeClr>
              </a:buClr>
              <a:buFont typeface="Arial" panose="020B0604020202020204" pitchFamily="34" charset="0"/>
              <a:buChar char="•"/>
            </a:pPr>
            <a:r>
              <a:rPr lang="en-US" dirty="0"/>
              <a:t>If alert does not clear, contact customer support</a:t>
            </a:r>
          </a:p>
        </p:txBody>
      </p:sp>
      <p:sp>
        <p:nvSpPr>
          <p:cNvPr id="6" name="object 6"/>
          <p:cNvSpPr>
            <a:spLocks noChangeAspect="1"/>
          </p:cNvSpPr>
          <p:nvPr/>
        </p:nvSpPr>
        <p:spPr>
          <a:xfrm>
            <a:off x="3505200" y="3099817"/>
            <a:ext cx="4128516" cy="2940558"/>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Cleaning the Analyzer</a:t>
            </a:r>
          </a:p>
        </p:txBody>
      </p:sp>
      <p:sp>
        <p:nvSpPr>
          <p:cNvPr id="11" name="Text Placeholder 10">
            <a:extLst>
              <a:ext uri="{FF2B5EF4-FFF2-40B4-BE49-F238E27FC236}">
                <a16:creationId xmlns:a16="http://schemas.microsoft.com/office/drawing/2014/main" id="{D4758040-50A6-4AF3-845C-2D7F2B17657F}"/>
              </a:ext>
            </a:extLst>
          </p:cNvPr>
          <p:cNvSpPr>
            <a:spLocks noGrp="1"/>
          </p:cNvSpPr>
          <p:nvPr>
            <p:ph type="body" sz="quarter" idx="11"/>
          </p:nvPr>
        </p:nvSpPr>
        <p:spPr>
          <a:xfrm>
            <a:off x="614224" y="1295401"/>
            <a:ext cx="8834576" cy="4572000"/>
          </a:xfrm>
        </p:spPr>
        <p:txBody>
          <a:bodyPr/>
          <a:lstStyle/>
          <a:p>
            <a:pPr marL="342900" indent="-342900">
              <a:buClr>
                <a:schemeClr val="tx2">
                  <a:lumMod val="60000"/>
                  <a:lumOff val="40000"/>
                </a:schemeClr>
              </a:buClr>
              <a:buFont typeface="Arial" panose="020B0604020202020204" pitchFamily="34" charset="0"/>
              <a:buChar char="•"/>
            </a:pPr>
            <a:r>
              <a:rPr lang="en-US" dirty="0"/>
              <a:t>Wipe down analyzer surface weekly or as needed</a:t>
            </a:r>
          </a:p>
          <a:p>
            <a:pPr marL="800100" lvl="2" indent="-342900">
              <a:buClr>
                <a:schemeClr val="tx2">
                  <a:lumMod val="60000"/>
                  <a:lumOff val="40000"/>
                </a:schemeClr>
              </a:buClr>
              <a:buFont typeface="Arial" panose="020B0604020202020204" pitchFamily="34" charset="0"/>
              <a:buChar char="•"/>
            </a:pPr>
            <a:r>
              <a:rPr lang="en-US" dirty="0"/>
              <a:t>Disposable gloves</a:t>
            </a:r>
          </a:p>
          <a:p>
            <a:pPr marL="800100" lvl="2" indent="-342900">
              <a:buClr>
                <a:schemeClr val="tx2">
                  <a:lumMod val="60000"/>
                  <a:lumOff val="40000"/>
                </a:schemeClr>
              </a:buClr>
              <a:buFont typeface="Arial" panose="020B0604020202020204" pitchFamily="34" charset="0"/>
              <a:buChar char="•"/>
            </a:pPr>
            <a:r>
              <a:rPr lang="en-US" dirty="0"/>
              <a:t>70 – 95% isopropyl alcohol plus 2” X 2” Gauze pads or germicidal disposable wipes</a:t>
            </a:r>
          </a:p>
        </p:txBody>
      </p:sp>
      <p:sp>
        <p:nvSpPr>
          <p:cNvPr id="6" name="object 6"/>
          <p:cNvSpPr/>
          <p:nvPr/>
        </p:nvSpPr>
        <p:spPr>
          <a:xfrm>
            <a:off x="3295650" y="3267455"/>
            <a:ext cx="2605278" cy="2512314"/>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6729221" y="4570476"/>
            <a:ext cx="1081277" cy="1524000"/>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6101334" y="2820161"/>
            <a:ext cx="2192273" cy="1907286"/>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9F4141-BE5D-4EC7-9D59-DCE04887B191}"/>
              </a:ext>
            </a:extLst>
          </p:cNvPr>
          <p:cNvSpPr>
            <a:spLocks noGrp="1"/>
          </p:cNvSpPr>
          <p:nvPr>
            <p:ph type="body" sz="quarter" idx="10"/>
          </p:nvPr>
        </p:nvSpPr>
        <p:spPr/>
        <p:txBody>
          <a:bodyPr/>
          <a:lstStyle/>
          <a:p>
            <a:r>
              <a:rPr lang="en-US" dirty="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92931" y="324894"/>
            <a:ext cx="10837070" cy="384721"/>
          </a:xfrm>
          <a:prstGeom prst="rect">
            <a:avLst/>
          </a:prstGeom>
        </p:spPr>
        <p:txBody>
          <a:bodyPr vert="horz" wrap="square" lIns="0" tIns="0" rIns="0" bIns="0" rtlCol="0">
            <a:spAutoFit/>
          </a:bodyPr>
          <a:lstStyle/>
          <a:p>
            <a:pPr marL="12700">
              <a:lnSpc>
                <a:spcPct val="100000"/>
              </a:lnSpc>
            </a:pPr>
            <a:r>
              <a:rPr dirty="0"/>
              <a:t>Analyzer </a:t>
            </a:r>
            <a:r>
              <a:rPr lang="en-US" dirty="0"/>
              <a:t>B</a:t>
            </a:r>
            <a:r>
              <a:rPr dirty="0"/>
              <a:t>ack</a:t>
            </a:r>
            <a:r>
              <a:rPr spc="-90" dirty="0"/>
              <a:t> </a:t>
            </a:r>
            <a:r>
              <a:rPr lang="en-US" spc="-5" dirty="0"/>
              <a:t>P</a:t>
            </a:r>
            <a:r>
              <a:rPr spc="-5" dirty="0"/>
              <a:t>anel</a:t>
            </a:r>
          </a:p>
        </p:txBody>
      </p:sp>
      <p:sp>
        <p:nvSpPr>
          <p:cNvPr id="7" name="object 7"/>
          <p:cNvSpPr txBox="1"/>
          <p:nvPr/>
        </p:nvSpPr>
        <p:spPr>
          <a:xfrm>
            <a:off x="2099146" y="1365169"/>
            <a:ext cx="1172845" cy="748030"/>
          </a:xfrm>
          <a:prstGeom prst="rect">
            <a:avLst/>
          </a:prstGeom>
        </p:spPr>
        <p:txBody>
          <a:bodyPr vert="horz" wrap="square" lIns="0" tIns="0" rIns="0" bIns="0" rtlCol="0">
            <a:spAutoFit/>
          </a:bodyPr>
          <a:lstStyle/>
          <a:p>
            <a:pPr marL="250190" marR="5080" indent="-238125">
              <a:lnSpc>
                <a:spcPct val="100000"/>
              </a:lnSpc>
            </a:pPr>
            <a:r>
              <a:rPr sz="2400" spc="-5" dirty="0">
                <a:latin typeface="Arial"/>
                <a:cs typeface="Arial"/>
              </a:rPr>
              <a:t>C</a:t>
            </a:r>
            <a:r>
              <a:rPr sz="2400" spc="-20" dirty="0">
                <a:latin typeface="Arial"/>
                <a:cs typeface="Arial"/>
              </a:rPr>
              <a:t>a</a:t>
            </a:r>
            <a:r>
              <a:rPr sz="2400" dirty="0">
                <a:latin typeface="Arial"/>
                <a:cs typeface="Arial"/>
              </a:rPr>
              <a:t>r</a:t>
            </a:r>
            <a:r>
              <a:rPr sz="2400" spc="-15" dirty="0">
                <a:latin typeface="Arial"/>
                <a:cs typeface="Arial"/>
              </a:rPr>
              <a:t>r</a:t>
            </a:r>
            <a:r>
              <a:rPr sz="2400" spc="-5" dirty="0">
                <a:latin typeface="Arial"/>
                <a:cs typeface="Arial"/>
              </a:rPr>
              <a:t>y</a:t>
            </a:r>
            <a:r>
              <a:rPr sz="2400" spc="-15" dirty="0">
                <a:latin typeface="Arial"/>
                <a:cs typeface="Arial"/>
              </a:rPr>
              <a:t>i</a:t>
            </a:r>
            <a:r>
              <a:rPr sz="2400" spc="-5" dirty="0">
                <a:latin typeface="Arial"/>
                <a:cs typeface="Arial"/>
              </a:rPr>
              <a:t>ng</a:t>
            </a:r>
            <a:r>
              <a:rPr lang="en-US" sz="2400" spc="-5" dirty="0">
                <a:latin typeface="Arial"/>
                <a:cs typeface="Arial"/>
              </a:rPr>
              <a:t> </a:t>
            </a:r>
            <a:r>
              <a:rPr sz="2400" spc="-15" dirty="0">
                <a:latin typeface="Arial"/>
                <a:cs typeface="Arial"/>
              </a:rPr>
              <a:t>ha</a:t>
            </a:r>
            <a:r>
              <a:rPr sz="2400" spc="-30" dirty="0">
                <a:latin typeface="Arial"/>
                <a:cs typeface="Arial"/>
              </a:rPr>
              <a:t>n</a:t>
            </a:r>
            <a:r>
              <a:rPr sz="2400" spc="-15" dirty="0">
                <a:latin typeface="Arial"/>
                <a:cs typeface="Arial"/>
              </a:rPr>
              <a:t>d</a:t>
            </a:r>
            <a:r>
              <a:rPr sz="2400" spc="-5" dirty="0">
                <a:latin typeface="Arial"/>
                <a:cs typeface="Arial"/>
              </a:rPr>
              <a:t>le</a:t>
            </a:r>
            <a:endParaRPr sz="2400" dirty="0">
              <a:latin typeface="Arial"/>
              <a:cs typeface="Arial"/>
            </a:endParaRPr>
          </a:p>
        </p:txBody>
      </p:sp>
      <p:sp>
        <p:nvSpPr>
          <p:cNvPr id="9" name="object 9"/>
          <p:cNvSpPr txBox="1"/>
          <p:nvPr/>
        </p:nvSpPr>
        <p:spPr>
          <a:xfrm>
            <a:off x="4080128" y="5568949"/>
            <a:ext cx="1176655" cy="748030"/>
          </a:xfrm>
          <a:prstGeom prst="rect">
            <a:avLst/>
          </a:prstGeom>
        </p:spPr>
        <p:txBody>
          <a:bodyPr vert="horz" wrap="square" lIns="0" tIns="0" rIns="0" bIns="0" rtlCol="0">
            <a:spAutoFit/>
          </a:bodyPr>
          <a:lstStyle/>
          <a:p>
            <a:pPr marL="12700">
              <a:lnSpc>
                <a:spcPct val="100000"/>
              </a:lnSpc>
            </a:pPr>
            <a:r>
              <a:rPr sz="2400" spc="-10" dirty="0">
                <a:latin typeface="Arial"/>
                <a:cs typeface="Arial"/>
              </a:rPr>
              <a:t>Ethernet</a:t>
            </a:r>
            <a:endParaRPr sz="2400" dirty="0">
              <a:latin typeface="Arial"/>
              <a:cs typeface="Arial"/>
            </a:endParaRPr>
          </a:p>
          <a:p>
            <a:pPr marL="638175">
              <a:lnSpc>
                <a:spcPct val="100000"/>
              </a:lnSpc>
            </a:pPr>
            <a:r>
              <a:rPr sz="2400" dirty="0">
                <a:latin typeface="Arial"/>
                <a:cs typeface="Arial"/>
              </a:rPr>
              <a:t>port</a:t>
            </a:r>
          </a:p>
        </p:txBody>
      </p:sp>
      <p:sp>
        <p:nvSpPr>
          <p:cNvPr id="11" name="object 11"/>
          <p:cNvSpPr txBox="1"/>
          <p:nvPr/>
        </p:nvSpPr>
        <p:spPr>
          <a:xfrm>
            <a:off x="8485173" y="4610903"/>
            <a:ext cx="886460" cy="748030"/>
          </a:xfrm>
          <a:prstGeom prst="rect">
            <a:avLst/>
          </a:prstGeom>
        </p:spPr>
        <p:txBody>
          <a:bodyPr vert="horz" wrap="square" lIns="0" tIns="0" rIns="0" bIns="0" rtlCol="0">
            <a:spAutoFit/>
          </a:bodyPr>
          <a:lstStyle/>
          <a:p>
            <a:pPr marL="12700" marR="5080">
              <a:lnSpc>
                <a:spcPct val="100000"/>
              </a:lnSpc>
            </a:pPr>
            <a:r>
              <a:rPr sz="2400" spc="-5" dirty="0">
                <a:latin typeface="Arial"/>
                <a:cs typeface="Arial"/>
              </a:rPr>
              <a:t>P</a:t>
            </a:r>
            <a:r>
              <a:rPr sz="2400" spc="-20" dirty="0">
                <a:latin typeface="Arial"/>
                <a:cs typeface="Arial"/>
              </a:rPr>
              <a:t>o</a:t>
            </a:r>
            <a:r>
              <a:rPr sz="2400" spc="-5" dirty="0">
                <a:latin typeface="Arial"/>
                <a:cs typeface="Arial"/>
              </a:rPr>
              <a:t>w</a:t>
            </a:r>
            <a:r>
              <a:rPr sz="2400" spc="-20" dirty="0">
                <a:latin typeface="Arial"/>
                <a:cs typeface="Arial"/>
              </a:rPr>
              <a:t>e</a:t>
            </a:r>
            <a:r>
              <a:rPr sz="2400" dirty="0">
                <a:latin typeface="Arial"/>
                <a:cs typeface="Arial"/>
              </a:rPr>
              <a:t>r</a:t>
            </a:r>
            <a:r>
              <a:rPr lang="en-US" sz="2400" dirty="0">
                <a:latin typeface="Arial"/>
                <a:cs typeface="Arial"/>
              </a:rPr>
              <a:t> </a:t>
            </a:r>
            <a:r>
              <a:rPr sz="2400" spc="-5" dirty="0">
                <a:latin typeface="Arial"/>
                <a:cs typeface="Arial"/>
              </a:rPr>
              <a:t>jack</a:t>
            </a:r>
            <a:endParaRPr sz="2400" dirty="0">
              <a:latin typeface="Arial"/>
              <a:cs typeface="Arial"/>
            </a:endParaRPr>
          </a:p>
        </p:txBody>
      </p:sp>
      <p:sp>
        <p:nvSpPr>
          <p:cNvPr id="12" name="object 12"/>
          <p:cNvSpPr txBox="1"/>
          <p:nvPr/>
        </p:nvSpPr>
        <p:spPr>
          <a:xfrm>
            <a:off x="8485173" y="3470147"/>
            <a:ext cx="869950" cy="748030"/>
          </a:xfrm>
          <a:prstGeom prst="rect">
            <a:avLst/>
          </a:prstGeom>
        </p:spPr>
        <p:txBody>
          <a:bodyPr vert="horz" wrap="square" lIns="0" tIns="0" rIns="0" bIns="0" rtlCol="0">
            <a:spAutoFit/>
          </a:bodyPr>
          <a:lstStyle/>
          <a:p>
            <a:pPr marL="12700">
              <a:lnSpc>
                <a:spcPct val="100000"/>
              </a:lnSpc>
            </a:pPr>
            <a:r>
              <a:rPr sz="2400" spc="-20" dirty="0">
                <a:latin typeface="Arial"/>
                <a:cs typeface="Arial"/>
              </a:rPr>
              <a:t>On/off</a:t>
            </a:r>
            <a:endParaRPr sz="2400" dirty="0">
              <a:latin typeface="Arial"/>
              <a:cs typeface="Arial"/>
            </a:endParaRPr>
          </a:p>
          <a:p>
            <a:pPr marL="12700">
              <a:lnSpc>
                <a:spcPct val="100000"/>
              </a:lnSpc>
            </a:pPr>
            <a:r>
              <a:rPr sz="2400" dirty="0">
                <a:latin typeface="Arial"/>
                <a:cs typeface="Arial"/>
              </a:rPr>
              <a:t>s</a:t>
            </a:r>
            <a:r>
              <a:rPr sz="2400" spc="-15" dirty="0">
                <a:latin typeface="Arial"/>
                <a:cs typeface="Arial"/>
              </a:rPr>
              <a:t>w</a:t>
            </a:r>
            <a:r>
              <a:rPr sz="2400" dirty="0">
                <a:latin typeface="Arial"/>
                <a:cs typeface="Arial"/>
              </a:rPr>
              <a:t>i</a:t>
            </a:r>
            <a:r>
              <a:rPr sz="2400" spc="-15" dirty="0">
                <a:latin typeface="Arial"/>
                <a:cs typeface="Arial"/>
              </a:rPr>
              <a:t>t</a:t>
            </a:r>
            <a:r>
              <a:rPr sz="2400" dirty="0">
                <a:latin typeface="Arial"/>
                <a:cs typeface="Arial"/>
              </a:rPr>
              <a:t>ch</a:t>
            </a:r>
          </a:p>
        </p:txBody>
      </p:sp>
      <p:sp>
        <p:nvSpPr>
          <p:cNvPr id="14" name="object 14"/>
          <p:cNvSpPr txBox="1"/>
          <p:nvPr/>
        </p:nvSpPr>
        <p:spPr>
          <a:xfrm>
            <a:off x="6583429" y="5751829"/>
            <a:ext cx="703580" cy="382270"/>
          </a:xfrm>
          <a:prstGeom prst="rect">
            <a:avLst/>
          </a:prstGeom>
        </p:spPr>
        <p:txBody>
          <a:bodyPr vert="horz" wrap="square" lIns="0" tIns="0" rIns="0" bIns="0" rtlCol="0">
            <a:spAutoFit/>
          </a:bodyPr>
          <a:lstStyle/>
          <a:p>
            <a:pPr marL="12700">
              <a:lnSpc>
                <a:spcPct val="100000"/>
              </a:lnSpc>
            </a:pPr>
            <a:r>
              <a:rPr sz="2400" dirty="0">
                <a:latin typeface="Arial"/>
                <a:cs typeface="Arial"/>
              </a:rPr>
              <a:t>Fuse</a:t>
            </a:r>
          </a:p>
        </p:txBody>
      </p:sp>
      <p:sp>
        <p:nvSpPr>
          <p:cNvPr id="17" name="object 17"/>
          <p:cNvSpPr txBox="1"/>
          <p:nvPr/>
        </p:nvSpPr>
        <p:spPr>
          <a:xfrm>
            <a:off x="1640004" y="4478020"/>
            <a:ext cx="1648460" cy="748030"/>
          </a:xfrm>
          <a:prstGeom prst="rect">
            <a:avLst/>
          </a:prstGeom>
        </p:spPr>
        <p:txBody>
          <a:bodyPr vert="horz" wrap="square" lIns="0" tIns="0" rIns="0" bIns="0" rtlCol="0">
            <a:spAutoFit/>
          </a:bodyPr>
          <a:lstStyle/>
          <a:p>
            <a:pPr marL="1010919">
              <a:lnSpc>
                <a:spcPct val="100000"/>
              </a:lnSpc>
            </a:pPr>
            <a:r>
              <a:rPr sz="2400" spc="-10" dirty="0">
                <a:latin typeface="Arial"/>
                <a:cs typeface="Arial"/>
              </a:rPr>
              <a:t>USB</a:t>
            </a:r>
            <a:endParaRPr sz="2400" dirty="0">
              <a:latin typeface="Arial"/>
              <a:cs typeface="Arial"/>
            </a:endParaRPr>
          </a:p>
          <a:p>
            <a:pPr marL="12700">
              <a:lnSpc>
                <a:spcPct val="100000"/>
              </a:lnSpc>
            </a:pPr>
            <a:r>
              <a:rPr sz="2400" spc="-10" dirty="0">
                <a:latin typeface="Arial"/>
                <a:cs typeface="Arial"/>
              </a:rPr>
              <a:t>connections</a:t>
            </a:r>
            <a:endParaRPr sz="2400" dirty="0">
              <a:latin typeface="Arial"/>
              <a:cs typeface="Arial"/>
            </a:endParaRPr>
          </a:p>
        </p:txBody>
      </p:sp>
      <p:sp>
        <p:nvSpPr>
          <p:cNvPr id="19" name="object 19"/>
          <p:cNvSpPr txBox="1"/>
          <p:nvPr/>
        </p:nvSpPr>
        <p:spPr>
          <a:xfrm>
            <a:off x="1712431" y="3444873"/>
            <a:ext cx="1559560" cy="748030"/>
          </a:xfrm>
          <a:prstGeom prst="rect">
            <a:avLst/>
          </a:prstGeom>
        </p:spPr>
        <p:txBody>
          <a:bodyPr vert="horz" wrap="square" lIns="0" tIns="0" rIns="0" bIns="0" rtlCol="0">
            <a:spAutoFit/>
          </a:bodyPr>
          <a:lstStyle/>
          <a:p>
            <a:pPr marL="353695" marR="5080" indent="-341630">
              <a:lnSpc>
                <a:spcPct val="100000"/>
              </a:lnSpc>
            </a:pPr>
            <a:r>
              <a:rPr sz="2400" spc="-5" dirty="0">
                <a:latin typeface="Arial"/>
                <a:cs typeface="Arial"/>
              </a:rPr>
              <a:t>Cooling</a:t>
            </a:r>
            <a:r>
              <a:rPr sz="2400" spc="-135" dirty="0">
                <a:latin typeface="Arial"/>
                <a:cs typeface="Arial"/>
              </a:rPr>
              <a:t> </a:t>
            </a:r>
            <a:r>
              <a:rPr sz="2400" dirty="0">
                <a:latin typeface="Arial"/>
                <a:cs typeface="Arial"/>
              </a:rPr>
              <a:t>fan</a:t>
            </a:r>
            <a:r>
              <a:rPr lang="en-US" sz="2400" dirty="0">
                <a:latin typeface="Arial"/>
                <a:cs typeface="Arial"/>
              </a:rPr>
              <a:t> </a:t>
            </a:r>
            <a:r>
              <a:rPr sz="2400" spc="-5" dirty="0">
                <a:latin typeface="Arial"/>
                <a:cs typeface="Arial"/>
              </a:rPr>
              <a:t>with</a:t>
            </a:r>
            <a:r>
              <a:rPr sz="2400" spc="-190" dirty="0">
                <a:latin typeface="Arial"/>
                <a:cs typeface="Arial"/>
              </a:rPr>
              <a:t> </a:t>
            </a:r>
            <a:r>
              <a:rPr sz="2400" dirty="0">
                <a:latin typeface="Arial"/>
                <a:cs typeface="Arial"/>
              </a:rPr>
              <a:t>filter</a:t>
            </a:r>
          </a:p>
        </p:txBody>
      </p:sp>
      <p:sp>
        <p:nvSpPr>
          <p:cNvPr id="21" name="object 21"/>
          <p:cNvSpPr txBox="1"/>
          <p:nvPr/>
        </p:nvSpPr>
        <p:spPr>
          <a:xfrm>
            <a:off x="2147406" y="2478482"/>
            <a:ext cx="1105535" cy="748030"/>
          </a:xfrm>
          <a:prstGeom prst="rect">
            <a:avLst/>
          </a:prstGeom>
        </p:spPr>
        <p:txBody>
          <a:bodyPr vert="horz" wrap="square" lIns="0" tIns="0" rIns="0" bIns="0" rtlCol="0">
            <a:spAutoFit/>
          </a:bodyPr>
          <a:lstStyle/>
          <a:p>
            <a:pPr marL="12700" marR="5080" indent="152400">
              <a:lnSpc>
                <a:spcPct val="100000"/>
              </a:lnSpc>
            </a:pPr>
            <a:r>
              <a:rPr sz="2400" spc="-10" dirty="0">
                <a:latin typeface="Arial"/>
                <a:cs typeface="Arial"/>
              </a:rPr>
              <a:t>Serial</a:t>
            </a:r>
            <a:r>
              <a:rPr lang="en-US" sz="2400" spc="-10" dirty="0">
                <a:latin typeface="Arial"/>
                <a:cs typeface="Arial"/>
              </a:rPr>
              <a:t> </a:t>
            </a:r>
            <a:r>
              <a:rPr sz="2400" spc="-5" dirty="0">
                <a:latin typeface="Arial"/>
                <a:cs typeface="Arial"/>
              </a:rPr>
              <a:t>N</a:t>
            </a:r>
            <a:r>
              <a:rPr sz="2400" spc="-20" dirty="0">
                <a:latin typeface="Arial"/>
                <a:cs typeface="Arial"/>
              </a:rPr>
              <a:t>u</a:t>
            </a:r>
            <a:r>
              <a:rPr sz="2400" spc="-10" dirty="0">
                <a:latin typeface="Arial"/>
                <a:cs typeface="Arial"/>
              </a:rPr>
              <a:t>m</a:t>
            </a:r>
            <a:r>
              <a:rPr sz="2400" spc="-15" dirty="0">
                <a:latin typeface="Arial"/>
                <a:cs typeface="Arial"/>
              </a:rPr>
              <a:t>be</a:t>
            </a:r>
            <a:r>
              <a:rPr sz="2400" dirty="0">
                <a:latin typeface="Arial"/>
                <a:cs typeface="Arial"/>
              </a:rPr>
              <a:t>r</a:t>
            </a:r>
          </a:p>
        </p:txBody>
      </p:sp>
      <p:sp>
        <p:nvSpPr>
          <p:cNvPr id="23" name="object 23"/>
          <p:cNvSpPr txBox="1"/>
          <p:nvPr/>
        </p:nvSpPr>
        <p:spPr>
          <a:xfrm>
            <a:off x="8598079" y="1649572"/>
            <a:ext cx="615950" cy="382270"/>
          </a:xfrm>
          <a:prstGeom prst="rect">
            <a:avLst/>
          </a:prstGeom>
        </p:spPr>
        <p:txBody>
          <a:bodyPr vert="horz" wrap="square" lIns="0" tIns="0" rIns="0" bIns="0" rtlCol="0">
            <a:spAutoFit/>
          </a:bodyPr>
          <a:lstStyle/>
          <a:p>
            <a:pPr marL="12700">
              <a:lnSpc>
                <a:spcPct val="100000"/>
              </a:lnSpc>
            </a:pPr>
            <a:r>
              <a:rPr sz="2400" spc="-265" dirty="0">
                <a:latin typeface="Arial"/>
                <a:cs typeface="Arial"/>
              </a:rPr>
              <a:t>V</a:t>
            </a:r>
            <a:r>
              <a:rPr sz="2400" spc="-15" dirty="0">
                <a:latin typeface="Arial"/>
                <a:cs typeface="Arial"/>
              </a:rPr>
              <a:t>ent</a:t>
            </a:r>
            <a:endParaRPr sz="2400" dirty="0">
              <a:latin typeface="Arial"/>
              <a:cs typeface="Arial"/>
            </a:endParaRPr>
          </a:p>
        </p:txBody>
      </p:sp>
      <p:pic>
        <p:nvPicPr>
          <p:cNvPr id="27" name="Picture 26">
            <a:extLst>
              <a:ext uri="{FF2B5EF4-FFF2-40B4-BE49-F238E27FC236}">
                <a16:creationId xmlns:a16="http://schemas.microsoft.com/office/drawing/2014/main" id="{41F7DDA2-8460-3756-6F4F-9B0AFC9EFAD3}"/>
              </a:ext>
            </a:extLst>
          </p:cNvPr>
          <p:cNvPicPr>
            <a:picLocks noChangeAspect="1"/>
          </p:cNvPicPr>
          <p:nvPr/>
        </p:nvPicPr>
        <p:blipFill>
          <a:blip r:embed="rId3"/>
          <a:stretch>
            <a:fillRect/>
          </a:stretch>
        </p:blipFill>
        <p:spPr>
          <a:xfrm>
            <a:off x="4267200" y="1243922"/>
            <a:ext cx="3454578" cy="4115011"/>
          </a:xfrm>
          <a:prstGeom prst="rect">
            <a:avLst/>
          </a:prstGeom>
        </p:spPr>
      </p:pic>
      <p:cxnSp>
        <p:nvCxnSpPr>
          <p:cNvPr id="29" name="Straight Arrow Connector 28">
            <a:extLst>
              <a:ext uri="{FF2B5EF4-FFF2-40B4-BE49-F238E27FC236}">
                <a16:creationId xmlns:a16="http://schemas.microsoft.com/office/drawing/2014/main" id="{18E98462-680A-1F70-FA12-34C36ADF63BF}"/>
              </a:ext>
            </a:extLst>
          </p:cNvPr>
          <p:cNvCxnSpPr/>
          <p:nvPr/>
        </p:nvCxnSpPr>
        <p:spPr>
          <a:xfrm>
            <a:off x="3429000" y="1778132"/>
            <a:ext cx="18277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142B979-0712-A980-307C-B9C9C50B5341}"/>
              </a:ext>
            </a:extLst>
          </p:cNvPr>
          <p:cNvCxnSpPr>
            <a:cxnSpLocks/>
          </p:cNvCxnSpPr>
          <p:nvPr/>
        </p:nvCxnSpPr>
        <p:spPr>
          <a:xfrm flipV="1">
            <a:off x="3390899" y="4137238"/>
            <a:ext cx="1409701" cy="702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E9CACCE-7461-6F0E-C4D1-E14D136ABE5C}"/>
              </a:ext>
            </a:extLst>
          </p:cNvPr>
          <p:cNvCxnSpPr/>
          <p:nvPr/>
        </p:nvCxnSpPr>
        <p:spPr>
          <a:xfrm>
            <a:off x="3546728" y="3657600"/>
            <a:ext cx="18277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2606928-8A95-F799-1011-244A882F6835}"/>
              </a:ext>
            </a:extLst>
          </p:cNvPr>
          <p:cNvCxnSpPr>
            <a:cxnSpLocks/>
          </p:cNvCxnSpPr>
          <p:nvPr/>
        </p:nvCxnSpPr>
        <p:spPr>
          <a:xfrm>
            <a:off x="3352799" y="2971800"/>
            <a:ext cx="1524001"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202090F-A23A-EBEB-004E-3DD516520E85}"/>
              </a:ext>
            </a:extLst>
          </p:cNvPr>
          <p:cNvCxnSpPr>
            <a:cxnSpLocks/>
          </p:cNvCxnSpPr>
          <p:nvPr/>
        </p:nvCxnSpPr>
        <p:spPr>
          <a:xfrm flipH="1">
            <a:off x="6705600" y="1828800"/>
            <a:ext cx="1814701"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C9B73DE-D56A-FD08-71B8-5A3B78AFE6E4}"/>
              </a:ext>
            </a:extLst>
          </p:cNvPr>
          <p:cNvCxnSpPr>
            <a:cxnSpLocks/>
          </p:cNvCxnSpPr>
          <p:nvPr/>
        </p:nvCxnSpPr>
        <p:spPr>
          <a:xfrm flipV="1">
            <a:off x="4166706" y="4852035"/>
            <a:ext cx="710094" cy="7169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7D0561B-9825-39C2-10F7-5D4507FDAE93}"/>
              </a:ext>
            </a:extLst>
          </p:cNvPr>
          <p:cNvCxnSpPr>
            <a:cxnSpLocks/>
          </p:cNvCxnSpPr>
          <p:nvPr/>
        </p:nvCxnSpPr>
        <p:spPr>
          <a:xfrm flipH="1" flipV="1">
            <a:off x="6634571" y="4975477"/>
            <a:ext cx="300648" cy="7669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A411D75-8399-19D4-52A7-22CF51F7FD80}"/>
              </a:ext>
            </a:extLst>
          </p:cNvPr>
          <p:cNvCxnSpPr>
            <a:cxnSpLocks/>
          </p:cNvCxnSpPr>
          <p:nvPr/>
        </p:nvCxnSpPr>
        <p:spPr>
          <a:xfrm flipH="1" flipV="1">
            <a:off x="7240270" y="4724400"/>
            <a:ext cx="1070278" cy="1626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DEFBDEA-9784-D27C-77DE-8C53CA52ABF5}"/>
              </a:ext>
            </a:extLst>
          </p:cNvPr>
          <p:cNvCxnSpPr>
            <a:cxnSpLocks/>
          </p:cNvCxnSpPr>
          <p:nvPr/>
        </p:nvCxnSpPr>
        <p:spPr>
          <a:xfrm flipH="1">
            <a:off x="7240271" y="3888744"/>
            <a:ext cx="10702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F4DAA64-24B5-4D8A-9F57-D45C14D26B67}"/>
              </a:ext>
            </a:extLst>
          </p:cNvPr>
          <p:cNvSpPr>
            <a:spLocks noGrp="1"/>
          </p:cNvSpPr>
          <p:nvPr>
            <p:ph type="body" sz="quarter" idx="10"/>
          </p:nvPr>
        </p:nvSpPr>
        <p:spPr/>
        <p:txBody>
          <a:bodyPr/>
          <a:lstStyle/>
          <a:p>
            <a:pPr>
              <a:spcBef>
                <a:spcPts val="600"/>
              </a:spcBef>
            </a:pPr>
            <a:r>
              <a:rPr lang="en-US" spc="-5" dirty="0"/>
              <a:t>Car</a:t>
            </a:r>
            <a:r>
              <a:rPr lang="en-US" spc="-25" dirty="0"/>
              <a:t>t</a:t>
            </a:r>
            <a:r>
              <a:rPr lang="en-US" spc="-5" dirty="0"/>
              <a:t>ri</a:t>
            </a:r>
            <a:r>
              <a:rPr lang="en-US" spc="-25" dirty="0"/>
              <a:t>d</a:t>
            </a:r>
            <a:r>
              <a:rPr lang="en-US" spc="-5" dirty="0"/>
              <a:t>ges</a:t>
            </a:r>
            <a:endParaRPr lang="en-US" b="0" dirty="0"/>
          </a:p>
        </p:txBody>
      </p:sp>
      <p:sp>
        <p:nvSpPr>
          <p:cNvPr id="4" name="Text Placeholder 3">
            <a:extLst>
              <a:ext uri="{FF2B5EF4-FFF2-40B4-BE49-F238E27FC236}">
                <a16:creationId xmlns:a16="http://schemas.microsoft.com/office/drawing/2014/main" id="{E305293C-FA39-41BB-9C97-1E08FB6B2C74}"/>
              </a:ext>
            </a:extLst>
          </p:cNvPr>
          <p:cNvSpPr>
            <a:spLocks noGrp="1"/>
          </p:cNvSpPr>
          <p:nvPr>
            <p:ph type="body" sz="quarter" idx="11"/>
          </p:nvPr>
        </p:nvSpPr>
        <p:spPr>
          <a:xfrm>
            <a:off x="604157" y="4563065"/>
            <a:ext cx="5029200" cy="1685335"/>
          </a:xfrm>
        </p:spPr>
        <p:txBody>
          <a:bodyPr>
            <a:normAutofit fontScale="77500" lnSpcReduction="20000"/>
          </a:bodyPr>
          <a:lstStyle/>
          <a:p>
            <a:pPr marL="12700" marR="5080">
              <a:lnSpc>
                <a:spcPct val="118100"/>
              </a:lnSpc>
              <a:spcBef>
                <a:spcPts val="200"/>
              </a:spcBef>
            </a:pPr>
            <a:r>
              <a:rPr lang="en-US" dirty="0">
                <a:cs typeface="Arial"/>
              </a:rPr>
              <a:t>Packaging </a:t>
            </a:r>
          </a:p>
          <a:p>
            <a:pPr marL="12700" marR="5080">
              <a:lnSpc>
                <a:spcPct val="118100"/>
              </a:lnSpc>
              <a:spcBef>
                <a:spcPts val="200"/>
              </a:spcBef>
            </a:pPr>
            <a:r>
              <a:rPr lang="en-US" dirty="0">
                <a:cs typeface="Arial"/>
              </a:rPr>
              <a:t>Cartridge</a:t>
            </a:r>
            <a:r>
              <a:rPr lang="en-US" spc="-165" dirty="0">
                <a:cs typeface="Arial"/>
              </a:rPr>
              <a:t> </a:t>
            </a:r>
            <a:r>
              <a:rPr lang="en-US" dirty="0">
                <a:cs typeface="Arial"/>
              </a:rPr>
              <a:t>parts</a:t>
            </a:r>
          </a:p>
          <a:p>
            <a:pPr marL="12700" marR="5080">
              <a:lnSpc>
                <a:spcPct val="118100"/>
              </a:lnSpc>
              <a:spcBef>
                <a:spcPts val="200"/>
              </a:spcBef>
            </a:pPr>
            <a:r>
              <a:rPr lang="en-US" dirty="0">
                <a:cs typeface="Arial"/>
              </a:rPr>
              <a:t>Storage</a:t>
            </a:r>
          </a:p>
          <a:p>
            <a:pPr marL="12700" marR="5080">
              <a:lnSpc>
                <a:spcPct val="118100"/>
              </a:lnSpc>
              <a:spcBef>
                <a:spcPts val="200"/>
              </a:spcBef>
            </a:pPr>
            <a:r>
              <a:rPr lang="en-US" dirty="0">
                <a:cs typeface="Arial"/>
              </a:rPr>
              <a:t>Cartridge types</a:t>
            </a:r>
          </a:p>
          <a:p>
            <a:pPr marL="12700" marR="5080">
              <a:lnSpc>
                <a:spcPct val="118100"/>
              </a:lnSpc>
              <a:spcBef>
                <a:spcPts val="200"/>
              </a:spcBef>
            </a:pPr>
            <a:r>
              <a:rPr lang="en-US" dirty="0">
                <a:cs typeface="Arial"/>
              </a:rPr>
              <a:t>Blood samples</a:t>
            </a:r>
          </a:p>
          <a:p>
            <a:endParaRPr lang="en-US" dirty="0"/>
          </a:p>
        </p:txBody>
      </p:sp>
    </p:spTree>
  </p:cSld>
  <p:clrMapOvr>
    <a:masterClrMapping/>
  </p:clrMapOvr>
</p:sld>
</file>

<file path=ppt/theme/theme1.xml><?xml version="1.0" encoding="utf-8"?>
<a:theme xmlns:a="http://schemas.openxmlformats.org/drawingml/2006/main" name="Title Slide Master">
  <a:themeElements>
    <a:clrScheme name="Custom 1">
      <a:dk1>
        <a:srgbClr val="002C5F"/>
      </a:dk1>
      <a:lt1>
        <a:sysClr val="window" lastClr="FFFFFF"/>
      </a:lt1>
      <a:dk2>
        <a:srgbClr val="454D51"/>
      </a:dk2>
      <a:lt2>
        <a:srgbClr val="959DA0"/>
      </a:lt2>
      <a:accent1>
        <a:srgbClr val="C60C30"/>
      </a:accent1>
      <a:accent2>
        <a:srgbClr val="99D6EA"/>
      </a:accent2>
      <a:accent3>
        <a:srgbClr val="00A9E0"/>
      </a:accent3>
      <a:accent4>
        <a:srgbClr val="0077C8"/>
      </a:accent4>
      <a:accent5>
        <a:srgbClr val="002C5F"/>
      </a:accent5>
      <a:accent6>
        <a:srgbClr val="FFFFFF"/>
      </a:accent6>
      <a:hlink>
        <a:srgbClr val="2A6EBB"/>
      </a:hlink>
      <a:folHlink>
        <a:srgbClr val="002C5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Master">
  <a:themeElements>
    <a:clrScheme name="Custom 26">
      <a:dk1>
        <a:srgbClr val="002C5F"/>
      </a:dk1>
      <a:lt1>
        <a:srgbClr val="FFFFFF"/>
      </a:lt1>
      <a:dk2>
        <a:srgbClr val="454D51"/>
      </a:dk2>
      <a:lt2>
        <a:srgbClr val="959DA0"/>
      </a:lt2>
      <a:accent1>
        <a:srgbClr val="C60C30"/>
      </a:accent1>
      <a:accent2>
        <a:srgbClr val="99D6EA"/>
      </a:accent2>
      <a:accent3>
        <a:srgbClr val="00A9E0"/>
      </a:accent3>
      <a:accent4>
        <a:srgbClr val="0077C8"/>
      </a:accent4>
      <a:accent5>
        <a:srgbClr val="002C5F"/>
      </a:accent5>
      <a:accent6>
        <a:srgbClr val="FFFFFF"/>
      </a:accent6>
      <a:hlink>
        <a:srgbClr val="2A6EBB"/>
      </a:hlink>
      <a:folHlink>
        <a:srgbClr val="002C5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_HAE_PPT_Template_2022_Use" id="{697F346D-A2AD-4A7E-ADCF-89550D7AE1F5}" vid="{E5A8DA5B-56FA-47EB-8779-0AB531D14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F2321BAFB85A428176217BC01FC8BF" ma:contentTypeVersion="15" ma:contentTypeDescription="Create a new document." ma:contentTypeScope="" ma:versionID="b3ee51a329fa0194fe19cc70e49fad6a">
  <xsd:schema xmlns:xsd="http://www.w3.org/2001/XMLSchema" xmlns:xs="http://www.w3.org/2001/XMLSchema" xmlns:p="http://schemas.microsoft.com/office/2006/metadata/properties" xmlns:ns3="5b6f99f7-a8ab-4e9a-8d90-47bccd689820" xmlns:ns4="5d0ea02e-f5b3-4ec6-84aa-a6dc6be86908" targetNamespace="http://schemas.microsoft.com/office/2006/metadata/properties" ma:root="true" ma:fieldsID="40df944c9b34630f51fb7b19cb91fec7" ns3:_="" ns4:_="">
    <xsd:import namespace="5b6f99f7-a8ab-4e9a-8d90-47bccd689820"/>
    <xsd:import namespace="5d0ea02e-f5b3-4ec6-84aa-a6dc6be869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9f7-a8ab-4e9a-8d90-47bccd689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0ea02e-f5b3-4ec6-84aa-a6dc6be8690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b6f99f7-a8ab-4e9a-8d90-47bccd6898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F44B0-7D34-4CD0-B601-6FAE33EE9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9f7-a8ab-4e9a-8d90-47bccd689820"/>
    <ds:schemaRef ds:uri="5d0ea02e-f5b3-4ec6-84aa-a6dc6be869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83E0B-7DCE-4303-A622-60AAEA1F8069}">
  <ds:schemaRefs>
    <ds:schemaRef ds:uri="http://schemas.openxmlformats.org/package/2006/metadata/core-properties"/>
    <ds:schemaRef ds:uri="http://schemas.microsoft.com/office/2006/documentManagement/types"/>
    <ds:schemaRef ds:uri="http://www.w3.org/XML/1998/namespace"/>
    <ds:schemaRef ds:uri="5b6f99f7-a8ab-4e9a-8d90-47bccd689820"/>
    <ds:schemaRef ds:uri="http://purl.org/dc/dcmitype/"/>
    <ds:schemaRef ds:uri="http://schemas.microsoft.com/office/infopath/2007/PartnerControls"/>
    <ds:schemaRef ds:uri="http://purl.org/dc/terms/"/>
    <ds:schemaRef ds:uri="5d0ea02e-f5b3-4ec6-84aa-a6dc6be8690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93F7B8B-EE37-4F01-81D4-87E828A41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2022_HAE_PPT_Template_2022_AUGUST</Template>
  <TotalTime>182</TotalTime>
  <Words>3175</Words>
  <Application>Microsoft Office PowerPoint</Application>
  <PresentationFormat>Widescreen</PresentationFormat>
  <Paragraphs>465</Paragraphs>
  <Slides>73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Arial</vt:lpstr>
      <vt:lpstr>Calibri</vt:lpstr>
      <vt:lpstr>Neue Alte Grotesk Light</vt:lpstr>
      <vt:lpstr>Times New Roman</vt:lpstr>
      <vt:lpstr>Wingdings</vt:lpstr>
      <vt:lpstr>Title Slide Master</vt:lpstr>
      <vt:lpstr>Body Slides Master</vt:lpstr>
      <vt:lpstr>TEG® 6s Hemostasis Analyzer</vt:lpstr>
      <vt:lpstr>TEG® 6s Analyzer</vt:lpstr>
      <vt:lpstr>Topics</vt:lpstr>
      <vt:lpstr>PowerPoint Presentation</vt:lpstr>
      <vt:lpstr>TEG® 6s System Overview </vt:lpstr>
      <vt:lpstr>Set Up</vt:lpstr>
      <vt:lpstr>Analyzer Front</vt:lpstr>
      <vt:lpstr>Analyzer Back Panel</vt:lpstr>
      <vt:lpstr>PowerPoint Presentation</vt:lpstr>
      <vt:lpstr>Patient Cartridge Package</vt:lpstr>
      <vt:lpstr>Cartridge Storage</vt:lpstr>
      <vt:lpstr>Cartridge Parts</vt:lpstr>
      <vt:lpstr>Global Hemostasis Cartridge (07-601-US*)</vt:lpstr>
      <vt:lpstr>Global Hemostasis – HN Cartridge (07-604-US*)</vt:lpstr>
      <vt:lpstr>Global Hemostasis with Lysis Cartridge (07-605-US*)</vt:lpstr>
      <vt:lpstr>PlateletMapping® Cartridge (07-614-US/07-615-US*)</vt:lpstr>
      <vt:lpstr>Blood Sample Types</vt:lpstr>
      <vt:lpstr>PowerPoint Presentation</vt:lpstr>
      <vt:lpstr>Sample Moved to Mixing Chamber</vt:lpstr>
      <vt:lpstr>Sample Moved to Test Ring</vt:lpstr>
      <vt:lpstr>Sample Testing</vt:lpstr>
      <vt:lpstr>Resonant Frequency</vt:lpstr>
      <vt:lpstr>TEG® 6s Test Results</vt:lpstr>
      <vt:lpstr>PowerPoint Presentation</vt:lpstr>
      <vt:lpstr>Power On</vt:lpstr>
      <vt:lpstr>Login</vt:lpstr>
      <vt:lpstr>Home Screen</vt:lpstr>
      <vt:lpstr>Settings*</vt:lpstr>
      <vt:lpstr>Settings- QC Settings* </vt:lpstr>
      <vt:lpstr>Settings- QC Status*</vt:lpstr>
      <vt:lpstr>Settings- Session Configuration*</vt:lpstr>
      <vt:lpstr>PowerPoint Presentation</vt:lpstr>
      <vt:lpstr>New Test</vt:lpstr>
      <vt:lpstr>Select Patient</vt:lpstr>
      <vt:lpstr>Add Patient</vt:lpstr>
      <vt:lpstr>Confirming Patient</vt:lpstr>
      <vt:lpstr>Program Accession Number</vt:lpstr>
      <vt:lpstr>Confirm Patient Data</vt:lpstr>
      <vt:lpstr>Preparing Test</vt:lpstr>
      <vt:lpstr>Verify cartridge</vt:lpstr>
      <vt:lpstr>Enter Test Information</vt:lpstr>
      <vt:lpstr>Load Sample</vt:lpstr>
      <vt:lpstr>Sealed Cartridge</vt:lpstr>
      <vt:lpstr>PowerPoint Presentation</vt:lpstr>
      <vt:lpstr>Stopping a Sample Prematurely</vt:lpstr>
      <vt:lpstr>Finishing Test</vt:lpstr>
      <vt:lpstr>PowerPoint Presentation</vt:lpstr>
      <vt:lpstr>Display</vt:lpstr>
      <vt:lpstr>Display: Results</vt:lpstr>
      <vt:lpstr>Display: Overlay Tracings</vt:lpstr>
      <vt:lpstr>Display: Offset Tracings</vt:lpstr>
      <vt:lpstr>Display: Kaolin Tracing</vt:lpstr>
      <vt:lpstr>Stored Test/QC Screens</vt:lpstr>
      <vt:lpstr>Printout on Thermal Printer</vt:lpstr>
      <vt:lpstr>PowerPoint Presentation</vt:lpstr>
      <vt:lpstr>Electronic Analyzer QC</vt:lpstr>
      <vt:lpstr>Reagent Quality Control (QC)</vt:lpstr>
      <vt:lpstr>Quality Control (QC)</vt:lpstr>
      <vt:lpstr>Preparing Quality Control Material</vt:lpstr>
      <vt:lpstr>Preparing Quality Control Material</vt:lpstr>
      <vt:lpstr>Running Cartridge Reagent QC (07-601-US, 07-604-US or 07-605-US)</vt:lpstr>
      <vt:lpstr>New QC- QC Level Screen</vt:lpstr>
      <vt:lpstr>Insert Cartridge</vt:lpstr>
      <vt:lpstr>Start Test</vt:lpstr>
      <vt:lpstr>Finish QCTest</vt:lpstr>
      <vt:lpstr>Proficiency/Validation Test</vt:lpstr>
      <vt:lpstr>PowerPoint Presentation</vt:lpstr>
      <vt:lpstr>Status Icon Definitions</vt:lpstr>
      <vt:lpstr>Errors</vt:lpstr>
      <vt:lpstr>Errors &amp; Warnings During Testing</vt:lpstr>
      <vt:lpstr>Critical Alerts</vt:lpstr>
      <vt:lpstr>Cleaning the Analyzer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HAEMONETICS</dc:title>
  <dc:creator>Mary Raftery</dc:creator>
  <cp:lastModifiedBy>Russell, Kristin</cp:lastModifiedBy>
  <cp:revision>126</cp:revision>
  <dcterms:created xsi:type="dcterms:W3CDTF">2022-08-04T14:11:03Z</dcterms:created>
  <dcterms:modified xsi:type="dcterms:W3CDTF">2026-04-06T11:37:07Z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0x01010041F2321BAFB85A428176217BC01FC8BF</vt:lpwstr>
  </property>
</Properties>
</file>