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73" r:id="rId2"/>
    <p:sldMasterId id="2147483660" r:id="rId3"/>
    <p:sldMasterId id="2147483688" r:id="rId4"/>
  </p:sldMasterIdLst>
  <p:notesMasterIdLst>
    <p:notesMasterId r:id="rId55"/>
  </p:notesMasterIdLst>
  <p:sldIdLst>
    <p:sldId id="357" r:id="rId5"/>
    <p:sldId id="304" r:id="rId6"/>
    <p:sldId id="305" r:id="rId7"/>
    <p:sldId id="306" r:id="rId8"/>
    <p:sldId id="307" r:id="rId9"/>
    <p:sldId id="308" r:id="rId10"/>
    <p:sldId id="309" r:id="rId11"/>
    <p:sldId id="310" r:id="rId12"/>
    <p:sldId id="356" r:id="rId13"/>
    <p:sldId id="311" r:id="rId14"/>
    <p:sldId id="312" r:id="rId15"/>
    <p:sldId id="313" r:id="rId16"/>
    <p:sldId id="314" r:id="rId17"/>
    <p:sldId id="315" r:id="rId18"/>
    <p:sldId id="359" r:id="rId19"/>
    <p:sldId id="360" r:id="rId20"/>
    <p:sldId id="318" r:id="rId21"/>
    <p:sldId id="319" r:id="rId22"/>
    <p:sldId id="320" r:id="rId23"/>
    <p:sldId id="352" r:id="rId24"/>
    <p:sldId id="321" r:id="rId25"/>
    <p:sldId id="322" r:id="rId26"/>
    <p:sldId id="324" r:id="rId27"/>
    <p:sldId id="323" r:id="rId28"/>
    <p:sldId id="325" r:id="rId29"/>
    <p:sldId id="326" r:id="rId30"/>
    <p:sldId id="327" r:id="rId31"/>
    <p:sldId id="328" r:id="rId32"/>
    <p:sldId id="329" r:id="rId33"/>
    <p:sldId id="330" r:id="rId34"/>
    <p:sldId id="331" r:id="rId35"/>
    <p:sldId id="333" r:id="rId36"/>
    <p:sldId id="361" r:id="rId37"/>
    <p:sldId id="335" r:id="rId38"/>
    <p:sldId id="336" r:id="rId39"/>
    <p:sldId id="337" r:id="rId40"/>
    <p:sldId id="338" r:id="rId41"/>
    <p:sldId id="339" r:id="rId42"/>
    <p:sldId id="340" r:id="rId43"/>
    <p:sldId id="341" r:id="rId44"/>
    <p:sldId id="342" r:id="rId45"/>
    <p:sldId id="343" r:id="rId46"/>
    <p:sldId id="344" r:id="rId47"/>
    <p:sldId id="345" r:id="rId48"/>
    <p:sldId id="346" r:id="rId49"/>
    <p:sldId id="347" r:id="rId50"/>
    <p:sldId id="348" r:id="rId51"/>
    <p:sldId id="351" r:id="rId52"/>
    <p:sldId id="332" r:id="rId53"/>
    <p:sldId id="358"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B7DF"/>
    <a:srgbClr val="5B9BD5"/>
    <a:srgbClr val="084A9C"/>
    <a:srgbClr val="FFD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00" autoAdjust="0"/>
    <p:restoredTop sz="80201" autoAdjust="0"/>
  </p:normalViewPr>
  <p:slideViewPr>
    <p:cSldViewPr snapToGrid="0">
      <p:cViewPr varScale="1">
        <p:scale>
          <a:sx n="56" d="100"/>
          <a:sy n="56" d="100"/>
        </p:scale>
        <p:origin x="1458" y="6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2ED565-0183-4B60-96D5-7D28A8F27B60}" type="datetimeFigureOut">
              <a:rPr lang="en-US" smtClean="0"/>
              <a:t>07/07/2016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77B103-16DD-4E5B-B7FE-8CB91BD629A9}" type="slidenum">
              <a:rPr lang="en-US" smtClean="0"/>
              <a:t>‹#›</a:t>
            </a:fld>
            <a:endParaRPr lang="en-US" dirty="0"/>
          </a:p>
        </p:txBody>
      </p:sp>
    </p:spTree>
    <p:extLst>
      <p:ext uri="{BB962C8B-B14F-4D97-AF65-F5344CB8AC3E}">
        <p14:creationId xmlns:p14="http://schemas.microsoft.com/office/powerpoint/2010/main" val="1928085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ms.gov/outreach-and-education/training/cmsnationaltrainingprogram/index.html"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press@cms.hhs.gov"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aymentaccuracy.gov/"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ms.gov/Research-Statistics-Data-and-Systems/Statistics-Trends-and-Reports/CMS-Statistics-Reference-Booklet/Downloads/2015CMSStatistics.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medicare.gov/contact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ms.gov/outreach-and-education/outreach/partnerships/fraudpreventiontoolkit.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Products/downloads/ContractorEntityGuide_ICN906983.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medicaid-rac.com/medicaid-rac-activity"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aha.org/advocacy-issues/rac/contractors.shtml"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healthintegrity.org/contracts/nbi-medic"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medic-outreach.rainmakerssolutions.co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cms.gov/medicare-medicaid-coordination/fraud-prevention/medicaidintegrityprogra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oig.hhs.gov/fraud/enforcement/cmp/"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oig.hhs.gov/fraud/strike-force/"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www.stopmedicarefraud.gov/aboutfraud/heattaskforce/index.html"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cms.gov/medicare-medicaid-coordination/fraud-prevention/medicaid-integrity-education/beneficiary-education-toolkits/beneficiary-toolkit.html"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medicare.gov/Publications/Search/results.asp?PubID=10111&amp;PubLanguage=1&amp;Type=PubID"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medicare.gov/fraud"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www.mymedicare.gov/"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smpresource.org/"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www.medicare.gov/Pubs/pdf/11610.pdf" TargetMode="External"/><Relationship Id="rId4" Type="http://schemas.openxmlformats.org/officeDocument/2006/relationships/hyperlink" Target="http://www.mymedicare.gov/"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medicare.gov/forms-help-and-resources/report-fraud-and-abuse/fraud-and-abuse.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medicare.gov/forms-help-and-resources/mail-about-medicare/medicare-summary-notice-msn.html"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www.medicare.gov/pubs/pdf/SummaryNoticeDME.pdf" TargetMode="External"/><Relationship Id="rId5" Type="http://schemas.openxmlformats.org/officeDocument/2006/relationships/hyperlink" Target="http://medicare.gov/pubs/pdf/summarynoticeb.pdf" TargetMode="External"/><Relationship Id="rId4" Type="http://schemas.openxmlformats.org/officeDocument/2006/relationships/hyperlink" Target="http://www.medicare.gov/pubs/pdf/summarynoticea.pdf"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mymedicare.gov/"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mymedicare.gov/"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hhs.gov/news/press/2013pres/04/20130424a.html"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smpresource.org/"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www.info@smpresource.org/"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ftc.gov/idtheft"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oig.hhs.gov/fraud/medicaid-fraud-control-units-mfcu/files/contact-directors.pdf"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www.medicaid.gov/medicaid-chip-program-information/by-topics/program-integrity/program-integrity.html" TargetMode="External"/><Relationship Id="rId5" Type="http://schemas.openxmlformats.org/officeDocument/2006/relationships/hyperlink" Target="https://www.cms.gov/Medicare-Medicaid-Coordination/Fraud-Prevention/FraudAbuseforConsumers/Downloads/smafraudcontacts-oct2014.pdf" TargetMode="External"/><Relationship Id="rId4" Type="http://schemas.openxmlformats.org/officeDocument/2006/relationships/hyperlink" Target="http://www.forms.oig.hhs.gov/hotlineoperations/"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49.xml"/><Relationship Id="rId1" Type="http://schemas.openxmlformats.org/officeDocument/2006/relationships/notesMaster" Target="../notesMasters/notesMaster1.xml"/><Relationship Id="rId5" Type="http://schemas.openxmlformats.org/officeDocument/2006/relationships/hyperlink" Target="http://www.cms.gov/about-cms/components/cpi/center-for-program-integrity.html" TargetMode="External"/><Relationship Id="rId4" Type="http://schemas.openxmlformats.org/officeDocument/2006/relationships/hyperlink" Target="https://www.cms.gov/outreach-and-education/outreach/partnerships/fraudpreventiontoolkit.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mailto:training@cms.hhs.gov"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s://www.cms.gov/Outreach-and-Education/Training/CMSNationalTrainingProgram/index.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medic-outreach.rainmakerssolutions.com/fraud-in-the-new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aymentaccuracy.gov/tracked/medicare-fee-service-2015"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ms.gov/Research-Statistics-Data-and-Systems/Statistics-Trends-and-Reports/CMS-Statistics-Reference-Booklet/Downloads/2015CMSStatistics.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descr="Centers for Medicare and Medicaid Services National Training Program Module 7 Medicare Preventive Services" title="Cover Page"/>
          <p:cNvSpPr>
            <a:spLocks noGrp="1" noRot="1" noChangeAspect="1"/>
          </p:cNvSpPr>
          <p:nvPr>
            <p:ph type="sldImg"/>
          </p:nvPr>
        </p:nvSpPr>
        <p:spPr>
          <a:xfrm>
            <a:off x="1412875" y="814388"/>
            <a:ext cx="4184650" cy="3138487"/>
          </a:xfrm>
        </p:spPr>
      </p:sp>
      <p:sp>
        <p:nvSpPr>
          <p:cNvPr id="3" name="Notes Placeholder 2"/>
          <p:cNvSpPr>
            <a:spLocks noGrp="1"/>
          </p:cNvSpPr>
          <p:nvPr>
            <p:ph type="body" idx="1"/>
          </p:nvPr>
        </p:nvSpPr>
        <p:spPr/>
        <p:txBody>
          <a:bodyPr/>
          <a:lstStyle/>
          <a:p>
            <a:pPr>
              <a:spcBef>
                <a:spcPts val="600"/>
              </a:spcBef>
              <a:defRPr/>
            </a:pPr>
            <a:r>
              <a:rPr lang="en-US" dirty="0">
                <a:ea typeface="ＭＳ Ｐゴシック"/>
              </a:rPr>
              <a:t>Module 10 explains Medicare and Medicaid fraud and abuse prevention, detection, </a:t>
            </a:r>
            <a:r>
              <a:rPr lang="en-US" dirty="0" smtClean="0">
                <a:ea typeface="ＭＳ Ｐゴシック"/>
              </a:rPr>
              <a:t>reporting, and recovery. </a:t>
            </a:r>
            <a:endParaRPr lang="en-US" dirty="0">
              <a:ea typeface="ＭＳ Ｐゴシック"/>
            </a:endParaRPr>
          </a:p>
          <a:p>
            <a:pPr>
              <a:spcBef>
                <a:spcPts val="600"/>
              </a:spcBef>
              <a:defRPr/>
            </a:pPr>
            <a:r>
              <a:rPr lang="en-US" dirty="0" smtClean="0"/>
              <a:t>This </a:t>
            </a:r>
            <a:r>
              <a:rPr lang="en-US" dirty="0"/>
              <a:t>training module was developed and approved by the Centers for Medicare &amp; Medicaid Services (CMS), the federal agency that administers Medicare, Medicaid, the Children’s Health Insurance Program (CHIP), and the Federally-facilitated Health Insurance Marketplace. </a:t>
            </a:r>
          </a:p>
          <a:p>
            <a:pPr>
              <a:spcBef>
                <a:spcPts val="600"/>
              </a:spcBef>
              <a:defRPr/>
            </a:pPr>
            <a:r>
              <a:rPr lang="en-US" dirty="0"/>
              <a:t>The information in this module was correct as of </a:t>
            </a:r>
            <a:r>
              <a:rPr lang="en-US" dirty="0" smtClean="0"/>
              <a:t>May 2016</a:t>
            </a:r>
            <a:r>
              <a:rPr lang="en-US" dirty="0"/>
              <a:t>. To check for an updated version, visit </a:t>
            </a:r>
            <a:r>
              <a:rPr lang="en-US" u="sng" dirty="0">
                <a:solidFill>
                  <a:srgbClr val="0000FF"/>
                </a:solidFill>
                <a:ea typeface="Calibri"/>
                <a:hlinkClick r:id="rId3"/>
              </a:rPr>
              <a:t>CMS.gov/outreach-and-education/training/ cmsnationaltrainingprogram/index.html</a:t>
            </a:r>
            <a:r>
              <a:rPr lang="en-US" u="sng" dirty="0">
                <a:solidFill>
                  <a:srgbClr val="0000FF"/>
                </a:solidFill>
                <a:ea typeface="Calibri"/>
              </a:rPr>
              <a:t>. </a:t>
            </a:r>
            <a:endParaRPr lang="en-US" dirty="0"/>
          </a:p>
          <a:p>
            <a:pPr marL="0" lvl="2" defTabSz="930545">
              <a:spcBef>
                <a:spcPts val="600"/>
              </a:spcBef>
              <a:defRPr/>
            </a:pPr>
            <a:r>
              <a:rPr lang="en-US" dirty="0"/>
              <a:t>The CMS National Training Program provides this as an informational resource for our partners. It’s not a legal document or intended for press purposes. The press can contact the CMS Press Office at </a:t>
            </a:r>
            <a:r>
              <a:rPr lang="en-US" u="sng" dirty="0">
                <a:hlinkClick r:id="rId4"/>
              </a:rPr>
              <a:t>press@cms.hhs.gov</a:t>
            </a:r>
            <a:r>
              <a:rPr lang="en-US" dirty="0"/>
              <a:t>. Official Medicare program legal guidance is contained in the relevant statutes, regulations, and rulings.</a:t>
            </a:r>
          </a:p>
          <a:p>
            <a:pPr>
              <a:spcBef>
                <a:spcPts val="609"/>
              </a:spcBef>
              <a:defRPr/>
            </a:pPr>
            <a:endParaRPr lang="en-US" dirty="0">
              <a:latin typeface="Calibri" panose="020F0502020204030204" pitchFamily="34" charset="0"/>
            </a:endParaRPr>
          </a:p>
          <a:p>
            <a:endParaRPr lang="en-US" dirty="0"/>
          </a:p>
          <a:p>
            <a:endParaRPr lang="en-US" dirty="0"/>
          </a:p>
          <a:p>
            <a:pPr>
              <a:spcBef>
                <a:spcPts val="611"/>
              </a:spcBef>
            </a:pPr>
            <a:endParaRPr lang="en-US" dirty="0" smtClean="0"/>
          </a:p>
        </p:txBody>
      </p:sp>
    </p:spTree>
    <p:extLst>
      <p:ext uri="{BB962C8B-B14F-4D97-AF65-F5344CB8AC3E}">
        <p14:creationId xmlns:p14="http://schemas.microsoft.com/office/powerpoint/2010/main" val="2278606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71575"/>
            <a:ext cx="4114800" cy="3086100"/>
          </a:xfrm>
        </p:spPr>
      </p:sp>
      <p:sp>
        <p:nvSpPr>
          <p:cNvPr id="3" name="Notes Placeholder 2"/>
          <p:cNvSpPr>
            <a:spLocks noGrp="1"/>
          </p:cNvSpPr>
          <p:nvPr>
            <p:ph type="body" idx="1"/>
          </p:nvPr>
        </p:nvSpPr>
        <p:spPr>
          <a:xfrm>
            <a:off x="671512" y="4419601"/>
            <a:ext cx="5514976" cy="4332288"/>
          </a:xfrm>
        </p:spPr>
        <p:txBody>
          <a:bodyPr>
            <a:normAutofit/>
          </a:bodyPr>
          <a:lstStyle/>
          <a:p>
            <a:pPr marL="0" indent="0">
              <a:spcBef>
                <a:spcPts val="600"/>
              </a:spcBef>
              <a:buNone/>
            </a:pPr>
            <a:r>
              <a:rPr lang="en-US" dirty="0" smtClean="0"/>
              <a:t>Medicaid is the primary source of health coverage for over 68 million Americans and pays more than $433 billion in benefit claims each year. The fiscal year (FY) 2015 </a:t>
            </a:r>
            <a:r>
              <a:rPr lang="en-US" dirty="0"/>
              <a:t>improper payment rate was </a:t>
            </a:r>
            <a:r>
              <a:rPr lang="en-US" dirty="0" smtClean="0"/>
              <a:t>9.8%, </a:t>
            </a:r>
            <a:r>
              <a:rPr lang="en-US" dirty="0"/>
              <a:t>representing </a:t>
            </a:r>
            <a:r>
              <a:rPr lang="en-US" dirty="0" smtClean="0"/>
              <a:t>$29.1 billion </a:t>
            </a:r>
            <a:r>
              <a:rPr lang="en-US" dirty="0"/>
              <a:t>in improper payments</a:t>
            </a:r>
            <a:r>
              <a:rPr lang="en-US" dirty="0" smtClean="0"/>
              <a:t>.</a:t>
            </a:r>
          </a:p>
          <a:p>
            <a:pPr>
              <a:spcBef>
                <a:spcPts val="600"/>
              </a:spcBef>
            </a:pPr>
            <a:r>
              <a:rPr lang="en-US" dirty="0" smtClean="0"/>
              <a:t>The </a:t>
            </a:r>
            <a:r>
              <a:rPr lang="en-US" dirty="0"/>
              <a:t>national Medicaid improper payment rate is </a:t>
            </a:r>
            <a:r>
              <a:rPr lang="en-US" dirty="0" smtClean="0"/>
              <a:t>calculated differently than for Medicare. It’s a </a:t>
            </a:r>
            <a:r>
              <a:rPr lang="en-US" dirty="0"/>
              <a:t>rolling improper payment rate that includes findings from the most recent </a:t>
            </a:r>
            <a:r>
              <a:rPr lang="en-US" dirty="0" smtClean="0"/>
              <a:t>3 measurements (in this case, for FYs 2013, 2014, and 2015). </a:t>
            </a:r>
            <a:r>
              <a:rPr lang="en-US" dirty="0"/>
              <a:t>Each time a group of 17 states is measured under </a:t>
            </a:r>
            <a:r>
              <a:rPr lang="en-US" dirty="0" smtClean="0"/>
              <a:t>Payment Error Rate Measurement, </a:t>
            </a:r>
            <a:r>
              <a:rPr lang="en-US" dirty="0"/>
              <a:t>the previous findings for that group of states are dropped from the calculation and the newest findings are </a:t>
            </a:r>
            <a:r>
              <a:rPr lang="en-US" dirty="0" smtClean="0"/>
              <a:t>added. In general, the </a:t>
            </a:r>
            <a:r>
              <a:rPr lang="en-US" dirty="0"/>
              <a:t>national rate is calculated by multiplying each state’s most recently observed error rate by that state’s expenditures and dividing by total expenditures</a:t>
            </a:r>
            <a:r>
              <a:rPr lang="en-US" dirty="0" smtClean="0"/>
              <a:t>. The 2016 Medicaid improper payment rate target is 11.5%.</a:t>
            </a:r>
          </a:p>
          <a:p>
            <a:pPr>
              <a:spcBef>
                <a:spcPts val="600"/>
              </a:spcBef>
            </a:pPr>
            <a:r>
              <a:rPr lang="en-US" b="1" dirty="0"/>
              <a:t>NOTE</a:t>
            </a:r>
            <a:r>
              <a:rPr lang="en-US" dirty="0"/>
              <a:t>: Error rates can be viewed at </a:t>
            </a:r>
            <a:r>
              <a:rPr lang="en-US" dirty="0">
                <a:hlinkClick r:id="rId3"/>
              </a:rPr>
              <a:t>paymentaccuracy.gov/</a:t>
            </a:r>
            <a:r>
              <a:rPr lang="en-US" dirty="0"/>
              <a:t>. </a:t>
            </a:r>
            <a:r>
              <a:rPr lang="en-US" dirty="0" smtClean="0"/>
              <a:t>Medicaid </a:t>
            </a:r>
            <a:r>
              <a:rPr lang="en-US" dirty="0"/>
              <a:t>claims information is available in the 2015 CMS Statistics Reference Booklet, </a:t>
            </a:r>
            <a:r>
              <a:rPr lang="en-US" dirty="0" smtClean="0"/>
              <a:t>at </a:t>
            </a:r>
          </a:p>
          <a:p>
            <a:pPr>
              <a:spcBef>
                <a:spcPts val="600"/>
              </a:spcBef>
            </a:pPr>
            <a:r>
              <a:rPr lang="en-US" u="sng" dirty="0" smtClean="0">
                <a:hlinkClick r:id="rId4"/>
              </a:rPr>
              <a:t>CMS.gov/CMS-Statistics-Reference-Booklet/Downloads/2015CMSStatistics.pdf</a:t>
            </a:r>
            <a:r>
              <a:rPr lang="en-US" dirty="0" smtClean="0"/>
              <a:t>.</a:t>
            </a:r>
            <a:endParaRPr lang="en-US" dirty="0"/>
          </a:p>
          <a:p>
            <a:endParaRPr lang="en-US" b="1" dirty="0" smtClean="0"/>
          </a:p>
          <a:p>
            <a:pPr marL="0" indent="0">
              <a:spcBef>
                <a:spcPts val="600"/>
              </a:spcBef>
              <a:spcAft>
                <a:spcPts val="0"/>
              </a:spcAft>
              <a:buNone/>
            </a:pPr>
            <a:endParaRPr lang="en-US" dirty="0"/>
          </a:p>
        </p:txBody>
      </p:sp>
    </p:spTree>
    <p:extLst>
      <p:ext uri="{BB962C8B-B14F-4D97-AF65-F5344CB8AC3E}">
        <p14:creationId xmlns:p14="http://schemas.microsoft.com/office/powerpoint/2010/main" val="3632090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descr="Diagram showing the causes improper payments:"/>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3" name="Notes Placeholder 2" descr="Diagram showing the causes improper payments. Which includes errors, waste, abuse, and fraud; also known as mistakes, inefficiencies, bending the rules, and intentional deception"/>
          <p:cNvSpPr>
            <a:spLocks noGrp="1"/>
          </p:cNvSpPr>
          <p:nvPr>
            <p:ph type="body" idx="1"/>
          </p:nvPr>
        </p:nvSpPr>
        <p:spPr>
          <a:xfrm>
            <a:off x="676274" y="4371976"/>
            <a:ext cx="5505451" cy="4313238"/>
          </a:xfrm>
        </p:spPr>
        <p:txBody>
          <a:bodyPr>
            <a:noAutofit/>
          </a:bodyPr>
          <a:lstStyle/>
          <a:p>
            <a:pPr marL="0" lvl="1" indent="0" eaLnBrk="1" fontAlgn="auto" hangingPunct="1">
              <a:spcBef>
                <a:spcPts val="600"/>
              </a:spcBef>
              <a:spcAft>
                <a:spcPts val="0"/>
              </a:spcAft>
              <a:buNone/>
              <a:defRPr/>
            </a:pPr>
            <a:r>
              <a:rPr lang="en-US" dirty="0" smtClean="0"/>
              <a:t>Causes of improper payments include errors, waste, abuse, and fraud—also known as mistakes, inefficiencies, bending the rules, and intentional deception.</a:t>
            </a:r>
          </a:p>
          <a:p>
            <a:pPr marL="0" lvl="1" indent="0" eaLnBrk="1" fontAlgn="auto" hangingPunct="1">
              <a:spcBef>
                <a:spcPts val="600"/>
              </a:spcBef>
              <a:spcAft>
                <a:spcPts val="0"/>
              </a:spcAft>
              <a:buNone/>
              <a:defRPr/>
            </a:pPr>
            <a:r>
              <a:rPr lang="en-US" dirty="0" smtClean="0"/>
              <a:t>The Centers for Medicare &amp; Medicaid Services’ (CMS’s) program integrity activities target all causes of improper payments, from honest mistakes to intentional deception. </a:t>
            </a:r>
          </a:p>
          <a:p>
            <a:pPr marL="0" lvl="1" indent="0" eaLnBrk="1" fontAlgn="auto" hangingPunct="1">
              <a:spcBef>
                <a:spcPts val="600"/>
              </a:spcBef>
              <a:spcAft>
                <a:spcPts val="0"/>
              </a:spcAft>
              <a:buNone/>
              <a:defRPr/>
            </a:pPr>
            <a:r>
              <a:rPr lang="en-US" dirty="0" smtClean="0"/>
              <a:t>Contrary to common perception, not all improper payments are fraud (i.e., an intentional misuse of funds). In fact, the vast majority of improper payments are due to unintentional errors. For example, an error may occur because a program doesn’t have documentation to support someone’s eligibility for a benefit, or an eligible person receives a payment that is too high—or too low—due to a data entry mistake or inefficiencies.</a:t>
            </a:r>
          </a:p>
          <a:p>
            <a:pPr marL="0" lvl="1" indent="0" eaLnBrk="1" fontAlgn="auto" hangingPunct="1">
              <a:spcBef>
                <a:spcPts val="600"/>
              </a:spcBef>
              <a:spcAft>
                <a:spcPts val="0"/>
              </a:spcAft>
              <a:buNone/>
              <a:defRPr/>
            </a:pPr>
            <a:r>
              <a:rPr lang="en-US" dirty="0" smtClean="0"/>
              <a:t>Also, many of the overpayments are payments that may have been proper, but were labeled improper due to a lack of proper documentation. We believe that if agencies had this documentation, it would show that many of these overpayments were actually proper, and the amount of improper payments actually lost by the government would be even lower than the estimated net loss discussed previously.</a:t>
            </a:r>
          </a:p>
          <a:p>
            <a:pPr marL="0" lvl="1" indent="0" eaLnBrk="1" fontAlgn="auto" hangingPunct="1">
              <a:spcBef>
                <a:spcPts val="600"/>
              </a:spcBef>
              <a:spcAft>
                <a:spcPts val="0"/>
              </a:spcAft>
              <a:buNone/>
              <a:defRPr/>
            </a:pPr>
            <a:r>
              <a:rPr lang="en-US" dirty="0" smtClean="0"/>
              <a:t>CMS uses provider education and outreach to help avoid billing errors and will use its payment suspension authorities in cases of suspected fraudulent conduct. These activities are designed to ensure that correct payments are made to legitimate providers and suppliers for appropriate and reasonable services and supplies for eligible beneficiaries. </a:t>
            </a:r>
          </a:p>
        </p:txBody>
      </p:sp>
    </p:spTree>
    <p:extLst>
      <p:ext uri="{BB962C8B-B14F-4D97-AF65-F5344CB8AC3E}">
        <p14:creationId xmlns:p14="http://schemas.microsoft.com/office/powerpoint/2010/main" val="990593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xfrm>
            <a:off x="1358900" y="1143000"/>
            <a:ext cx="4140200" cy="3105150"/>
          </a:xfrm>
          <a:noFill/>
          <a:ln>
            <a:solidFill>
              <a:srgbClr val="000000"/>
            </a:solidFill>
            <a:miter lim="800000"/>
            <a:headEnd/>
            <a:tailEnd/>
          </a:ln>
        </p:spPr>
      </p:sp>
      <p:sp>
        <p:nvSpPr>
          <p:cNvPr id="94210" name="Notes Placeholder 2"/>
          <p:cNvSpPr>
            <a:spLocks noGrp="1"/>
          </p:cNvSpPr>
          <p:nvPr>
            <p:ph type="body" idx="1"/>
          </p:nvPr>
        </p:nvSpPr>
        <p:spPr bwMode="auto">
          <a:xfrm>
            <a:off x="646771" y="4390232"/>
            <a:ext cx="5742878" cy="3883973"/>
          </a:xfrm>
        </p:spPr>
        <p:txBody>
          <a:bodyPr wrap="square" numCol="1" anchor="t" anchorCtr="0" compatLnSpc="1">
            <a:prstTxWarp prst="textNoShape">
              <a:avLst/>
            </a:prstTxWarp>
            <a:normAutofit fontScale="92500"/>
          </a:bodyPr>
          <a:lstStyle/>
          <a:p>
            <a:pPr marL="0" indent="0">
              <a:lnSpc>
                <a:spcPct val="110000"/>
              </a:lnSpc>
              <a:spcBef>
                <a:spcPts val="600"/>
              </a:spcBef>
              <a:spcAft>
                <a:spcPts val="0"/>
              </a:spcAft>
              <a:buNone/>
              <a:defRPr/>
            </a:pPr>
            <a:r>
              <a:rPr lang="en-US" dirty="0" smtClean="0"/>
              <a:t>Providers aren’t the only focus in preventing Medicare fraud. Medicare health plans and Medicare Prescription Drug Plans that contract with Medicare have responsibilities beyond billing. Plans are responsible for ensuring that they market to beneficiaries in responsible ways that protect the beneficiary and the Medicare program from marketing practices that could result in fraud. This includes the plan’s agents or brokers who represent them.</a:t>
            </a:r>
          </a:p>
          <a:p>
            <a:pPr marL="0" indent="0">
              <a:lnSpc>
                <a:spcPct val="110000"/>
              </a:lnSpc>
              <a:spcBef>
                <a:spcPts val="600"/>
              </a:spcBef>
              <a:spcAft>
                <a:spcPts val="0"/>
              </a:spcAft>
              <a:buNone/>
              <a:defRPr/>
            </a:pPr>
            <a:r>
              <a:rPr lang="en-US" dirty="0" smtClean="0"/>
              <a:t>Some examples of activities Medicare plans and people who represent them aren’t allowed to do:</a:t>
            </a:r>
          </a:p>
          <a:p>
            <a:pPr marL="180955" indent="-180955">
              <a:spcBef>
                <a:spcPts val="600"/>
              </a:spcBef>
              <a:spcAft>
                <a:spcPts val="0"/>
              </a:spcAft>
              <a:buFont typeface="Wingdings" panose="05000000000000000000" pitchFamily="2" charset="2"/>
              <a:buChar char="§"/>
              <a:defRPr/>
            </a:pPr>
            <a:r>
              <a:rPr lang="en-US" dirty="0" smtClean="0"/>
              <a:t>Sending you unwanted emails or coming to your home uninvited to sell a Medicare plan.</a:t>
            </a:r>
          </a:p>
          <a:p>
            <a:pPr marL="180955" indent="-180955">
              <a:spcBef>
                <a:spcPts val="600"/>
              </a:spcBef>
              <a:spcAft>
                <a:spcPts val="0"/>
              </a:spcAft>
              <a:buFont typeface="Wingdings" panose="05000000000000000000" pitchFamily="2" charset="2"/>
              <a:buChar char="§"/>
              <a:defRPr/>
            </a:pPr>
            <a:r>
              <a:rPr lang="en-US" dirty="0" smtClean="0"/>
              <a:t>Calling you unless you’re already a member of the plan. If you’re a member, the agent who helped you join can call you. </a:t>
            </a:r>
          </a:p>
          <a:p>
            <a:pPr marL="180955" indent="-180955">
              <a:spcBef>
                <a:spcPts val="600"/>
              </a:spcBef>
              <a:spcAft>
                <a:spcPts val="0"/>
              </a:spcAft>
              <a:buFont typeface="Wingdings" panose="05000000000000000000" pitchFamily="2" charset="2"/>
              <a:buChar char="§"/>
              <a:defRPr/>
            </a:pPr>
            <a:r>
              <a:rPr lang="en-US" dirty="0" smtClean="0"/>
              <a:t>Offering you cash to join their plan.</a:t>
            </a:r>
          </a:p>
          <a:p>
            <a:pPr marL="180955" indent="-180955">
              <a:spcBef>
                <a:spcPts val="600"/>
              </a:spcBef>
              <a:spcAft>
                <a:spcPts val="0"/>
              </a:spcAft>
              <a:buFont typeface="Wingdings" panose="05000000000000000000" pitchFamily="2" charset="2"/>
              <a:buChar char="§"/>
              <a:defRPr/>
            </a:pPr>
            <a:r>
              <a:rPr lang="en-US" dirty="0" smtClean="0"/>
              <a:t>Giving you free meals while trying to sell you a plan.</a:t>
            </a:r>
          </a:p>
          <a:p>
            <a:pPr marL="180955" indent="-180955">
              <a:spcBef>
                <a:spcPts val="600"/>
              </a:spcBef>
              <a:spcAft>
                <a:spcPts val="0"/>
              </a:spcAft>
              <a:buFont typeface="Wingdings" panose="05000000000000000000" pitchFamily="2" charset="2"/>
              <a:buChar char="§"/>
              <a:defRPr/>
            </a:pPr>
            <a:r>
              <a:rPr lang="en-US" dirty="0" smtClean="0"/>
              <a:t>Talking to you about their plan in areas where you get health care, like an exam room, hospital patient room, or at a pharmacy counter.</a:t>
            </a:r>
          </a:p>
          <a:p>
            <a:pPr marL="0" indent="0">
              <a:lnSpc>
                <a:spcPct val="110000"/>
              </a:lnSpc>
              <a:spcBef>
                <a:spcPts val="600"/>
              </a:spcBef>
              <a:spcAft>
                <a:spcPts val="0"/>
              </a:spcAft>
              <a:buNone/>
              <a:defRPr/>
            </a:pPr>
            <a:r>
              <a:rPr lang="en-US" b="1" dirty="0" smtClean="0"/>
              <a:t>NOTE:</a:t>
            </a:r>
            <a:r>
              <a:rPr lang="en-US" b="1" baseline="0" dirty="0" smtClean="0"/>
              <a:t> </a:t>
            </a:r>
            <a:r>
              <a:rPr lang="en-US" dirty="0"/>
              <a:t>Although the Medicare Drug Integrity Contractor fights fraud, waste, and abuse in Medicare Advantage Plans (Part C) and Medicare </a:t>
            </a:r>
            <a:r>
              <a:rPr lang="en-US" dirty="0" smtClean="0"/>
              <a:t>prescription drug coverage </a:t>
            </a:r>
            <a:r>
              <a:rPr lang="en-US" dirty="0"/>
              <a:t>(Part D), they don’t handle </a:t>
            </a:r>
            <a:r>
              <a:rPr lang="en-US" dirty="0" smtClean="0"/>
              <a:t>Part </a:t>
            </a:r>
            <a:r>
              <a:rPr lang="en-US" dirty="0"/>
              <a:t>C and </a:t>
            </a:r>
            <a:r>
              <a:rPr lang="en-US" dirty="0" smtClean="0"/>
              <a:t>Part D </a:t>
            </a:r>
            <a:r>
              <a:rPr lang="en-US" dirty="0"/>
              <a:t>marketing fraud</a:t>
            </a:r>
            <a:r>
              <a:rPr lang="en-US" dirty="0" smtClean="0"/>
              <a:t>. Call 1-800-MEDICARE (1-800-633-4227) to report plans that ask for your personal information over the telephone or that call unsolicited to enroll you in a plan. TTY users should call 1-877-486-2048.</a:t>
            </a:r>
          </a:p>
        </p:txBody>
      </p:sp>
    </p:spTree>
    <p:extLst>
      <p:ext uri="{BB962C8B-B14F-4D97-AF65-F5344CB8AC3E}">
        <p14:creationId xmlns:p14="http://schemas.microsoft.com/office/powerpoint/2010/main" val="2536583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100355" name="Notes Placeholder 2"/>
          <p:cNvSpPr>
            <a:spLocks noGrp="1"/>
          </p:cNvSpPr>
          <p:nvPr>
            <p:ph type="body" idx="1"/>
          </p:nvPr>
        </p:nvSpPr>
        <p:spPr bwMode="auto">
          <a:xfrm>
            <a:off x="690562" y="4404363"/>
            <a:ext cx="5476875" cy="3777612"/>
          </a:xfrm>
        </p:spPr>
        <p:txBody>
          <a:bodyPr wrap="square" numCol="1" anchor="t" anchorCtr="0" compatLnSpc="1">
            <a:prstTxWarp prst="textNoShape">
              <a:avLst/>
            </a:prstTxWarp>
          </a:bodyPr>
          <a:lstStyle/>
          <a:p>
            <a:pPr marL="0" indent="0">
              <a:spcBef>
                <a:spcPts val="600"/>
              </a:spcBef>
              <a:spcAft>
                <a:spcPts val="0"/>
              </a:spcAft>
              <a:buNone/>
              <a:defRPr/>
            </a:pPr>
            <a:r>
              <a:rPr lang="en-US" dirty="0" smtClean="0">
                <a:ea typeface="ＭＳ Ｐゴシック" pitchFamily="7" charset="-128"/>
                <a:cs typeface="+mn-cs"/>
              </a:rPr>
              <a:t>There are durable medical equipment (DME) rules for telemarketing. DME suppliers (people who sell equipment such as diabetic supplies and power wheelchairs) are prohibited by law from making unsolicited telephone calls to sell their products.</a:t>
            </a:r>
          </a:p>
          <a:p>
            <a:pPr marL="0" indent="0">
              <a:spcBef>
                <a:spcPts val="600"/>
              </a:spcBef>
              <a:spcAft>
                <a:spcPts val="0"/>
              </a:spcAft>
              <a:buNone/>
              <a:defRPr/>
            </a:pPr>
            <a:r>
              <a:rPr lang="en-US" dirty="0" smtClean="0">
                <a:ea typeface="ＭＳ Ｐゴシック" pitchFamily="7" charset="-128"/>
                <a:cs typeface="+mn-cs"/>
              </a:rPr>
              <a:t>Potential DME scams include the following:</a:t>
            </a:r>
          </a:p>
          <a:p>
            <a:pPr marL="180955" indent="-180955">
              <a:spcBef>
                <a:spcPts val="600"/>
              </a:spcBef>
              <a:spcAft>
                <a:spcPts val="0"/>
              </a:spcAft>
              <a:buFont typeface="Wingdings" panose="05000000000000000000" pitchFamily="2" charset="2"/>
              <a:buChar char="§"/>
              <a:defRPr/>
            </a:pPr>
            <a:r>
              <a:rPr lang="en-US" dirty="0" smtClean="0">
                <a:ea typeface="ＭＳ Ｐゴシック" pitchFamily="7" charset="-128"/>
                <a:cs typeface="+mn-cs"/>
              </a:rPr>
              <a:t>Calls or visits from people saying they represent Medicare</a:t>
            </a:r>
          </a:p>
          <a:p>
            <a:pPr marL="180955" indent="-180955">
              <a:spcBef>
                <a:spcPts val="600"/>
              </a:spcBef>
              <a:spcAft>
                <a:spcPts val="0"/>
              </a:spcAft>
              <a:buFont typeface="Wingdings" panose="05000000000000000000" pitchFamily="2" charset="2"/>
              <a:buChar char="§"/>
              <a:defRPr/>
            </a:pPr>
            <a:r>
              <a:rPr lang="en-US" dirty="0" smtClean="0">
                <a:ea typeface="ＭＳ Ｐゴシック" pitchFamily="7" charset="-128"/>
                <a:cs typeface="+mn-cs"/>
              </a:rPr>
              <a:t>Telephone or door-to-door selling techniques</a:t>
            </a:r>
          </a:p>
          <a:p>
            <a:pPr marL="180955" indent="-180955">
              <a:spcBef>
                <a:spcPts val="600"/>
              </a:spcBef>
              <a:spcAft>
                <a:spcPts val="0"/>
              </a:spcAft>
              <a:buFont typeface="Wingdings" panose="05000000000000000000" pitchFamily="2" charset="2"/>
              <a:buChar char="§"/>
              <a:defRPr/>
            </a:pPr>
            <a:r>
              <a:rPr lang="en-US" dirty="0" smtClean="0">
                <a:ea typeface="ＭＳ Ｐゴシック" pitchFamily="7" charset="-128"/>
                <a:cs typeface="+mn-cs"/>
              </a:rPr>
              <a:t>Equipment or service is offered free and you're then asked for your Medicare number for “record keeping purposes”</a:t>
            </a:r>
          </a:p>
          <a:p>
            <a:pPr marL="180955" indent="-180955">
              <a:spcBef>
                <a:spcPts val="600"/>
              </a:spcBef>
              <a:spcAft>
                <a:spcPts val="0"/>
              </a:spcAft>
              <a:buFont typeface="Wingdings" panose="05000000000000000000" pitchFamily="2" charset="2"/>
              <a:buChar char="§"/>
              <a:defRPr/>
            </a:pPr>
            <a:r>
              <a:rPr lang="en-US" dirty="0" smtClean="0">
                <a:ea typeface="ＭＳ Ｐゴシック" pitchFamily="7" charset="-128"/>
                <a:cs typeface="+mn-cs"/>
              </a:rPr>
              <a:t>You’re told that Medicare will pay for the item or service if you provide your Medicare number</a:t>
            </a:r>
          </a:p>
          <a:p>
            <a:pPr marL="0" lvl="1" indent="0">
              <a:spcBef>
                <a:spcPts val="600"/>
              </a:spcBef>
              <a:spcAft>
                <a:spcPts val="0"/>
              </a:spcAft>
              <a:buNone/>
              <a:defRPr/>
            </a:pPr>
            <a:r>
              <a:rPr lang="en-US" b="1" dirty="0" smtClean="0"/>
              <a:t>NOTE</a:t>
            </a:r>
            <a:r>
              <a:rPr lang="en-US" dirty="0" smtClean="0"/>
              <a:t>: </a:t>
            </a:r>
            <a:r>
              <a:rPr lang="en-US" dirty="0"/>
              <a:t>Call 1-800-MEDICARE (1-800-633-4227) to report </a:t>
            </a:r>
            <a:r>
              <a:rPr lang="en-US" dirty="0" smtClean="0"/>
              <a:t>suspected DME scams. </a:t>
            </a:r>
            <a:r>
              <a:rPr lang="en-US" dirty="0"/>
              <a:t>TTY users should call 1-877-486-2048</a:t>
            </a:r>
            <a:r>
              <a:rPr lang="en-US" dirty="0" smtClean="0"/>
              <a:t>.</a:t>
            </a:r>
            <a:endParaRPr lang="en-US" dirty="0">
              <a:ea typeface="ＭＳ Ｐゴシック" pitchFamily="7" charset="-128"/>
              <a:cs typeface="+mn-cs"/>
            </a:endParaRPr>
          </a:p>
        </p:txBody>
      </p:sp>
    </p:spTree>
    <p:extLst>
      <p:ext uri="{BB962C8B-B14F-4D97-AF65-F5344CB8AC3E}">
        <p14:creationId xmlns:p14="http://schemas.microsoft.com/office/powerpoint/2010/main" val="3911995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1341438" y="1143000"/>
            <a:ext cx="4165600" cy="3124200"/>
          </a:xfrm>
          <a:noFill/>
          <a:ln>
            <a:solidFill>
              <a:srgbClr val="000000"/>
            </a:solidFill>
            <a:miter lim="800000"/>
            <a:headEnd/>
            <a:tailEnd/>
          </a:ln>
        </p:spPr>
      </p:sp>
      <p:sp>
        <p:nvSpPr>
          <p:cNvPr id="22530" name="Notes Placeholder 2"/>
          <p:cNvSpPr>
            <a:spLocks noGrp="1"/>
          </p:cNvSpPr>
          <p:nvPr>
            <p:ph type="body" idx="1"/>
          </p:nvPr>
        </p:nvSpPr>
        <p:spPr bwMode="auto">
          <a:xfrm>
            <a:off x="590550" y="4441148"/>
            <a:ext cx="5962649" cy="3826552"/>
          </a:xfrm>
        </p:spPr>
        <p:txBody>
          <a:bodyPr wrap="square" numCol="1" anchor="t" anchorCtr="0" compatLnSpc="1">
            <a:prstTxWarp prst="textNoShape">
              <a:avLst/>
            </a:prstTxWarp>
            <a:noAutofit/>
          </a:bodyPr>
          <a:lstStyle/>
          <a:p>
            <a:pPr marL="0" indent="0" defTabSz="914266">
              <a:lnSpc>
                <a:spcPct val="89000"/>
              </a:lnSpc>
              <a:spcBef>
                <a:spcPts val="600"/>
              </a:spcBef>
              <a:spcAft>
                <a:spcPts val="0"/>
              </a:spcAft>
              <a:buNone/>
              <a:defRPr/>
            </a:pPr>
            <a:r>
              <a:rPr lang="en-US" dirty="0" smtClean="0"/>
              <a:t>There’s </a:t>
            </a:r>
            <a:r>
              <a:rPr lang="en-US" dirty="0"/>
              <a:t>a specific Quality Improvement Organization </a:t>
            </a:r>
            <a:r>
              <a:rPr lang="en-US" dirty="0" smtClean="0"/>
              <a:t>(QIO) just </a:t>
            </a:r>
            <a:r>
              <a:rPr lang="en-US" dirty="0"/>
              <a:t>to address the concerns of people with Medicare and their </a:t>
            </a:r>
            <a:r>
              <a:rPr lang="en-US" dirty="0" smtClean="0"/>
              <a:t>families called a </a:t>
            </a:r>
            <a:r>
              <a:rPr lang="en-US" dirty="0"/>
              <a:t>Beneficiary and </a:t>
            </a:r>
            <a:r>
              <a:rPr lang="en-US" dirty="0" smtClean="0"/>
              <a:t>Family-Centered Care (BFCC) </a:t>
            </a:r>
            <a:r>
              <a:rPr lang="en-US" dirty="0"/>
              <a:t>QIO. </a:t>
            </a:r>
            <a:endParaRPr lang="en-US" dirty="0" smtClean="0"/>
          </a:p>
          <a:p>
            <a:pPr marL="0" indent="0">
              <a:lnSpc>
                <a:spcPct val="89000"/>
              </a:lnSpc>
              <a:spcBef>
                <a:spcPts val="600"/>
              </a:spcBef>
              <a:spcAft>
                <a:spcPts val="0"/>
              </a:spcAft>
              <a:buNone/>
              <a:defRPr/>
            </a:pPr>
            <a:r>
              <a:rPr lang="en-US" dirty="0" smtClean="0">
                <a:ea typeface="ＭＳ Ｐゴシック" pitchFamily="7" charset="-128"/>
              </a:rPr>
              <a:t>Patient quality of care concerns aren’t necessarily fraud. Examples of quality of care concerns that your BFCC-QIO can address include the following:</a:t>
            </a:r>
          </a:p>
          <a:p>
            <a:pPr marL="180955" indent="-180955">
              <a:lnSpc>
                <a:spcPct val="89000"/>
              </a:lnSpc>
              <a:spcBef>
                <a:spcPts val="600"/>
              </a:spcBef>
              <a:spcAft>
                <a:spcPts val="0"/>
              </a:spcAft>
              <a:buFont typeface="Wingdings" panose="05000000000000000000" pitchFamily="2" charset="2"/>
              <a:buChar char="§"/>
              <a:defRPr/>
            </a:pPr>
            <a:r>
              <a:rPr lang="en-US" dirty="0" smtClean="0">
                <a:ea typeface="ＭＳ Ｐゴシック" pitchFamily="7" charset="-128"/>
              </a:rPr>
              <a:t>Medication errors like being given the wrong medication; being given medication at the wrong time; being given a medication to which you’re allergic; or being given medications that interact in a negative way. They can evaluate if it merits Medicare Drug Integrity Contractor intervention.</a:t>
            </a:r>
          </a:p>
          <a:p>
            <a:pPr marL="180955" indent="-180955">
              <a:lnSpc>
                <a:spcPct val="89000"/>
              </a:lnSpc>
              <a:spcBef>
                <a:spcPts val="600"/>
              </a:spcBef>
              <a:spcAft>
                <a:spcPts val="0"/>
              </a:spcAft>
              <a:buFont typeface="Wingdings" panose="05000000000000000000" pitchFamily="2" charset="2"/>
              <a:buChar char="§"/>
              <a:defRPr/>
            </a:pPr>
            <a:r>
              <a:rPr lang="en-US" dirty="0" smtClean="0">
                <a:ea typeface="ＭＳ Ｐゴシック" pitchFamily="7" charset="-128"/>
              </a:rPr>
              <a:t>Change in condition not treated, like not receiving treatment after abnormal test results or when you developed a complication.</a:t>
            </a:r>
          </a:p>
          <a:p>
            <a:pPr marL="180955" indent="-180955">
              <a:lnSpc>
                <a:spcPct val="89000"/>
              </a:lnSpc>
              <a:spcBef>
                <a:spcPts val="600"/>
              </a:spcBef>
              <a:spcAft>
                <a:spcPts val="0"/>
              </a:spcAft>
              <a:buFont typeface="Wingdings" panose="05000000000000000000" pitchFamily="2" charset="2"/>
              <a:buChar char="§"/>
              <a:defRPr/>
            </a:pPr>
            <a:r>
              <a:rPr lang="en-US" dirty="0" smtClean="0">
                <a:ea typeface="ＭＳ Ｐゴシック" pitchFamily="7" charset="-128"/>
              </a:rPr>
              <a:t>Discharged from the hospital too soon.</a:t>
            </a:r>
          </a:p>
          <a:p>
            <a:pPr marL="180955" indent="-180955">
              <a:lnSpc>
                <a:spcPct val="89000"/>
              </a:lnSpc>
              <a:spcBef>
                <a:spcPts val="600"/>
              </a:spcBef>
              <a:spcAft>
                <a:spcPts val="0"/>
              </a:spcAft>
              <a:buFont typeface="Wingdings" panose="05000000000000000000" pitchFamily="2" charset="2"/>
              <a:buChar char="§"/>
              <a:defRPr/>
            </a:pPr>
            <a:r>
              <a:rPr lang="en-US" dirty="0" smtClean="0">
                <a:ea typeface="ＭＳ Ｐゴシック" pitchFamily="7" charset="-128"/>
              </a:rPr>
              <a:t>Incomplete discharge instructions and/or arrangements.</a:t>
            </a:r>
          </a:p>
          <a:p>
            <a:pPr marL="0" indent="0">
              <a:lnSpc>
                <a:spcPct val="89000"/>
              </a:lnSpc>
              <a:spcBef>
                <a:spcPts val="600"/>
              </a:spcBef>
              <a:spcAft>
                <a:spcPts val="0"/>
              </a:spcAft>
              <a:buNone/>
              <a:defRPr/>
            </a:pPr>
            <a:r>
              <a:rPr lang="en-US" dirty="0" smtClean="0">
                <a:ea typeface="ＭＳ Ｐゴシック" pitchFamily="7" charset="-128"/>
              </a:rPr>
              <a:t>To get the address and phone number of the BFCC-QIO for your state or territory, visit </a:t>
            </a:r>
            <a:r>
              <a:rPr lang="en-US" dirty="0" smtClean="0">
                <a:ea typeface="ＭＳ Ｐゴシック" pitchFamily="7" charset="-128"/>
                <a:hlinkClick r:id="rId3"/>
              </a:rPr>
              <a:t>Medicare.gov/contacts</a:t>
            </a:r>
            <a:r>
              <a:rPr lang="en-US" dirty="0" smtClean="0">
                <a:ea typeface="ＭＳ Ｐゴシック" pitchFamily="7" charset="-128"/>
              </a:rPr>
              <a:t> and search for information on the topic of “Complaints about my care or services.” Or, you can call 1-800-MEDICARE (1-800-633-4227). TTY users should call 1-877-486-2048.</a:t>
            </a:r>
            <a:endParaRPr lang="en-US" dirty="0">
              <a:ea typeface="ＭＳ Ｐゴシック" pitchFamily="7" charset="-128"/>
            </a:endParaRPr>
          </a:p>
        </p:txBody>
      </p:sp>
    </p:spTree>
    <p:extLst>
      <p:ext uri="{BB962C8B-B14F-4D97-AF65-F5344CB8AC3E}">
        <p14:creationId xmlns:p14="http://schemas.microsoft.com/office/powerpoint/2010/main" val="1567777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indent="0">
              <a:spcBef>
                <a:spcPts val="600"/>
              </a:spcBef>
              <a:buNone/>
            </a:pPr>
            <a:r>
              <a:rPr lang="en-US" dirty="0" smtClean="0"/>
              <a:t>Check Your Knowledge—Question 1</a:t>
            </a:r>
          </a:p>
          <a:p>
            <a:pPr>
              <a:spcBef>
                <a:spcPts val="600"/>
              </a:spcBef>
            </a:pPr>
            <a:r>
              <a:rPr lang="en-US" dirty="0" smtClean="0"/>
              <a:t>The definition of ____ is when </a:t>
            </a:r>
            <a:r>
              <a:rPr lang="en-US" dirty="0"/>
              <a:t>someone intentionally </a:t>
            </a:r>
            <a:r>
              <a:rPr lang="en-US" dirty="0" smtClean="0"/>
              <a:t>deceives or makes misrepresentations to </a:t>
            </a:r>
            <a:r>
              <a:rPr lang="en-US" dirty="0"/>
              <a:t>obtain money or property of any health care benefit </a:t>
            </a:r>
            <a:r>
              <a:rPr lang="en-US" dirty="0" smtClean="0"/>
              <a:t>program.</a:t>
            </a:r>
            <a:endParaRPr lang="en-US" dirty="0"/>
          </a:p>
          <a:p>
            <a:pPr marL="237127" indent="-237127">
              <a:spcBef>
                <a:spcPts val="600"/>
              </a:spcBef>
              <a:buAutoNum type="alphaLcPeriod"/>
            </a:pPr>
            <a:r>
              <a:rPr lang="en-US" dirty="0" smtClean="0"/>
              <a:t>Abuse</a:t>
            </a:r>
          </a:p>
          <a:p>
            <a:pPr marL="237127" indent="-237127">
              <a:spcBef>
                <a:spcPts val="600"/>
              </a:spcBef>
              <a:buAutoNum type="alphaLcPeriod"/>
            </a:pPr>
            <a:r>
              <a:rPr lang="en-US" dirty="0" smtClean="0"/>
              <a:t>Improper payment</a:t>
            </a:r>
          </a:p>
          <a:p>
            <a:pPr marL="237127" indent="-237127">
              <a:spcBef>
                <a:spcPts val="600"/>
              </a:spcBef>
              <a:buAutoNum type="alphaLcPeriod"/>
            </a:pPr>
            <a:r>
              <a:rPr lang="en-US" dirty="0" smtClean="0"/>
              <a:t>Fraud</a:t>
            </a:r>
          </a:p>
          <a:p>
            <a:pPr marL="237127" indent="-237127">
              <a:spcBef>
                <a:spcPts val="600"/>
              </a:spcBef>
              <a:buAutoNum type="alphaLcPeriod"/>
            </a:pPr>
            <a:r>
              <a:rPr lang="en-US" dirty="0" smtClean="0"/>
              <a:t>None of the above</a:t>
            </a:r>
            <a:endParaRPr lang="en-US" b="0" dirty="0">
              <a:ea typeface="ＭＳ Ｐゴシック" charset="0"/>
            </a:endParaRPr>
          </a:p>
          <a:p>
            <a:pPr marL="0" indent="0">
              <a:spcBef>
                <a:spcPts val="600"/>
              </a:spcBef>
              <a:buNone/>
            </a:pPr>
            <a:r>
              <a:rPr lang="en-US" b="1" dirty="0" smtClean="0">
                <a:ea typeface="ＭＳ Ｐゴシック" pitchFamily="7" charset="-128"/>
              </a:rPr>
              <a:t>ANSWER: c. Fraud</a:t>
            </a:r>
            <a:endParaRPr lang="en-US" b="1" dirty="0" smtClean="0"/>
          </a:p>
          <a:p>
            <a:pPr marL="0" lvl="1" indent="0">
              <a:spcBef>
                <a:spcPts val="600"/>
              </a:spcBef>
              <a:buNone/>
              <a:defRPr/>
            </a:pPr>
            <a:r>
              <a:rPr lang="en-US" dirty="0">
                <a:ea typeface="ＭＳ Ｐゴシック" pitchFamily="7" charset="-128"/>
              </a:rPr>
              <a:t>Fraud occurs when someone intentionally </a:t>
            </a:r>
            <a:r>
              <a:rPr lang="en-US" dirty="0" smtClean="0">
                <a:ea typeface="ＭＳ Ｐゴシック" pitchFamily="7" charset="-128"/>
              </a:rPr>
              <a:t>deceives or makes misrepresentations to </a:t>
            </a:r>
            <a:r>
              <a:rPr lang="en-US" dirty="0">
                <a:ea typeface="ＭＳ Ｐゴシック" pitchFamily="7" charset="-128"/>
              </a:rPr>
              <a:t>obtain money or property of any health care benefit program. </a:t>
            </a:r>
          </a:p>
          <a:p>
            <a:pPr marL="0" indent="0">
              <a:spcBef>
                <a:spcPts val="622"/>
              </a:spcBef>
              <a:spcAft>
                <a:spcPts val="0"/>
              </a:spcAft>
              <a:buNone/>
            </a:pPr>
            <a:endParaRPr lang="en-US" dirty="0"/>
          </a:p>
        </p:txBody>
      </p:sp>
    </p:spTree>
    <p:extLst>
      <p:ext uri="{BB962C8B-B14F-4D97-AF65-F5344CB8AC3E}">
        <p14:creationId xmlns:p14="http://schemas.microsoft.com/office/powerpoint/2010/main" val="3173392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indent="0">
              <a:spcBef>
                <a:spcPts val="600"/>
              </a:spcBef>
              <a:buNone/>
            </a:pPr>
            <a:r>
              <a:rPr lang="en-US" dirty="0" smtClean="0"/>
              <a:t>Check Your Knowledge—Question 2</a:t>
            </a:r>
            <a:endParaRPr lang="en-US" b="1" dirty="0" smtClean="0"/>
          </a:p>
          <a:p>
            <a:pPr marL="0" indent="0">
              <a:spcBef>
                <a:spcPts val="600"/>
              </a:spcBef>
              <a:buNone/>
            </a:pPr>
            <a:r>
              <a:rPr lang="en-US" dirty="0" smtClean="0"/>
              <a:t>Billing errors will always indicate a health care provider’s or supplier’s intent to commit fraud.</a:t>
            </a:r>
          </a:p>
          <a:p>
            <a:pPr marL="193278" indent="-193278" eaLnBrk="1" hangingPunct="1">
              <a:spcBef>
                <a:spcPts val="600"/>
              </a:spcBef>
              <a:buFont typeface="Wingdings" pitchFamily="2" charset="2"/>
              <a:buAutoNum type="alphaLcPeriod"/>
              <a:defRPr/>
            </a:pPr>
            <a:r>
              <a:rPr lang="en-US" dirty="0" smtClean="0"/>
              <a:t>True</a:t>
            </a:r>
            <a:endParaRPr lang="en-US" dirty="0"/>
          </a:p>
          <a:p>
            <a:pPr marL="193278" indent="-193278" eaLnBrk="1" hangingPunct="1">
              <a:spcBef>
                <a:spcPts val="600"/>
              </a:spcBef>
              <a:buFont typeface="Wingdings" pitchFamily="2" charset="2"/>
              <a:buAutoNum type="alphaLcPeriod"/>
              <a:defRPr/>
            </a:pPr>
            <a:r>
              <a:rPr lang="en-US" dirty="0" smtClean="0"/>
              <a:t>False</a:t>
            </a:r>
            <a:endParaRPr lang="en-US" dirty="0"/>
          </a:p>
          <a:p>
            <a:pPr marL="0" indent="0" defTabSz="948507" eaLnBrk="1" hangingPunct="1">
              <a:spcBef>
                <a:spcPts val="600"/>
              </a:spcBef>
              <a:buNone/>
              <a:defRPr/>
            </a:pPr>
            <a:r>
              <a:rPr lang="en-US" b="1" dirty="0" smtClean="0">
                <a:ea typeface="ＭＳ Ｐゴシック" pitchFamily="7" charset="-128"/>
              </a:rPr>
              <a:t>ANSWER:</a:t>
            </a:r>
            <a:r>
              <a:rPr lang="en-US" b="1" baseline="0" dirty="0" smtClean="0">
                <a:ea typeface="ＭＳ Ｐゴシック" pitchFamily="7" charset="-128"/>
              </a:rPr>
              <a:t> b. False</a:t>
            </a:r>
          </a:p>
          <a:p>
            <a:pPr marL="0" lvl="1">
              <a:spcBef>
                <a:spcPts val="600"/>
              </a:spcBef>
              <a:defRPr/>
            </a:pPr>
            <a:r>
              <a:rPr lang="en-US" dirty="0"/>
              <a:t>Contrary to common perception, not all improper payments are fraud (i.e., an intentional misuse of funds). In fact, the vast majority of improper payments are due to unintentional errors. For example, an error may occur because a program doesn’t have documentation to support </a:t>
            </a:r>
            <a:r>
              <a:rPr lang="en-US" dirty="0" smtClean="0"/>
              <a:t>someone’s </a:t>
            </a:r>
            <a:r>
              <a:rPr lang="en-US" dirty="0"/>
              <a:t>eligibility for a benefit, or an eligible </a:t>
            </a:r>
            <a:r>
              <a:rPr lang="en-US" dirty="0" smtClean="0"/>
              <a:t>person </a:t>
            </a:r>
            <a:r>
              <a:rPr lang="en-US" dirty="0"/>
              <a:t>receives a payment that is too high—or too low—due to a data entry mistake or inefficiencies.</a:t>
            </a:r>
          </a:p>
          <a:p>
            <a:pPr marL="0" indent="0" eaLnBrk="1" hangingPunct="1">
              <a:spcBef>
                <a:spcPts val="634"/>
              </a:spcBef>
              <a:spcAft>
                <a:spcPts val="0"/>
              </a:spcAft>
              <a:buNone/>
              <a:defRPr/>
            </a:pPr>
            <a:endParaRPr lang="en-US" b="0" baseline="0" dirty="0" smtClean="0">
              <a:ea typeface="ＭＳ Ｐゴシック" pitchFamily="7" charset="-128"/>
            </a:endParaRPr>
          </a:p>
        </p:txBody>
      </p:sp>
    </p:spTree>
    <p:extLst>
      <p:ext uri="{BB962C8B-B14F-4D97-AF65-F5344CB8AC3E}">
        <p14:creationId xmlns:p14="http://schemas.microsoft.com/office/powerpoint/2010/main" val="212395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799" y="4400550"/>
            <a:ext cx="5534025" cy="3600450"/>
          </a:xfrm>
        </p:spPr>
        <p:txBody>
          <a:bodyPr/>
          <a:lstStyle/>
          <a:p>
            <a:pPr marL="0" indent="0">
              <a:spcBef>
                <a:spcPts val="600"/>
              </a:spcBef>
              <a:spcAft>
                <a:spcPts val="0"/>
              </a:spcAft>
              <a:buNone/>
            </a:pPr>
            <a:r>
              <a:rPr lang="en-US" dirty="0" smtClean="0"/>
              <a:t>Lesson 2 discusses the following Centers for Medicare &amp; Medicaid Services (CMS) fraud and abuse strategies:</a:t>
            </a:r>
          </a:p>
          <a:p>
            <a:pPr marL="180955" indent="-180955">
              <a:spcBef>
                <a:spcPts val="600"/>
              </a:spcBef>
              <a:spcAft>
                <a:spcPts val="0"/>
              </a:spcAft>
              <a:buFont typeface="Wingdings" panose="05000000000000000000" pitchFamily="2" charset="2"/>
              <a:buChar char="§"/>
            </a:pPr>
            <a:r>
              <a:rPr lang="en-US" dirty="0" smtClean="0"/>
              <a:t>The Center for Program Integrity</a:t>
            </a:r>
          </a:p>
          <a:p>
            <a:pPr marL="180955" indent="-180955">
              <a:spcBef>
                <a:spcPts val="600"/>
              </a:spcBef>
              <a:spcAft>
                <a:spcPts val="0"/>
              </a:spcAft>
              <a:buFont typeface="Wingdings" panose="05000000000000000000" pitchFamily="2" charset="2"/>
              <a:buChar char="§"/>
            </a:pPr>
            <a:r>
              <a:rPr lang="en-US" dirty="0" smtClean="0"/>
              <a:t>The CMS Program Integrity Contractors</a:t>
            </a:r>
          </a:p>
          <a:p>
            <a:pPr marL="180955" indent="-180955">
              <a:spcBef>
                <a:spcPts val="600"/>
              </a:spcBef>
              <a:spcAft>
                <a:spcPts val="0"/>
              </a:spcAft>
              <a:buFont typeface="Wingdings" panose="05000000000000000000" pitchFamily="2" charset="2"/>
              <a:buChar char="§"/>
            </a:pPr>
            <a:r>
              <a:rPr lang="en-US" dirty="0" smtClean="0"/>
              <a:t>CMS Administrative Actions </a:t>
            </a:r>
          </a:p>
          <a:p>
            <a:pPr marL="180955" indent="-180955">
              <a:spcBef>
                <a:spcPts val="600"/>
              </a:spcBef>
              <a:spcAft>
                <a:spcPts val="0"/>
              </a:spcAft>
              <a:buFont typeface="Wingdings" panose="05000000000000000000" pitchFamily="2" charset="2"/>
              <a:buChar char="§"/>
            </a:pPr>
            <a:r>
              <a:rPr lang="en-US" dirty="0" smtClean="0"/>
              <a:t>Law Enforcement Actions</a:t>
            </a:r>
          </a:p>
          <a:p>
            <a:pPr marL="180955" indent="-180955">
              <a:spcBef>
                <a:spcPts val="600"/>
              </a:spcBef>
              <a:spcAft>
                <a:spcPts val="0"/>
              </a:spcAft>
              <a:buFont typeface="Wingdings" panose="05000000000000000000" pitchFamily="2" charset="2"/>
              <a:buChar char="§"/>
            </a:pPr>
            <a:r>
              <a:rPr lang="en-US" dirty="0" smtClean="0"/>
              <a:t>The Health Care Fraud Prevention Partnership </a:t>
            </a:r>
          </a:p>
          <a:p>
            <a:pPr marL="180955" indent="-180955">
              <a:spcBef>
                <a:spcPts val="600"/>
              </a:spcBef>
              <a:spcAft>
                <a:spcPts val="0"/>
              </a:spcAft>
              <a:buFont typeface="Wingdings" panose="05000000000000000000" pitchFamily="2" charset="2"/>
              <a:buChar char="§"/>
            </a:pPr>
            <a:r>
              <a:rPr lang="en-US" dirty="0"/>
              <a:t>Health Care Fraud Prevention and Enforcement Action </a:t>
            </a:r>
            <a:r>
              <a:rPr lang="en-US" dirty="0" smtClean="0"/>
              <a:t>(HEAT) Team </a:t>
            </a:r>
          </a:p>
          <a:p>
            <a:pPr marL="180955" indent="-180955">
              <a:spcBef>
                <a:spcPts val="600"/>
              </a:spcBef>
              <a:buFont typeface="Wingdings" panose="05000000000000000000" pitchFamily="2" charset="2"/>
              <a:buChar char="§"/>
            </a:pPr>
            <a:r>
              <a:rPr lang="en-US" dirty="0" smtClean="0"/>
              <a:t>The Fraud Prevention Toolkit at </a:t>
            </a:r>
            <a:r>
              <a:rPr lang="en-US" u="sng" dirty="0">
                <a:hlinkClick r:id="rId3"/>
              </a:rPr>
              <a:t>CMS.gov/outreach-and-education/outreach/partnerships/fraudpreventiontoolkit</a:t>
            </a:r>
            <a:endParaRPr lang="en-US" dirty="0"/>
          </a:p>
          <a:p>
            <a:pPr marL="180955" indent="-180955">
              <a:spcBef>
                <a:spcPts val="600"/>
              </a:spcBef>
              <a:spcAft>
                <a:spcPts val="0"/>
              </a:spcAft>
              <a:buFont typeface="Wingdings" panose="05000000000000000000" pitchFamily="2" charset="2"/>
              <a:buChar char="§"/>
            </a:pPr>
            <a:r>
              <a:rPr lang="en-US" dirty="0" smtClean="0"/>
              <a:t>Provider and Beneficiary Education</a:t>
            </a:r>
          </a:p>
        </p:txBody>
      </p:sp>
    </p:spTree>
    <p:extLst>
      <p:ext uri="{BB962C8B-B14F-4D97-AF65-F5344CB8AC3E}">
        <p14:creationId xmlns:p14="http://schemas.microsoft.com/office/powerpoint/2010/main" val="85450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51202" name="Notes Placeholder 2"/>
          <p:cNvSpPr>
            <a:spLocks noGrp="1"/>
          </p:cNvSpPr>
          <p:nvPr>
            <p:ph type="body" idx="1"/>
          </p:nvPr>
        </p:nvSpPr>
        <p:spPr bwMode="auto">
          <a:xfrm>
            <a:off x="533400" y="4371976"/>
            <a:ext cx="5810249" cy="4133850"/>
          </a:xfrm>
        </p:spPr>
        <p:txBody>
          <a:bodyPr wrap="square" numCol="1" anchor="t" anchorCtr="0" compatLnSpc="1">
            <a:prstTxWarp prst="textNoShape">
              <a:avLst/>
            </a:prstTxWarp>
            <a:noAutofit/>
          </a:bodyPr>
          <a:lstStyle/>
          <a:p>
            <a:pPr marL="0" lvl="1" indent="0">
              <a:lnSpc>
                <a:spcPct val="95000"/>
              </a:lnSpc>
              <a:spcBef>
                <a:spcPts val="600"/>
              </a:spcBef>
              <a:spcAft>
                <a:spcPts val="0"/>
              </a:spcAft>
              <a:buNone/>
              <a:defRPr/>
            </a:pPr>
            <a:r>
              <a:rPr lang="en-US" sz="1100" dirty="0" smtClean="0">
                <a:ea typeface="ＭＳ Ｐゴシック" pitchFamily="7" charset="-128"/>
              </a:rPr>
              <a:t>The Center for Program Integrity brings together the Medicare and Medicaid program integrity groups under one management structure to strengthen and better coordinate existing and future activities to prevent and detect fraud, waste, and abuse. </a:t>
            </a:r>
          </a:p>
          <a:p>
            <a:pPr marL="0" lvl="1" indent="0">
              <a:lnSpc>
                <a:spcPct val="95000"/>
              </a:lnSpc>
              <a:spcBef>
                <a:spcPts val="600"/>
              </a:spcBef>
              <a:spcAft>
                <a:spcPts val="0"/>
              </a:spcAft>
              <a:buNone/>
              <a:defRPr/>
            </a:pPr>
            <a:r>
              <a:rPr lang="en-US" sz="1100" dirty="0" smtClean="0">
                <a:ea typeface="ＭＳ Ｐゴシック" pitchFamily="7" charset="-128"/>
              </a:rPr>
              <a:t>Rules permitted by the Affordable Care Act have helped Medicare, Medicaid, and the Children’s Health Insurance Program (CHIP) move beyond the “pay and chase” approach to health care fraud, to a more proactive and transparent approach by</a:t>
            </a:r>
          </a:p>
          <a:p>
            <a:pPr marL="178573" lvl="1" indent="-178573">
              <a:lnSpc>
                <a:spcPct val="95000"/>
              </a:lnSpc>
              <a:spcBef>
                <a:spcPts val="600"/>
              </a:spcBef>
              <a:spcAft>
                <a:spcPts val="0"/>
              </a:spcAft>
              <a:buFont typeface="Wingdings" panose="05000000000000000000" pitchFamily="2" charset="2"/>
              <a:buChar char="§"/>
              <a:defRPr/>
            </a:pPr>
            <a:r>
              <a:rPr lang="en-US" sz="1100" dirty="0" smtClean="0">
                <a:ea typeface="ＭＳ Ｐゴシック" pitchFamily="7" charset="-128"/>
              </a:rPr>
              <a:t>Creating a rigorous screening process for providers and suppliers enrolling in Medicare, Medicaid, and CHIP.</a:t>
            </a:r>
          </a:p>
          <a:p>
            <a:pPr marL="178573" lvl="1" indent="-178573">
              <a:lnSpc>
                <a:spcPct val="95000"/>
              </a:lnSpc>
              <a:spcBef>
                <a:spcPts val="600"/>
              </a:spcBef>
              <a:spcAft>
                <a:spcPts val="0"/>
              </a:spcAft>
              <a:buFont typeface="Wingdings" panose="05000000000000000000" pitchFamily="2" charset="2"/>
              <a:buChar char="§"/>
              <a:defRPr/>
            </a:pPr>
            <a:r>
              <a:rPr lang="en-US" sz="1100" dirty="0" smtClean="0">
                <a:ea typeface="ＭＳ Ｐゴシック" pitchFamily="7" charset="-128"/>
              </a:rPr>
              <a:t>Requiring cross-termination among federal and state health programs, so providers and suppliers whose Medicare billing privileges are revoked, or whose participation has been terminated by a Medicaid or CHIP program, are barred or terminated from all other Medicaid and CHIP programs.</a:t>
            </a:r>
          </a:p>
          <a:p>
            <a:pPr marL="178573" lvl="1" indent="-178573">
              <a:lnSpc>
                <a:spcPct val="95000"/>
              </a:lnSpc>
              <a:spcBef>
                <a:spcPts val="600"/>
              </a:spcBef>
              <a:spcAft>
                <a:spcPts val="0"/>
              </a:spcAft>
              <a:buFont typeface="Wingdings" panose="05000000000000000000" pitchFamily="2" charset="2"/>
              <a:buChar char="§"/>
              <a:defRPr/>
            </a:pPr>
            <a:r>
              <a:rPr lang="en-US" sz="1100" dirty="0" smtClean="0">
                <a:ea typeface="ＭＳ Ｐゴシック" pitchFamily="7" charset="-128"/>
              </a:rPr>
              <a:t>Temporarily stopping enrollment of new providers and suppliers in high-risk areas. Medicare and state agencies are watching for trends that may indicate a significant potential for health care fraud, and can temporarily stop enrollment of a category of providers or suppliers, or enrollment of new providers or suppliers, in a geographic area that has been identified as high risk. CMS used this authority for the first time in July 2013 on new home health agencies in Miami and Chicago, and ambulance companies in Houston based on their risk of fraud to Medicare and Medicaid.</a:t>
            </a:r>
          </a:p>
          <a:p>
            <a:pPr marL="178573" lvl="1" indent="-178573">
              <a:lnSpc>
                <a:spcPct val="95000"/>
              </a:lnSpc>
              <a:spcBef>
                <a:spcPts val="600"/>
              </a:spcBef>
              <a:spcAft>
                <a:spcPts val="0"/>
              </a:spcAft>
              <a:buFont typeface="Wingdings" panose="05000000000000000000" pitchFamily="2" charset="2"/>
              <a:buChar char="§"/>
              <a:defRPr/>
            </a:pPr>
            <a:r>
              <a:rPr lang="en-US" sz="1100" dirty="0" smtClean="0">
                <a:ea typeface="ＭＳ Ｐゴシック" pitchFamily="7" charset="-128"/>
              </a:rPr>
              <a:t>In the 2 years after the implementation of the Affordable Care Act, CMS doubled the number of providers who've had their billing privileges revoked compared to the 2 years prior, thanks to the new screening requirements and other proactive initiatives. </a:t>
            </a:r>
            <a:endParaRPr lang="en-US" dirty="0">
              <a:ea typeface="ＭＳ Ｐゴシック" pitchFamily="7" charset="-128"/>
            </a:endParaRPr>
          </a:p>
        </p:txBody>
      </p:sp>
    </p:spTree>
    <p:extLst>
      <p:ext uri="{BB962C8B-B14F-4D97-AF65-F5344CB8AC3E}">
        <p14:creationId xmlns:p14="http://schemas.microsoft.com/office/powerpoint/2010/main" val="2931484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indent="0">
              <a:spcBef>
                <a:spcPts val="600"/>
              </a:spcBef>
              <a:buClr>
                <a:schemeClr val="tx1"/>
              </a:buClr>
              <a:buNone/>
            </a:pPr>
            <a:r>
              <a:rPr lang="en-US" dirty="0" smtClean="0">
                <a:ea typeface="ＭＳ Ｐゴシック"/>
              </a:rPr>
              <a:t>Program Integrity Contractors are a nationally coordinated Medicare/Medicaid program integrity team of contractors that cuts across regions. They include the following:</a:t>
            </a:r>
          </a:p>
          <a:p>
            <a:pPr marL="172905" indent="-172905">
              <a:spcBef>
                <a:spcPts val="600"/>
              </a:spcBef>
              <a:buClr>
                <a:schemeClr val="tx1"/>
              </a:buClr>
              <a:buFont typeface="Wingdings" panose="05000000000000000000" pitchFamily="2" charset="2"/>
              <a:buChar char="§"/>
            </a:pPr>
            <a:r>
              <a:rPr lang="en-US" dirty="0" smtClean="0">
                <a:ea typeface="ＭＳ Ｐゴシック"/>
              </a:rPr>
              <a:t>Zone Program Integrity Contractors (ZPIC)</a:t>
            </a:r>
          </a:p>
          <a:p>
            <a:pPr marL="172905" indent="-172905">
              <a:spcBef>
                <a:spcPts val="600"/>
              </a:spcBef>
              <a:buClr>
                <a:schemeClr val="tx1"/>
              </a:buClr>
              <a:buFont typeface="Wingdings" panose="05000000000000000000" pitchFamily="2" charset="2"/>
              <a:buChar char="§"/>
            </a:pPr>
            <a:r>
              <a:rPr lang="en-US" dirty="0">
                <a:ea typeface="ＭＳ Ｐゴシック"/>
              </a:rPr>
              <a:t>Recovery Audit Program</a:t>
            </a:r>
          </a:p>
          <a:p>
            <a:pPr marL="172905" indent="-172905">
              <a:spcBef>
                <a:spcPts val="600"/>
              </a:spcBef>
              <a:buClr>
                <a:schemeClr val="tx1"/>
              </a:buClr>
              <a:buFont typeface="Wingdings" panose="05000000000000000000" pitchFamily="2" charset="2"/>
              <a:buChar char="§"/>
            </a:pPr>
            <a:r>
              <a:rPr lang="en-US" dirty="0" smtClean="0">
                <a:ea typeface="ＭＳ Ｐゴシック"/>
              </a:rPr>
              <a:t>National Benefit Integrity (NBI), Medicare Drug Integrity Contractor (MEDIC)</a:t>
            </a:r>
          </a:p>
          <a:p>
            <a:pPr marL="172905" indent="-172905">
              <a:spcBef>
                <a:spcPts val="600"/>
              </a:spcBef>
              <a:buClr>
                <a:schemeClr val="tx1"/>
              </a:buClr>
              <a:buFont typeface="Wingdings" panose="05000000000000000000" pitchFamily="2" charset="2"/>
              <a:buChar char="§"/>
            </a:pPr>
            <a:r>
              <a:rPr lang="en-US" dirty="0" smtClean="0">
                <a:ea typeface="ＭＳ Ｐゴシック"/>
              </a:rPr>
              <a:t>Outreach &amp; Education MEDIC (O&amp;E MEDIC)</a:t>
            </a:r>
          </a:p>
          <a:p>
            <a:pPr marL="172905" indent="-172905">
              <a:spcBef>
                <a:spcPts val="600"/>
              </a:spcBef>
              <a:buClr>
                <a:schemeClr val="tx1"/>
              </a:buClr>
              <a:buFont typeface="Wingdings" panose="05000000000000000000" pitchFamily="2" charset="2"/>
              <a:buChar char="§"/>
            </a:pPr>
            <a:r>
              <a:rPr lang="en-US" dirty="0" smtClean="0">
                <a:ea typeface="ＭＳ Ｐゴシック"/>
              </a:rPr>
              <a:t>Medicaid Integrity Contractors </a:t>
            </a:r>
          </a:p>
          <a:p>
            <a:pPr marL="0" indent="-483196">
              <a:spcBef>
                <a:spcPts val="600"/>
              </a:spcBef>
              <a:buNone/>
            </a:pPr>
            <a:r>
              <a:rPr lang="en-US" b="1" dirty="0" smtClean="0">
                <a:ea typeface="ＭＳ Ｐゴシック" pitchFamily="7" charset="-128"/>
              </a:rPr>
              <a:t>NOTE: </a:t>
            </a:r>
            <a:r>
              <a:rPr lang="en-US" dirty="0" smtClean="0">
                <a:ea typeface="ＭＳ Ｐゴシック" pitchFamily="7" charset="-128"/>
              </a:rPr>
              <a:t>See also “</a:t>
            </a:r>
            <a:r>
              <a:rPr lang="en-US" dirty="0" smtClean="0"/>
              <a:t>Contractor Entities At-a-Glance” </a:t>
            </a:r>
            <a:r>
              <a:rPr lang="en-US" dirty="0"/>
              <a:t>at </a:t>
            </a:r>
            <a:r>
              <a:rPr lang="en-US" dirty="0" smtClean="0">
                <a:hlinkClick r:id="rId3"/>
              </a:rPr>
              <a:t>CMS.gov/Outreach-and-Education/Medicare-Learning-Network-MLN/MLNProducts/downloads/ContractorEntityGuide_ICN906983.pdf</a:t>
            </a:r>
            <a:r>
              <a:rPr lang="en-US" dirty="0" smtClean="0">
                <a:ea typeface="ＭＳ Ｐゴシック" pitchFamily="7" charset="-128"/>
              </a:rPr>
              <a:t>.</a:t>
            </a:r>
          </a:p>
          <a:p>
            <a:pPr marL="483196" indent="-483196">
              <a:buNone/>
            </a:pPr>
            <a:endParaRPr lang="en-US" sz="1100" dirty="0">
              <a:ea typeface="ＭＳ Ｐゴシック" pitchFamily="7" charset="-128"/>
            </a:endParaRPr>
          </a:p>
        </p:txBody>
      </p:sp>
    </p:spTree>
    <p:extLst>
      <p:ext uri="{BB962C8B-B14F-4D97-AF65-F5344CB8AC3E}">
        <p14:creationId xmlns:p14="http://schemas.microsoft.com/office/powerpoint/2010/main" val="1880893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98842" lvl="1" indent="-298842">
              <a:spcBef>
                <a:spcPts val="634"/>
              </a:spcBef>
              <a:spcAft>
                <a:spcPts val="0"/>
              </a:spcAft>
              <a:buNone/>
              <a:defRPr/>
            </a:pPr>
            <a:r>
              <a:rPr lang="en-US" dirty="0" smtClean="0">
                <a:ea typeface="ＭＳ Ｐゴシック" pitchFamily="7" charset="-128"/>
              </a:rPr>
              <a:t>This session should help you</a:t>
            </a:r>
          </a:p>
          <a:p>
            <a:pPr marL="180955" lvl="1" indent="-180955">
              <a:spcBef>
                <a:spcPts val="624"/>
              </a:spcBef>
              <a:spcAft>
                <a:spcPts val="0"/>
              </a:spcAft>
              <a:buFont typeface="Wingdings" panose="05000000000000000000" pitchFamily="2" charset="2"/>
              <a:buChar char="§"/>
              <a:defRPr/>
            </a:pPr>
            <a:r>
              <a:rPr lang="en-US" dirty="0" smtClean="0">
                <a:ea typeface="ＭＳ Ｐゴシック" pitchFamily="7" charset="-128"/>
              </a:rPr>
              <a:t>Define fraud and abuse </a:t>
            </a:r>
          </a:p>
          <a:p>
            <a:pPr marL="180955" lvl="1" indent="-180955">
              <a:spcBef>
                <a:spcPts val="624"/>
              </a:spcBef>
              <a:spcAft>
                <a:spcPts val="0"/>
              </a:spcAft>
              <a:buFont typeface="Wingdings" panose="05000000000000000000" pitchFamily="2" charset="2"/>
              <a:buChar char="§"/>
              <a:defRPr/>
            </a:pPr>
            <a:r>
              <a:rPr lang="en-US" dirty="0" smtClean="0">
                <a:ea typeface="ＭＳ Ｐゴシック" pitchFamily="7" charset="-128"/>
              </a:rPr>
              <a:t>Identify causes of improper payments</a:t>
            </a:r>
          </a:p>
          <a:p>
            <a:pPr marL="180955" lvl="1" indent="-180955">
              <a:spcBef>
                <a:spcPts val="624"/>
              </a:spcBef>
              <a:spcAft>
                <a:spcPts val="0"/>
              </a:spcAft>
              <a:buFont typeface="Wingdings" panose="05000000000000000000" pitchFamily="2" charset="2"/>
              <a:buChar char="§"/>
              <a:defRPr/>
            </a:pPr>
            <a:r>
              <a:rPr lang="en-US" dirty="0" smtClean="0">
                <a:ea typeface="ＭＳ Ｐゴシック" pitchFamily="7" charset="-128"/>
              </a:rPr>
              <a:t>Discuss how CMS fights fraud and abuse</a:t>
            </a:r>
          </a:p>
          <a:p>
            <a:pPr marL="180955" lvl="1" indent="-180955">
              <a:spcBef>
                <a:spcPts val="624"/>
              </a:spcBef>
              <a:spcAft>
                <a:spcPts val="0"/>
              </a:spcAft>
              <a:buFont typeface="Wingdings" panose="05000000000000000000" pitchFamily="2" charset="2"/>
              <a:buChar char="§"/>
              <a:defRPr/>
            </a:pPr>
            <a:r>
              <a:rPr lang="en-US" dirty="0" smtClean="0">
                <a:ea typeface="ＭＳ Ｐゴシック" pitchFamily="7" charset="-128"/>
              </a:rPr>
              <a:t>Explain how you can fight fraud and abuse</a:t>
            </a:r>
          </a:p>
          <a:p>
            <a:pPr marL="180955" lvl="1" indent="-180955">
              <a:spcBef>
                <a:spcPts val="624"/>
              </a:spcBef>
              <a:spcAft>
                <a:spcPts val="0"/>
              </a:spcAft>
              <a:buFont typeface="Wingdings" panose="05000000000000000000" pitchFamily="2" charset="2"/>
              <a:buChar char="§"/>
              <a:defRPr/>
            </a:pPr>
            <a:r>
              <a:rPr lang="en-US" dirty="0" smtClean="0">
                <a:ea typeface="ＭＳ Ｐゴシック" pitchFamily="7" charset="-128"/>
              </a:rPr>
              <a:t>Recognize sources of additional information</a:t>
            </a:r>
          </a:p>
          <a:p>
            <a:pPr marL="0" indent="0">
              <a:spcBef>
                <a:spcPts val="634"/>
              </a:spcBef>
              <a:buNone/>
            </a:pPr>
            <a:endParaRPr lang="en-US" dirty="0"/>
          </a:p>
        </p:txBody>
      </p:sp>
    </p:spTree>
    <p:extLst>
      <p:ext uri="{BB962C8B-B14F-4D97-AF65-F5344CB8AC3E}">
        <p14:creationId xmlns:p14="http://schemas.microsoft.com/office/powerpoint/2010/main" val="1676615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112643" name="Notes Placeholder 2"/>
          <p:cNvSpPr>
            <a:spLocks noGrp="1"/>
          </p:cNvSpPr>
          <p:nvPr>
            <p:ph type="body" idx="1"/>
          </p:nvPr>
        </p:nvSpPr>
        <p:spPr bwMode="auto">
          <a:xfrm>
            <a:off x="685800" y="4381500"/>
            <a:ext cx="5362575" cy="4175820"/>
          </a:xfrm>
        </p:spPr>
        <p:txBody>
          <a:bodyPr wrap="square" numCol="1" anchor="t" anchorCtr="0" compatLnSpc="1">
            <a:prstTxWarp prst="textNoShape">
              <a:avLst/>
            </a:prstTxWarp>
            <a:normAutofit/>
          </a:bodyPr>
          <a:lstStyle/>
          <a:p>
            <a:pPr marL="0" lvl="2" indent="0" defTabSz="966210" eaLnBrk="1" hangingPunct="1">
              <a:spcBef>
                <a:spcPts val="634"/>
              </a:spcBef>
              <a:spcAft>
                <a:spcPts val="0"/>
              </a:spcAft>
              <a:buSzPct val="100000"/>
              <a:buNone/>
              <a:defRPr/>
            </a:pPr>
            <a:r>
              <a:rPr lang="en-US" dirty="0" smtClean="0">
                <a:ea typeface="ＭＳ Ｐゴシック"/>
              </a:rPr>
              <a:t>Zone Program Integrity Contractors (ZPICs) were created to perform program integrity functions in zones for Medicare Part A and Part B; durable</a:t>
            </a:r>
            <a:r>
              <a:rPr lang="en-US" baseline="0" dirty="0" smtClean="0">
                <a:ea typeface="ＭＳ Ｐゴシック"/>
              </a:rPr>
              <a:t> medical equipment</a:t>
            </a:r>
            <a:r>
              <a:rPr lang="en-US" dirty="0" smtClean="0">
                <a:ea typeface="ＭＳ Ｐゴシック"/>
              </a:rPr>
              <a:t>, prosthetics, orthotics, and supplies; home health and hospice; and Medicare-Medicaid data matching. </a:t>
            </a:r>
          </a:p>
          <a:p>
            <a:pPr marL="0" lvl="2" indent="0" defTabSz="966210" eaLnBrk="1" hangingPunct="1">
              <a:spcBef>
                <a:spcPts val="634"/>
              </a:spcBef>
              <a:spcAft>
                <a:spcPts val="0"/>
              </a:spcAft>
              <a:buSzPct val="100000"/>
              <a:buNone/>
              <a:defRPr/>
            </a:pPr>
            <a:r>
              <a:rPr lang="en-US" dirty="0" smtClean="0">
                <a:ea typeface="ＭＳ Ｐゴシック"/>
              </a:rPr>
              <a:t>ZPIC’s main responsibilities include the following:</a:t>
            </a:r>
          </a:p>
          <a:p>
            <a:pPr marL="178573" lvl="2" indent="-178573" defTabSz="966210" eaLnBrk="1" hangingPunct="1">
              <a:spcBef>
                <a:spcPts val="624"/>
              </a:spcBef>
              <a:spcAft>
                <a:spcPts val="0"/>
              </a:spcAft>
              <a:buSzPct val="100000"/>
              <a:buFont typeface="Wingdings" panose="05000000000000000000" pitchFamily="2" charset="2"/>
              <a:buChar char="§"/>
              <a:defRPr/>
            </a:pPr>
            <a:r>
              <a:rPr lang="en-US" dirty="0" smtClean="0">
                <a:ea typeface="ＭＳ Ｐゴシック"/>
              </a:rPr>
              <a:t>Investigate leads generated by the new Fraud Prevention System (FPS) and a variety of other sources</a:t>
            </a:r>
          </a:p>
          <a:p>
            <a:pPr marL="178573" lvl="2" indent="-178573" defTabSz="966210" eaLnBrk="1" hangingPunct="1">
              <a:spcBef>
                <a:spcPts val="624"/>
              </a:spcBef>
              <a:spcAft>
                <a:spcPts val="0"/>
              </a:spcAft>
              <a:buSzPct val="100000"/>
              <a:buFont typeface="Wingdings" panose="05000000000000000000" pitchFamily="2" charset="2"/>
              <a:buChar char="§"/>
              <a:defRPr/>
            </a:pPr>
            <a:r>
              <a:rPr lang="en-US" dirty="0" smtClean="0">
                <a:ea typeface="ＭＳ Ｐゴシック"/>
              </a:rPr>
              <a:t>Provide feedback and support to CMS to improve the FPS</a:t>
            </a:r>
          </a:p>
          <a:p>
            <a:pPr marL="178573" lvl="2" indent="-178573" defTabSz="966210" eaLnBrk="1" hangingPunct="1">
              <a:spcBef>
                <a:spcPts val="624"/>
              </a:spcBef>
              <a:spcAft>
                <a:spcPts val="0"/>
              </a:spcAft>
              <a:buSzPct val="100000"/>
              <a:buFont typeface="Wingdings" panose="05000000000000000000" pitchFamily="2" charset="2"/>
              <a:buChar char="§"/>
              <a:defRPr/>
            </a:pPr>
            <a:r>
              <a:rPr lang="en-US" dirty="0" smtClean="0">
                <a:ea typeface="ＭＳ Ｐゴシック"/>
              </a:rPr>
              <a:t>Perform data analysis to identify and investigate cases of suspected fraud, waste, and abuse</a:t>
            </a:r>
          </a:p>
        </p:txBody>
      </p:sp>
    </p:spTree>
    <p:extLst>
      <p:ext uri="{BB962C8B-B14F-4D97-AF65-F5344CB8AC3E}">
        <p14:creationId xmlns:p14="http://schemas.microsoft.com/office/powerpoint/2010/main" val="502074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112643" name="Notes Placeholder 2"/>
          <p:cNvSpPr>
            <a:spLocks noGrp="1"/>
          </p:cNvSpPr>
          <p:nvPr>
            <p:ph type="body" idx="1"/>
          </p:nvPr>
        </p:nvSpPr>
        <p:spPr bwMode="auto">
          <a:xfrm>
            <a:off x="685800" y="4381500"/>
            <a:ext cx="5295900" cy="4175820"/>
          </a:xfrm>
        </p:spPr>
        <p:txBody>
          <a:bodyPr wrap="square" numCol="1" anchor="t" anchorCtr="0" compatLnSpc="1">
            <a:prstTxWarp prst="textNoShape">
              <a:avLst/>
            </a:prstTxWarp>
            <a:normAutofit/>
          </a:bodyPr>
          <a:lstStyle/>
          <a:p>
            <a:pPr marL="0" lvl="2" indent="0" defTabSz="966210" eaLnBrk="1" hangingPunct="1">
              <a:spcBef>
                <a:spcPts val="634"/>
              </a:spcBef>
              <a:spcAft>
                <a:spcPts val="0"/>
              </a:spcAft>
              <a:buSzPct val="100000"/>
              <a:buNone/>
              <a:defRPr/>
            </a:pPr>
            <a:r>
              <a:rPr lang="en-US" dirty="0" smtClean="0">
                <a:ea typeface="ＭＳ Ｐゴシック"/>
              </a:rPr>
              <a:t>Additional Zone Program Integrity Contractor (ZPIC) responsibilities are to </a:t>
            </a:r>
          </a:p>
          <a:p>
            <a:pPr marL="178573" lvl="2" indent="-178573" defTabSz="966210" eaLnBrk="1" hangingPunct="1">
              <a:spcBef>
                <a:spcPts val="624"/>
              </a:spcBef>
              <a:spcAft>
                <a:spcPts val="0"/>
              </a:spcAft>
              <a:buSzPct val="100000"/>
              <a:buFont typeface="Wingdings" panose="05000000000000000000" pitchFamily="2" charset="2"/>
              <a:buChar char="§"/>
              <a:defRPr/>
            </a:pPr>
            <a:r>
              <a:rPr lang="en-US" dirty="0" smtClean="0">
                <a:ea typeface="ＭＳ Ｐゴシック"/>
              </a:rPr>
              <a:t>Make recommendations to CMS for appropriate administrative actions to protect Medicare Trust Fund dollars.</a:t>
            </a:r>
          </a:p>
          <a:p>
            <a:pPr marL="178573" lvl="2" indent="-178573" defTabSz="966210">
              <a:spcBef>
                <a:spcPts val="624"/>
              </a:spcBef>
              <a:buSzPct val="100000"/>
              <a:buFont typeface="Wingdings" panose="05000000000000000000" pitchFamily="2" charset="2"/>
              <a:buChar char="§"/>
              <a:defRPr/>
            </a:pPr>
            <a:r>
              <a:rPr lang="en-US" dirty="0">
                <a:ea typeface="ＭＳ Ｐゴシック"/>
              </a:rPr>
              <a:t>Make referrals to law enforcement for potential prosecution.</a:t>
            </a:r>
          </a:p>
          <a:p>
            <a:pPr marL="178573" lvl="2" indent="-178573" defTabSz="966210" eaLnBrk="1" hangingPunct="1">
              <a:spcBef>
                <a:spcPts val="624"/>
              </a:spcBef>
              <a:spcAft>
                <a:spcPts val="0"/>
              </a:spcAft>
              <a:buSzPct val="100000"/>
              <a:buFont typeface="Wingdings" panose="05000000000000000000" pitchFamily="2" charset="2"/>
              <a:buChar char="§"/>
              <a:defRPr/>
            </a:pPr>
            <a:r>
              <a:rPr lang="en-US" dirty="0" smtClean="0">
                <a:ea typeface="ＭＳ Ｐゴシック"/>
              </a:rPr>
              <a:t>Provide support for ongoing law enforcement investigations.</a:t>
            </a:r>
          </a:p>
          <a:p>
            <a:pPr marL="178573" lvl="2" indent="-178573" defTabSz="966210" eaLnBrk="1" hangingPunct="1">
              <a:spcBef>
                <a:spcPts val="624"/>
              </a:spcBef>
              <a:spcAft>
                <a:spcPts val="0"/>
              </a:spcAft>
              <a:buSzPct val="100000"/>
              <a:buFont typeface="Wingdings" panose="05000000000000000000" pitchFamily="2" charset="2"/>
              <a:buChar char="§"/>
              <a:defRPr/>
            </a:pPr>
            <a:r>
              <a:rPr lang="en-US" dirty="0" smtClean="0">
                <a:ea typeface="ＭＳ Ｐゴシック"/>
              </a:rPr>
              <a:t>Identify improper payments to be recovered </a:t>
            </a:r>
            <a:r>
              <a:rPr lang="en-US" dirty="0">
                <a:ea typeface="ＭＳ Ｐゴシック"/>
              </a:rPr>
              <a:t>by Medicare Administrative </a:t>
            </a:r>
            <a:r>
              <a:rPr lang="en-US" dirty="0" smtClean="0">
                <a:ea typeface="ＭＳ Ｐゴシック"/>
              </a:rPr>
              <a:t>Contractors (MACs). </a:t>
            </a:r>
            <a:r>
              <a:rPr lang="en-US" dirty="0"/>
              <a:t>CMS relies on a network of </a:t>
            </a:r>
            <a:r>
              <a:rPr lang="en-US" dirty="0" smtClean="0"/>
              <a:t>MACs </a:t>
            </a:r>
            <a:r>
              <a:rPr lang="en-US" dirty="0"/>
              <a:t>to process Medicare claims, and MACs serve as the primary operational contact between the Medicare </a:t>
            </a:r>
            <a:r>
              <a:rPr lang="en-US" dirty="0" smtClean="0"/>
              <a:t>fee-for-service program </a:t>
            </a:r>
            <a:r>
              <a:rPr lang="en-US" dirty="0"/>
              <a:t>and approximately 1.5 million health care providers enrolled in the </a:t>
            </a:r>
            <a:r>
              <a:rPr lang="en-US" dirty="0" smtClean="0"/>
              <a:t>program.</a:t>
            </a:r>
            <a:endParaRPr lang="en-US" dirty="0" smtClean="0">
              <a:ea typeface="ＭＳ Ｐゴシック"/>
            </a:endParaRPr>
          </a:p>
        </p:txBody>
      </p:sp>
    </p:spTree>
    <p:extLst>
      <p:ext uri="{BB962C8B-B14F-4D97-AF65-F5344CB8AC3E}">
        <p14:creationId xmlns:p14="http://schemas.microsoft.com/office/powerpoint/2010/main" val="3867900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86019" name="Notes Placeholder 2"/>
          <p:cNvSpPr>
            <a:spLocks noGrp="1"/>
          </p:cNvSpPr>
          <p:nvPr>
            <p:ph type="body" idx="1"/>
          </p:nvPr>
        </p:nvSpPr>
        <p:spPr bwMode="auto">
          <a:xfrm>
            <a:off x="666750" y="4391025"/>
            <a:ext cx="5505450" cy="4294188"/>
          </a:xfrm>
        </p:spPr>
        <p:txBody>
          <a:bodyPr wrap="square" numCol="1" anchor="t" anchorCtr="0" compatLnSpc="1">
            <a:prstTxWarp prst="textNoShape">
              <a:avLst/>
            </a:prstTxWarp>
            <a:noAutofit/>
          </a:bodyPr>
          <a:lstStyle/>
          <a:p>
            <a:pPr marL="0" lvl="2" indent="0" defTabSz="966210">
              <a:spcBef>
                <a:spcPts val="600"/>
              </a:spcBef>
              <a:spcAft>
                <a:spcPts val="0"/>
              </a:spcAft>
              <a:buNone/>
              <a:defRPr/>
            </a:pPr>
            <a:r>
              <a:rPr lang="en-US" dirty="0" smtClean="0"/>
              <a:t>The Zone Program Integrity Contractor operates in 7 zones. They align with Medicare Administrative Contractor jurisdictions. </a:t>
            </a:r>
          </a:p>
          <a:p>
            <a:pPr marL="178573" lvl="2" indent="-178573" defTabSz="966210">
              <a:spcBef>
                <a:spcPts val="600"/>
              </a:spcBef>
              <a:spcAft>
                <a:spcPts val="0"/>
              </a:spcAft>
              <a:buFont typeface="Wingdings" panose="05000000000000000000" pitchFamily="2" charset="2"/>
              <a:buChar char="§"/>
              <a:defRPr/>
            </a:pPr>
            <a:r>
              <a:rPr lang="en-US" dirty="0" smtClean="0"/>
              <a:t>Zone 1 is covered by SafeGuard Services, LLC (SGS) and includes California, Hawaii, and Nevada</a:t>
            </a:r>
          </a:p>
          <a:p>
            <a:pPr marL="178573" lvl="2" indent="-178573" defTabSz="966210">
              <a:spcBef>
                <a:spcPts val="600"/>
              </a:spcBef>
              <a:spcAft>
                <a:spcPts val="0"/>
              </a:spcAft>
              <a:buFont typeface="Wingdings" panose="05000000000000000000" pitchFamily="2" charset="2"/>
              <a:buChar char="§"/>
              <a:defRPr/>
            </a:pPr>
            <a:r>
              <a:rPr lang="en-US" dirty="0" smtClean="0"/>
              <a:t>Zone 2 is covered by AdvanceMed and includes Alaska, Arizona, Idaho, Iowa, Kansas, Missouri, Montana, Nebraska, North Dakota, Oregon, South Dakota, Utah, Washington, and Wyoming.</a:t>
            </a:r>
          </a:p>
          <a:p>
            <a:pPr marL="178573" lvl="2" indent="-178573" defTabSz="966210">
              <a:spcBef>
                <a:spcPts val="600"/>
              </a:spcBef>
              <a:spcAft>
                <a:spcPts val="0"/>
              </a:spcAft>
              <a:buFont typeface="Wingdings" panose="05000000000000000000" pitchFamily="2" charset="2"/>
              <a:buChar char="§"/>
              <a:defRPr/>
            </a:pPr>
            <a:r>
              <a:rPr lang="en-US" dirty="0" smtClean="0"/>
              <a:t>Zone 3 is covered by AdvanceMed and includes Illinois, Indiana, Kentucky, Michigan, Minnesota, Ohio, and Wisconsin</a:t>
            </a:r>
          </a:p>
          <a:p>
            <a:pPr marL="178573" lvl="2" indent="-178573" defTabSz="966210">
              <a:spcBef>
                <a:spcPts val="600"/>
              </a:spcBef>
              <a:spcAft>
                <a:spcPts val="0"/>
              </a:spcAft>
              <a:buFont typeface="Wingdings" panose="05000000000000000000" pitchFamily="2" charset="2"/>
              <a:buChar char="§"/>
              <a:defRPr/>
            </a:pPr>
            <a:r>
              <a:rPr lang="en-US" dirty="0" smtClean="0"/>
              <a:t>Zone 4 is covered by Health Integrity and includes Colorado, Oklahoma, New Mexico, and Texas</a:t>
            </a:r>
          </a:p>
          <a:p>
            <a:pPr marL="178573" lvl="2" indent="-178573" defTabSz="966210">
              <a:spcBef>
                <a:spcPts val="600"/>
              </a:spcBef>
              <a:spcAft>
                <a:spcPts val="0"/>
              </a:spcAft>
              <a:buFont typeface="Wingdings" panose="05000000000000000000" pitchFamily="2" charset="2"/>
              <a:buChar char="§"/>
              <a:defRPr/>
            </a:pPr>
            <a:r>
              <a:rPr lang="en-US" dirty="0" smtClean="0"/>
              <a:t>Zone 5 is covered by AdvanceMed and includes Alabama, Arkansas, Georgia, Louisiana, Mississippi, North Carolina, South Carolina, Tennessee, Virginia, and West Virginia</a:t>
            </a:r>
          </a:p>
          <a:p>
            <a:pPr marL="178573" lvl="2" indent="-178573" defTabSz="966210">
              <a:spcBef>
                <a:spcPts val="600"/>
              </a:spcBef>
              <a:spcAft>
                <a:spcPts val="0"/>
              </a:spcAft>
              <a:buFont typeface="Wingdings" panose="05000000000000000000" pitchFamily="2" charset="2"/>
              <a:buChar char="§"/>
              <a:defRPr/>
            </a:pPr>
            <a:r>
              <a:rPr lang="en-US" dirty="0" smtClean="0"/>
              <a:t>Zone 6 is covered by SGS and </a:t>
            </a:r>
            <a:r>
              <a:rPr lang="en-US" dirty="0" err="1" smtClean="0"/>
              <a:t>TriCenturion</a:t>
            </a:r>
            <a:r>
              <a:rPr lang="en-US" dirty="0" smtClean="0"/>
              <a:t>, and includes Connecticut, Delaware, Maine, Maryland, Massachusetts, New Hampshire, New Jersey, New York, Pennsylvania, Rhode Island, Vermont, and the District of Columbia</a:t>
            </a:r>
          </a:p>
          <a:p>
            <a:pPr marL="178573" lvl="2" indent="-178573" defTabSz="966210">
              <a:spcBef>
                <a:spcPts val="600"/>
              </a:spcBef>
              <a:spcAft>
                <a:spcPts val="0"/>
              </a:spcAft>
              <a:buFont typeface="Wingdings" panose="05000000000000000000" pitchFamily="2" charset="2"/>
              <a:buChar char="§"/>
              <a:defRPr/>
            </a:pPr>
            <a:r>
              <a:rPr lang="en-US" dirty="0" smtClean="0"/>
              <a:t>Zone 7 is covered by SGS and includes Florida and Puerto Rico</a:t>
            </a:r>
          </a:p>
        </p:txBody>
      </p:sp>
    </p:spTree>
    <p:extLst>
      <p:ext uri="{BB962C8B-B14F-4D97-AF65-F5344CB8AC3E}">
        <p14:creationId xmlns:p14="http://schemas.microsoft.com/office/powerpoint/2010/main" val="2548618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p:spPr>
      </p:sp>
      <p:sp>
        <p:nvSpPr>
          <p:cNvPr id="59394" name="Rectangle 3"/>
          <p:cNvSpPr>
            <a:spLocks noGrp="1" noChangeArrowheads="1"/>
          </p:cNvSpPr>
          <p:nvPr>
            <p:ph type="body" idx="1"/>
          </p:nvPr>
        </p:nvSpPr>
        <p:spPr bwMode="auto">
          <a:xfrm>
            <a:off x="666750" y="4371975"/>
            <a:ext cx="5495925" cy="4086225"/>
          </a:xfrm>
        </p:spPr>
        <p:txBody>
          <a:bodyPr wrap="square" numCol="1" anchor="t" anchorCtr="0" compatLnSpc="1">
            <a:prstTxWarp prst="textNoShape">
              <a:avLst/>
            </a:prstTxWarp>
            <a:normAutofit/>
          </a:bodyPr>
          <a:lstStyle/>
          <a:p>
            <a:pPr marL="0" indent="0">
              <a:spcBef>
                <a:spcPts val="600"/>
              </a:spcBef>
              <a:spcAft>
                <a:spcPts val="0"/>
              </a:spcAft>
              <a:buNone/>
              <a:defRPr/>
            </a:pPr>
            <a:r>
              <a:rPr lang="en-US" dirty="0" smtClean="0">
                <a:ea typeface="ＭＳ Ｐゴシック" pitchFamily="7" charset="-128"/>
              </a:rPr>
              <a:t>The Recovery Audit Program’s mission is to reduce improper payments through the efficient detection and collection of overpayments, the identification of underpayments, and the implementation of actions that will prevent future improper payments.</a:t>
            </a:r>
          </a:p>
          <a:p>
            <a:pPr marL="0" indent="0">
              <a:spcBef>
                <a:spcPts val="600"/>
              </a:spcBef>
              <a:spcAft>
                <a:spcPts val="0"/>
              </a:spcAft>
              <a:buNone/>
              <a:defRPr/>
            </a:pPr>
            <a:r>
              <a:rPr lang="en-US" dirty="0">
                <a:ea typeface="ＭＳ Ｐゴシック" pitchFamily="7" charset="-128"/>
              </a:rPr>
              <a:t>The </a:t>
            </a:r>
            <a:r>
              <a:rPr lang="en-US" dirty="0" smtClean="0">
                <a:ea typeface="ＭＳ Ｐゴシック" pitchFamily="7" charset="-128"/>
              </a:rPr>
              <a:t>Recovery Audit Contractor (RAC) </a:t>
            </a:r>
            <a:r>
              <a:rPr lang="en-US" dirty="0">
                <a:ea typeface="ＭＳ Ｐゴシック" pitchFamily="7" charset="-128"/>
              </a:rPr>
              <a:t>program was permanently implemented for Medicare </a:t>
            </a:r>
            <a:r>
              <a:rPr lang="en-US" dirty="0" smtClean="0">
                <a:ea typeface="ＭＳ Ｐゴシック" pitchFamily="7" charset="-128"/>
              </a:rPr>
              <a:t>Part </a:t>
            </a:r>
            <a:r>
              <a:rPr lang="en-US" dirty="0">
                <a:ea typeface="ＭＳ Ｐゴシック" pitchFamily="7" charset="-128"/>
              </a:rPr>
              <a:t>A and </a:t>
            </a:r>
            <a:r>
              <a:rPr lang="en-US" dirty="0" smtClean="0">
                <a:ea typeface="ＭＳ Ｐゴシック" pitchFamily="7" charset="-128"/>
              </a:rPr>
              <a:t>Part B </a:t>
            </a:r>
            <a:r>
              <a:rPr lang="en-US" dirty="0">
                <a:ea typeface="ＭＳ Ｐゴシック" pitchFamily="7" charset="-128"/>
              </a:rPr>
              <a:t>on a nationwide </a:t>
            </a:r>
            <a:r>
              <a:rPr lang="en-US" dirty="0" smtClean="0">
                <a:ea typeface="ＭＳ Ｐゴシック" pitchFamily="7" charset="-128"/>
              </a:rPr>
              <a:t>basis. </a:t>
            </a:r>
            <a:r>
              <a:rPr lang="en-US" dirty="0">
                <a:ea typeface="ＭＳ Ｐゴシック" pitchFamily="7" charset="-128"/>
              </a:rPr>
              <a:t>Under the Patient Protection and Affordable Care </a:t>
            </a:r>
            <a:r>
              <a:rPr lang="en-US" dirty="0" smtClean="0">
                <a:ea typeface="ＭＳ Ｐゴシック" pitchFamily="7" charset="-128"/>
              </a:rPr>
              <a:t>Act, </a:t>
            </a:r>
            <a:r>
              <a:rPr lang="en-US" dirty="0">
                <a:ea typeface="ＭＳ Ｐゴシック" pitchFamily="7" charset="-128"/>
              </a:rPr>
              <a:t>CMS is required to expand the RAC program to </a:t>
            </a:r>
            <a:r>
              <a:rPr lang="en-US" dirty="0" smtClean="0">
                <a:ea typeface="ＭＳ Ｐゴシック" pitchFamily="7" charset="-128"/>
              </a:rPr>
              <a:t>Medicare Part C and Part D. Medicare Part C and Part D RACs must ensure </a:t>
            </a:r>
            <a:r>
              <a:rPr lang="en-US" dirty="0">
                <a:ea typeface="ＭＳ Ｐゴシック" pitchFamily="7" charset="-128"/>
              </a:rPr>
              <a:t>that each </a:t>
            </a:r>
            <a:r>
              <a:rPr lang="en-US" dirty="0" smtClean="0">
                <a:ea typeface="ＭＳ Ｐゴシック" pitchFamily="7" charset="-128"/>
              </a:rPr>
              <a:t>Medicare Advantage </a:t>
            </a:r>
            <a:r>
              <a:rPr lang="en-US" dirty="0">
                <a:ea typeface="ＭＳ Ｐゴシック" pitchFamily="7" charset="-128"/>
              </a:rPr>
              <a:t>P</a:t>
            </a:r>
            <a:r>
              <a:rPr lang="en-US" dirty="0" smtClean="0">
                <a:ea typeface="ＭＳ Ｐゴシック" pitchFamily="7" charset="-128"/>
              </a:rPr>
              <a:t>lan </a:t>
            </a:r>
            <a:r>
              <a:rPr lang="en-US" dirty="0">
                <a:ea typeface="ＭＳ Ｐゴシック" pitchFamily="7" charset="-128"/>
              </a:rPr>
              <a:t>under Part </a:t>
            </a:r>
            <a:r>
              <a:rPr lang="en-US" dirty="0" smtClean="0">
                <a:ea typeface="ＭＳ Ｐゴシック" pitchFamily="7" charset="-128"/>
              </a:rPr>
              <a:t>C </a:t>
            </a:r>
            <a:r>
              <a:rPr lang="en-US" dirty="0">
                <a:ea typeface="ＭＳ Ｐゴシック" pitchFamily="7" charset="-128"/>
              </a:rPr>
              <a:t>and Prescription Drug Plan under Part </a:t>
            </a:r>
            <a:r>
              <a:rPr lang="en-US" dirty="0" smtClean="0">
                <a:ea typeface="ＭＳ Ｐゴシック" pitchFamily="7" charset="-128"/>
              </a:rPr>
              <a:t>D </a:t>
            </a:r>
            <a:r>
              <a:rPr lang="en-US" dirty="0">
                <a:ea typeface="ＭＳ Ｐゴシック" pitchFamily="7" charset="-128"/>
              </a:rPr>
              <a:t>has an anti-fraud plan in </a:t>
            </a:r>
            <a:r>
              <a:rPr lang="en-US" dirty="0" smtClean="0">
                <a:ea typeface="ＭＳ Ｐゴシック" pitchFamily="7" charset="-128"/>
              </a:rPr>
              <a:t>effect, and review the effectiveness of each anti-fraud plan. </a:t>
            </a:r>
          </a:p>
          <a:p>
            <a:pPr marL="0" indent="0">
              <a:spcBef>
                <a:spcPts val="600"/>
              </a:spcBef>
              <a:spcAft>
                <a:spcPts val="0"/>
              </a:spcAft>
              <a:buNone/>
              <a:defRPr/>
            </a:pPr>
            <a:r>
              <a:rPr lang="en-US" dirty="0" smtClean="0">
                <a:ea typeface="ＭＳ Ｐゴシック" pitchFamily="7" charset="-128"/>
              </a:rPr>
              <a:t>States and territories must establish Medicaid RAC programs and the programs must</a:t>
            </a:r>
          </a:p>
          <a:p>
            <a:pPr marL="180955" indent="-180955">
              <a:spcBef>
                <a:spcPts val="600"/>
              </a:spcBef>
              <a:spcAft>
                <a:spcPts val="0"/>
              </a:spcAft>
              <a:buFont typeface="Wingdings" panose="05000000000000000000" pitchFamily="2" charset="2"/>
              <a:buChar char="§"/>
              <a:defRPr/>
            </a:pPr>
            <a:r>
              <a:rPr lang="en-US" dirty="0" smtClean="0">
                <a:ea typeface="ＭＳ Ｐゴシック" pitchFamily="7" charset="-128"/>
              </a:rPr>
              <a:t>Identify and recover overpayments and identify underpayments.</a:t>
            </a:r>
          </a:p>
          <a:p>
            <a:pPr marL="171450" indent="-171450">
              <a:spcBef>
                <a:spcPts val="600"/>
              </a:spcBef>
              <a:spcAft>
                <a:spcPts val="0"/>
              </a:spcAft>
              <a:buFont typeface="Wingdings" panose="05000000000000000000" pitchFamily="2" charset="2"/>
              <a:buChar char="§"/>
              <a:defRPr/>
            </a:pPr>
            <a:r>
              <a:rPr lang="en-US" dirty="0" smtClean="0">
                <a:ea typeface="ＭＳ Ｐゴシック" pitchFamily="7" charset="-128"/>
              </a:rPr>
              <a:t>Coordinate their efforts with other auditing entities, including state and federal law enforcement agencies. CMS and states will work to minimize the likelihood of overlapping audits. As of March 26, 2014, all except 2 states reported Medicaid RAC data.</a:t>
            </a:r>
            <a:r>
              <a:rPr lang="en-US" dirty="0">
                <a:ea typeface="ＭＳ Ｐゴシック" pitchFamily="7" charset="-128"/>
              </a:rPr>
              <a:t> </a:t>
            </a:r>
            <a:endParaRPr lang="en-US" dirty="0" smtClean="0">
              <a:ea typeface="ＭＳ Ｐゴシック" pitchFamily="7" charset="-128"/>
            </a:endParaRPr>
          </a:p>
          <a:p>
            <a:pPr>
              <a:spcBef>
                <a:spcPts val="600"/>
              </a:spcBef>
              <a:defRPr/>
            </a:pPr>
            <a:r>
              <a:rPr lang="en-US" b="1" dirty="0" smtClean="0">
                <a:ea typeface="ＭＳ Ｐゴシック" pitchFamily="7" charset="-128"/>
              </a:rPr>
              <a:t>NOTE:</a:t>
            </a:r>
            <a:r>
              <a:rPr lang="en-US" dirty="0" smtClean="0">
                <a:ea typeface="ＭＳ Ｐゴシック" pitchFamily="7" charset="-128"/>
              </a:rPr>
              <a:t> For </a:t>
            </a:r>
            <a:r>
              <a:rPr lang="en-US" dirty="0">
                <a:ea typeface="ＭＳ Ｐゴシック" pitchFamily="7" charset="-128"/>
              </a:rPr>
              <a:t>more information, visit the Medicaid </a:t>
            </a:r>
            <a:r>
              <a:rPr lang="en-US" dirty="0" smtClean="0">
                <a:ea typeface="ＭＳ Ｐゴシック" pitchFamily="7" charset="-128"/>
              </a:rPr>
              <a:t>“RACs At-a-Glance” webpage at </a:t>
            </a:r>
            <a:r>
              <a:rPr lang="en-US" sz="1200" u="sng" kern="1200" dirty="0" smtClean="0">
                <a:solidFill>
                  <a:schemeClr val="tx1"/>
                </a:solidFill>
                <a:effectLst/>
                <a:latin typeface="+mn-lt"/>
                <a:ea typeface="+mn-ea"/>
                <a:cs typeface="+mn-cs"/>
                <a:hlinkClick r:id="rId3"/>
              </a:rPr>
              <a:t>Medicaid-rac.com/</a:t>
            </a:r>
            <a:r>
              <a:rPr lang="en-US" sz="1200" u="sng" kern="1200" dirty="0" err="1" smtClean="0">
                <a:solidFill>
                  <a:schemeClr val="tx1"/>
                </a:solidFill>
                <a:effectLst/>
                <a:latin typeface="+mn-lt"/>
                <a:ea typeface="+mn-ea"/>
                <a:cs typeface="+mn-cs"/>
                <a:hlinkClick r:id="rId3"/>
              </a:rPr>
              <a:t>medicaid</a:t>
            </a:r>
            <a:r>
              <a:rPr lang="en-US" sz="1200" u="sng" kern="1200" dirty="0" smtClean="0">
                <a:solidFill>
                  <a:schemeClr val="tx1"/>
                </a:solidFill>
                <a:effectLst/>
                <a:latin typeface="+mn-lt"/>
                <a:ea typeface="+mn-ea"/>
                <a:cs typeface="+mn-cs"/>
                <a:hlinkClick r:id="rId3"/>
              </a:rPr>
              <a:t>-</a:t>
            </a:r>
            <a:r>
              <a:rPr lang="en-US" sz="1200" u="sng" kern="1200" dirty="0" err="1" smtClean="0">
                <a:solidFill>
                  <a:schemeClr val="tx1"/>
                </a:solidFill>
                <a:effectLst/>
                <a:latin typeface="+mn-lt"/>
                <a:ea typeface="+mn-ea"/>
                <a:cs typeface="+mn-cs"/>
                <a:hlinkClick r:id="rId3"/>
              </a:rPr>
              <a:t>rac</a:t>
            </a:r>
            <a:r>
              <a:rPr lang="en-US" sz="1200" u="sng" kern="1200" dirty="0" smtClean="0">
                <a:solidFill>
                  <a:schemeClr val="tx1"/>
                </a:solidFill>
                <a:effectLst/>
                <a:latin typeface="+mn-lt"/>
                <a:ea typeface="+mn-ea"/>
                <a:cs typeface="+mn-cs"/>
                <a:hlinkClick r:id="rId3"/>
              </a:rPr>
              <a:t>-activity</a:t>
            </a:r>
            <a:r>
              <a:rPr lang="en-US" dirty="0" smtClean="0">
                <a:ea typeface="ＭＳ Ｐゴシック" pitchFamily="7" charset="-128"/>
              </a:rPr>
              <a:t>. For Medicare RAC information, visit </a:t>
            </a:r>
            <a:r>
              <a:rPr lang="en-US" u="sng" dirty="0" smtClean="0">
                <a:hlinkClick r:id="rId4"/>
              </a:rPr>
              <a:t>aha.org/advocacy-issues/rac/contractors</a:t>
            </a:r>
            <a:r>
              <a:rPr lang="en-US" dirty="0" smtClean="0"/>
              <a:t>.</a:t>
            </a:r>
            <a:endParaRPr lang="en-US" dirty="0"/>
          </a:p>
          <a:p>
            <a:pPr>
              <a:spcBef>
                <a:spcPts val="600"/>
              </a:spcBef>
              <a:spcAft>
                <a:spcPts val="0"/>
              </a:spcAft>
              <a:defRPr/>
            </a:pPr>
            <a:endParaRPr lang="en-US" dirty="0">
              <a:ea typeface="ＭＳ Ｐゴシック" pitchFamily="7" charset="-128"/>
            </a:endParaRPr>
          </a:p>
        </p:txBody>
      </p:sp>
    </p:spTree>
    <p:extLst>
      <p:ext uri="{BB962C8B-B14F-4D97-AF65-F5344CB8AC3E}">
        <p14:creationId xmlns:p14="http://schemas.microsoft.com/office/powerpoint/2010/main" val="3349910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94211" name="Notes Placeholder 2"/>
          <p:cNvSpPr>
            <a:spLocks noGrp="1"/>
          </p:cNvSpPr>
          <p:nvPr>
            <p:ph type="body" idx="1"/>
          </p:nvPr>
        </p:nvSpPr>
        <p:spPr bwMode="auto">
          <a:xfrm>
            <a:off x="638175" y="4371976"/>
            <a:ext cx="5524500" cy="4162424"/>
          </a:xfrm>
        </p:spPr>
        <p:txBody>
          <a:bodyPr wrap="square" numCol="1" anchor="t" anchorCtr="0" compatLnSpc="1">
            <a:prstTxWarp prst="textNoShape">
              <a:avLst/>
            </a:prstTxWarp>
            <a:noAutofit/>
          </a:bodyPr>
          <a:lstStyle/>
          <a:p>
            <a:pPr marL="0" lvl="1" indent="0">
              <a:spcBef>
                <a:spcPts val="600"/>
              </a:spcBef>
              <a:buNone/>
              <a:defRPr/>
            </a:pPr>
            <a:r>
              <a:rPr lang="en-US" dirty="0" smtClean="0"/>
              <a:t>The National Benefit Integrity (NBI) Medicare Drug Integrity Contractor (MEDIC) monitors and investigates fraud, waste, and abuse in the Part C and Part D plans in all 50 states, the District of Columbia, and U.S. Territories. NBI has investigators throughout the country who work with federal, state, and local law enforcement authorities and other stakeholders. </a:t>
            </a:r>
          </a:p>
          <a:p>
            <a:pPr marL="0" lvl="1" indent="0">
              <a:spcBef>
                <a:spcPts val="600"/>
              </a:spcBef>
              <a:buNone/>
              <a:defRPr/>
            </a:pPr>
            <a:r>
              <a:rPr lang="en-US" dirty="0" smtClean="0"/>
              <a:t>Health Integrity is the Medicare Part C and Part D program integrity contractor for CMS under NBI MEDIC. Their key responsibilities include the following:</a:t>
            </a:r>
          </a:p>
          <a:p>
            <a:pPr marL="178573" lvl="1" indent="-178573">
              <a:spcBef>
                <a:spcPts val="600"/>
              </a:spcBef>
              <a:buFont typeface="Wingdings" panose="05000000000000000000" pitchFamily="2" charset="2"/>
              <a:buChar char="§"/>
              <a:defRPr/>
            </a:pPr>
            <a:r>
              <a:rPr lang="en-US" dirty="0" smtClean="0"/>
              <a:t>Investigate potential fraud, waste, and abuse</a:t>
            </a:r>
          </a:p>
          <a:p>
            <a:pPr marL="178573" lvl="1" indent="-178573">
              <a:spcBef>
                <a:spcPts val="600"/>
              </a:spcBef>
              <a:buFont typeface="Wingdings" panose="05000000000000000000" pitchFamily="2" charset="2"/>
              <a:buChar char="§"/>
              <a:defRPr/>
            </a:pPr>
            <a:r>
              <a:rPr lang="en-US" dirty="0" smtClean="0"/>
              <a:t>Receive complaints</a:t>
            </a:r>
          </a:p>
          <a:p>
            <a:pPr marL="178573" lvl="1" indent="-178573">
              <a:spcBef>
                <a:spcPts val="600"/>
              </a:spcBef>
              <a:buFont typeface="Wingdings" panose="05000000000000000000" pitchFamily="2" charset="2"/>
              <a:buChar char="§"/>
              <a:defRPr/>
            </a:pPr>
            <a:r>
              <a:rPr lang="en-US" dirty="0" smtClean="0"/>
              <a:t>Resolve fraud complaints from people with Medicare</a:t>
            </a:r>
          </a:p>
          <a:p>
            <a:pPr marL="178573" lvl="1" indent="-178573">
              <a:spcBef>
                <a:spcPts val="600"/>
              </a:spcBef>
              <a:buFont typeface="Wingdings" panose="05000000000000000000" pitchFamily="2" charset="2"/>
              <a:buChar char="§"/>
              <a:defRPr/>
            </a:pPr>
            <a:r>
              <a:rPr lang="en-US" dirty="0" smtClean="0"/>
              <a:t>Perform proactive data analyses</a:t>
            </a:r>
          </a:p>
          <a:p>
            <a:pPr marL="178573" lvl="1" indent="-178573">
              <a:spcBef>
                <a:spcPts val="600"/>
              </a:spcBef>
              <a:buFont typeface="Wingdings" panose="05000000000000000000" pitchFamily="2" charset="2"/>
              <a:buChar char="§"/>
              <a:defRPr/>
            </a:pPr>
            <a:r>
              <a:rPr lang="en-US" dirty="0" smtClean="0"/>
              <a:t>Identify program vulnerabilities</a:t>
            </a:r>
          </a:p>
          <a:p>
            <a:pPr marL="178573" lvl="1" indent="-178573">
              <a:spcBef>
                <a:spcPts val="600"/>
              </a:spcBef>
              <a:buFont typeface="Wingdings" panose="05000000000000000000" pitchFamily="2" charset="2"/>
              <a:buChar char="§"/>
              <a:defRPr/>
            </a:pPr>
            <a:r>
              <a:rPr lang="en-US" dirty="0" smtClean="0"/>
              <a:t>Refer potential fraud cases to law enforcement agencies</a:t>
            </a:r>
          </a:p>
          <a:p>
            <a:pPr marL="0" lvl="1">
              <a:spcBef>
                <a:spcPts val="600"/>
              </a:spcBef>
              <a:defRPr/>
            </a:pPr>
            <a:r>
              <a:rPr lang="en-US" b="1" dirty="0" smtClean="0"/>
              <a:t>NOTE: </a:t>
            </a:r>
            <a:r>
              <a:rPr lang="en-US" dirty="0" smtClean="0"/>
              <a:t>For </a:t>
            </a:r>
            <a:r>
              <a:rPr lang="en-US" dirty="0"/>
              <a:t>more information, visit </a:t>
            </a:r>
            <a:r>
              <a:rPr lang="en-US" dirty="0">
                <a:hlinkClick r:id="rId3"/>
              </a:rPr>
              <a:t>healthintegrity.org/contracts/nbi-medic</a:t>
            </a:r>
            <a:r>
              <a:rPr lang="en-US" dirty="0"/>
              <a:t>.   </a:t>
            </a:r>
            <a:endParaRPr lang="en-US" dirty="0" smtClean="0"/>
          </a:p>
        </p:txBody>
      </p:sp>
    </p:spTree>
    <p:extLst>
      <p:ext uri="{BB962C8B-B14F-4D97-AF65-F5344CB8AC3E}">
        <p14:creationId xmlns:p14="http://schemas.microsoft.com/office/powerpoint/2010/main" val="2574029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p:spPr>
      </p:sp>
      <p:sp>
        <p:nvSpPr>
          <p:cNvPr id="59394" name="Rectangle 3"/>
          <p:cNvSpPr>
            <a:spLocks noGrp="1" noChangeArrowheads="1"/>
          </p:cNvSpPr>
          <p:nvPr>
            <p:ph type="body" idx="1"/>
          </p:nvPr>
        </p:nvSpPr>
        <p:spPr bwMode="auto">
          <a:xfrm>
            <a:off x="591015" y="4381500"/>
            <a:ext cx="5628811" cy="4152900"/>
          </a:xfrm>
        </p:spPr>
        <p:txBody>
          <a:bodyPr wrap="square" numCol="1" anchor="t" anchorCtr="0" compatLnSpc="1">
            <a:prstTxWarp prst="textNoShape">
              <a:avLst/>
            </a:prstTxWarp>
            <a:normAutofit/>
          </a:bodyPr>
          <a:lstStyle/>
          <a:p>
            <a:pPr>
              <a:spcBef>
                <a:spcPts val="600"/>
              </a:spcBef>
              <a:defRPr/>
            </a:pPr>
            <a:r>
              <a:rPr lang="en-US" dirty="0" smtClean="0">
                <a:ea typeface="ＭＳ Ｐゴシック" pitchFamily="7" charset="-128"/>
              </a:rPr>
              <a:t>Medicare Part C </a:t>
            </a:r>
            <a:r>
              <a:rPr lang="en-US" dirty="0">
                <a:ea typeface="ＭＳ Ｐゴシック" pitchFamily="7" charset="-128"/>
              </a:rPr>
              <a:t>and Part D </a:t>
            </a:r>
            <a:r>
              <a:rPr lang="en-US" dirty="0" smtClean="0">
                <a:ea typeface="ＭＳ Ｐゴシック" pitchFamily="7" charset="-128"/>
              </a:rPr>
              <a:t>programs </a:t>
            </a:r>
            <a:r>
              <a:rPr lang="en-US" dirty="0">
                <a:ea typeface="ＭＳ Ｐゴシック" pitchFamily="7" charset="-128"/>
              </a:rPr>
              <a:t>lose millions of dollars to fraud, waste, and abuse each year. </a:t>
            </a:r>
            <a:r>
              <a:rPr lang="en-US" dirty="0" smtClean="0">
                <a:ea typeface="ＭＳ Ｐゴシック" pitchFamily="7" charset="-128"/>
              </a:rPr>
              <a:t>The Centers for Medicare &amp; Medicaid Services (CMS) Outreach &amp; Education (O&amp;E) Medical Drug Integrity Contractor (MEDIC) has created the CMS </a:t>
            </a:r>
            <a:r>
              <a:rPr lang="en-US" dirty="0">
                <a:ea typeface="ＭＳ Ｐゴシック" pitchFamily="7" charset="-128"/>
              </a:rPr>
              <a:t>O&amp;E MEDIC </a:t>
            </a:r>
            <a:r>
              <a:rPr lang="en-US" dirty="0" smtClean="0">
                <a:ea typeface="ＭＳ Ｐゴシック" pitchFamily="7" charset="-128"/>
              </a:rPr>
              <a:t>website </a:t>
            </a:r>
            <a:r>
              <a:rPr lang="en-US" dirty="0">
                <a:ea typeface="ＭＳ Ｐゴシック" pitchFamily="7" charset="-128"/>
              </a:rPr>
              <a:t>to help those committed to stopping Medicare </a:t>
            </a:r>
            <a:r>
              <a:rPr lang="en-US" dirty="0" smtClean="0">
                <a:ea typeface="ＭＳ Ｐゴシック" pitchFamily="7" charset="-128"/>
              </a:rPr>
              <a:t>Part C and </a:t>
            </a:r>
            <a:r>
              <a:rPr lang="en-US" dirty="0">
                <a:ea typeface="ＭＳ Ｐゴシック" pitchFamily="7" charset="-128"/>
              </a:rPr>
              <a:t>Part D fraud, </a:t>
            </a:r>
            <a:r>
              <a:rPr lang="en-US" dirty="0" smtClean="0">
                <a:ea typeface="ＭＳ Ｐゴシック" pitchFamily="7" charset="-128"/>
              </a:rPr>
              <a:t>waste, </a:t>
            </a:r>
            <a:r>
              <a:rPr lang="en-US" dirty="0">
                <a:ea typeface="ＭＳ Ｐゴシック" pitchFamily="7" charset="-128"/>
              </a:rPr>
              <a:t>and </a:t>
            </a:r>
            <a:r>
              <a:rPr lang="en-US" dirty="0" smtClean="0">
                <a:ea typeface="ＭＳ Ｐゴシック" pitchFamily="7" charset="-128"/>
              </a:rPr>
              <a:t>abuse by</a:t>
            </a:r>
            <a:r>
              <a:rPr lang="en-US" dirty="0"/>
              <a:t> providing</a:t>
            </a:r>
            <a:r>
              <a:rPr lang="en-US" dirty="0" smtClean="0">
                <a:ea typeface="ＭＳ Ｐゴシック" pitchFamily="7" charset="-128"/>
              </a:rPr>
              <a:t> </a:t>
            </a:r>
            <a:r>
              <a:rPr lang="en-US" dirty="0"/>
              <a:t>industry-specific tools and resources</a:t>
            </a:r>
            <a:r>
              <a:rPr lang="en-US" dirty="0" smtClean="0">
                <a:ea typeface="ＭＳ Ｐゴシック" pitchFamily="7" charset="-128"/>
              </a:rPr>
              <a:t>. </a:t>
            </a:r>
            <a:r>
              <a:rPr lang="en-US" dirty="0">
                <a:ea typeface="ＭＳ Ｐゴシック" pitchFamily="7" charset="-128"/>
              </a:rPr>
              <a:t>Visit </a:t>
            </a:r>
            <a:r>
              <a:rPr lang="en-US" dirty="0" smtClean="0">
                <a:ea typeface="ＭＳ Ｐゴシック" pitchFamily="7" charset="-128"/>
                <a:hlinkClick r:id="rId3"/>
              </a:rPr>
              <a:t>medic-outreach.rainmakerssolutions.com/</a:t>
            </a:r>
            <a:r>
              <a:rPr lang="en-US" dirty="0">
                <a:ea typeface="ＭＳ Ｐゴシック" pitchFamily="7" charset="-128"/>
              </a:rPr>
              <a:t> </a:t>
            </a:r>
            <a:r>
              <a:rPr lang="en-US" dirty="0" smtClean="0">
                <a:ea typeface="ＭＳ Ｐゴシック" pitchFamily="7" charset="-128"/>
              </a:rPr>
              <a:t>for relevant</a:t>
            </a:r>
          </a:p>
          <a:p>
            <a:pPr indent="-180216">
              <a:spcBef>
                <a:spcPts val="600"/>
              </a:spcBef>
              <a:spcAft>
                <a:spcPts val="0"/>
              </a:spcAft>
              <a:buFont typeface="Wingdings" panose="05000000000000000000" pitchFamily="2" charset="2"/>
              <a:buChar char="§"/>
              <a:defRPr/>
            </a:pPr>
            <a:r>
              <a:rPr lang="en-US" dirty="0" smtClean="0">
                <a:ea typeface="ＭＳ Ｐゴシック" pitchFamily="7" charset="-128"/>
              </a:rPr>
              <a:t>Outreach and education materials </a:t>
            </a:r>
          </a:p>
          <a:p>
            <a:pPr indent="-180216">
              <a:spcBef>
                <a:spcPts val="600"/>
              </a:spcBef>
              <a:spcAft>
                <a:spcPts val="0"/>
              </a:spcAft>
              <a:buFont typeface="Wingdings" panose="05000000000000000000" pitchFamily="2" charset="2"/>
              <a:buChar char="§"/>
              <a:defRPr/>
            </a:pPr>
            <a:r>
              <a:rPr lang="en-US" dirty="0" smtClean="0">
                <a:ea typeface="ＭＳ Ｐゴシック" pitchFamily="7" charset="-128"/>
              </a:rPr>
              <a:t>Professional education</a:t>
            </a:r>
          </a:p>
          <a:p>
            <a:pPr indent="-180216">
              <a:spcBef>
                <a:spcPts val="600"/>
              </a:spcBef>
              <a:spcAft>
                <a:spcPts val="0"/>
              </a:spcAft>
              <a:buFont typeface="Wingdings" panose="05000000000000000000" pitchFamily="2" charset="2"/>
              <a:buChar char="§"/>
              <a:defRPr/>
            </a:pPr>
            <a:r>
              <a:rPr lang="en-US" dirty="0" smtClean="0">
                <a:ea typeface="ＭＳ Ｐゴシック" pitchFamily="7" charset="-128"/>
              </a:rPr>
              <a:t>Regulation and guidance</a:t>
            </a:r>
          </a:p>
          <a:p>
            <a:pPr indent="-180216">
              <a:spcBef>
                <a:spcPts val="600"/>
              </a:spcBef>
              <a:spcAft>
                <a:spcPts val="0"/>
              </a:spcAft>
              <a:buFont typeface="Wingdings" panose="05000000000000000000" pitchFamily="2" charset="2"/>
              <a:buChar char="§"/>
              <a:defRPr/>
            </a:pPr>
            <a:r>
              <a:rPr lang="en-US" dirty="0" smtClean="0">
                <a:ea typeface="ＭＳ Ｐゴシック" pitchFamily="7" charset="-128"/>
              </a:rPr>
              <a:t>Fraud-fighting resources</a:t>
            </a:r>
          </a:p>
          <a:p>
            <a:pPr lvl="0" indent="-180216">
              <a:spcBef>
                <a:spcPts val="600"/>
              </a:spcBef>
              <a:buFont typeface="Wingdings" panose="05000000000000000000" pitchFamily="2" charset="2"/>
              <a:buChar char="§"/>
              <a:defRPr/>
            </a:pPr>
            <a:r>
              <a:rPr lang="en-US" dirty="0">
                <a:solidFill>
                  <a:prstClr val="black"/>
                </a:solidFill>
                <a:ea typeface="ＭＳ Ｐゴシック" pitchFamily="7" charset="-128"/>
              </a:rPr>
              <a:t>General news</a:t>
            </a:r>
          </a:p>
          <a:p>
            <a:pPr marL="0" indent="0">
              <a:spcBef>
                <a:spcPts val="634"/>
              </a:spcBef>
              <a:spcAft>
                <a:spcPts val="0"/>
              </a:spcAft>
              <a:buNone/>
              <a:defRPr/>
            </a:pPr>
            <a:endParaRPr lang="en-US" dirty="0">
              <a:ea typeface="ＭＳ Ｐゴシック" pitchFamily="7" charset="-128"/>
            </a:endParaRPr>
          </a:p>
        </p:txBody>
      </p:sp>
    </p:spTree>
    <p:extLst>
      <p:ext uri="{BB962C8B-B14F-4D97-AF65-F5344CB8AC3E}">
        <p14:creationId xmlns:p14="http://schemas.microsoft.com/office/powerpoint/2010/main" val="3349910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66750" y="4391026"/>
            <a:ext cx="5524500" cy="3981450"/>
          </a:xfrm>
        </p:spPr>
        <p:txBody>
          <a:bodyPr>
            <a:normAutofit lnSpcReduction="10000"/>
          </a:bodyPr>
          <a:lstStyle/>
          <a:p>
            <a:pPr eaLnBrk="1" hangingPunct="1">
              <a:spcBef>
                <a:spcPts val="600"/>
              </a:spcBef>
              <a:spcAft>
                <a:spcPts val="0"/>
              </a:spcAft>
            </a:pPr>
            <a:r>
              <a:rPr lang="en-US" dirty="0" smtClean="0"/>
              <a:t>Medicaid Integrity Contractors (MICs) </a:t>
            </a:r>
          </a:p>
          <a:p>
            <a:pPr marL="180955" indent="-180955" eaLnBrk="1" hangingPunct="1">
              <a:spcBef>
                <a:spcPts val="600"/>
              </a:spcBef>
              <a:spcAft>
                <a:spcPts val="0"/>
              </a:spcAft>
              <a:buFont typeface="Wingdings" panose="05000000000000000000" pitchFamily="2" charset="2"/>
              <a:buChar char="§"/>
            </a:pPr>
            <a:r>
              <a:rPr lang="en-US" dirty="0" smtClean="0"/>
              <a:t>Support, not replace, state Medicaid program integrity efforts</a:t>
            </a:r>
          </a:p>
          <a:p>
            <a:pPr marL="180955" indent="-180955" eaLnBrk="1" hangingPunct="1">
              <a:spcBef>
                <a:spcPts val="600"/>
              </a:spcBef>
              <a:spcAft>
                <a:spcPts val="0"/>
              </a:spcAft>
              <a:buFont typeface="Wingdings" panose="05000000000000000000" pitchFamily="2" charset="2"/>
              <a:buChar char="§"/>
            </a:pPr>
            <a:r>
              <a:rPr lang="en-US" dirty="0" smtClean="0"/>
              <a:t>Conduct post-payment audits of Medicaid providers</a:t>
            </a:r>
          </a:p>
          <a:p>
            <a:pPr marL="180955" indent="-180955" eaLnBrk="1" hangingPunct="1">
              <a:spcBef>
                <a:spcPts val="600"/>
              </a:spcBef>
              <a:spcAft>
                <a:spcPts val="0"/>
              </a:spcAft>
              <a:buFont typeface="Wingdings" panose="05000000000000000000" pitchFamily="2" charset="2"/>
              <a:buChar char="§"/>
            </a:pPr>
            <a:r>
              <a:rPr lang="en-US" dirty="0" smtClean="0"/>
              <a:t>Identify overpayments, and refer to the state for collection of the overpayments</a:t>
            </a:r>
          </a:p>
          <a:p>
            <a:pPr marL="180955" indent="-180955" eaLnBrk="1" hangingPunct="1">
              <a:spcBef>
                <a:spcPts val="600"/>
              </a:spcBef>
              <a:spcAft>
                <a:spcPts val="0"/>
              </a:spcAft>
              <a:buFont typeface="Wingdings" panose="05000000000000000000" pitchFamily="2" charset="2"/>
              <a:buChar char="§"/>
            </a:pPr>
            <a:r>
              <a:rPr lang="en-US" dirty="0" smtClean="0"/>
              <a:t>Don’t make an official decision about who’s right in appeals, but support state adjudication process</a:t>
            </a:r>
          </a:p>
          <a:p>
            <a:pPr marL="171450" indent="-171450">
              <a:spcBef>
                <a:spcPts val="600"/>
              </a:spcBef>
              <a:spcAft>
                <a:spcPts val="0"/>
              </a:spcAft>
              <a:buFont typeface="Wingdings" panose="05000000000000000000" pitchFamily="2" charset="2"/>
              <a:buChar char="§"/>
            </a:pPr>
            <a:r>
              <a:rPr lang="en-US" dirty="0" smtClean="0">
                <a:ea typeface="ＭＳ Ｐゴシック"/>
              </a:rPr>
              <a:t>There are 3 types of MICs: </a:t>
            </a:r>
          </a:p>
          <a:p>
            <a:pPr marL="342900" indent="-171450">
              <a:spcBef>
                <a:spcPts val="600"/>
              </a:spcBef>
              <a:spcAft>
                <a:spcPts val="0"/>
              </a:spcAft>
              <a:buAutoNum type="arabicPeriod"/>
            </a:pPr>
            <a:r>
              <a:rPr lang="en-US" dirty="0" smtClean="0">
                <a:ea typeface="ＭＳ Ｐゴシック"/>
              </a:rPr>
              <a:t>Review </a:t>
            </a:r>
          </a:p>
          <a:p>
            <a:pPr marL="342900" indent="-171450">
              <a:spcBef>
                <a:spcPts val="600"/>
              </a:spcBef>
              <a:spcAft>
                <a:spcPts val="0"/>
              </a:spcAft>
              <a:buAutoNum type="arabicPeriod"/>
            </a:pPr>
            <a:r>
              <a:rPr lang="en-US" dirty="0" smtClean="0">
                <a:ea typeface="ＭＳ Ｐゴシック"/>
              </a:rPr>
              <a:t>Audit</a:t>
            </a:r>
          </a:p>
          <a:p>
            <a:pPr marL="342900" indent="-171450">
              <a:spcBef>
                <a:spcPts val="600"/>
              </a:spcBef>
              <a:spcAft>
                <a:spcPts val="0"/>
              </a:spcAft>
              <a:buAutoNum type="arabicPeriod"/>
            </a:pPr>
            <a:r>
              <a:rPr lang="en-US" dirty="0" smtClean="0">
                <a:ea typeface="ＭＳ Ｐゴシック"/>
              </a:rPr>
              <a:t>Education</a:t>
            </a:r>
          </a:p>
          <a:p>
            <a:pPr marL="0" indent="0">
              <a:spcBef>
                <a:spcPts val="600"/>
              </a:spcBef>
              <a:spcAft>
                <a:spcPts val="0"/>
              </a:spcAft>
              <a:buNone/>
            </a:pPr>
            <a:r>
              <a:rPr lang="en-US" dirty="0" smtClean="0">
                <a:ea typeface="ＭＳ Ｐゴシック"/>
              </a:rPr>
              <a:t>State Medical Assistance (Medicaid) Offices have their own program integrity unit in addition to Medicaid Recovery Audit Contractors, and sometimes states have additional program integrity contractors. The in-house program integrity staff members in states perform many of the same functions as Medicaid contractors, including data gathering and analysis, case development, investigations, and provider audits. </a:t>
            </a:r>
          </a:p>
          <a:p>
            <a:pPr marL="0" indent="0">
              <a:spcBef>
                <a:spcPts val="600"/>
              </a:spcBef>
              <a:spcAft>
                <a:spcPts val="0"/>
              </a:spcAft>
              <a:buNone/>
            </a:pPr>
            <a:r>
              <a:rPr lang="en-US" b="1" dirty="0" smtClean="0">
                <a:ea typeface="ＭＳ Ｐゴシック"/>
              </a:rPr>
              <a:t>NOTE:</a:t>
            </a:r>
            <a:r>
              <a:rPr lang="en-US" dirty="0" smtClean="0">
                <a:ea typeface="ＭＳ Ｐゴシック"/>
              </a:rPr>
              <a:t> For more information, visit </a:t>
            </a:r>
            <a:r>
              <a:rPr lang="en-US" dirty="0" smtClean="0">
                <a:ea typeface="ＭＳ Ｐゴシック"/>
                <a:hlinkClick r:id="rId3"/>
              </a:rPr>
              <a:t>CMS.gov/medicare-medicaid-coordination/fraud-prevention/medicaidintegrityprogram</a:t>
            </a:r>
            <a:r>
              <a:rPr lang="en-US" dirty="0" smtClean="0">
                <a:ea typeface="ＭＳ Ｐゴシック"/>
              </a:rPr>
              <a:t>. </a:t>
            </a:r>
          </a:p>
        </p:txBody>
      </p:sp>
    </p:spTree>
    <p:extLst>
      <p:ext uri="{BB962C8B-B14F-4D97-AF65-F5344CB8AC3E}">
        <p14:creationId xmlns:p14="http://schemas.microsoft.com/office/powerpoint/2010/main" val="2047392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91139" name="Notes Placeholder 2"/>
          <p:cNvSpPr>
            <a:spLocks noGrp="1"/>
          </p:cNvSpPr>
          <p:nvPr>
            <p:ph type="body" idx="1"/>
          </p:nvPr>
        </p:nvSpPr>
        <p:spPr bwMode="auto">
          <a:xfrm>
            <a:off x="685799" y="4371974"/>
            <a:ext cx="5486401" cy="4095751"/>
          </a:xfrm>
        </p:spPr>
        <p:txBody>
          <a:bodyPr wrap="square" numCol="1" anchor="t" anchorCtr="0" compatLnSpc="1">
            <a:prstTxWarp prst="textNoShape">
              <a:avLst/>
            </a:prstTxWarp>
            <a:noAutofit/>
          </a:bodyPr>
          <a:lstStyle/>
          <a:p>
            <a:pPr marL="0" indent="0">
              <a:lnSpc>
                <a:spcPct val="95000"/>
              </a:lnSpc>
              <a:spcBef>
                <a:spcPts val="600"/>
              </a:spcBef>
              <a:spcAft>
                <a:spcPts val="0"/>
              </a:spcAft>
              <a:buNone/>
              <a:defRPr/>
            </a:pPr>
            <a:r>
              <a:rPr lang="en-US" dirty="0" smtClean="0">
                <a:ea typeface="ＭＳ Ｐゴシック"/>
              </a:rPr>
              <a:t>When fraud is detected, the appropriate administrative actions</a:t>
            </a:r>
            <a:r>
              <a:rPr lang="en-US" baseline="0" dirty="0" smtClean="0">
                <a:ea typeface="ＭＳ Ｐゴシック"/>
              </a:rPr>
              <a:t> are </a:t>
            </a:r>
            <a:r>
              <a:rPr lang="en-US" dirty="0" smtClean="0">
                <a:ea typeface="ＭＳ Ｐゴシック"/>
              </a:rPr>
              <a:t>imposed by CMS:</a:t>
            </a:r>
          </a:p>
          <a:p>
            <a:pPr marL="180955" indent="-180955">
              <a:lnSpc>
                <a:spcPct val="95000"/>
              </a:lnSpc>
              <a:spcBef>
                <a:spcPts val="600"/>
              </a:spcBef>
              <a:spcAft>
                <a:spcPts val="0"/>
              </a:spcAft>
              <a:buFont typeface="Wingdings" panose="05000000000000000000" pitchFamily="2" charset="2"/>
              <a:buChar char="§"/>
              <a:defRPr/>
            </a:pPr>
            <a:r>
              <a:rPr lang="en-US" dirty="0" smtClean="0">
                <a:ea typeface="ＭＳ Ｐゴシック"/>
              </a:rPr>
              <a:t>Automatic denials are a “don’t pay claim” status for items or services ordered or prescribed by an excluded provider.</a:t>
            </a:r>
          </a:p>
          <a:p>
            <a:pPr marL="180955" indent="-180955">
              <a:lnSpc>
                <a:spcPct val="95000"/>
              </a:lnSpc>
              <a:spcBef>
                <a:spcPts val="600"/>
              </a:spcBef>
              <a:spcAft>
                <a:spcPts val="0"/>
              </a:spcAft>
              <a:buFont typeface="Wingdings" panose="05000000000000000000" pitchFamily="2" charset="2"/>
              <a:buChar char="§"/>
              <a:defRPr/>
            </a:pPr>
            <a:r>
              <a:rPr lang="en-US" dirty="0" smtClean="0">
                <a:ea typeface="ＭＳ Ｐゴシック"/>
              </a:rPr>
              <a:t>Payment suspensions are a hold on paying claims until an investigation or request for information is completed.</a:t>
            </a:r>
          </a:p>
          <a:p>
            <a:pPr marL="180955" indent="-180955">
              <a:lnSpc>
                <a:spcPct val="95000"/>
              </a:lnSpc>
              <a:spcBef>
                <a:spcPts val="600"/>
              </a:spcBef>
              <a:spcAft>
                <a:spcPts val="0"/>
              </a:spcAft>
              <a:buFont typeface="Wingdings" panose="05000000000000000000" pitchFamily="2" charset="2"/>
              <a:buChar char="§"/>
              <a:defRPr/>
            </a:pPr>
            <a:r>
              <a:rPr lang="en-US" dirty="0" smtClean="0">
                <a:ea typeface="ＭＳ Ｐゴシック"/>
              </a:rPr>
              <a:t>Prepayment edits are coded system logic that either automatically pay all or part of a claim, automatically deny all or part of a claim, or suspend all or part of a claim so that a trained analyst can review the claim and associated documentation to make determinations about coverage and payment.</a:t>
            </a:r>
          </a:p>
          <a:p>
            <a:pPr marL="180955" indent="-180955">
              <a:lnSpc>
                <a:spcPct val="95000"/>
              </a:lnSpc>
              <a:spcBef>
                <a:spcPts val="600"/>
              </a:spcBef>
              <a:spcAft>
                <a:spcPts val="0"/>
              </a:spcAft>
              <a:buFont typeface="Wingdings" panose="05000000000000000000" pitchFamily="2" charset="2"/>
              <a:buChar char="§"/>
              <a:defRPr/>
            </a:pPr>
            <a:r>
              <a:rPr lang="en-US" dirty="0" smtClean="0">
                <a:ea typeface="ＭＳ Ｐゴシック"/>
              </a:rPr>
              <a:t>Civil monetary penalties are a punitive fine imposed by a civil court on an entity that has profited from illegal or unethical activity. They may be imposed to punish individuals or organizations for violating a variety of laws or regulations. Visit </a:t>
            </a:r>
            <a:r>
              <a:rPr lang="en-US" dirty="0" smtClean="0">
                <a:ea typeface="ＭＳ Ｐゴシック"/>
                <a:hlinkClick r:id="rId3"/>
              </a:rPr>
              <a:t>oig.hhs.gov/fraud/enforcement/cmp/</a:t>
            </a:r>
            <a:r>
              <a:rPr lang="en-US" dirty="0" smtClean="0">
                <a:ea typeface="ＭＳ Ｐゴシック"/>
              </a:rPr>
              <a:t> for more information.</a:t>
            </a:r>
          </a:p>
          <a:p>
            <a:pPr marL="180955" indent="-180955">
              <a:lnSpc>
                <a:spcPct val="95000"/>
              </a:lnSpc>
              <a:spcBef>
                <a:spcPts val="600"/>
              </a:spcBef>
              <a:spcAft>
                <a:spcPts val="0"/>
              </a:spcAft>
              <a:buFont typeface="Wingdings" panose="05000000000000000000" pitchFamily="2" charset="2"/>
              <a:buChar char="§"/>
              <a:defRPr/>
            </a:pPr>
            <a:r>
              <a:rPr lang="en-US" dirty="0" smtClean="0">
                <a:ea typeface="ＭＳ Ｐゴシック"/>
              </a:rPr>
              <a:t>Revocation of billing privileges occurs for noncompliance, misconduct, felonies, falsifying information, and other such conditions set forth in 42 CFR,§424.535. Payments are halted and providers are in limbo until the corrective action plan or request for reconsideration process is complete.</a:t>
            </a:r>
          </a:p>
          <a:p>
            <a:pPr marL="180955" indent="-180955">
              <a:lnSpc>
                <a:spcPct val="95000"/>
              </a:lnSpc>
              <a:spcBef>
                <a:spcPts val="600"/>
              </a:spcBef>
              <a:spcAft>
                <a:spcPts val="0"/>
              </a:spcAft>
              <a:buFont typeface="Wingdings" panose="05000000000000000000" pitchFamily="2" charset="2"/>
              <a:buChar char="§"/>
              <a:defRPr/>
            </a:pPr>
            <a:r>
              <a:rPr lang="en-US" dirty="0" smtClean="0">
                <a:ea typeface="ＭＳ Ｐゴシック"/>
              </a:rPr>
              <a:t>Referrals are made to law enforcement. </a:t>
            </a:r>
          </a:p>
          <a:p>
            <a:pPr marL="180955" indent="-180955">
              <a:lnSpc>
                <a:spcPct val="95000"/>
              </a:lnSpc>
              <a:spcBef>
                <a:spcPts val="600"/>
              </a:spcBef>
              <a:spcAft>
                <a:spcPts val="0"/>
              </a:spcAft>
              <a:buFont typeface="Wingdings" panose="05000000000000000000" pitchFamily="2" charset="2"/>
              <a:buChar char="§"/>
              <a:defRPr/>
            </a:pPr>
            <a:r>
              <a:rPr lang="en-US" dirty="0" smtClean="0"/>
              <a:t>Conducts </a:t>
            </a:r>
            <a:r>
              <a:rPr lang="en-US" dirty="0"/>
              <a:t>post-payment </a:t>
            </a:r>
            <a:r>
              <a:rPr lang="en-US" dirty="0" smtClean="0"/>
              <a:t>reviews to</a:t>
            </a:r>
            <a:r>
              <a:rPr lang="en-US" dirty="0" smtClean="0">
                <a:ea typeface="ＭＳ Ｐゴシック"/>
              </a:rPr>
              <a:t> determine if there were overpayments.</a:t>
            </a:r>
          </a:p>
        </p:txBody>
      </p:sp>
    </p:spTree>
    <p:extLst>
      <p:ext uri="{BB962C8B-B14F-4D97-AF65-F5344CB8AC3E}">
        <p14:creationId xmlns:p14="http://schemas.microsoft.com/office/powerpoint/2010/main" val="1132745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1" indent="0" defTabSz="966281" eaLnBrk="1" hangingPunct="1">
              <a:spcBef>
                <a:spcPts val="634"/>
              </a:spcBef>
              <a:spcAft>
                <a:spcPts val="0"/>
              </a:spcAft>
              <a:buSzPct val="100000"/>
              <a:buNone/>
              <a:defRPr/>
            </a:pPr>
            <a:r>
              <a:rPr lang="en-US" dirty="0" smtClean="0">
                <a:ea typeface="ＭＳ Ｐゴシック"/>
              </a:rPr>
              <a:t>When law enforcement finds fraudulent activities, enforcement actions include the following:</a:t>
            </a:r>
          </a:p>
          <a:p>
            <a:pPr marL="180955" lvl="1" indent="-180955" defTabSz="966281" eaLnBrk="1" hangingPunct="1">
              <a:spcBef>
                <a:spcPts val="624"/>
              </a:spcBef>
              <a:spcAft>
                <a:spcPts val="0"/>
              </a:spcAft>
              <a:buSzPct val="100000"/>
              <a:buFont typeface="Wingdings" panose="05000000000000000000" pitchFamily="2" charset="2"/>
              <a:buChar char="§"/>
              <a:defRPr/>
            </a:pPr>
            <a:r>
              <a:rPr lang="en-US" dirty="0" smtClean="0">
                <a:ea typeface="ＭＳ Ｐゴシック"/>
              </a:rPr>
              <a:t>Providers/companies are barred from the program.</a:t>
            </a:r>
          </a:p>
          <a:p>
            <a:pPr marL="180955" lvl="1" indent="-180955" defTabSz="966281" eaLnBrk="1" hangingPunct="1">
              <a:spcBef>
                <a:spcPts val="624"/>
              </a:spcBef>
              <a:spcAft>
                <a:spcPts val="0"/>
              </a:spcAft>
              <a:buSzPct val="100000"/>
              <a:buFont typeface="Wingdings" panose="05000000000000000000" pitchFamily="2" charset="2"/>
              <a:buChar char="§"/>
              <a:defRPr/>
            </a:pPr>
            <a:r>
              <a:rPr lang="en-US" dirty="0" smtClean="0">
                <a:ea typeface="ＭＳ Ｐゴシック"/>
              </a:rPr>
              <a:t>Providers/companies can’t bill Medicare, Medicaid, or Children’s Health Insurance Programs.</a:t>
            </a:r>
          </a:p>
          <a:p>
            <a:pPr marL="180955" lvl="1" indent="-180955" defTabSz="966281" eaLnBrk="1" hangingPunct="1">
              <a:spcBef>
                <a:spcPts val="624"/>
              </a:spcBef>
              <a:spcAft>
                <a:spcPts val="0"/>
              </a:spcAft>
              <a:buSzPct val="100000"/>
              <a:buFont typeface="Wingdings" panose="05000000000000000000" pitchFamily="2" charset="2"/>
              <a:buChar char="§"/>
              <a:defRPr/>
            </a:pPr>
            <a:r>
              <a:rPr lang="en-US" dirty="0">
                <a:ea typeface="ＭＳ Ｐゴシック"/>
              </a:rPr>
              <a:t>Providers/companies are </a:t>
            </a:r>
            <a:r>
              <a:rPr lang="en-US" dirty="0" smtClean="0">
                <a:ea typeface="ＭＳ Ｐゴシック"/>
              </a:rPr>
              <a:t>fined.</a:t>
            </a:r>
          </a:p>
          <a:p>
            <a:pPr marL="180955" lvl="1" indent="-180955" defTabSz="966281" eaLnBrk="1" hangingPunct="1">
              <a:spcBef>
                <a:spcPts val="624"/>
              </a:spcBef>
              <a:spcAft>
                <a:spcPts val="0"/>
              </a:spcAft>
              <a:buSzPct val="100000"/>
              <a:buFont typeface="Wingdings" panose="05000000000000000000" pitchFamily="2" charset="2"/>
              <a:buChar char="§"/>
              <a:defRPr/>
            </a:pPr>
            <a:r>
              <a:rPr lang="en-US" dirty="0" smtClean="0">
                <a:ea typeface="ＭＳ Ｐゴシック"/>
              </a:rPr>
              <a:t>Arrests and convictions occur.</a:t>
            </a:r>
          </a:p>
          <a:p>
            <a:pPr marL="180955" lvl="1" indent="-180955" defTabSz="966281" eaLnBrk="1" hangingPunct="1">
              <a:spcBef>
                <a:spcPts val="624"/>
              </a:spcBef>
              <a:spcAft>
                <a:spcPts val="0"/>
              </a:spcAft>
              <a:buSzPct val="100000"/>
              <a:buFont typeface="Wingdings" panose="05000000000000000000" pitchFamily="2" charset="2"/>
              <a:buChar char="§"/>
              <a:defRPr/>
            </a:pPr>
            <a:r>
              <a:rPr lang="en-US" dirty="0" smtClean="0">
                <a:ea typeface="ＭＳ Ｐゴシック"/>
              </a:rPr>
              <a:t>Corporate Integrity Agreements may be negotiated between the U.S. Department of Health &amp; Human Services, Office of Inspector General (OIG), and health care providers and other entities as part of the settlement of federal health care program investigations arising under a variety of civil false claims statutes. Providers or entities agree to the obligations, and in exchange, OIG agrees not to seek their exclusion from participation in Medicare, Medicaid, or other federal health care programs. </a:t>
            </a:r>
            <a:endParaRPr lang="en-US" dirty="0">
              <a:ea typeface="ＭＳ Ｐゴシック"/>
            </a:endParaRPr>
          </a:p>
        </p:txBody>
      </p:sp>
    </p:spTree>
    <p:extLst>
      <p:ext uri="{BB962C8B-B14F-4D97-AF65-F5344CB8AC3E}">
        <p14:creationId xmlns:p14="http://schemas.microsoft.com/office/powerpoint/2010/main" val="2759140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76275" y="4381500"/>
            <a:ext cx="5505450" cy="4076700"/>
          </a:xfrm>
        </p:spPr>
        <p:txBody>
          <a:bodyPr>
            <a:normAutofit/>
          </a:bodyPr>
          <a:lstStyle/>
          <a:p>
            <a:pPr marL="0" indent="0">
              <a:spcBef>
                <a:spcPts val="600"/>
              </a:spcBef>
              <a:spcAft>
                <a:spcPts val="0"/>
              </a:spcAft>
              <a:buNone/>
            </a:pPr>
            <a:r>
              <a:rPr lang="en-US" dirty="0" smtClean="0"/>
              <a:t>The Health Care Fraud Prevention Partnership is designed to reduce health care fraud by partnering with the private sector and using data analysis techniques to sort through claims data. The voluntary partnership, which includes the federal government, state officials, private health insurance organizations, and other health care anti-fraud groups, is designed to accomplish the following:</a:t>
            </a:r>
          </a:p>
          <a:p>
            <a:pPr marL="180955" indent="-180955">
              <a:spcBef>
                <a:spcPts val="600"/>
              </a:spcBef>
              <a:spcAft>
                <a:spcPts val="0"/>
              </a:spcAft>
              <a:buFont typeface="Wingdings" panose="05000000000000000000" pitchFamily="2" charset="2"/>
              <a:buChar char="§"/>
            </a:pPr>
            <a:r>
              <a:rPr lang="en-US" dirty="0" smtClean="0"/>
              <a:t>Share information and best practices.</a:t>
            </a:r>
          </a:p>
          <a:p>
            <a:pPr marL="180955" indent="-180955">
              <a:spcBef>
                <a:spcPts val="600"/>
              </a:spcBef>
              <a:spcAft>
                <a:spcPts val="0"/>
              </a:spcAft>
              <a:buFont typeface="Wingdings" panose="05000000000000000000" pitchFamily="2" charset="2"/>
              <a:buChar char="§"/>
            </a:pPr>
            <a:r>
              <a:rPr lang="en-US" dirty="0" smtClean="0"/>
              <a:t>Improve detection.</a:t>
            </a:r>
          </a:p>
          <a:p>
            <a:pPr marL="180955" indent="-180955">
              <a:spcBef>
                <a:spcPts val="600"/>
              </a:spcBef>
              <a:spcAft>
                <a:spcPts val="0"/>
              </a:spcAft>
              <a:buFont typeface="Wingdings" panose="05000000000000000000" pitchFamily="2" charset="2"/>
              <a:buChar char="§"/>
            </a:pPr>
            <a:r>
              <a:rPr lang="en-US" dirty="0" smtClean="0"/>
              <a:t>Prevent payment of fraudulent health care billings across payers.</a:t>
            </a:r>
          </a:p>
          <a:p>
            <a:pPr marL="180955" indent="-180955">
              <a:spcBef>
                <a:spcPts val="600"/>
              </a:spcBef>
              <a:spcAft>
                <a:spcPts val="0"/>
              </a:spcAft>
              <a:buFont typeface="Wingdings" panose="05000000000000000000" pitchFamily="2" charset="2"/>
              <a:buChar char="§"/>
            </a:pPr>
            <a:r>
              <a:rPr lang="en-US" dirty="0" smtClean="0"/>
              <a:t>Enable the exchange of data and information among partners. The long-range goal of the partnership is to use sophisticated technology and analytics on industry-wide health care data to predict and detect health care fraud schemes (using techniques similar to credit card fraud analysis).</a:t>
            </a:r>
          </a:p>
        </p:txBody>
      </p:sp>
    </p:spTree>
    <p:extLst>
      <p:ext uri="{BB962C8B-B14F-4D97-AF65-F5344CB8AC3E}">
        <p14:creationId xmlns:p14="http://schemas.microsoft.com/office/powerpoint/2010/main" val="2313113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4413" indent="-174413">
              <a:spcBef>
                <a:spcPts val="634"/>
              </a:spcBef>
              <a:spcAft>
                <a:spcPts val="0"/>
              </a:spcAft>
              <a:buNone/>
              <a:defRPr/>
            </a:pPr>
            <a:r>
              <a:rPr lang="en-US" dirty="0" smtClean="0">
                <a:ea typeface="ＭＳ Ｐゴシック" pitchFamily="7" charset="-128"/>
              </a:rPr>
              <a:t>Lesson 1 provides an overview of fraud and abuse, including the following:</a:t>
            </a:r>
            <a:endParaRPr lang="en-US" dirty="0">
              <a:ea typeface="ＭＳ Ｐゴシック" pitchFamily="7" charset="-128"/>
            </a:endParaRPr>
          </a:p>
          <a:p>
            <a:pPr marL="180955" indent="-180955">
              <a:spcBef>
                <a:spcPts val="624"/>
              </a:spcBef>
              <a:spcAft>
                <a:spcPts val="0"/>
              </a:spcAft>
              <a:buFont typeface="Wingdings" panose="05000000000000000000" pitchFamily="2" charset="2"/>
              <a:buChar char="§"/>
              <a:defRPr/>
            </a:pPr>
            <a:r>
              <a:rPr lang="en-US" dirty="0">
                <a:ea typeface="ＭＳ Ｐゴシック" pitchFamily="7" charset="-128"/>
              </a:rPr>
              <a:t>Definition of </a:t>
            </a:r>
            <a:r>
              <a:rPr lang="en-US" dirty="0" smtClean="0">
                <a:ea typeface="ＭＳ Ｐゴシック" pitchFamily="7" charset="-128"/>
              </a:rPr>
              <a:t>health care fraud </a:t>
            </a:r>
            <a:r>
              <a:rPr lang="en-US" dirty="0">
                <a:ea typeface="ＭＳ Ｐゴシック" pitchFamily="7" charset="-128"/>
              </a:rPr>
              <a:t>and abuse</a:t>
            </a:r>
          </a:p>
          <a:p>
            <a:pPr marL="180955" indent="-180955">
              <a:spcBef>
                <a:spcPts val="624"/>
              </a:spcBef>
              <a:spcAft>
                <a:spcPts val="0"/>
              </a:spcAft>
              <a:buFont typeface="Wingdings" panose="05000000000000000000" pitchFamily="2" charset="2"/>
              <a:buChar char="§"/>
              <a:defRPr/>
            </a:pPr>
            <a:r>
              <a:rPr lang="en-US" dirty="0" smtClean="0">
                <a:ea typeface="ＭＳ Ｐゴシック" pitchFamily="7" charset="-128"/>
              </a:rPr>
              <a:t>Protecting </a:t>
            </a:r>
            <a:r>
              <a:rPr lang="en-US" dirty="0">
                <a:ea typeface="ＭＳ Ｐゴシック" pitchFamily="7" charset="-128"/>
              </a:rPr>
              <a:t>the Medicare Trust Funds and other public </a:t>
            </a:r>
            <a:r>
              <a:rPr lang="en-US" dirty="0" smtClean="0">
                <a:ea typeface="ＭＳ Ｐゴシック" pitchFamily="7" charset="-128"/>
              </a:rPr>
              <a:t>resources</a:t>
            </a:r>
          </a:p>
          <a:p>
            <a:pPr marL="180955" indent="-180955" defTabSz="948507">
              <a:spcBef>
                <a:spcPts val="624"/>
              </a:spcBef>
              <a:spcAft>
                <a:spcPts val="0"/>
              </a:spcAft>
              <a:buFont typeface="Wingdings" panose="05000000000000000000" pitchFamily="2" charset="2"/>
              <a:buChar char="§"/>
              <a:defRPr/>
            </a:pPr>
            <a:r>
              <a:rPr lang="en-US" dirty="0" smtClean="0">
                <a:ea typeface="ＭＳ Ｐゴシック" pitchFamily="7" charset="-128"/>
              </a:rPr>
              <a:t>Examples of Medicare and Medicaid fraud </a:t>
            </a:r>
            <a:endParaRPr lang="en-US" dirty="0">
              <a:ea typeface="ＭＳ Ｐゴシック" pitchFamily="7" charset="-128"/>
            </a:endParaRPr>
          </a:p>
          <a:p>
            <a:pPr marL="180955" indent="-180955">
              <a:spcBef>
                <a:spcPts val="624"/>
              </a:spcBef>
              <a:spcAft>
                <a:spcPts val="0"/>
              </a:spcAft>
              <a:buFont typeface="Wingdings" panose="05000000000000000000" pitchFamily="2" charset="2"/>
              <a:buChar char="§"/>
              <a:defRPr/>
            </a:pPr>
            <a:r>
              <a:rPr lang="en-US" dirty="0" smtClean="0">
                <a:ea typeface="ＭＳ Ｐゴシック" pitchFamily="7" charset="-128"/>
              </a:rPr>
              <a:t>Who commits </a:t>
            </a:r>
            <a:r>
              <a:rPr lang="en-US" dirty="0">
                <a:ea typeface="ＭＳ Ｐゴシック" pitchFamily="7" charset="-128"/>
              </a:rPr>
              <a:t>fraud?</a:t>
            </a:r>
          </a:p>
          <a:p>
            <a:pPr marL="180955" indent="-180955">
              <a:spcBef>
                <a:spcPts val="624"/>
              </a:spcBef>
              <a:spcAft>
                <a:spcPts val="0"/>
              </a:spcAft>
              <a:buFont typeface="Wingdings" panose="05000000000000000000" pitchFamily="2" charset="2"/>
              <a:buChar char="§"/>
              <a:defRPr/>
            </a:pPr>
            <a:r>
              <a:rPr lang="en-US" dirty="0">
                <a:ea typeface="ＭＳ Ｐゴシック" pitchFamily="7" charset="-128"/>
              </a:rPr>
              <a:t>Causes of improper payments</a:t>
            </a:r>
          </a:p>
          <a:p>
            <a:pPr marL="180955" indent="-180955">
              <a:spcBef>
                <a:spcPts val="624"/>
              </a:spcBef>
              <a:spcAft>
                <a:spcPts val="0"/>
              </a:spcAft>
              <a:buFont typeface="Wingdings" panose="05000000000000000000" pitchFamily="2" charset="2"/>
              <a:buChar char="§"/>
              <a:defRPr/>
            </a:pPr>
            <a:r>
              <a:rPr lang="en-US" dirty="0">
                <a:ea typeface="ＭＳ Ｐゴシック" pitchFamily="7" charset="-128"/>
              </a:rPr>
              <a:t>Quality of care concerns </a:t>
            </a:r>
          </a:p>
        </p:txBody>
      </p:sp>
    </p:spTree>
    <p:extLst>
      <p:ext uri="{BB962C8B-B14F-4D97-AF65-F5344CB8AC3E}">
        <p14:creationId xmlns:p14="http://schemas.microsoft.com/office/powerpoint/2010/main" val="19726810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118787" name="Notes Placeholder 2"/>
          <p:cNvSpPr>
            <a:spLocks noGrp="1"/>
          </p:cNvSpPr>
          <p:nvPr>
            <p:ph type="body" idx="1"/>
          </p:nvPr>
        </p:nvSpPr>
        <p:spPr bwMode="auto">
          <a:xfrm>
            <a:off x="695325" y="4395513"/>
            <a:ext cx="5619750" cy="3986487"/>
          </a:xfrm>
        </p:spPr>
        <p:txBody>
          <a:bodyPr wrap="square" numCol="1" anchor="t" anchorCtr="0" compatLnSpc="1">
            <a:prstTxWarp prst="textNoShape">
              <a:avLst/>
            </a:prstTxWarp>
            <a:noAutofit/>
          </a:bodyPr>
          <a:lstStyle/>
          <a:p>
            <a:pPr marL="0" indent="0">
              <a:lnSpc>
                <a:spcPct val="90000"/>
              </a:lnSpc>
              <a:spcBef>
                <a:spcPts val="600"/>
              </a:spcBef>
              <a:spcAft>
                <a:spcPts val="0"/>
              </a:spcAft>
              <a:buNone/>
              <a:defRPr/>
            </a:pPr>
            <a:r>
              <a:rPr lang="en-US" dirty="0">
                <a:ea typeface="ＭＳ Ｐゴシック"/>
              </a:rPr>
              <a:t>The Health Care Fraud Prevention and Enforcement Action Team (HEAT) is a joint initiative between the U.S. Department of Health &amp; Human Services (HHS) and the U.S. Department of Justice (DOJ) to combat fraud. HEAT task forces are interagency teams </a:t>
            </a:r>
            <a:r>
              <a:rPr lang="en-US" dirty="0" smtClean="0">
                <a:ea typeface="ＭＳ Ｐゴシック"/>
              </a:rPr>
              <a:t>comprised </a:t>
            </a:r>
            <a:r>
              <a:rPr lang="en-US" dirty="0">
                <a:ea typeface="ＭＳ Ｐゴシック"/>
              </a:rPr>
              <a:t>of top-level law enforcement and professional </a:t>
            </a:r>
            <a:r>
              <a:rPr lang="en-US" dirty="0" smtClean="0">
                <a:ea typeface="ＭＳ Ｐゴシック"/>
              </a:rPr>
              <a:t>staff members. </a:t>
            </a:r>
            <a:r>
              <a:rPr lang="en-US" dirty="0">
                <a:ea typeface="ＭＳ Ｐゴシック"/>
              </a:rPr>
              <a:t>The team builds on existing partnerships, including those with state and local law enforcement </a:t>
            </a:r>
            <a:r>
              <a:rPr lang="en-US" dirty="0" smtClean="0">
                <a:ea typeface="ＭＳ Ｐゴシック"/>
              </a:rPr>
              <a:t>organizations, </a:t>
            </a:r>
            <a:r>
              <a:rPr lang="en-US" dirty="0">
                <a:ea typeface="ＭＳ Ｐゴシック"/>
              </a:rPr>
              <a:t>to prevent fraud and enforce anti-fraud laws. Their goal is to improve interagency collaboration on reducing and preventing fraud in federal health care programs. By deploying law enforcement and trained agency personnel, HHS and DOJ increase coordination, data sharing, and training among investigators, agents, prosecutors, analysts, and policymakers. Project HEAT has been highly successful in bringing forth health care fraud cases and prosecuting them quickly and effectively. </a:t>
            </a:r>
          </a:p>
          <a:p>
            <a:pPr marL="0" indent="0">
              <a:lnSpc>
                <a:spcPct val="90000"/>
              </a:lnSpc>
              <a:spcBef>
                <a:spcPts val="600"/>
              </a:spcBef>
              <a:spcAft>
                <a:spcPts val="0"/>
              </a:spcAft>
              <a:buNone/>
              <a:defRPr/>
            </a:pPr>
            <a:r>
              <a:rPr lang="en-US" dirty="0">
                <a:ea typeface="ＭＳ Ｐゴシック"/>
              </a:rPr>
              <a:t>The mission of the HEAT team is </a:t>
            </a:r>
            <a:r>
              <a:rPr lang="en-US" dirty="0" smtClean="0">
                <a:ea typeface="ＭＳ Ｐゴシック"/>
              </a:rPr>
              <a:t>to</a:t>
            </a:r>
            <a:endParaRPr lang="en-US" dirty="0">
              <a:ea typeface="ＭＳ Ｐゴシック"/>
            </a:endParaRPr>
          </a:p>
          <a:p>
            <a:pPr marL="180955" indent="-180955">
              <a:lnSpc>
                <a:spcPct val="90000"/>
              </a:lnSpc>
              <a:spcBef>
                <a:spcPts val="600"/>
              </a:spcBef>
              <a:spcAft>
                <a:spcPts val="0"/>
              </a:spcAft>
              <a:buFont typeface="Wingdings" panose="05000000000000000000" pitchFamily="2" charset="2"/>
              <a:buChar char="§"/>
              <a:defRPr/>
            </a:pPr>
            <a:r>
              <a:rPr lang="en-US" dirty="0">
                <a:ea typeface="ＭＳ Ｐゴシック"/>
              </a:rPr>
              <a:t>Gather resources across the government to help prevent waste, fraud, and abuse in the Medicare and Medicaid programs, and crack down on the fraud perpetrators who are abusing the system and costing the system billions of dollars</a:t>
            </a:r>
          </a:p>
          <a:p>
            <a:pPr marL="180955" indent="-180955">
              <a:lnSpc>
                <a:spcPct val="90000"/>
              </a:lnSpc>
              <a:spcBef>
                <a:spcPts val="600"/>
              </a:spcBef>
              <a:spcAft>
                <a:spcPts val="0"/>
              </a:spcAft>
              <a:buFont typeface="Wingdings" panose="05000000000000000000" pitchFamily="2" charset="2"/>
              <a:buChar char="§"/>
              <a:defRPr/>
            </a:pPr>
            <a:r>
              <a:rPr lang="en-US" dirty="0">
                <a:ea typeface="ＭＳ Ｐゴシック"/>
              </a:rPr>
              <a:t>Reduce skyrocketing health care costs and improve the quality of care by ridding the system of perpetrators who are preying on </a:t>
            </a:r>
            <a:r>
              <a:rPr lang="en-US" dirty="0" smtClean="0">
                <a:ea typeface="ＭＳ Ｐゴシック"/>
              </a:rPr>
              <a:t>people with Medicare </a:t>
            </a:r>
            <a:r>
              <a:rPr lang="en-US" dirty="0">
                <a:ea typeface="ＭＳ Ｐゴシック"/>
              </a:rPr>
              <a:t>and </a:t>
            </a:r>
            <a:r>
              <a:rPr lang="en-US" dirty="0" smtClean="0">
                <a:ea typeface="ＭＳ Ｐゴシック"/>
              </a:rPr>
              <a:t>Medicaid</a:t>
            </a:r>
            <a:endParaRPr lang="en-US" dirty="0">
              <a:ea typeface="ＭＳ Ｐゴシック"/>
            </a:endParaRPr>
          </a:p>
          <a:p>
            <a:pPr marL="180955" indent="-180955">
              <a:lnSpc>
                <a:spcPct val="90000"/>
              </a:lnSpc>
              <a:spcBef>
                <a:spcPts val="600"/>
              </a:spcBef>
              <a:spcAft>
                <a:spcPts val="0"/>
              </a:spcAft>
              <a:buFont typeface="Wingdings" panose="05000000000000000000" pitchFamily="2" charset="2"/>
              <a:buChar char="§"/>
              <a:defRPr/>
            </a:pPr>
            <a:r>
              <a:rPr lang="en-US" dirty="0">
                <a:ea typeface="ＭＳ Ｐゴシック"/>
              </a:rPr>
              <a:t>Highlight best practices by providers and public sector employees who are dedicated to ending waste, fraud, and abuse in Medicare</a:t>
            </a:r>
          </a:p>
          <a:p>
            <a:pPr marL="180955" indent="-180955">
              <a:lnSpc>
                <a:spcPct val="90000"/>
              </a:lnSpc>
              <a:spcBef>
                <a:spcPts val="600"/>
              </a:spcBef>
              <a:spcAft>
                <a:spcPts val="0"/>
              </a:spcAft>
              <a:buFont typeface="Wingdings" panose="05000000000000000000" pitchFamily="2" charset="2"/>
              <a:buChar char="§"/>
              <a:defRPr/>
            </a:pPr>
            <a:r>
              <a:rPr lang="en-US" dirty="0">
                <a:ea typeface="ＭＳ Ｐゴシック"/>
              </a:rPr>
              <a:t>Build upon existing partnerships between HHS and DOJ to reduce fraud and recover taxpayer dollars</a:t>
            </a:r>
          </a:p>
        </p:txBody>
      </p:sp>
    </p:spTree>
    <p:extLst>
      <p:ext uri="{BB962C8B-B14F-4D97-AF65-F5344CB8AC3E}">
        <p14:creationId xmlns:p14="http://schemas.microsoft.com/office/powerpoint/2010/main" val="4123000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80899" name="Notes Placeholder 2"/>
          <p:cNvSpPr>
            <a:spLocks noGrp="1"/>
          </p:cNvSpPr>
          <p:nvPr>
            <p:ph type="body" idx="1"/>
          </p:nvPr>
        </p:nvSpPr>
        <p:spPr bwMode="auto">
          <a:xfrm>
            <a:off x="676274" y="4385310"/>
            <a:ext cx="5514975" cy="3815716"/>
          </a:xfrm>
        </p:spPr>
        <p:txBody>
          <a:bodyPr wrap="square" numCol="1" anchor="t" anchorCtr="0" compatLnSpc="1">
            <a:prstTxWarp prst="textNoShape">
              <a:avLst/>
            </a:prstTxWarp>
            <a:normAutofit/>
          </a:bodyPr>
          <a:lstStyle/>
          <a:p>
            <a:pPr marL="0" indent="0">
              <a:spcBef>
                <a:spcPts val="600"/>
              </a:spcBef>
              <a:spcAft>
                <a:spcPts val="0"/>
              </a:spcAft>
              <a:buNone/>
              <a:defRPr/>
            </a:pPr>
            <a:r>
              <a:rPr lang="en-US" dirty="0" smtClean="0"/>
              <a:t>The joint U.S. Department of Health &amp; Human Services/U.S. Department of Justice Medicare Fraud Strike Force is a multi-agency team of federal, state, and local investigators designed to fight Medicare fraud. </a:t>
            </a:r>
          </a:p>
          <a:p>
            <a:pPr marL="180955" indent="-180955">
              <a:spcBef>
                <a:spcPts val="600"/>
              </a:spcBef>
              <a:spcAft>
                <a:spcPts val="0"/>
              </a:spcAft>
              <a:buFont typeface="Wingdings" panose="05000000000000000000" pitchFamily="2" charset="2"/>
              <a:buChar char="§"/>
              <a:defRPr/>
            </a:pPr>
            <a:r>
              <a:rPr lang="en-US" dirty="0" smtClean="0"/>
              <a:t>Medicare Fraud Strike Force team locations are evidence of the geographic dispersion of Medicare fraud, with current operations in the identified fraud hot spots of Baton Rouge, Brooklyn, Chicago, Dallas, Detroit, Houston, Los Angeles, Miami-Dade, and Tampa Bay</a:t>
            </a:r>
          </a:p>
          <a:p>
            <a:pPr marL="180955" indent="-180955">
              <a:spcBef>
                <a:spcPts val="600"/>
              </a:spcBef>
              <a:spcAft>
                <a:spcPts val="0"/>
              </a:spcAft>
              <a:buFont typeface="Wingdings" panose="05000000000000000000" pitchFamily="2" charset="2"/>
              <a:buChar char="§"/>
              <a:defRPr/>
            </a:pPr>
            <a:r>
              <a:rPr lang="en-US" dirty="0" smtClean="0"/>
              <a:t>Strike Force teams use advanced data analysis techniques to identify high-billing levels in health care fraud hot spots </a:t>
            </a:r>
          </a:p>
          <a:p>
            <a:pPr marL="171450" indent="-171450">
              <a:spcBef>
                <a:spcPts val="600"/>
              </a:spcBef>
              <a:spcAft>
                <a:spcPts val="0"/>
              </a:spcAft>
              <a:buFont typeface="Wingdings" panose="05000000000000000000" pitchFamily="2" charset="2"/>
              <a:buChar char="§"/>
              <a:defRPr/>
            </a:pPr>
            <a:r>
              <a:rPr lang="en-US" dirty="0"/>
              <a:t>Interagency teams can target emerging or migrating schemes along with chronic fraud by criminals masquerading as health care providers or </a:t>
            </a:r>
            <a:r>
              <a:rPr lang="en-US" dirty="0" smtClean="0"/>
              <a:t>suppliers</a:t>
            </a:r>
            <a:endParaRPr lang="en-US" dirty="0"/>
          </a:p>
          <a:p>
            <a:pPr>
              <a:spcBef>
                <a:spcPts val="600"/>
              </a:spcBef>
              <a:defRPr/>
            </a:pPr>
            <a:r>
              <a:rPr lang="en-US" dirty="0"/>
              <a:t>CMS is working collaboratively with federal and state law enforcement partners to increase the recovery of improper payments and fraud by providing data and other support during Health Care Fraud Prevention and Enforcement Action investigations and prosecutions, and suspending payments for providers subject to credible allegations of fraud</a:t>
            </a:r>
            <a:r>
              <a:rPr lang="en-US" dirty="0" smtClean="0"/>
              <a:t>. For Strike Force news and activities, visit </a:t>
            </a:r>
            <a:r>
              <a:rPr lang="en-US" u="sng" dirty="0" smtClean="0">
                <a:hlinkClick r:id="rId3"/>
              </a:rPr>
              <a:t>oig.hhs.gov/fraud/strike-force</a:t>
            </a:r>
            <a:r>
              <a:rPr lang="en-US" dirty="0" smtClean="0"/>
              <a:t>, and</a:t>
            </a:r>
            <a:r>
              <a:rPr lang="en-US" dirty="0" smtClean="0">
                <a:ea typeface="ＭＳ Ｐゴシック" pitchFamily="7" charset="-128"/>
              </a:rPr>
              <a:t> </a:t>
            </a:r>
            <a:r>
              <a:rPr lang="en-US" dirty="0" smtClean="0">
                <a:ea typeface="ＭＳ Ｐゴシック" pitchFamily="7" charset="-128"/>
                <a:hlinkClick r:id="rId4"/>
              </a:rPr>
              <a:t>stopmedicarefraud.gov/aboutfraud/heattaskforce/index.html</a:t>
            </a:r>
            <a:r>
              <a:rPr lang="en-US" dirty="0" smtClean="0">
                <a:ea typeface="ＭＳ Ｐゴシック" pitchFamily="7" charset="-128"/>
              </a:rPr>
              <a:t>.  </a:t>
            </a:r>
            <a:endParaRPr lang="en-US" dirty="0">
              <a:ea typeface="ＭＳ Ｐゴシック" pitchFamily="7" charset="-128"/>
            </a:endParaRPr>
          </a:p>
          <a:p>
            <a:pPr marL="0" indent="0">
              <a:spcBef>
                <a:spcPts val="634"/>
              </a:spcBef>
              <a:spcAft>
                <a:spcPts val="0"/>
              </a:spcAft>
              <a:buNone/>
              <a:defRPr/>
            </a:pPr>
            <a:endParaRPr lang="en-US" dirty="0">
              <a:ea typeface="ＭＳ Ｐゴシック" pitchFamily="7" charset="-128"/>
              <a:cs typeface="+mn-cs"/>
            </a:endParaRPr>
          </a:p>
        </p:txBody>
      </p:sp>
    </p:spTree>
    <p:extLst>
      <p:ext uri="{BB962C8B-B14F-4D97-AF65-F5344CB8AC3E}">
        <p14:creationId xmlns:p14="http://schemas.microsoft.com/office/powerpoint/2010/main" val="24571563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561975" y="4391025"/>
            <a:ext cx="5762625" cy="3838575"/>
          </a:xfrm>
        </p:spPr>
        <p:txBody>
          <a:bodyPr>
            <a:normAutofit/>
          </a:bodyPr>
          <a:lstStyle/>
          <a:p>
            <a:pPr marL="0" indent="0">
              <a:spcBef>
                <a:spcPts val="600"/>
              </a:spcBef>
              <a:spcAft>
                <a:spcPts val="0"/>
              </a:spcAft>
              <a:buNone/>
              <a:defRPr/>
            </a:pPr>
            <a:r>
              <a:rPr lang="en-US" dirty="0" smtClean="0"/>
              <a:t>CMS is working to shift the focus to the prevention of improper payments and fraud while continuing to be vigilant in detecting and pursuing problems when they occur. Educating providers </a:t>
            </a:r>
            <a:r>
              <a:rPr lang="en-US" dirty="0"/>
              <a:t>and </a:t>
            </a:r>
            <a:r>
              <a:rPr lang="en-US" dirty="0" smtClean="0"/>
              <a:t>beneficiaries </a:t>
            </a:r>
            <a:r>
              <a:rPr lang="en-US" kern="1200" dirty="0" smtClean="0">
                <a:solidFill>
                  <a:schemeClr val="tx1"/>
                </a:solidFill>
              </a:rPr>
              <a:t>applies</a:t>
            </a:r>
            <a:r>
              <a:rPr lang="en-US" kern="1200" baseline="0" dirty="0" smtClean="0">
                <a:solidFill>
                  <a:schemeClr val="tx1"/>
                </a:solidFill>
              </a:rPr>
              <a:t> to both the Medicare and Medicaid programs.</a:t>
            </a:r>
          </a:p>
          <a:p>
            <a:pPr marL="193278" indent="-193278">
              <a:spcBef>
                <a:spcPts val="600"/>
              </a:spcBef>
              <a:spcAft>
                <a:spcPts val="0"/>
              </a:spcAft>
              <a:buFont typeface="Wingdings" panose="05000000000000000000" pitchFamily="2" charset="2"/>
              <a:buChar char="§"/>
              <a:defRPr/>
            </a:pPr>
            <a:r>
              <a:rPr lang="en-US" dirty="0" smtClean="0"/>
              <a:t>Provider </a:t>
            </a:r>
            <a:r>
              <a:rPr lang="en-US" dirty="0"/>
              <a:t>education helps correct </a:t>
            </a:r>
            <a:r>
              <a:rPr lang="en-US" dirty="0" smtClean="0"/>
              <a:t>vulnerabilities so that they</a:t>
            </a:r>
            <a:endParaRPr lang="en-US" dirty="0"/>
          </a:p>
          <a:p>
            <a:pPr marL="313007" lvl="1" indent="-123811">
              <a:spcBef>
                <a:spcPts val="600"/>
              </a:spcBef>
              <a:spcAft>
                <a:spcPts val="0"/>
              </a:spcAft>
              <a:buSzPct val="100000"/>
              <a:buFont typeface="Arial" pitchFamily="34" charset="0"/>
              <a:buChar char="•"/>
              <a:defRPr/>
            </a:pPr>
            <a:r>
              <a:rPr lang="en-US" dirty="0" smtClean="0"/>
              <a:t>Maintain </a:t>
            </a:r>
            <a:r>
              <a:rPr lang="en-US" dirty="0"/>
              <a:t>proper documentation </a:t>
            </a:r>
            <a:endParaRPr lang="en-US" dirty="0" smtClean="0"/>
          </a:p>
          <a:p>
            <a:pPr marL="313007" lvl="1" indent="-123811">
              <a:spcBef>
                <a:spcPts val="600"/>
              </a:spcBef>
              <a:spcAft>
                <a:spcPts val="0"/>
              </a:spcAft>
              <a:buSzPct val="100000"/>
              <a:buFont typeface="Arial" pitchFamily="34" charset="0"/>
              <a:buChar char="•"/>
              <a:defRPr/>
            </a:pPr>
            <a:r>
              <a:rPr lang="en-US" dirty="0" smtClean="0"/>
              <a:t>Reduce </a:t>
            </a:r>
            <a:r>
              <a:rPr lang="en-US" dirty="0"/>
              <a:t>inappropriate claims </a:t>
            </a:r>
            <a:r>
              <a:rPr lang="en-US" dirty="0" smtClean="0"/>
              <a:t>submissions by educating providers on common billing mistakes</a:t>
            </a:r>
          </a:p>
          <a:p>
            <a:pPr marL="313007" lvl="1" indent="-123811">
              <a:spcBef>
                <a:spcPts val="600"/>
              </a:spcBef>
              <a:spcAft>
                <a:spcPts val="0"/>
              </a:spcAft>
              <a:buSzPct val="100000"/>
              <a:buFont typeface="Arial" pitchFamily="34" charset="0"/>
              <a:buChar char="•"/>
              <a:defRPr/>
            </a:pPr>
            <a:r>
              <a:rPr lang="en-US" dirty="0" smtClean="0"/>
              <a:t>Protect </a:t>
            </a:r>
            <a:r>
              <a:rPr lang="en-US" dirty="0"/>
              <a:t>patient and provider identity </a:t>
            </a:r>
            <a:r>
              <a:rPr lang="en-US" dirty="0" smtClean="0"/>
              <a:t>information</a:t>
            </a:r>
          </a:p>
          <a:p>
            <a:pPr marL="313007" lvl="1" indent="-123811">
              <a:spcBef>
                <a:spcPts val="600"/>
              </a:spcBef>
              <a:spcAft>
                <a:spcPts val="0"/>
              </a:spcAft>
              <a:buSzPct val="100000"/>
              <a:buFont typeface="Arial" pitchFamily="34" charset="0"/>
              <a:buChar char="•"/>
              <a:defRPr/>
            </a:pPr>
            <a:r>
              <a:rPr lang="en-US" dirty="0" smtClean="0"/>
              <a:t>Establish </a:t>
            </a:r>
            <a:r>
              <a:rPr lang="en-US" dirty="0"/>
              <a:t>a broader culture of </a:t>
            </a:r>
            <a:r>
              <a:rPr lang="en-US" dirty="0" smtClean="0"/>
              <a:t>compliance</a:t>
            </a:r>
          </a:p>
          <a:p>
            <a:pPr marL="193278" lvl="2" indent="-193278">
              <a:spcBef>
                <a:spcPts val="600"/>
              </a:spcBef>
              <a:buSzPct val="100000"/>
              <a:buFont typeface="Wingdings" pitchFamily="2" charset="2"/>
              <a:buChar char="§"/>
              <a:defRPr/>
            </a:pPr>
            <a:r>
              <a:rPr lang="en-US" dirty="0"/>
              <a:t>Beneficiary education helps them </a:t>
            </a:r>
            <a:r>
              <a:rPr lang="en-US" dirty="0" smtClean="0"/>
              <a:t>join in the fight against fraud by learning to</a:t>
            </a:r>
            <a:r>
              <a:rPr lang="en-US" baseline="0" dirty="0" smtClean="0"/>
              <a:t> </a:t>
            </a:r>
            <a:r>
              <a:rPr lang="en-US" dirty="0" smtClean="0"/>
              <a:t>identify </a:t>
            </a:r>
            <a:r>
              <a:rPr lang="en-US" dirty="0"/>
              <a:t>and </a:t>
            </a:r>
            <a:r>
              <a:rPr lang="en-US" dirty="0" smtClean="0"/>
              <a:t>report </a:t>
            </a:r>
            <a:r>
              <a:rPr lang="en-US" dirty="0"/>
              <a:t>suspected </a:t>
            </a:r>
            <a:r>
              <a:rPr lang="en-US" dirty="0" smtClean="0"/>
              <a:t>fraud. For</a:t>
            </a:r>
            <a:r>
              <a:rPr lang="en-US" baseline="0" dirty="0" smtClean="0"/>
              <a:t> a copy of </a:t>
            </a:r>
            <a:r>
              <a:rPr lang="en-US" dirty="0"/>
              <a:t>the </a:t>
            </a:r>
            <a:r>
              <a:rPr lang="en-US" dirty="0" smtClean="0"/>
              <a:t>“Program </a:t>
            </a:r>
            <a:r>
              <a:rPr lang="en-US" dirty="0"/>
              <a:t>Integrity: Beneficiary Card Sharing </a:t>
            </a:r>
            <a:r>
              <a:rPr lang="en-US" dirty="0" smtClean="0"/>
              <a:t>Toolkit,” visit </a:t>
            </a:r>
            <a:r>
              <a:rPr lang="en-US" dirty="0" smtClean="0">
                <a:hlinkClick r:id="rId3"/>
              </a:rPr>
              <a:t>CMS.gov/medicare-medicaid-coordination/fraud-prevention/medicaid-integrity-education/beneficiary-education-toolkits/beneficiary-toolkit.html</a:t>
            </a:r>
            <a:r>
              <a:rPr lang="en-US" dirty="0" smtClean="0"/>
              <a:t>. </a:t>
            </a:r>
          </a:p>
          <a:p>
            <a:pPr marL="285750" lvl="3" indent="-114300">
              <a:spcBef>
                <a:spcPts val="600"/>
              </a:spcBef>
              <a:buSzPct val="100000"/>
              <a:buFont typeface="Arial" panose="020B0604020202020204" pitchFamily="34" charset="0"/>
              <a:buChar char="•"/>
              <a:defRPr/>
            </a:pPr>
            <a:r>
              <a:rPr lang="en-US" dirty="0" smtClean="0"/>
              <a:t>“</a:t>
            </a:r>
            <a:r>
              <a:rPr lang="en-US" dirty="0"/>
              <a:t>Protecting Yourself &amp; Medicare from </a:t>
            </a:r>
            <a:r>
              <a:rPr lang="en-US" dirty="0" smtClean="0"/>
              <a:t>Fraud” is a free publication to help people with Medicare get information on how to detect and protect against fraud and identity theft. To read or download this pub, visit </a:t>
            </a:r>
            <a:r>
              <a:rPr lang="en-US" u="sng" dirty="0" smtClean="0">
                <a:hlinkClick r:id="rId4"/>
              </a:rPr>
              <a:t>Medicare.gov/Publications/PubID_10111</a:t>
            </a:r>
            <a:r>
              <a:rPr lang="en-US" dirty="0" smtClean="0"/>
              <a:t>.</a:t>
            </a:r>
            <a:endParaRPr lang="en-US" dirty="0"/>
          </a:p>
        </p:txBody>
      </p:sp>
    </p:spTree>
    <p:extLst>
      <p:ext uri="{BB962C8B-B14F-4D97-AF65-F5344CB8AC3E}">
        <p14:creationId xmlns:p14="http://schemas.microsoft.com/office/powerpoint/2010/main" val="3332617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76275" y="4371975"/>
            <a:ext cx="5486400" cy="3857625"/>
          </a:xfrm>
        </p:spPr>
        <p:txBody>
          <a:bodyPr>
            <a:normAutofit/>
          </a:bodyPr>
          <a:lstStyle/>
          <a:p>
            <a:pPr marL="0" indent="0">
              <a:spcBef>
                <a:spcPts val="600"/>
              </a:spcBef>
              <a:buNone/>
            </a:pPr>
            <a:r>
              <a:rPr lang="en-US" dirty="0" smtClean="0"/>
              <a:t>Check Your Knowledge—Question 3</a:t>
            </a:r>
          </a:p>
          <a:p>
            <a:pPr>
              <a:spcBef>
                <a:spcPts val="600"/>
              </a:spcBef>
            </a:pPr>
            <a:r>
              <a:rPr lang="en-US" dirty="0"/>
              <a:t>Which of the following provides authority for new rules, provider screening </a:t>
            </a:r>
            <a:r>
              <a:rPr lang="en-US" dirty="0" smtClean="0"/>
              <a:t>requirements, </a:t>
            </a:r>
            <a:r>
              <a:rPr lang="en-US" dirty="0"/>
              <a:t>and other proactive initiatives to prevent and detect fraud, waste, and </a:t>
            </a:r>
            <a:r>
              <a:rPr lang="en-US" dirty="0" smtClean="0"/>
              <a:t>abuse?</a:t>
            </a:r>
            <a:endParaRPr lang="en-US" dirty="0"/>
          </a:p>
          <a:p>
            <a:pPr marL="237127" indent="-237127">
              <a:spcBef>
                <a:spcPts val="600"/>
              </a:spcBef>
              <a:buFont typeface="+mj-lt"/>
              <a:buAutoNum type="alphaLcPeriod"/>
            </a:pPr>
            <a:r>
              <a:rPr lang="en-US" dirty="0" smtClean="0"/>
              <a:t>Center for Program Integrity</a:t>
            </a:r>
            <a:endParaRPr lang="en-US" dirty="0"/>
          </a:p>
          <a:p>
            <a:pPr marL="237127" indent="-237127">
              <a:spcBef>
                <a:spcPts val="600"/>
              </a:spcBef>
              <a:buFont typeface="+mj-lt"/>
              <a:buAutoNum type="alphaLcPeriod"/>
            </a:pPr>
            <a:r>
              <a:rPr lang="en-US" dirty="0" smtClean="0"/>
              <a:t>The Affordable Care Act</a:t>
            </a:r>
            <a:endParaRPr lang="en-US" dirty="0"/>
          </a:p>
          <a:p>
            <a:pPr marL="237127" indent="-237127">
              <a:spcBef>
                <a:spcPts val="600"/>
              </a:spcBef>
              <a:buFont typeface="+mj-lt"/>
              <a:buAutoNum type="alphaLcPeriod"/>
            </a:pPr>
            <a:r>
              <a:rPr lang="en-US" dirty="0" smtClean="0"/>
              <a:t>Medicaid Program Integrity Contractor</a:t>
            </a:r>
            <a:endParaRPr lang="en-US" dirty="0"/>
          </a:p>
          <a:p>
            <a:pPr marL="237127" indent="-237127">
              <a:spcBef>
                <a:spcPts val="600"/>
              </a:spcBef>
              <a:buFont typeface="+mj-lt"/>
              <a:buAutoNum type="alphaLcPeriod"/>
            </a:pPr>
            <a:r>
              <a:rPr lang="en-US" dirty="0" smtClean="0"/>
              <a:t>Recovery Audit Program</a:t>
            </a:r>
            <a:endParaRPr lang="en-US" dirty="0"/>
          </a:p>
          <a:p>
            <a:pPr marL="0" indent="0">
              <a:spcBef>
                <a:spcPts val="600"/>
              </a:spcBef>
              <a:buNone/>
            </a:pPr>
            <a:r>
              <a:rPr lang="en-US" b="1" dirty="0" smtClean="0">
                <a:ea typeface="ＭＳ Ｐゴシック" pitchFamily="7" charset="-128"/>
              </a:rPr>
              <a:t>ANSWER: b. The Affordable Care Act</a:t>
            </a:r>
          </a:p>
          <a:p>
            <a:pPr marL="0" lvl="1" indent="0">
              <a:spcBef>
                <a:spcPts val="600"/>
              </a:spcBef>
              <a:buNone/>
              <a:defRPr/>
            </a:pPr>
            <a:r>
              <a:rPr lang="en-US" dirty="0">
                <a:ea typeface="ＭＳ Ｐゴシック" pitchFamily="7" charset="-128"/>
              </a:rPr>
              <a:t>Rules permitted by the Affordable Care Act have helped Medicare, Medicaid, and the Children’s Health Insurance Program (CHIP) move beyond the “pay and chase” approach to health care </a:t>
            </a:r>
            <a:r>
              <a:rPr lang="en-US" dirty="0" smtClean="0">
                <a:ea typeface="ＭＳ Ｐゴシック" pitchFamily="7" charset="-128"/>
              </a:rPr>
              <a:t>fraud </a:t>
            </a:r>
            <a:r>
              <a:rPr lang="en-US" dirty="0">
                <a:ea typeface="ＭＳ Ｐゴシック" pitchFamily="7" charset="-128"/>
              </a:rPr>
              <a:t>to a more proactive and transparent </a:t>
            </a:r>
            <a:r>
              <a:rPr lang="en-US" dirty="0" smtClean="0">
                <a:ea typeface="ＭＳ Ｐゴシック" pitchFamily="7" charset="-128"/>
              </a:rPr>
              <a:t>approach.</a:t>
            </a:r>
            <a:endParaRPr lang="en-US" dirty="0">
              <a:ea typeface="ＭＳ Ｐゴシック" pitchFamily="7" charset="-128"/>
            </a:endParaRPr>
          </a:p>
        </p:txBody>
      </p:sp>
    </p:spTree>
    <p:extLst>
      <p:ext uri="{BB962C8B-B14F-4D97-AF65-F5344CB8AC3E}">
        <p14:creationId xmlns:p14="http://schemas.microsoft.com/office/powerpoint/2010/main" val="39424593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799" y="4391025"/>
            <a:ext cx="5476875" cy="3638550"/>
          </a:xfrm>
        </p:spPr>
        <p:txBody>
          <a:bodyPr/>
          <a:lstStyle/>
          <a:p>
            <a:pPr marL="0" indent="0">
              <a:spcBef>
                <a:spcPts val="600"/>
              </a:spcBef>
              <a:spcAft>
                <a:spcPts val="0"/>
              </a:spcAft>
              <a:buNone/>
              <a:defRPr/>
            </a:pPr>
            <a:r>
              <a:rPr lang="en-US" dirty="0">
                <a:ea typeface="ＭＳ Ｐゴシック" pitchFamily="7" charset="-128"/>
              </a:rPr>
              <a:t>In </a:t>
            </a:r>
            <a:r>
              <a:rPr lang="en-US" dirty="0" smtClean="0">
                <a:ea typeface="ＭＳ Ｐゴシック" pitchFamily="7" charset="-128"/>
              </a:rPr>
              <a:t>Lesson 3, we will learn about how people with Medicare and Medicaid can fight fraud: </a:t>
            </a:r>
          </a:p>
          <a:p>
            <a:pPr marL="189701" indent="-189701">
              <a:spcBef>
                <a:spcPts val="600"/>
              </a:spcBef>
              <a:spcAft>
                <a:spcPts val="0"/>
              </a:spcAft>
              <a:buFont typeface="Wingdings" panose="05000000000000000000" pitchFamily="2" charset="2"/>
              <a:buChar char="§"/>
              <a:defRPr/>
            </a:pPr>
            <a:r>
              <a:rPr lang="en-US" dirty="0" smtClean="0">
                <a:ea typeface="ＭＳ Ｐゴシック" pitchFamily="7" charset="-128"/>
              </a:rPr>
              <a:t>Review “4Rs” for Fighting Medicare Fraud</a:t>
            </a:r>
          </a:p>
          <a:p>
            <a:pPr marL="189701" indent="-189701">
              <a:spcBef>
                <a:spcPts val="600"/>
              </a:spcBef>
              <a:spcAft>
                <a:spcPts val="0"/>
              </a:spcAft>
              <a:buFont typeface="Wingdings" panose="05000000000000000000" pitchFamily="2" charset="2"/>
              <a:buChar char="§"/>
              <a:defRPr/>
            </a:pPr>
            <a:r>
              <a:rPr lang="en-US" dirty="0" smtClean="0">
                <a:ea typeface="ＭＳ Ｐゴシック" pitchFamily="7" charset="-128"/>
              </a:rPr>
              <a:t>Learn about the resources available at </a:t>
            </a:r>
            <a:r>
              <a:rPr lang="en-US" sz="1200" u="sng" kern="1200" dirty="0" smtClean="0">
                <a:solidFill>
                  <a:schemeClr val="tx1"/>
                </a:solidFill>
                <a:effectLst/>
                <a:latin typeface="+mn-lt"/>
                <a:ea typeface="+mn-ea"/>
                <a:cs typeface="+mn-cs"/>
                <a:hlinkClick r:id="rId3"/>
              </a:rPr>
              <a:t>Medicare.gov/fraud</a:t>
            </a:r>
            <a:r>
              <a:rPr lang="en-US" sz="1200" kern="1200" dirty="0" smtClean="0">
                <a:solidFill>
                  <a:schemeClr val="tx1"/>
                </a:solidFill>
                <a:effectLst/>
                <a:latin typeface="+mn-lt"/>
                <a:ea typeface="+mn-ea"/>
                <a:cs typeface="+mn-cs"/>
              </a:rPr>
              <a:t> </a:t>
            </a:r>
          </a:p>
          <a:p>
            <a:pPr marL="189701" indent="-189701">
              <a:spcBef>
                <a:spcPts val="600"/>
              </a:spcBef>
              <a:spcAft>
                <a:spcPts val="0"/>
              </a:spcAft>
              <a:buFont typeface="Wingdings" panose="05000000000000000000" pitchFamily="2" charset="2"/>
              <a:buChar char="§"/>
              <a:defRPr/>
            </a:pPr>
            <a:r>
              <a:rPr lang="en-US" dirty="0" smtClean="0">
                <a:ea typeface="ＭＳ Ｐゴシック" pitchFamily="7" charset="-128"/>
              </a:rPr>
              <a:t>Review Medicare Summary Notices</a:t>
            </a:r>
          </a:p>
          <a:p>
            <a:pPr marL="189701" indent="-189701">
              <a:spcBef>
                <a:spcPts val="600"/>
              </a:spcBef>
              <a:spcAft>
                <a:spcPts val="0"/>
              </a:spcAft>
              <a:buFont typeface="Wingdings" panose="05000000000000000000" pitchFamily="2" charset="2"/>
              <a:buChar char="§"/>
              <a:defRPr/>
            </a:pPr>
            <a:r>
              <a:rPr lang="en-US" dirty="0" smtClean="0">
                <a:ea typeface="ＭＳ Ｐゴシック" pitchFamily="7" charset="-128"/>
              </a:rPr>
              <a:t>Highlight the advantages of using </a:t>
            </a:r>
            <a:r>
              <a:rPr lang="en-US" dirty="0" smtClean="0">
                <a:ea typeface="ＭＳ Ｐゴシック" pitchFamily="7" charset="-128"/>
                <a:hlinkClick r:id="rId4"/>
              </a:rPr>
              <a:t>MyMedicare.gov</a:t>
            </a:r>
            <a:r>
              <a:rPr lang="en-US" dirty="0" smtClean="0">
                <a:ea typeface="ＭＳ Ｐゴシック" pitchFamily="7" charset="-128"/>
              </a:rPr>
              <a:t> </a:t>
            </a:r>
          </a:p>
          <a:p>
            <a:pPr marL="189701" indent="-189701">
              <a:spcBef>
                <a:spcPts val="600"/>
              </a:spcBef>
              <a:spcAft>
                <a:spcPts val="0"/>
              </a:spcAft>
              <a:buFont typeface="Wingdings" panose="05000000000000000000" pitchFamily="2" charset="2"/>
              <a:buChar char="§"/>
              <a:defRPr/>
            </a:pPr>
            <a:r>
              <a:rPr lang="en-US" dirty="0" smtClean="0">
                <a:ea typeface="ＭＳ Ｐゴシック" pitchFamily="7" charset="-128"/>
              </a:rPr>
              <a:t>Learn how to report fraud and abuse by using 1-800-MEDICARE</a:t>
            </a:r>
          </a:p>
          <a:p>
            <a:pPr marL="189701" indent="-189701">
              <a:spcBef>
                <a:spcPts val="600"/>
              </a:spcBef>
              <a:spcAft>
                <a:spcPts val="0"/>
              </a:spcAft>
              <a:buFont typeface="Wingdings" panose="05000000000000000000" pitchFamily="2" charset="2"/>
              <a:buChar char="§"/>
              <a:defRPr/>
            </a:pPr>
            <a:r>
              <a:rPr lang="en-US" dirty="0" smtClean="0">
                <a:ea typeface="ＭＳ Ｐゴシック" pitchFamily="7" charset="-128"/>
              </a:rPr>
              <a:t>Review the Senior Medicare Patrol program</a:t>
            </a:r>
          </a:p>
          <a:p>
            <a:pPr marL="189701" indent="-189701">
              <a:spcBef>
                <a:spcPts val="600"/>
              </a:spcBef>
              <a:spcAft>
                <a:spcPts val="0"/>
              </a:spcAft>
              <a:buFont typeface="Wingdings" panose="05000000000000000000" pitchFamily="2" charset="2"/>
              <a:buChar char="§"/>
              <a:defRPr/>
            </a:pPr>
            <a:r>
              <a:rPr lang="en-US" dirty="0" smtClean="0">
                <a:ea typeface="ＭＳ Ｐゴシック" pitchFamily="7" charset="-128"/>
              </a:rPr>
              <a:t>Learn helpful tips that people with Medicare and Medicaid can use to protect their personal information and how to handle ID theft</a:t>
            </a:r>
          </a:p>
          <a:p>
            <a:pPr marL="189701" indent="-189701">
              <a:spcBef>
                <a:spcPts val="600"/>
              </a:spcBef>
              <a:spcAft>
                <a:spcPts val="0"/>
              </a:spcAft>
              <a:buFont typeface="Wingdings" panose="05000000000000000000" pitchFamily="2" charset="2"/>
              <a:buChar char="§"/>
              <a:defRPr/>
            </a:pPr>
            <a:r>
              <a:rPr lang="en-US" dirty="0" smtClean="0">
                <a:ea typeface="ＭＳ Ｐゴシック" pitchFamily="7" charset="-128"/>
              </a:rPr>
              <a:t>Discuss reporting Medicaid fraud</a:t>
            </a:r>
          </a:p>
          <a:p>
            <a:pPr marL="189701" indent="-189701">
              <a:spcBef>
                <a:spcPts val="600"/>
              </a:spcBef>
              <a:spcAft>
                <a:spcPts val="0"/>
              </a:spcAft>
              <a:buFont typeface="Wingdings" panose="05000000000000000000" pitchFamily="2" charset="2"/>
              <a:buChar char="§"/>
              <a:defRPr/>
            </a:pPr>
            <a:r>
              <a:rPr lang="en-US" dirty="0" smtClean="0">
                <a:ea typeface="ＭＳ Ｐゴシック" pitchFamily="7" charset="-128"/>
              </a:rPr>
              <a:t>Helpful resources</a:t>
            </a:r>
          </a:p>
          <a:p>
            <a:pPr marL="189701" indent="-189701">
              <a:spcBef>
                <a:spcPts val="600"/>
              </a:spcBef>
              <a:spcAft>
                <a:spcPts val="0"/>
              </a:spcAft>
              <a:buFont typeface="Wingdings" panose="05000000000000000000" pitchFamily="2" charset="2"/>
              <a:buChar char="§"/>
              <a:defRPr/>
            </a:pPr>
            <a:r>
              <a:rPr lang="en-US" dirty="0" smtClean="0">
                <a:ea typeface="ＭＳ Ｐゴシック" pitchFamily="7" charset="-128"/>
              </a:rPr>
              <a:t>Fraud Prevention Toolkit</a:t>
            </a:r>
          </a:p>
        </p:txBody>
      </p:sp>
    </p:spTree>
    <p:extLst>
      <p:ext uri="{BB962C8B-B14F-4D97-AF65-F5344CB8AC3E}">
        <p14:creationId xmlns:p14="http://schemas.microsoft.com/office/powerpoint/2010/main" val="954240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136195" name="Notes Placeholder 2"/>
          <p:cNvSpPr>
            <a:spLocks noGrp="1"/>
          </p:cNvSpPr>
          <p:nvPr>
            <p:ph type="body" idx="1"/>
          </p:nvPr>
        </p:nvSpPr>
        <p:spPr bwMode="auto">
          <a:xfrm>
            <a:off x="380999" y="4391026"/>
            <a:ext cx="6162676" cy="4114799"/>
          </a:xfrm>
        </p:spPr>
        <p:txBody>
          <a:bodyPr wrap="square" numCol="1" anchor="t" anchorCtr="0" compatLnSpc="1">
            <a:prstTxWarp prst="textNoShape">
              <a:avLst/>
            </a:prstTxWarp>
            <a:normAutofit fontScale="92500" lnSpcReduction="20000"/>
          </a:bodyPr>
          <a:lstStyle/>
          <a:p>
            <a:pPr marL="237127" indent="-237127">
              <a:lnSpc>
                <a:spcPct val="105000"/>
              </a:lnSpc>
              <a:spcBef>
                <a:spcPts val="500"/>
              </a:spcBef>
              <a:spcAft>
                <a:spcPts val="0"/>
              </a:spcAft>
              <a:buFont typeface="+mj-lt"/>
              <a:buAutoNum type="arabicPeriod"/>
            </a:pPr>
            <a:r>
              <a:rPr lang="en-US" b="1" dirty="0" smtClean="0"/>
              <a:t>Record </a:t>
            </a:r>
            <a:r>
              <a:rPr lang="en-US" b="0" dirty="0" smtClean="0"/>
              <a:t>the dates of doctor’s appointments on a calendar. Note the tests and services you get, and save the receipts and statements from your providers. If you need help, ask a friend or family member. Contact your local Senior Medicare Patrol (SMP) program to get a free “Personal Health Care Journal.” To locate the SMP program in your area, use the SMP locator at </a:t>
            </a:r>
            <a:r>
              <a:rPr lang="en-US" u="sng" dirty="0">
                <a:hlinkClick r:id="rId3"/>
              </a:rPr>
              <a:t>smpresource.org</a:t>
            </a:r>
            <a:r>
              <a:rPr lang="en-US" dirty="0" smtClean="0"/>
              <a:t>, </a:t>
            </a:r>
            <a:r>
              <a:rPr lang="en-US" b="0" dirty="0" smtClean="0"/>
              <a:t>or call 1-877-808-2468. </a:t>
            </a:r>
          </a:p>
          <a:p>
            <a:pPr marL="237127" indent="-237127">
              <a:lnSpc>
                <a:spcPct val="105000"/>
              </a:lnSpc>
              <a:spcBef>
                <a:spcPts val="500"/>
              </a:spcBef>
              <a:spcAft>
                <a:spcPts val="0"/>
              </a:spcAft>
              <a:buFont typeface="+mj-lt"/>
              <a:buAutoNum type="arabicPeriod"/>
            </a:pPr>
            <a:r>
              <a:rPr lang="en-US" b="1" dirty="0" smtClean="0"/>
              <a:t>Review </a:t>
            </a:r>
            <a:r>
              <a:rPr lang="en-US" b="0" dirty="0" smtClean="0"/>
              <a:t>for signs of fraud, including claims you don’t recognize on your Medicare Summary Notices (MSNs), and advertisements or phone calls from companies offering free items or services to people with Medicare. Compare the dates and services on your calendar with your MSNs to make sure you got each service listed and that all the details are correct. If you find items listed in your claims that you don’t have a record of, it’s possible that you or Medicare may have been billed for services or items you didn’t get. Visit </a:t>
            </a:r>
            <a:r>
              <a:rPr lang="en-US" b="0" dirty="0" smtClean="0">
                <a:hlinkClick r:id="rId4"/>
              </a:rPr>
              <a:t>MyMedicare.gov</a:t>
            </a:r>
            <a:r>
              <a:rPr lang="en-US" dirty="0" smtClean="0"/>
              <a:t>,</a:t>
            </a:r>
            <a:r>
              <a:rPr lang="en-US" b="0" dirty="0" smtClean="0"/>
              <a:t> or call 1-800-MEDICARE (1-800-633-4227) to review your Medicare claims. TTY users should call 1-877-486-2048. If you’re in a Medicare Advantage Plan (like a Health Maintenance Organization or Preferred Provider Organization) or Medicare Prescription Drug Plan, call your plan for more information about a claim. You can get help from your local SMP program with checking your MSNs for errors or suspected fraud. </a:t>
            </a:r>
          </a:p>
          <a:p>
            <a:pPr marL="237127" indent="-237127">
              <a:lnSpc>
                <a:spcPct val="105000"/>
              </a:lnSpc>
              <a:spcBef>
                <a:spcPts val="500"/>
              </a:spcBef>
              <a:spcAft>
                <a:spcPts val="0"/>
              </a:spcAft>
              <a:buFont typeface="+mj-lt"/>
              <a:buAutoNum type="arabicPeriod"/>
            </a:pPr>
            <a:r>
              <a:rPr lang="en-US" b="1" dirty="0" smtClean="0"/>
              <a:t>Report </a:t>
            </a:r>
            <a:r>
              <a:rPr lang="en-US" b="0" dirty="0" smtClean="0"/>
              <a:t>suspected Medicare fraud by calling </a:t>
            </a:r>
            <a:r>
              <a:rPr lang="en-US" dirty="0"/>
              <a:t>1-800-MEDICARE </a:t>
            </a:r>
            <a:r>
              <a:rPr lang="en-US" dirty="0" smtClean="0"/>
              <a:t>(1-800-633-4227). TTY </a:t>
            </a:r>
            <a:r>
              <a:rPr lang="en-US" dirty="0"/>
              <a:t>users should call </a:t>
            </a:r>
            <a:r>
              <a:rPr lang="en-US" dirty="0" smtClean="0"/>
              <a:t>1-877-486-2048. </a:t>
            </a:r>
            <a:r>
              <a:rPr lang="en-US" b="0" dirty="0" smtClean="0"/>
              <a:t>When using the automated phone system, have your Medicare card with you and clearly speak or enter your Medicare number and letter(s). If you identify errors or suspect fraud, the SMP can also help you make a report to Medicare. </a:t>
            </a:r>
          </a:p>
          <a:p>
            <a:pPr marL="237127" indent="-237127">
              <a:lnSpc>
                <a:spcPct val="105000"/>
              </a:lnSpc>
              <a:spcBef>
                <a:spcPts val="500"/>
              </a:spcBef>
              <a:spcAft>
                <a:spcPts val="0"/>
              </a:spcAft>
              <a:buFont typeface="+mj-lt"/>
              <a:buAutoNum type="arabicPeriod"/>
            </a:pPr>
            <a:r>
              <a:rPr lang="en-US" b="1" dirty="0" smtClean="0"/>
              <a:t>Remember </a:t>
            </a:r>
            <a:r>
              <a:rPr lang="en-US" b="0" dirty="0" smtClean="0"/>
              <a:t>to protect your Medicare number. Don’t give it out, except to your doctor or other health care provider. Never give your Medicare number in exchange for a special offer. Medicare will never contact you and ask for personal information, like your Medicare or bank account numbers. Never let someone use your Medicare card, and never use another person’s card. </a:t>
            </a:r>
          </a:p>
          <a:p>
            <a:pPr marL="0" indent="0">
              <a:lnSpc>
                <a:spcPct val="105000"/>
              </a:lnSpc>
              <a:spcBef>
                <a:spcPts val="500"/>
              </a:spcBef>
              <a:spcAft>
                <a:spcPts val="0"/>
              </a:spcAft>
              <a:buNone/>
              <a:defRPr/>
            </a:pPr>
            <a:r>
              <a:rPr lang="en-US" altLang="ja-JP" dirty="0" smtClean="0">
                <a:ea typeface="ＭＳ Ｐゴシック"/>
              </a:rPr>
              <a:t>The “</a:t>
            </a:r>
            <a:r>
              <a:rPr lang="en-US" altLang="ja-JP" i="0" dirty="0" smtClean="0">
                <a:ea typeface="ＭＳ Ｐゴシック"/>
              </a:rPr>
              <a:t>4Rs </a:t>
            </a:r>
            <a:r>
              <a:rPr lang="en-US" altLang="ja-JP" i="0" dirty="0">
                <a:ea typeface="ＭＳ Ｐゴシック"/>
              </a:rPr>
              <a:t>for </a:t>
            </a:r>
            <a:r>
              <a:rPr lang="en-US" altLang="ja-JP" i="0" dirty="0" smtClean="0">
                <a:ea typeface="ＭＳ Ｐゴシック"/>
              </a:rPr>
              <a:t>Fighting Fraud</a:t>
            </a:r>
            <a:r>
              <a:rPr lang="en-US" altLang="ja-JP" dirty="0" smtClean="0">
                <a:ea typeface="ＭＳ Ｐゴシック"/>
              </a:rPr>
              <a:t>,”</a:t>
            </a:r>
            <a:r>
              <a:rPr lang="en-US" dirty="0" smtClean="0"/>
              <a:t> (CMS </a:t>
            </a:r>
            <a:r>
              <a:rPr lang="en-US" dirty="0"/>
              <a:t>Product No. </a:t>
            </a:r>
            <a:r>
              <a:rPr lang="en-US" dirty="0" smtClean="0"/>
              <a:t>11610),</a:t>
            </a:r>
            <a:r>
              <a:rPr lang="en-US" altLang="ja-JP" dirty="0" smtClean="0">
                <a:ea typeface="ＭＳ Ｐゴシック"/>
              </a:rPr>
              <a:t> is available at </a:t>
            </a:r>
            <a:r>
              <a:rPr lang="en-US" altLang="ja-JP" dirty="0" smtClean="0">
                <a:ea typeface="ＭＳ Ｐゴシック"/>
                <a:hlinkClick r:id="rId5"/>
              </a:rPr>
              <a:t>Medicare.gov/Pubs/pdf/11610.pdf</a:t>
            </a:r>
            <a:r>
              <a:rPr lang="en-US" altLang="ja-JP" dirty="0" smtClean="0">
                <a:ea typeface="ＭＳ Ｐゴシック"/>
              </a:rPr>
              <a:t>. </a:t>
            </a:r>
            <a:endParaRPr lang="en-US" dirty="0"/>
          </a:p>
        </p:txBody>
      </p:sp>
    </p:spTree>
    <p:extLst>
      <p:ext uri="{BB962C8B-B14F-4D97-AF65-F5344CB8AC3E}">
        <p14:creationId xmlns:p14="http://schemas.microsoft.com/office/powerpoint/2010/main" val="22293202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3" name="Notes Placeholder 2"/>
          <p:cNvSpPr>
            <a:spLocks noGrp="1"/>
          </p:cNvSpPr>
          <p:nvPr>
            <p:ph type="body" idx="1"/>
          </p:nvPr>
        </p:nvSpPr>
        <p:spPr>
          <a:xfrm>
            <a:off x="676275" y="4381501"/>
            <a:ext cx="5495925" cy="3838574"/>
          </a:xfrm>
        </p:spPr>
        <p:txBody>
          <a:bodyPr>
            <a:noAutofit/>
          </a:bodyPr>
          <a:lstStyle/>
          <a:p>
            <a:pPr defTabSz="954334">
              <a:spcBef>
                <a:spcPts val="600"/>
              </a:spcBef>
              <a:defRPr/>
            </a:pPr>
            <a:r>
              <a:rPr lang="en-US" dirty="0" smtClean="0"/>
              <a:t>You’re </a:t>
            </a:r>
            <a:r>
              <a:rPr lang="en-US" dirty="0"/>
              <a:t>the first line of defense against Medicare fraud. </a:t>
            </a:r>
            <a:r>
              <a:rPr lang="en-US" u="sng" kern="1200" dirty="0" smtClean="0">
                <a:solidFill>
                  <a:schemeClr val="tx1"/>
                </a:solidFill>
                <a:effectLst/>
                <a:hlinkClick r:id="rId3"/>
              </a:rPr>
              <a:t>Medicare.gov/fraud</a:t>
            </a:r>
            <a:r>
              <a:rPr lang="en-US" dirty="0" smtClean="0"/>
              <a:t> is </a:t>
            </a:r>
            <a:r>
              <a:rPr lang="en-US" dirty="0"/>
              <a:t>a good place for you to learn about </a:t>
            </a:r>
            <a:r>
              <a:rPr lang="en-US" dirty="0" smtClean="0"/>
              <a:t>resources </a:t>
            </a:r>
            <a:r>
              <a:rPr lang="en-US" dirty="0"/>
              <a:t>available </a:t>
            </a:r>
            <a:r>
              <a:rPr lang="en-US" dirty="0" smtClean="0"/>
              <a:t>to </a:t>
            </a:r>
            <a:r>
              <a:rPr lang="en-US" dirty="0"/>
              <a:t>protect yourself, your loved ones, and </a:t>
            </a:r>
            <a:r>
              <a:rPr lang="en-US" dirty="0" smtClean="0"/>
              <a:t>Medicare. You’ll learn</a:t>
            </a:r>
            <a:endParaRPr lang="en-US" dirty="0"/>
          </a:p>
          <a:p>
            <a:pPr marL="171450" indent="-171450">
              <a:spcBef>
                <a:spcPts val="600"/>
              </a:spcBef>
              <a:buFont typeface="Wingdings" panose="05000000000000000000" pitchFamily="2" charset="2"/>
              <a:buChar char="§"/>
            </a:pPr>
            <a:r>
              <a:rPr lang="en-US" dirty="0" smtClean="0"/>
              <a:t>Tips </a:t>
            </a:r>
            <a:r>
              <a:rPr lang="en-US" dirty="0"/>
              <a:t>to prevent fraud</a:t>
            </a:r>
          </a:p>
          <a:p>
            <a:pPr marL="171450" indent="-171450">
              <a:spcBef>
                <a:spcPts val="600"/>
              </a:spcBef>
              <a:buFont typeface="Wingdings" panose="05000000000000000000" pitchFamily="2" charset="2"/>
              <a:buChar char="§"/>
            </a:pPr>
            <a:r>
              <a:rPr lang="en-US" dirty="0" smtClean="0"/>
              <a:t>How </a:t>
            </a:r>
            <a:r>
              <a:rPr lang="en-US" dirty="0"/>
              <a:t>to spot fraud</a:t>
            </a:r>
          </a:p>
          <a:p>
            <a:pPr marL="171450" indent="-171450">
              <a:spcBef>
                <a:spcPts val="600"/>
              </a:spcBef>
              <a:buFont typeface="Wingdings" panose="05000000000000000000" pitchFamily="2" charset="2"/>
              <a:buChar char="§"/>
            </a:pPr>
            <a:r>
              <a:rPr lang="en-US" dirty="0" smtClean="0"/>
              <a:t>How </a:t>
            </a:r>
            <a:r>
              <a:rPr lang="en-US" dirty="0"/>
              <a:t>to report fraud</a:t>
            </a:r>
          </a:p>
          <a:p>
            <a:pPr marL="171450" indent="-171450">
              <a:spcBef>
                <a:spcPts val="600"/>
              </a:spcBef>
              <a:buFont typeface="Wingdings" panose="05000000000000000000" pitchFamily="2" charset="2"/>
              <a:buChar char="§"/>
            </a:pPr>
            <a:r>
              <a:rPr lang="en-US" dirty="0" smtClean="0"/>
              <a:t>What </a:t>
            </a:r>
            <a:r>
              <a:rPr lang="en-US" dirty="0"/>
              <a:t>you need to know if you’re in, or thinking about joining, a Medicare health or drug plan</a:t>
            </a:r>
          </a:p>
          <a:p>
            <a:pPr defTabSz="954334">
              <a:spcBef>
                <a:spcPts val="600"/>
              </a:spcBef>
              <a:defRPr/>
            </a:pPr>
            <a:endParaRPr lang="en-US" dirty="0"/>
          </a:p>
        </p:txBody>
      </p:sp>
    </p:spTree>
    <p:extLst>
      <p:ext uri="{BB962C8B-B14F-4D97-AF65-F5344CB8AC3E}">
        <p14:creationId xmlns:p14="http://schemas.microsoft.com/office/powerpoint/2010/main" val="15975053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p:spPr>
      </p:sp>
      <p:sp>
        <p:nvSpPr>
          <p:cNvPr id="73730" name="Rectangle 3"/>
          <p:cNvSpPr>
            <a:spLocks noGrp="1" noChangeArrowheads="1"/>
          </p:cNvSpPr>
          <p:nvPr>
            <p:ph type="body" idx="1"/>
          </p:nvPr>
        </p:nvSpPr>
        <p:spPr bwMode="auto">
          <a:xfrm>
            <a:off x="685800" y="4381500"/>
            <a:ext cx="5753100" cy="3848100"/>
          </a:xfrm>
        </p:spPr>
        <p:txBody>
          <a:bodyPr wrap="square" numCol="1" anchor="t" anchorCtr="0" compatLnSpc="1">
            <a:prstTxWarp prst="textNoShape">
              <a:avLst/>
            </a:prstTxWarp>
            <a:noAutofit/>
          </a:bodyPr>
          <a:lstStyle/>
          <a:p>
            <a:pPr marL="0" indent="0" defTabSz="966210">
              <a:spcBef>
                <a:spcPts val="600"/>
              </a:spcBef>
              <a:spcAft>
                <a:spcPts val="0"/>
              </a:spcAft>
              <a:buNone/>
              <a:defRPr/>
            </a:pPr>
            <a:r>
              <a:rPr lang="en-US" dirty="0" smtClean="0">
                <a:ea typeface="ＭＳ Ｐゴシック" pitchFamily="7" charset="-128"/>
              </a:rPr>
              <a:t>There’s a Part A, a Part B, and a durable medical equipment (DME) Medicare Summary Notice (MSN). The MSN shows all services and supplies that were billed to Medicare, what Medicare paid, and what you owe each provider. You should review your MSN carefully to ensure that you got the services and supplies for which Medicare was billed.</a:t>
            </a:r>
          </a:p>
          <a:p>
            <a:pPr marL="0" indent="0" defTabSz="966210">
              <a:spcBef>
                <a:spcPts val="600"/>
              </a:spcBef>
              <a:spcAft>
                <a:spcPts val="0"/>
              </a:spcAft>
              <a:buNone/>
              <a:defRPr/>
            </a:pPr>
            <a:r>
              <a:rPr lang="en-US" dirty="0" smtClean="0">
                <a:ea typeface="ＭＳ Ｐゴシック" pitchFamily="7" charset="-128"/>
              </a:rPr>
              <a:t>CMS redesigned the MSN to make it simpler for people with Medicare to understand, spot, and report fraud (on page 2).  </a:t>
            </a:r>
          </a:p>
          <a:p>
            <a:pPr marL="0" indent="0" defTabSz="966210">
              <a:spcBef>
                <a:spcPts val="600"/>
              </a:spcBef>
              <a:spcAft>
                <a:spcPts val="0"/>
              </a:spcAft>
              <a:buNone/>
              <a:defRPr/>
            </a:pPr>
            <a:r>
              <a:rPr lang="en-US" dirty="0" smtClean="0">
                <a:ea typeface="ＭＳ Ｐゴシック" pitchFamily="7" charset="-128"/>
              </a:rPr>
              <a:t>For more information or to view samples of the Part A, Part B, and/or DME MSNs, visit </a:t>
            </a:r>
            <a:r>
              <a:rPr lang="en-US" dirty="0" smtClean="0">
                <a:ea typeface="ＭＳ Ｐゴシック" pitchFamily="7" charset="-128"/>
                <a:hlinkClick r:id="rId3"/>
              </a:rPr>
              <a:t>Medicare.gov/forms-help-and-resources/mail-about-medicare/medicare-summary-notice-msn.html</a:t>
            </a:r>
            <a:r>
              <a:rPr lang="en-US" dirty="0" smtClean="0">
                <a:ea typeface="ＭＳ Ｐゴシック" pitchFamily="7" charset="-128"/>
              </a:rPr>
              <a:t>. </a:t>
            </a:r>
          </a:p>
          <a:p>
            <a:pPr marL="0" lvl="1" indent="0" defTabSz="952827">
              <a:spcBef>
                <a:spcPts val="600"/>
              </a:spcBef>
              <a:spcAft>
                <a:spcPts val="0"/>
              </a:spcAft>
              <a:buNone/>
              <a:tabLst>
                <a:tab pos="225312" algn="l"/>
              </a:tabLst>
              <a:defRPr/>
            </a:pPr>
            <a:r>
              <a:rPr lang="en-US" dirty="0" smtClean="0">
                <a:ea typeface="ＭＳ Ｐゴシック" pitchFamily="7" charset="-128"/>
              </a:rPr>
              <a:t>Visit </a:t>
            </a:r>
            <a:r>
              <a:rPr lang="en-US" dirty="0" smtClean="0">
                <a:ea typeface="ＭＳ Ｐゴシック" pitchFamily="7" charset="-128"/>
                <a:hlinkClick r:id="rId4"/>
              </a:rPr>
              <a:t>Medicare.gov/pubs/pdf/summarynoticea.pdf</a:t>
            </a:r>
            <a:r>
              <a:rPr lang="en-US" dirty="0" smtClean="0">
                <a:ea typeface="ＭＳ Ｐゴシック" pitchFamily="7" charset="-128"/>
              </a:rPr>
              <a:t> to </a:t>
            </a:r>
            <a:r>
              <a:rPr lang="en-US" dirty="0">
                <a:ea typeface="ＭＳ Ｐゴシック" pitchFamily="7" charset="-128"/>
              </a:rPr>
              <a:t>see </a:t>
            </a:r>
            <a:r>
              <a:rPr lang="en-US" altLang="ja-JP" dirty="0">
                <a:ea typeface="ＭＳ Ｐゴシック" pitchFamily="7" charset="-128"/>
              </a:rPr>
              <a:t>how to </a:t>
            </a:r>
            <a:r>
              <a:rPr lang="en-US" altLang="ja-JP" dirty="0" smtClean="0">
                <a:ea typeface="ＭＳ Ｐゴシック" pitchFamily="7" charset="-128"/>
              </a:rPr>
              <a:t>read your Part </a:t>
            </a:r>
            <a:r>
              <a:rPr lang="en-US" altLang="ja-JP" dirty="0">
                <a:ea typeface="ＭＳ Ｐゴシック" pitchFamily="7" charset="-128"/>
              </a:rPr>
              <a:t>A </a:t>
            </a:r>
            <a:r>
              <a:rPr lang="en-US" altLang="ja-JP" dirty="0" smtClean="0">
                <a:ea typeface="ＭＳ Ｐゴシック" pitchFamily="7" charset="-128"/>
              </a:rPr>
              <a:t>MSN.</a:t>
            </a:r>
            <a:endParaRPr lang="en-US" altLang="ja-JP" b="1" dirty="0" smtClean="0">
              <a:ea typeface="ＭＳ Ｐゴシック" pitchFamily="7" charset="-128"/>
            </a:endParaRPr>
          </a:p>
          <a:p>
            <a:pPr marL="0" lvl="1" indent="0" defTabSz="952827">
              <a:spcBef>
                <a:spcPts val="600"/>
              </a:spcBef>
              <a:spcAft>
                <a:spcPts val="0"/>
              </a:spcAft>
              <a:buNone/>
              <a:tabLst>
                <a:tab pos="225312" algn="l"/>
              </a:tabLst>
              <a:defRPr/>
            </a:pPr>
            <a:r>
              <a:rPr lang="en-US" altLang="ja-JP" dirty="0" smtClean="0">
                <a:ea typeface="ＭＳ Ｐゴシック" pitchFamily="7" charset="-128"/>
              </a:rPr>
              <a:t>Visit</a:t>
            </a:r>
            <a:r>
              <a:rPr lang="en-US" altLang="ja-JP" dirty="0">
                <a:ea typeface="ＭＳ Ｐゴシック" pitchFamily="7" charset="-128"/>
              </a:rPr>
              <a:t> </a:t>
            </a:r>
            <a:r>
              <a:rPr lang="en-US" dirty="0" smtClean="0">
                <a:hlinkClick r:id="rId5"/>
              </a:rPr>
              <a:t>Medicare.gov/pubs/pdf/summarynoticeb.pdf</a:t>
            </a:r>
            <a:r>
              <a:rPr lang="en-US" dirty="0" smtClean="0"/>
              <a:t> </a:t>
            </a:r>
            <a:r>
              <a:rPr lang="en-US" dirty="0" smtClean="0">
                <a:ea typeface="ＭＳ Ｐゴシック" pitchFamily="7" charset="-128"/>
              </a:rPr>
              <a:t>to </a:t>
            </a:r>
            <a:r>
              <a:rPr lang="en-US" dirty="0">
                <a:ea typeface="ＭＳ Ｐゴシック" pitchFamily="7" charset="-128"/>
              </a:rPr>
              <a:t>see </a:t>
            </a:r>
            <a:r>
              <a:rPr lang="en-US" altLang="ja-JP" dirty="0">
                <a:ea typeface="ＭＳ Ｐゴシック" pitchFamily="7" charset="-128"/>
              </a:rPr>
              <a:t>how to read your Part </a:t>
            </a:r>
            <a:r>
              <a:rPr lang="en-US" altLang="ja-JP" dirty="0" smtClean="0">
                <a:ea typeface="ＭＳ Ｐゴシック" pitchFamily="7" charset="-128"/>
              </a:rPr>
              <a:t>B </a:t>
            </a:r>
            <a:r>
              <a:rPr lang="en-US" altLang="ja-JP" dirty="0">
                <a:ea typeface="ＭＳ Ｐゴシック" pitchFamily="7" charset="-128"/>
              </a:rPr>
              <a:t>MSN. </a:t>
            </a:r>
            <a:endParaRPr lang="en-US" altLang="ja-JP" dirty="0" smtClean="0">
              <a:ea typeface="ＭＳ Ｐゴシック" pitchFamily="7" charset="-128"/>
            </a:endParaRPr>
          </a:p>
          <a:p>
            <a:pPr marL="0" lvl="1" defTabSz="952827">
              <a:spcBef>
                <a:spcPts val="600"/>
              </a:spcBef>
              <a:tabLst>
                <a:tab pos="225312" algn="l"/>
              </a:tabLst>
              <a:defRPr/>
            </a:pPr>
            <a:r>
              <a:rPr lang="en-US" altLang="ja-JP" dirty="0" smtClean="0">
                <a:ea typeface="ＭＳ Ｐゴシック" pitchFamily="7" charset="-128"/>
              </a:rPr>
              <a:t>Visit </a:t>
            </a:r>
            <a:r>
              <a:rPr lang="en-US" u="sng" dirty="0" smtClean="0">
                <a:hlinkClick r:id="rId6"/>
              </a:rPr>
              <a:t>Medicare.gov/pubs/pdf/SummaryNoticeDME.pdf</a:t>
            </a:r>
            <a:r>
              <a:rPr lang="en-US" dirty="0" smtClean="0"/>
              <a:t> </a:t>
            </a:r>
            <a:r>
              <a:rPr lang="en-US" altLang="ja-JP" dirty="0" smtClean="0">
                <a:ea typeface="ＭＳ Ｐゴシック" pitchFamily="7" charset="-128"/>
              </a:rPr>
              <a:t>to see how to read your DME MSN.</a:t>
            </a:r>
          </a:p>
          <a:p>
            <a:pPr marL="0" lvl="1" defTabSz="952827">
              <a:spcBef>
                <a:spcPts val="600"/>
              </a:spcBef>
              <a:tabLst>
                <a:tab pos="225312" algn="l"/>
              </a:tabLst>
              <a:defRPr/>
            </a:pPr>
            <a:r>
              <a:rPr lang="en-US" altLang="ja-JP" b="1" dirty="0" smtClean="0">
                <a:ea typeface="ＭＳ Ｐゴシック" pitchFamily="7" charset="-128"/>
              </a:rPr>
              <a:t>NOTE:</a:t>
            </a:r>
            <a:r>
              <a:rPr lang="en-US" b="1" dirty="0">
                <a:ea typeface="ＭＳ Ｐゴシック" pitchFamily="7" charset="-128"/>
              </a:rPr>
              <a:t> </a:t>
            </a:r>
            <a:r>
              <a:rPr lang="en-US" dirty="0">
                <a:ea typeface="ＭＳ Ｐゴシック" pitchFamily="7" charset="-128"/>
              </a:rPr>
              <a:t>Medicare Advantage Plans provide an Explanation of Benefits that provides similar information.</a:t>
            </a:r>
            <a:r>
              <a:rPr lang="en-US" altLang="ja-JP" dirty="0" smtClean="0">
                <a:ea typeface="ＭＳ Ｐゴシック" pitchFamily="7" charset="-128"/>
              </a:rPr>
              <a:t> </a:t>
            </a:r>
            <a:endParaRPr lang="en-US" altLang="ja-JP" dirty="0">
              <a:ea typeface="ＭＳ Ｐゴシック" pitchFamily="7" charset="-128"/>
            </a:endParaRPr>
          </a:p>
        </p:txBody>
      </p:sp>
    </p:spTree>
    <p:extLst>
      <p:ext uri="{BB962C8B-B14F-4D97-AF65-F5344CB8AC3E}">
        <p14:creationId xmlns:p14="http://schemas.microsoft.com/office/powerpoint/2010/main" val="4379057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4450" y="1143000"/>
            <a:ext cx="4229100" cy="3171825"/>
          </a:xfrm>
        </p:spPr>
      </p:sp>
      <p:sp>
        <p:nvSpPr>
          <p:cNvPr id="3" name="Notes Placeholder 2"/>
          <p:cNvSpPr>
            <a:spLocks noGrp="1"/>
          </p:cNvSpPr>
          <p:nvPr>
            <p:ph type="body" idx="1"/>
          </p:nvPr>
        </p:nvSpPr>
        <p:spPr>
          <a:xfrm>
            <a:off x="642937" y="4457700"/>
            <a:ext cx="5572125" cy="3724276"/>
          </a:xfrm>
        </p:spPr>
        <p:txBody>
          <a:bodyPr/>
          <a:lstStyle/>
          <a:p>
            <a:pPr marL="0" indent="0">
              <a:lnSpc>
                <a:spcPct val="90000"/>
              </a:lnSpc>
              <a:spcBef>
                <a:spcPts val="600"/>
              </a:spcBef>
              <a:spcAft>
                <a:spcPts val="0"/>
              </a:spcAft>
              <a:buNone/>
            </a:pPr>
            <a:r>
              <a:rPr lang="en-US" dirty="0" smtClean="0">
                <a:hlinkClick r:id="rId3"/>
              </a:rPr>
              <a:t>MyMedicare.gov</a:t>
            </a:r>
            <a:r>
              <a:rPr lang="en-US" dirty="0" smtClean="0"/>
              <a:t> is Medicare’s free, secure online service for accessing personalized information regarding Medicare benefits and services. </a:t>
            </a:r>
            <a:r>
              <a:rPr lang="en-US" dirty="0" smtClean="0">
                <a:hlinkClick r:id="rId3"/>
              </a:rPr>
              <a:t>MyMedicare.gov</a:t>
            </a:r>
            <a:r>
              <a:rPr lang="en-US" dirty="0" smtClean="0"/>
              <a:t> provides you with access to your personalized information at any time.</a:t>
            </a:r>
          </a:p>
          <a:p>
            <a:pPr marL="180955" indent="-180955">
              <a:lnSpc>
                <a:spcPct val="90000"/>
              </a:lnSpc>
              <a:spcBef>
                <a:spcPts val="600"/>
              </a:spcBef>
              <a:spcAft>
                <a:spcPts val="0"/>
              </a:spcAft>
              <a:buFont typeface="Wingdings" panose="05000000000000000000" pitchFamily="2" charset="2"/>
              <a:buChar char="§"/>
            </a:pPr>
            <a:r>
              <a:rPr lang="en-US" dirty="0" smtClean="0"/>
              <a:t>View eligibility, entitlement, and preventive service information.</a:t>
            </a:r>
          </a:p>
          <a:p>
            <a:pPr marL="180955" indent="-180955">
              <a:lnSpc>
                <a:spcPct val="90000"/>
              </a:lnSpc>
              <a:spcBef>
                <a:spcPts val="600"/>
              </a:spcBef>
              <a:spcAft>
                <a:spcPts val="0"/>
              </a:spcAft>
              <a:buFont typeface="Wingdings" panose="05000000000000000000" pitchFamily="2" charset="2"/>
              <a:buChar char="§"/>
            </a:pPr>
            <a:r>
              <a:rPr lang="en-US" dirty="0" smtClean="0"/>
              <a:t>Check personal Medicare information, including Medicare claims, as soon as they’re processed.</a:t>
            </a:r>
          </a:p>
          <a:p>
            <a:pPr marL="180955" indent="-180955">
              <a:lnSpc>
                <a:spcPct val="90000"/>
              </a:lnSpc>
              <a:spcBef>
                <a:spcPts val="600"/>
              </a:spcBef>
              <a:spcAft>
                <a:spcPts val="0"/>
              </a:spcAft>
              <a:buFont typeface="Wingdings" panose="05000000000000000000" pitchFamily="2" charset="2"/>
              <a:buChar char="§"/>
            </a:pPr>
            <a:r>
              <a:rPr lang="en-US" dirty="0" smtClean="0"/>
              <a:t>Check your health and prescription drug enrollment information as well as any applicable Part B deductible information.</a:t>
            </a:r>
          </a:p>
          <a:p>
            <a:pPr marL="180955" indent="-180955">
              <a:lnSpc>
                <a:spcPct val="90000"/>
              </a:lnSpc>
              <a:spcBef>
                <a:spcPts val="600"/>
              </a:spcBef>
              <a:spcAft>
                <a:spcPts val="0"/>
              </a:spcAft>
              <a:buFont typeface="Wingdings" panose="05000000000000000000" pitchFamily="2" charset="2"/>
              <a:buChar char="§"/>
            </a:pPr>
            <a:r>
              <a:rPr lang="en-US" dirty="0" smtClean="0"/>
              <a:t>Manage your prescription drug list and personal health information.</a:t>
            </a:r>
          </a:p>
          <a:p>
            <a:pPr marL="180955" indent="-180955">
              <a:lnSpc>
                <a:spcPct val="90000"/>
              </a:lnSpc>
              <a:spcBef>
                <a:spcPts val="600"/>
              </a:spcBef>
              <a:spcAft>
                <a:spcPts val="0"/>
              </a:spcAft>
              <a:buFont typeface="Wingdings" panose="05000000000000000000" pitchFamily="2" charset="2"/>
              <a:buChar char="§"/>
            </a:pPr>
            <a:r>
              <a:rPr lang="en-US" dirty="0" smtClean="0"/>
              <a:t>Review claims for Medicare Part A and Part B and identify fraudulent claims. You don’t have to wait to get your Medicare Summary Notice (MSN) in the mail to view your Medicare claims. Visit </a:t>
            </a:r>
            <a:r>
              <a:rPr lang="en-US" dirty="0" smtClean="0">
                <a:hlinkClick r:id="rId3"/>
              </a:rPr>
              <a:t>MyMedicare.gov</a:t>
            </a:r>
            <a:r>
              <a:rPr lang="en-US" dirty="0" smtClean="0"/>
              <a:t> to track your Medicare claims or view electronic MSNs. Your claims will generally be available within 24 hours after processing. </a:t>
            </a:r>
          </a:p>
          <a:p>
            <a:pPr marL="379403" lvl="1" indent="-180955">
              <a:lnSpc>
                <a:spcPct val="90000"/>
              </a:lnSpc>
              <a:spcBef>
                <a:spcPts val="600"/>
              </a:spcBef>
              <a:spcAft>
                <a:spcPts val="0"/>
              </a:spcAft>
              <a:buFont typeface="Arial" panose="020B0604020202020204" pitchFamily="34" charset="0"/>
              <a:buChar char="•"/>
            </a:pPr>
            <a:r>
              <a:rPr lang="en-US" dirty="0" smtClean="0"/>
              <a:t>If there’s a discrepancy, you should call your doctor or supplier. Call 1-800-MEDICARE if you suspect fraud. TTY users should call 1-877-486-2048.</a:t>
            </a:r>
          </a:p>
          <a:p>
            <a:pPr marL="0" indent="0">
              <a:lnSpc>
                <a:spcPct val="90000"/>
              </a:lnSpc>
              <a:spcBef>
                <a:spcPts val="600"/>
              </a:spcBef>
              <a:spcAft>
                <a:spcPts val="0"/>
              </a:spcAft>
              <a:buNone/>
            </a:pPr>
            <a:r>
              <a:rPr lang="en-US" b="1" dirty="0" smtClean="0"/>
              <a:t>NOTE: </a:t>
            </a:r>
            <a:r>
              <a:rPr lang="en-US" dirty="0" smtClean="0"/>
              <a:t>To use this service you must register on the site. Newly eligible beneficiaries are automatically registered and sent a personal identification number.</a:t>
            </a:r>
          </a:p>
        </p:txBody>
      </p:sp>
    </p:spTree>
    <p:extLst>
      <p:ext uri="{BB962C8B-B14F-4D97-AF65-F5344CB8AC3E}">
        <p14:creationId xmlns:p14="http://schemas.microsoft.com/office/powerpoint/2010/main" val="28685740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128003" name="Notes Placeholder 2"/>
          <p:cNvSpPr>
            <a:spLocks noGrp="1"/>
          </p:cNvSpPr>
          <p:nvPr>
            <p:ph type="body" idx="1"/>
          </p:nvPr>
        </p:nvSpPr>
        <p:spPr bwMode="auto">
          <a:xfrm>
            <a:off x="676275" y="4447600"/>
            <a:ext cx="5734050" cy="3953450"/>
          </a:xfrm>
        </p:spPr>
        <p:txBody>
          <a:bodyPr wrap="square" numCol="1" anchor="t" anchorCtr="0" compatLnSpc="1">
            <a:prstTxWarp prst="textNoShape">
              <a:avLst/>
            </a:prstTxWarp>
            <a:noAutofit/>
          </a:bodyPr>
          <a:lstStyle/>
          <a:p>
            <a:pPr marL="0" lvl="1" defTabSz="952391">
              <a:lnSpc>
                <a:spcPct val="79000"/>
              </a:lnSpc>
              <a:spcBef>
                <a:spcPts val="490"/>
              </a:spcBef>
              <a:defRPr/>
            </a:pPr>
            <a:r>
              <a:rPr lang="en-US" sz="1090" dirty="0" smtClean="0">
                <a:ea typeface="ＭＳ Ｐゴシック"/>
              </a:rPr>
              <a:t>People with Medicare can call 1-800-MEDICARE </a:t>
            </a:r>
            <a:r>
              <a:rPr lang="en-US" sz="1090" dirty="0">
                <a:ea typeface="ＭＳ Ｐゴシック"/>
              </a:rPr>
              <a:t>(1-800-633-4227</a:t>
            </a:r>
            <a:r>
              <a:rPr lang="en-US" sz="1090" dirty="0" smtClean="0">
                <a:ea typeface="ＭＳ Ｐゴシック"/>
              </a:rPr>
              <a:t>) to make a complaint and report fraud. </a:t>
            </a:r>
            <a:r>
              <a:rPr lang="en-US" sz="1090" dirty="0">
                <a:ea typeface="ＭＳ Ｐゴシック"/>
              </a:rPr>
              <a:t>TTY users should call 1-877-486-2048</a:t>
            </a:r>
            <a:r>
              <a:rPr lang="en-US" sz="1090" dirty="0" smtClean="0">
                <a:ea typeface="ＭＳ Ｐゴシック"/>
              </a:rPr>
              <a:t>. </a:t>
            </a:r>
          </a:p>
          <a:p>
            <a:pPr marL="0" lvl="1" defTabSz="952391">
              <a:lnSpc>
                <a:spcPct val="79000"/>
              </a:lnSpc>
              <a:spcBef>
                <a:spcPts val="490"/>
              </a:spcBef>
              <a:defRPr/>
            </a:pPr>
            <a:r>
              <a:rPr lang="en-US" sz="1090" dirty="0" smtClean="0">
                <a:ea typeface="ＭＳ Ｐゴシック"/>
              </a:rPr>
              <a:t>The Call Center has an Interactive Voice Response (IVR) system available for people who haven’t registered or don’t use </a:t>
            </a:r>
            <a:r>
              <a:rPr lang="en-US" sz="1090" dirty="0" smtClean="0">
                <a:ea typeface="ＭＳ Ｐゴシック"/>
                <a:hlinkClick r:id="rId3"/>
              </a:rPr>
              <a:t>MyMedicare.gov</a:t>
            </a:r>
            <a:r>
              <a:rPr lang="en-US" sz="1090" dirty="0" smtClean="0">
                <a:ea typeface="ＭＳ Ｐゴシック"/>
              </a:rPr>
              <a:t>. The IVR can access 15 months of Original Medicare claims processed on their behalf, if it’s available. The data gathered helps CMS</a:t>
            </a:r>
          </a:p>
          <a:p>
            <a:pPr marL="171450" lvl="1" indent="-171450" defTabSz="952391">
              <a:lnSpc>
                <a:spcPct val="79000"/>
              </a:lnSpc>
              <a:spcBef>
                <a:spcPts val="490"/>
              </a:spcBef>
              <a:buFont typeface="Wingdings" pitchFamily="2" charset="2"/>
              <a:buChar char="§"/>
              <a:defRPr/>
            </a:pPr>
            <a:r>
              <a:rPr lang="en-US" sz="1090" dirty="0" smtClean="0">
                <a:ea typeface="ＭＳ Ｐゴシック"/>
              </a:rPr>
              <a:t>Target </a:t>
            </a:r>
            <a:r>
              <a:rPr lang="en-US" sz="1090" dirty="0">
                <a:ea typeface="ＭＳ Ｐゴシック"/>
              </a:rPr>
              <a:t>providers or </a:t>
            </a:r>
            <a:r>
              <a:rPr lang="en-US" sz="1090" dirty="0" smtClean="0">
                <a:ea typeface="ＭＳ Ｐゴシック"/>
              </a:rPr>
              <a:t>suppliers with </a:t>
            </a:r>
            <a:r>
              <a:rPr lang="en-US" sz="1090" dirty="0">
                <a:ea typeface="ＭＳ Ｐゴシック"/>
              </a:rPr>
              <a:t>multiple </a:t>
            </a:r>
            <a:r>
              <a:rPr lang="en-US" sz="1090" dirty="0" smtClean="0">
                <a:ea typeface="ＭＳ Ｐゴシック"/>
              </a:rPr>
              <a:t>consumer </a:t>
            </a:r>
            <a:r>
              <a:rPr lang="en-US" sz="1090" dirty="0">
                <a:ea typeface="ＭＳ Ｐゴシック"/>
              </a:rPr>
              <a:t>complaints for further </a:t>
            </a:r>
            <a:r>
              <a:rPr lang="en-US" sz="1090" dirty="0" smtClean="0">
                <a:ea typeface="ＭＳ Ｐゴシック"/>
              </a:rPr>
              <a:t>review.</a:t>
            </a:r>
            <a:endParaRPr lang="en-US" sz="1090" dirty="0">
              <a:ea typeface="ＭＳ Ｐゴシック"/>
            </a:endParaRPr>
          </a:p>
          <a:p>
            <a:pPr marL="171450" indent="-171450">
              <a:lnSpc>
                <a:spcPct val="79000"/>
              </a:lnSpc>
              <a:spcBef>
                <a:spcPts val="490"/>
              </a:spcBef>
              <a:buFont typeface="Wingdings" panose="05000000000000000000" pitchFamily="2" charset="2"/>
              <a:buChar char="§"/>
              <a:defRPr/>
            </a:pPr>
            <a:r>
              <a:rPr lang="en-US" sz="1090" dirty="0">
                <a:ea typeface="ＭＳ Ｐゴシック"/>
              </a:rPr>
              <a:t>Track </a:t>
            </a:r>
            <a:r>
              <a:rPr lang="en-US" altLang="ja-JP" sz="1090" dirty="0">
                <a:ea typeface="ＭＳ Ｐゴシック"/>
              </a:rPr>
              <a:t>fraud complaints to show when fraud scams are heating up in new </a:t>
            </a:r>
            <a:r>
              <a:rPr lang="en-US" altLang="ja-JP" sz="1090" dirty="0" smtClean="0">
                <a:ea typeface="ＭＳ Ｐゴシック"/>
              </a:rPr>
              <a:t>areas. </a:t>
            </a:r>
            <a:r>
              <a:rPr lang="en-US" sz="1090" dirty="0" smtClean="0"/>
              <a:t>Using </a:t>
            </a:r>
            <a:r>
              <a:rPr lang="en-US" sz="1090" dirty="0"/>
              <a:t>existing data in this innovative way enables CMS to target providers and suppliers with multiple </a:t>
            </a:r>
            <a:r>
              <a:rPr lang="en-US" sz="1090" dirty="0" smtClean="0"/>
              <a:t>consumer </a:t>
            </a:r>
            <a:r>
              <a:rPr lang="en-US" sz="1090" dirty="0"/>
              <a:t>complaints for further investigation.</a:t>
            </a:r>
          </a:p>
          <a:p>
            <a:pPr marL="0" indent="0">
              <a:lnSpc>
                <a:spcPct val="79000"/>
              </a:lnSpc>
              <a:spcBef>
                <a:spcPts val="490"/>
              </a:spcBef>
              <a:buNone/>
              <a:defRPr/>
            </a:pPr>
            <a:r>
              <a:rPr lang="en-US" sz="1090" dirty="0" smtClean="0">
                <a:ea typeface="ＭＳ Ｐゴシック"/>
              </a:rPr>
              <a:t>Before you report errors, fraud, or abuse, carefully review the facts and have the following information ready:</a:t>
            </a:r>
          </a:p>
          <a:p>
            <a:pPr marL="180955" lvl="1" indent="-180955">
              <a:lnSpc>
                <a:spcPct val="79000"/>
              </a:lnSpc>
              <a:spcBef>
                <a:spcPts val="490"/>
              </a:spcBef>
              <a:buFont typeface="Wingdings" charset="2"/>
              <a:buChar char="§"/>
            </a:pPr>
            <a:r>
              <a:rPr lang="en-US" sz="1090" dirty="0" smtClean="0"/>
              <a:t>The </a:t>
            </a:r>
            <a:r>
              <a:rPr lang="en-US" sz="1090" dirty="0"/>
              <a:t>provider’s name and any identifying number you may </a:t>
            </a:r>
            <a:r>
              <a:rPr lang="en-US" sz="1090" dirty="0" smtClean="0"/>
              <a:t>have</a:t>
            </a:r>
            <a:endParaRPr lang="en-US" sz="1090" dirty="0"/>
          </a:p>
          <a:p>
            <a:pPr marL="180955" lvl="1" indent="-180955">
              <a:lnSpc>
                <a:spcPct val="79000"/>
              </a:lnSpc>
              <a:spcBef>
                <a:spcPts val="490"/>
              </a:spcBef>
              <a:buFont typeface="Wingdings" charset="2"/>
              <a:buChar char="§"/>
            </a:pPr>
            <a:r>
              <a:rPr lang="en-US" sz="1090" dirty="0"/>
              <a:t>Information on the service or item </a:t>
            </a:r>
            <a:r>
              <a:rPr lang="en-US" sz="1090" dirty="0" smtClean="0"/>
              <a:t>you’re questioning</a:t>
            </a:r>
            <a:endParaRPr lang="en-US" sz="1090" dirty="0"/>
          </a:p>
          <a:p>
            <a:pPr marL="180955" lvl="1" indent="-180955">
              <a:lnSpc>
                <a:spcPct val="79000"/>
              </a:lnSpc>
              <a:spcBef>
                <a:spcPts val="490"/>
              </a:spcBef>
              <a:buFont typeface="Wingdings" charset="2"/>
              <a:buChar char="§"/>
            </a:pPr>
            <a:r>
              <a:rPr lang="en-US" sz="1090" dirty="0"/>
              <a:t>The date the service or item was supposedly given or </a:t>
            </a:r>
            <a:r>
              <a:rPr lang="en-US" sz="1090" dirty="0" smtClean="0"/>
              <a:t>delivered</a:t>
            </a:r>
            <a:endParaRPr lang="en-US" sz="1090" dirty="0"/>
          </a:p>
          <a:p>
            <a:pPr marL="180955" lvl="1" indent="-180955">
              <a:lnSpc>
                <a:spcPct val="79000"/>
              </a:lnSpc>
              <a:spcBef>
                <a:spcPts val="490"/>
              </a:spcBef>
              <a:buFont typeface="Wingdings" charset="2"/>
              <a:buChar char="§"/>
            </a:pPr>
            <a:r>
              <a:rPr lang="en-US" sz="1090" dirty="0"/>
              <a:t>The payment amount approved and paid by </a:t>
            </a:r>
            <a:r>
              <a:rPr lang="en-US" sz="1090" dirty="0" smtClean="0"/>
              <a:t>Medicare</a:t>
            </a:r>
            <a:endParaRPr lang="en-US" sz="1090" dirty="0"/>
          </a:p>
          <a:p>
            <a:pPr marL="180955" lvl="1" indent="-180955">
              <a:lnSpc>
                <a:spcPct val="79000"/>
              </a:lnSpc>
              <a:spcBef>
                <a:spcPts val="490"/>
              </a:spcBef>
              <a:buFont typeface="Wingdings" charset="2"/>
              <a:buChar char="§"/>
            </a:pPr>
            <a:r>
              <a:rPr lang="en-US" sz="1090" dirty="0"/>
              <a:t>The date on your </a:t>
            </a:r>
            <a:r>
              <a:rPr lang="en-US" sz="1090" dirty="0" smtClean="0"/>
              <a:t>Medicare Summary Notice</a:t>
            </a:r>
          </a:p>
          <a:p>
            <a:pPr marL="180955" lvl="1" indent="-180955">
              <a:lnSpc>
                <a:spcPct val="79000"/>
              </a:lnSpc>
              <a:spcBef>
                <a:spcPts val="490"/>
              </a:spcBef>
              <a:buFont typeface="Wingdings" charset="2"/>
              <a:buChar char="§"/>
            </a:pPr>
            <a:r>
              <a:rPr lang="en-US" sz="1090" dirty="0" smtClean="0"/>
              <a:t>Your </a:t>
            </a:r>
            <a:r>
              <a:rPr lang="en-US" sz="1090" dirty="0"/>
              <a:t>name and Medicare number (as listed on your Medicare card</a:t>
            </a:r>
            <a:r>
              <a:rPr lang="en-US" sz="1090" dirty="0" smtClean="0"/>
              <a:t>)</a:t>
            </a:r>
            <a:endParaRPr lang="en-US" sz="1090" dirty="0"/>
          </a:p>
        </p:txBody>
      </p:sp>
    </p:spTree>
    <p:extLst>
      <p:ext uri="{BB962C8B-B14F-4D97-AF65-F5344CB8AC3E}">
        <p14:creationId xmlns:p14="http://schemas.microsoft.com/office/powerpoint/2010/main" val="2408954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87043" name="Notes Placeholder 2"/>
          <p:cNvSpPr>
            <a:spLocks noGrp="1"/>
          </p:cNvSpPr>
          <p:nvPr>
            <p:ph type="body" idx="1"/>
          </p:nvPr>
        </p:nvSpPr>
        <p:spPr bwMode="auto">
          <a:xfrm>
            <a:off x="680224" y="4382430"/>
            <a:ext cx="5497551" cy="4302784"/>
          </a:xfrm>
        </p:spPr>
        <p:txBody>
          <a:bodyPr wrap="square" numCol="1" anchor="t" anchorCtr="0" compatLnSpc="1">
            <a:prstTxWarp prst="textNoShape">
              <a:avLst/>
            </a:prstTxWarp>
            <a:normAutofit/>
          </a:bodyPr>
          <a:lstStyle/>
          <a:p>
            <a:pPr marL="0" lvl="1" indent="0">
              <a:spcBef>
                <a:spcPts val="600"/>
              </a:spcBef>
              <a:spcAft>
                <a:spcPts val="0"/>
              </a:spcAft>
              <a:buNone/>
              <a:defRPr/>
            </a:pPr>
            <a:r>
              <a:rPr lang="en-US" dirty="0" smtClean="0">
                <a:ea typeface="ＭＳ Ｐゴシック" pitchFamily="7" charset="-128"/>
              </a:rPr>
              <a:t>Medicare and Medicaid fraud, waste, and abuse affect every American by draining critical resources from our health care system, and contributing to the rising cost of health care. Taxpayer dollars lost to fraud, waste, and abuse harm multiple parties, particularly some of our most vulnerable citizens. </a:t>
            </a:r>
          </a:p>
          <a:p>
            <a:pPr marL="0" lvl="1" indent="0">
              <a:spcBef>
                <a:spcPts val="600"/>
              </a:spcBef>
              <a:spcAft>
                <a:spcPts val="0"/>
              </a:spcAft>
              <a:buNone/>
              <a:defRPr/>
            </a:pPr>
            <a:r>
              <a:rPr lang="en-US" dirty="0" smtClean="0">
                <a:ea typeface="ＭＳ Ｐゴシック" pitchFamily="7" charset="-128"/>
              </a:rPr>
              <a:t>Fraud occurs when someone intentionally deceives or makes misrepresentations to obtain money or property of any health care benefit program. </a:t>
            </a:r>
          </a:p>
          <a:p>
            <a:pPr marL="0" lvl="1" indent="0">
              <a:spcBef>
                <a:spcPts val="600"/>
              </a:spcBef>
              <a:spcAft>
                <a:spcPts val="0"/>
              </a:spcAft>
              <a:buNone/>
              <a:defRPr/>
            </a:pPr>
            <a:r>
              <a:rPr lang="en-US" dirty="0" smtClean="0">
                <a:ea typeface="ＭＳ Ｐゴシック" pitchFamily="7" charset="-128"/>
              </a:rPr>
              <a:t>Abuse occurs when health care providers or suppliers perform actions that directly or indirectly result in unnecessary costs to any health care benefit program.</a:t>
            </a:r>
          </a:p>
          <a:p>
            <a:pPr marL="0" lvl="1" indent="0">
              <a:spcBef>
                <a:spcPts val="600"/>
              </a:spcBef>
              <a:spcAft>
                <a:spcPts val="0"/>
              </a:spcAft>
              <a:buNone/>
              <a:defRPr/>
            </a:pPr>
            <a:r>
              <a:rPr lang="en-US" dirty="0" smtClean="0">
                <a:ea typeface="ＭＳ Ｐゴシック" pitchFamily="7" charset="-128"/>
              </a:rPr>
              <a:t>The </a:t>
            </a:r>
            <a:r>
              <a:rPr lang="en-US" dirty="0">
                <a:ea typeface="ＭＳ Ｐゴシック" pitchFamily="7" charset="-128"/>
              </a:rPr>
              <a:t>primary difference between fraud and abuse is intention</a:t>
            </a:r>
            <a:r>
              <a:rPr lang="en-US" dirty="0" smtClean="0">
                <a:ea typeface="ＭＳ Ｐゴシック" pitchFamily="7" charset="-128"/>
              </a:rPr>
              <a:t>.</a:t>
            </a:r>
          </a:p>
        </p:txBody>
      </p:sp>
    </p:spTree>
    <p:extLst>
      <p:ext uri="{BB962C8B-B14F-4D97-AF65-F5344CB8AC3E}">
        <p14:creationId xmlns:p14="http://schemas.microsoft.com/office/powerpoint/2010/main" val="25179943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10075"/>
            <a:ext cx="5486400" cy="3600450"/>
          </a:xfrm>
        </p:spPr>
        <p:txBody>
          <a:bodyPr/>
          <a:lstStyle/>
          <a:p>
            <a:pPr marL="0" indent="0" defTabSz="914266">
              <a:spcBef>
                <a:spcPts val="600"/>
              </a:spcBef>
              <a:spcAft>
                <a:spcPts val="0"/>
              </a:spcAft>
              <a:buNone/>
              <a:defRPr/>
            </a:pPr>
            <a:r>
              <a:rPr lang="en-US" dirty="0" smtClean="0">
                <a:solidFill>
                  <a:prstClr val="black"/>
                </a:solidFill>
              </a:rPr>
              <a:t>Learning Activity</a:t>
            </a:r>
            <a:endParaRPr lang="en-US" dirty="0">
              <a:solidFill>
                <a:prstClr val="black"/>
              </a:solidFill>
            </a:endParaRPr>
          </a:p>
          <a:p>
            <a:pPr marL="0" indent="0" defTabSz="914266">
              <a:spcBef>
                <a:spcPts val="600"/>
              </a:spcBef>
              <a:spcAft>
                <a:spcPts val="0"/>
              </a:spcAft>
              <a:buNone/>
              <a:defRPr/>
            </a:pPr>
            <a:r>
              <a:rPr lang="en-US" dirty="0">
                <a:solidFill>
                  <a:prstClr val="black"/>
                </a:solidFill>
              </a:rPr>
              <a:t>John has concerns and wants to discuss his Medicare Summary Notice with you. What are some things that might indicate fraud? </a:t>
            </a:r>
            <a:r>
              <a:rPr lang="en-US" dirty="0" smtClean="0">
                <a:solidFill>
                  <a:prstClr val="black"/>
                </a:solidFill>
              </a:rPr>
              <a:t>(Discussion </a:t>
            </a:r>
            <a:r>
              <a:rPr lang="en-US" dirty="0">
                <a:solidFill>
                  <a:prstClr val="black"/>
                </a:solidFill>
              </a:rPr>
              <a:t>is on the next </a:t>
            </a:r>
            <a:r>
              <a:rPr lang="en-US" dirty="0" smtClean="0">
                <a:solidFill>
                  <a:prstClr val="black"/>
                </a:solidFill>
              </a:rPr>
              <a:t>slide.)</a:t>
            </a: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34285781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defTabSz="914266">
              <a:spcBef>
                <a:spcPts val="600"/>
              </a:spcBef>
              <a:spcAft>
                <a:spcPts val="0"/>
              </a:spcAft>
              <a:buNone/>
              <a:defRPr/>
            </a:pPr>
            <a:r>
              <a:rPr lang="en-US" dirty="0" smtClean="0">
                <a:solidFill>
                  <a:prstClr val="black"/>
                </a:solidFill>
              </a:rPr>
              <a:t>Medicare </a:t>
            </a:r>
            <a:r>
              <a:rPr lang="en-US" dirty="0">
                <a:solidFill>
                  <a:prstClr val="black"/>
                </a:solidFill>
              </a:rPr>
              <a:t>Summary </a:t>
            </a:r>
            <a:r>
              <a:rPr lang="en-US" dirty="0" smtClean="0">
                <a:solidFill>
                  <a:prstClr val="black"/>
                </a:solidFill>
              </a:rPr>
              <a:t>Notice–Activity–What </a:t>
            </a:r>
            <a:r>
              <a:rPr lang="en-US" dirty="0">
                <a:solidFill>
                  <a:prstClr val="black"/>
                </a:solidFill>
              </a:rPr>
              <a:t>questions should you ask?</a:t>
            </a:r>
          </a:p>
          <a:p>
            <a:pPr marL="180955" indent="-180955" defTabSz="914266">
              <a:spcBef>
                <a:spcPts val="600"/>
              </a:spcBef>
              <a:spcAft>
                <a:spcPts val="0"/>
              </a:spcAft>
              <a:buFont typeface="Wingdings" panose="05000000000000000000" pitchFamily="2" charset="2"/>
              <a:buChar char="§"/>
              <a:defRPr/>
            </a:pPr>
            <a:r>
              <a:rPr lang="en-US" dirty="0" smtClean="0">
                <a:solidFill>
                  <a:prstClr val="black"/>
                </a:solidFill>
              </a:rPr>
              <a:t>Was</a:t>
            </a:r>
            <a:r>
              <a:rPr lang="en-US" baseline="0" dirty="0" smtClean="0">
                <a:solidFill>
                  <a:prstClr val="black"/>
                </a:solidFill>
              </a:rPr>
              <a:t> he</a:t>
            </a:r>
            <a:r>
              <a:rPr lang="en-US" dirty="0" smtClean="0">
                <a:solidFill>
                  <a:prstClr val="black"/>
                </a:solidFill>
              </a:rPr>
              <a:t> </a:t>
            </a:r>
            <a:r>
              <a:rPr lang="en-US" dirty="0">
                <a:solidFill>
                  <a:prstClr val="black"/>
                </a:solidFill>
              </a:rPr>
              <a:t>charged for any medical services </a:t>
            </a:r>
            <a:r>
              <a:rPr lang="en-US" dirty="0" smtClean="0">
                <a:solidFill>
                  <a:prstClr val="black"/>
                </a:solidFill>
              </a:rPr>
              <a:t>he </a:t>
            </a:r>
            <a:r>
              <a:rPr lang="en-US" dirty="0">
                <a:solidFill>
                  <a:prstClr val="black"/>
                </a:solidFill>
              </a:rPr>
              <a:t>didn’t get?</a:t>
            </a:r>
          </a:p>
          <a:p>
            <a:pPr marL="180955" indent="-180955" defTabSz="914266">
              <a:spcBef>
                <a:spcPts val="600"/>
              </a:spcBef>
              <a:spcAft>
                <a:spcPts val="0"/>
              </a:spcAft>
              <a:buFont typeface="Wingdings" panose="05000000000000000000" pitchFamily="2" charset="2"/>
              <a:buChar char="§"/>
              <a:defRPr/>
            </a:pPr>
            <a:r>
              <a:rPr lang="en-US" dirty="0">
                <a:solidFill>
                  <a:prstClr val="black"/>
                </a:solidFill>
              </a:rPr>
              <a:t>Do the dates of </a:t>
            </a:r>
            <a:r>
              <a:rPr lang="en-US" dirty="0" smtClean="0">
                <a:solidFill>
                  <a:prstClr val="black"/>
                </a:solidFill>
              </a:rPr>
              <a:t>services look unfamiliar</a:t>
            </a:r>
            <a:r>
              <a:rPr lang="en-US" dirty="0">
                <a:solidFill>
                  <a:prstClr val="black"/>
                </a:solidFill>
              </a:rPr>
              <a:t>?</a:t>
            </a:r>
          </a:p>
          <a:p>
            <a:pPr marL="180955" indent="-180955" defTabSz="914266">
              <a:spcBef>
                <a:spcPts val="600"/>
              </a:spcBef>
              <a:spcAft>
                <a:spcPts val="0"/>
              </a:spcAft>
              <a:buFont typeface="Wingdings" panose="05000000000000000000" pitchFamily="2" charset="2"/>
              <a:buChar char="§"/>
              <a:defRPr/>
            </a:pPr>
            <a:r>
              <a:rPr lang="en-US" dirty="0" smtClean="0">
                <a:solidFill>
                  <a:prstClr val="black"/>
                </a:solidFill>
              </a:rPr>
              <a:t>Was he billed </a:t>
            </a:r>
            <a:r>
              <a:rPr lang="en-US" dirty="0">
                <a:solidFill>
                  <a:prstClr val="black"/>
                </a:solidFill>
              </a:rPr>
              <a:t>for the same thing twice?</a:t>
            </a:r>
          </a:p>
          <a:p>
            <a:pPr marL="180955" indent="-180955" defTabSz="914266">
              <a:spcBef>
                <a:spcPts val="600"/>
              </a:spcBef>
              <a:spcAft>
                <a:spcPts val="0"/>
              </a:spcAft>
              <a:buFont typeface="Wingdings" panose="05000000000000000000" pitchFamily="2" charset="2"/>
              <a:buChar char="§"/>
              <a:defRPr/>
            </a:pPr>
            <a:r>
              <a:rPr lang="en-US" dirty="0">
                <a:solidFill>
                  <a:prstClr val="black"/>
                </a:solidFill>
              </a:rPr>
              <a:t>Does </a:t>
            </a:r>
            <a:r>
              <a:rPr lang="en-US" dirty="0" smtClean="0">
                <a:solidFill>
                  <a:prstClr val="black"/>
                </a:solidFill>
              </a:rPr>
              <a:t>his </a:t>
            </a:r>
            <a:r>
              <a:rPr lang="en-US" dirty="0">
                <a:solidFill>
                  <a:prstClr val="black"/>
                </a:solidFill>
              </a:rPr>
              <a:t>credit report show any unpaid bills for medical services or equipment </a:t>
            </a:r>
            <a:r>
              <a:rPr lang="en-US" dirty="0" smtClean="0">
                <a:solidFill>
                  <a:prstClr val="black"/>
                </a:solidFill>
              </a:rPr>
              <a:t>he </a:t>
            </a:r>
            <a:r>
              <a:rPr lang="en-US" dirty="0">
                <a:solidFill>
                  <a:prstClr val="black"/>
                </a:solidFill>
              </a:rPr>
              <a:t>didn’t receive?</a:t>
            </a:r>
          </a:p>
          <a:p>
            <a:pPr marL="180955" indent="-180955" defTabSz="914266">
              <a:spcBef>
                <a:spcPts val="600"/>
              </a:spcBef>
              <a:spcAft>
                <a:spcPts val="0"/>
              </a:spcAft>
              <a:buFont typeface="Wingdings" panose="05000000000000000000" pitchFamily="2" charset="2"/>
              <a:buChar char="§"/>
              <a:defRPr/>
            </a:pPr>
            <a:r>
              <a:rPr lang="en-US" dirty="0" smtClean="0">
                <a:solidFill>
                  <a:prstClr val="black"/>
                </a:solidFill>
              </a:rPr>
              <a:t>Has</a:t>
            </a:r>
            <a:r>
              <a:rPr lang="en-US" baseline="0" dirty="0" smtClean="0">
                <a:solidFill>
                  <a:prstClr val="black"/>
                </a:solidFill>
              </a:rPr>
              <a:t> he</a:t>
            </a:r>
            <a:r>
              <a:rPr lang="en-US" dirty="0" smtClean="0">
                <a:solidFill>
                  <a:prstClr val="black"/>
                </a:solidFill>
              </a:rPr>
              <a:t> </a:t>
            </a:r>
            <a:r>
              <a:rPr lang="en-US" dirty="0">
                <a:solidFill>
                  <a:prstClr val="black"/>
                </a:solidFill>
              </a:rPr>
              <a:t>received any collection notices for medical services or equipment </a:t>
            </a:r>
            <a:r>
              <a:rPr lang="en-US" dirty="0" smtClean="0">
                <a:solidFill>
                  <a:prstClr val="black"/>
                </a:solidFill>
              </a:rPr>
              <a:t>he </a:t>
            </a:r>
            <a:r>
              <a:rPr lang="en-US" dirty="0">
                <a:solidFill>
                  <a:prstClr val="black"/>
                </a:solidFill>
              </a:rPr>
              <a:t>didn’t receive?</a:t>
            </a:r>
          </a:p>
          <a:p>
            <a:pPr marL="0" indent="0">
              <a:buNone/>
            </a:pPr>
            <a:endParaRPr lang="en-US" dirty="0"/>
          </a:p>
        </p:txBody>
      </p:sp>
    </p:spTree>
    <p:extLst>
      <p:ext uri="{BB962C8B-B14F-4D97-AF65-F5344CB8AC3E}">
        <p14:creationId xmlns:p14="http://schemas.microsoft.com/office/powerpoint/2010/main" val="4001251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139267" name="Notes Placeholder 2"/>
          <p:cNvSpPr>
            <a:spLocks noGrp="1"/>
          </p:cNvSpPr>
          <p:nvPr>
            <p:ph type="body" idx="1"/>
          </p:nvPr>
        </p:nvSpPr>
        <p:spPr bwMode="auto">
          <a:xfrm>
            <a:off x="676274" y="4437067"/>
            <a:ext cx="5505451" cy="3563933"/>
          </a:xfrm>
        </p:spPr>
        <p:txBody>
          <a:bodyPr wrap="square" numCol="1" anchor="t" anchorCtr="0" compatLnSpc="1">
            <a:prstTxWarp prst="textNoShape">
              <a:avLst/>
            </a:prstTxWarp>
            <a:normAutofit/>
          </a:bodyPr>
          <a:lstStyle/>
          <a:p>
            <a:pPr marL="0" indent="0">
              <a:lnSpc>
                <a:spcPct val="90000"/>
              </a:lnSpc>
              <a:spcBef>
                <a:spcPts val="550"/>
              </a:spcBef>
              <a:spcAft>
                <a:spcPts val="0"/>
              </a:spcAft>
              <a:buNone/>
              <a:defRPr/>
            </a:pPr>
            <a:r>
              <a:rPr lang="en-US" sz="1150" dirty="0" smtClean="0">
                <a:ea typeface="ＭＳ Ｐゴシック"/>
              </a:rPr>
              <a:t>You may get a reward of up to $1,000 if you meet all of these conditions:</a:t>
            </a:r>
          </a:p>
          <a:p>
            <a:pPr marL="177845" lvl="1" indent="-177845">
              <a:lnSpc>
                <a:spcPct val="90000"/>
              </a:lnSpc>
              <a:spcBef>
                <a:spcPts val="550"/>
              </a:spcBef>
              <a:spcAft>
                <a:spcPts val="0"/>
              </a:spcAft>
              <a:buFont typeface="Wingdings" panose="05000000000000000000" pitchFamily="2" charset="2"/>
              <a:buChar char="§"/>
              <a:defRPr/>
            </a:pPr>
            <a:r>
              <a:rPr lang="en-US" sz="1150" dirty="0">
                <a:ea typeface="ＭＳ Ｐゴシック"/>
              </a:rPr>
              <a:t>You call either 1-800-HHS-TIPS (1-800-447-8477</a:t>
            </a:r>
            <a:r>
              <a:rPr lang="en-US" sz="1150" dirty="0" smtClean="0">
                <a:ea typeface="ＭＳ Ｐゴシック"/>
              </a:rPr>
              <a:t>), </a:t>
            </a:r>
            <a:r>
              <a:rPr lang="en-US" sz="1150" dirty="0">
                <a:ea typeface="ＭＳ Ｐゴシック"/>
              </a:rPr>
              <a:t>or call 1-800-MEDICARE (1-800-633-4227) to report suspected fraud. TTY users should call 1-877-486-2048.</a:t>
            </a:r>
          </a:p>
          <a:p>
            <a:pPr marL="180955" indent="-180955">
              <a:lnSpc>
                <a:spcPct val="90000"/>
              </a:lnSpc>
              <a:spcBef>
                <a:spcPts val="550"/>
              </a:spcBef>
              <a:spcAft>
                <a:spcPts val="0"/>
              </a:spcAft>
              <a:buFont typeface="Wingdings" panose="05000000000000000000" pitchFamily="2" charset="2"/>
              <a:buChar char="§"/>
              <a:defRPr/>
            </a:pPr>
            <a:r>
              <a:rPr lang="en-US" sz="1150" dirty="0" smtClean="0">
                <a:ea typeface="ＭＳ Ｐゴシック"/>
              </a:rPr>
              <a:t>The suspected Medicare fraud you report must be proven as potential fraud by the Zone Program Integrity Contractor (the Medicare contractors responsible for investigating potential fraud and abuse), and formally referred as part of a case by one of the contractors to the Office of Inspector General for further investigation.</a:t>
            </a:r>
          </a:p>
          <a:p>
            <a:pPr marL="180955" indent="-180955">
              <a:lnSpc>
                <a:spcPct val="90000"/>
              </a:lnSpc>
              <a:spcBef>
                <a:spcPts val="550"/>
              </a:spcBef>
              <a:spcAft>
                <a:spcPts val="0"/>
              </a:spcAft>
              <a:buFont typeface="Wingdings" panose="05000000000000000000" pitchFamily="2" charset="2"/>
              <a:buChar char="§"/>
              <a:defRPr/>
            </a:pPr>
            <a:r>
              <a:rPr lang="en-US" sz="1150" dirty="0" smtClean="0">
                <a:ea typeface="ＭＳ Ｐゴシック"/>
              </a:rPr>
              <a:t>You aren’t an “excluded individual.” For example, you didn’t participate in the fraud offense being reported. Or, there isn’t another reward that you qualify for under another government program.</a:t>
            </a:r>
          </a:p>
          <a:p>
            <a:pPr marL="180955" indent="-180955">
              <a:lnSpc>
                <a:spcPct val="90000"/>
              </a:lnSpc>
              <a:spcBef>
                <a:spcPts val="550"/>
              </a:spcBef>
              <a:spcAft>
                <a:spcPts val="0"/>
              </a:spcAft>
              <a:buFont typeface="Wingdings" panose="05000000000000000000" pitchFamily="2" charset="2"/>
              <a:buChar char="§"/>
              <a:defRPr/>
            </a:pPr>
            <a:r>
              <a:rPr lang="en-US" sz="1150" dirty="0" smtClean="0">
                <a:ea typeface="ＭＳ Ｐゴシック"/>
              </a:rPr>
              <a:t>The person or organization you’re reporting isn‘t already under investigation by law enforcement.</a:t>
            </a:r>
          </a:p>
          <a:p>
            <a:pPr marL="180955" indent="-180955">
              <a:lnSpc>
                <a:spcPct val="90000"/>
              </a:lnSpc>
              <a:spcBef>
                <a:spcPts val="550"/>
              </a:spcBef>
              <a:spcAft>
                <a:spcPts val="0"/>
              </a:spcAft>
              <a:buFont typeface="Wingdings" panose="05000000000000000000" pitchFamily="2" charset="2"/>
              <a:buChar char="§"/>
              <a:defRPr/>
            </a:pPr>
            <a:r>
              <a:rPr lang="en-US" sz="1150" dirty="0" smtClean="0">
                <a:ea typeface="ＭＳ Ｐゴシック"/>
              </a:rPr>
              <a:t>Your report leads directly to the recovery of at least $100 of Medicare money.</a:t>
            </a:r>
          </a:p>
          <a:p>
            <a:pPr marL="0" indent="0">
              <a:lnSpc>
                <a:spcPct val="90000"/>
              </a:lnSpc>
              <a:spcBef>
                <a:spcPts val="550"/>
              </a:spcBef>
              <a:spcAft>
                <a:spcPts val="0"/>
              </a:spcAft>
              <a:buNone/>
              <a:defRPr/>
            </a:pPr>
            <a:r>
              <a:rPr lang="en-US" sz="1150" dirty="0" smtClean="0">
                <a:ea typeface="ＭＳ Ｐゴシック"/>
              </a:rPr>
              <a:t>For more information, call 1-800-MEDICARE (1-800-633-4227). TTY users should call 1-877-486-2048.</a:t>
            </a:r>
          </a:p>
          <a:p>
            <a:pPr marL="0" lvl="1" indent="0">
              <a:lnSpc>
                <a:spcPct val="90000"/>
              </a:lnSpc>
              <a:spcBef>
                <a:spcPts val="550"/>
              </a:spcBef>
              <a:spcAft>
                <a:spcPts val="0"/>
              </a:spcAft>
              <a:buNone/>
              <a:defRPr/>
            </a:pPr>
            <a:r>
              <a:rPr lang="en-US" sz="1150" dirty="0" smtClean="0">
                <a:ea typeface="ＭＳ Ｐゴシック"/>
              </a:rPr>
              <a:t>To read the press release, visit </a:t>
            </a:r>
            <a:r>
              <a:rPr lang="en-US" sz="1150" dirty="0" smtClean="0">
                <a:ea typeface="ＭＳ Ｐゴシック"/>
                <a:hlinkClick r:id="rId3"/>
              </a:rPr>
              <a:t>HHS.gov/news/press/2013pres/04/20130424a.html</a:t>
            </a:r>
            <a:r>
              <a:rPr lang="en-US" sz="1150" dirty="0" smtClean="0">
                <a:ea typeface="ＭＳ Ｐゴシック"/>
              </a:rPr>
              <a:t> and the Code of Federal Regulations at CFR 420.405</a:t>
            </a:r>
            <a:r>
              <a:rPr lang="en-US" sz="1150" dirty="0">
                <a:ea typeface="ＭＳ Ｐゴシック"/>
              </a:rPr>
              <a:t> </a:t>
            </a:r>
            <a:r>
              <a:rPr lang="en-US" sz="1150" dirty="0" smtClean="0">
                <a:ea typeface="ＭＳ Ｐゴシック"/>
              </a:rPr>
              <a:t>”Rewards </a:t>
            </a:r>
            <a:r>
              <a:rPr lang="en-US" sz="1150" dirty="0">
                <a:ea typeface="ＭＳ Ｐゴシック"/>
              </a:rPr>
              <a:t>for information relating to Medicare fraud and abuse</a:t>
            </a:r>
            <a:r>
              <a:rPr lang="en-US" sz="1150" dirty="0" smtClean="0">
                <a:ea typeface="ＭＳ Ｐゴシック"/>
              </a:rPr>
              <a:t>.”</a:t>
            </a:r>
          </a:p>
        </p:txBody>
      </p:sp>
    </p:spTree>
    <p:extLst>
      <p:ext uri="{BB962C8B-B14F-4D97-AF65-F5344CB8AC3E}">
        <p14:creationId xmlns:p14="http://schemas.microsoft.com/office/powerpoint/2010/main" val="177998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129027" name="Notes Placeholder 2"/>
          <p:cNvSpPr>
            <a:spLocks noGrp="1"/>
          </p:cNvSpPr>
          <p:nvPr>
            <p:ph type="body" idx="1"/>
          </p:nvPr>
        </p:nvSpPr>
        <p:spPr bwMode="auto">
          <a:xfrm>
            <a:off x="676275" y="4400552"/>
            <a:ext cx="5762625" cy="3743324"/>
          </a:xfrm>
        </p:spPr>
        <p:txBody>
          <a:bodyPr wrap="square" numCol="1" anchor="t" anchorCtr="0" compatLnSpc="1">
            <a:prstTxWarp prst="textNoShape">
              <a:avLst/>
            </a:prstTxWarp>
            <a:normAutofit fontScale="92500" lnSpcReduction="20000"/>
          </a:bodyPr>
          <a:lstStyle/>
          <a:p>
            <a:pPr marL="0" indent="0">
              <a:spcBef>
                <a:spcPts val="500"/>
              </a:spcBef>
              <a:buNone/>
            </a:pPr>
            <a:r>
              <a:rPr lang="en-US" dirty="0" smtClean="0"/>
              <a:t>The Senior </a:t>
            </a:r>
            <a:r>
              <a:rPr lang="en-US" dirty="0"/>
              <a:t>Medicare Patrols (SMPs) empower and assist </a:t>
            </a:r>
            <a:r>
              <a:rPr lang="en-US" dirty="0" smtClean="0"/>
              <a:t>people with Medicare, </a:t>
            </a:r>
            <a:r>
              <a:rPr lang="en-US" dirty="0"/>
              <a:t>their families, and caregivers to prevent, detect, and report health care fraud, errors, and abuse through outreach, counseling, and education. SMPs are grant-funded projects of the </a:t>
            </a:r>
            <a:r>
              <a:rPr lang="en-US" dirty="0" smtClean="0"/>
              <a:t>U.S</a:t>
            </a:r>
            <a:r>
              <a:rPr lang="en-US" dirty="0"/>
              <a:t>. Department of Health </a:t>
            </a:r>
            <a:r>
              <a:rPr lang="en-US" dirty="0" smtClean="0"/>
              <a:t>&amp; </a:t>
            </a:r>
            <a:r>
              <a:rPr lang="en-US" dirty="0"/>
              <a:t>Human </a:t>
            </a:r>
            <a:r>
              <a:rPr lang="en-US" dirty="0" smtClean="0"/>
              <a:t>Services, </a:t>
            </a:r>
            <a:r>
              <a:rPr lang="en-US" dirty="0"/>
              <a:t>U.S. Administration for Community </a:t>
            </a:r>
            <a:r>
              <a:rPr lang="en-US" dirty="0" smtClean="0"/>
              <a:t>Living. </a:t>
            </a:r>
            <a:r>
              <a:rPr lang="en-US" dirty="0"/>
              <a:t>Their work is in 3</a:t>
            </a:r>
            <a:r>
              <a:rPr lang="en-US" dirty="0" smtClean="0"/>
              <a:t> </a:t>
            </a:r>
            <a:r>
              <a:rPr lang="en-US" dirty="0"/>
              <a:t>main areas:</a:t>
            </a:r>
          </a:p>
          <a:p>
            <a:pPr marL="171450" indent="-171450">
              <a:spcBef>
                <a:spcPts val="500"/>
              </a:spcBef>
              <a:buFont typeface="+mj-lt"/>
              <a:buAutoNum type="arabicPeriod"/>
            </a:pPr>
            <a:r>
              <a:rPr lang="en-US" dirty="0" smtClean="0"/>
              <a:t>Conduct </a:t>
            </a:r>
            <a:r>
              <a:rPr lang="en-US" dirty="0"/>
              <a:t>Outreach and Education. SMPs give presentations to groups, exhibit at events, and work one-on-one with </a:t>
            </a:r>
            <a:r>
              <a:rPr lang="en-US" dirty="0" smtClean="0"/>
              <a:t>people with Medicare. </a:t>
            </a:r>
            <a:r>
              <a:rPr lang="en-US" dirty="0"/>
              <a:t>Since </a:t>
            </a:r>
            <a:r>
              <a:rPr lang="en-US" dirty="0" smtClean="0"/>
              <a:t>1997,</a:t>
            </a:r>
            <a:r>
              <a:rPr lang="en-US" baseline="0" dirty="0" smtClean="0"/>
              <a:t> </a:t>
            </a:r>
            <a:r>
              <a:rPr lang="en-US" dirty="0" smtClean="0"/>
              <a:t>more </a:t>
            </a:r>
            <a:r>
              <a:rPr lang="en-US" dirty="0"/>
              <a:t>than 30 million people have been reached during community education events, more than 6.5 million </a:t>
            </a:r>
            <a:r>
              <a:rPr lang="en-US" dirty="0" smtClean="0"/>
              <a:t>people with Medicare </a:t>
            </a:r>
            <a:r>
              <a:rPr lang="en-US" dirty="0"/>
              <a:t>have been educated and served, and more than 46,000 volunteers have been </a:t>
            </a:r>
            <a:r>
              <a:rPr lang="en-US" dirty="0" smtClean="0"/>
              <a:t>active.</a:t>
            </a:r>
            <a:endParaRPr lang="en-US" dirty="0"/>
          </a:p>
          <a:p>
            <a:pPr marL="171450" indent="-171450">
              <a:spcBef>
                <a:spcPts val="500"/>
              </a:spcBef>
              <a:buFont typeface="+mj-lt"/>
              <a:buAutoNum type="arabicPeriod"/>
            </a:pPr>
            <a:r>
              <a:rPr lang="en-US" dirty="0" smtClean="0"/>
              <a:t>Engage </a:t>
            </a:r>
            <a:r>
              <a:rPr lang="en-US" dirty="0"/>
              <a:t>Volunteers. Protecting older persons’ health, finances, and medical identity while saving precious Medicare dollars is a cause that attracts civic-minded Americans. </a:t>
            </a:r>
            <a:r>
              <a:rPr lang="en-US" dirty="0" smtClean="0"/>
              <a:t>In 2014, 53 SMP programs engaged </a:t>
            </a:r>
            <a:r>
              <a:rPr lang="en-US" dirty="0"/>
              <a:t>over </a:t>
            </a:r>
            <a:r>
              <a:rPr lang="en-US" dirty="0" smtClean="0"/>
              <a:t>5,249 </a:t>
            </a:r>
            <a:r>
              <a:rPr lang="en-US" dirty="0"/>
              <a:t>volunteers </a:t>
            </a:r>
            <a:r>
              <a:rPr lang="en-US" dirty="0" smtClean="0"/>
              <a:t>nationally.</a:t>
            </a:r>
          </a:p>
          <a:p>
            <a:pPr marL="171450" indent="-171450">
              <a:spcBef>
                <a:spcPts val="500"/>
              </a:spcBef>
              <a:buFont typeface="+mj-lt"/>
              <a:buAutoNum type="arabicPeriod"/>
            </a:pPr>
            <a:r>
              <a:rPr lang="en-US" dirty="0" smtClean="0"/>
              <a:t>Receive Beneficiary Complaints. When people with Medicare, caregivers, and family members bring their complaints to the SMP, the SMP makes a determination about whether or not fraud, errors, or abuse is suspected. When fraud or abuse is suspected, they make referrals to the appropriate state and federal agencies for further investigation.</a:t>
            </a:r>
          </a:p>
          <a:p>
            <a:pPr marL="0" indent="0">
              <a:spcBef>
                <a:spcPts val="500"/>
              </a:spcBef>
              <a:buNone/>
            </a:pPr>
            <a:r>
              <a:rPr lang="en-US" dirty="0" smtClean="0">
                <a:ea typeface="ＭＳ Ｐゴシック"/>
              </a:rPr>
              <a:t>There are SMP programs in each state, the District of Columbia, Puerto Rico, Guam, and the U.S. Virgin Islands. SMPs seek volunteers to represent the program in their communities. </a:t>
            </a:r>
          </a:p>
          <a:p>
            <a:pPr defTabSz="966210">
              <a:spcBef>
                <a:spcPts val="500"/>
              </a:spcBef>
              <a:defRPr/>
            </a:pPr>
            <a:r>
              <a:rPr lang="en-US" b="1" dirty="0" smtClean="0">
                <a:ea typeface="ＭＳ Ｐゴシック"/>
              </a:rPr>
              <a:t>NOTE: </a:t>
            </a:r>
            <a:r>
              <a:rPr lang="en-US" dirty="0" smtClean="0">
                <a:ea typeface="ＭＳ Ｐゴシック"/>
              </a:rPr>
              <a:t>For an in-depth overview of the SMP program, and for information for your local area, visit </a:t>
            </a:r>
            <a:r>
              <a:rPr lang="en-US" u="sng" dirty="0" smtClean="0">
                <a:hlinkClick r:id="rId3"/>
              </a:rPr>
              <a:t>smpresource.org</a:t>
            </a:r>
            <a:r>
              <a:rPr lang="en-US" dirty="0" smtClean="0"/>
              <a:t>,</a:t>
            </a:r>
            <a:r>
              <a:rPr lang="en-US" dirty="0" smtClean="0">
                <a:ea typeface="ＭＳ Ｐゴシック"/>
              </a:rPr>
              <a:t> or call the nationwide toll-free number at 1-877-808-2468. Callers receive information about the SMP program and are connected to the SMP in their state for individualized assistance. This number can also be found in the “Medicare &amp; You” handbook and other national Medicare and anti-fraud publications that reference the SMP program. You can also email them at </a:t>
            </a:r>
            <a:r>
              <a:rPr lang="en-US" dirty="0" smtClean="0">
                <a:ea typeface="ＭＳ Ｐゴシック"/>
                <a:hlinkClick r:id="rId4"/>
              </a:rPr>
              <a:t>info@smpresource.org</a:t>
            </a:r>
            <a:r>
              <a:rPr lang="en-US" dirty="0" smtClean="0">
                <a:ea typeface="ＭＳ Ｐゴシック"/>
              </a:rPr>
              <a:t>.</a:t>
            </a:r>
          </a:p>
        </p:txBody>
      </p:sp>
    </p:spTree>
    <p:extLst>
      <p:ext uri="{BB962C8B-B14F-4D97-AF65-F5344CB8AC3E}">
        <p14:creationId xmlns:p14="http://schemas.microsoft.com/office/powerpoint/2010/main" val="7133571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defTabSz="944735">
              <a:spcBef>
                <a:spcPts val="600"/>
              </a:spcBef>
              <a:spcAft>
                <a:spcPts val="0"/>
              </a:spcAft>
              <a:buNone/>
              <a:defRPr/>
            </a:pPr>
            <a:r>
              <a:rPr lang="en-US" dirty="0" smtClean="0">
                <a:ea typeface="ＭＳ Ｐゴシック"/>
              </a:rPr>
              <a:t>Keep your personal information safe, such as your Medicare, Social Security, and credit card numbers. Only share this information with people you trust, such as </a:t>
            </a:r>
          </a:p>
          <a:p>
            <a:pPr indent="-180216" defTabSz="944735">
              <a:spcBef>
                <a:spcPts val="600"/>
              </a:spcBef>
              <a:spcAft>
                <a:spcPts val="0"/>
              </a:spcAft>
              <a:buFont typeface="Wingdings" panose="05000000000000000000" pitchFamily="2" charset="2"/>
              <a:buChar char="§"/>
              <a:defRPr/>
            </a:pPr>
            <a:r>
              <a:rPr lang="en-US" dirty="0"/>
              <a:t>Y</a:t>
            </a:r>
            <a:r>
              <a:rPr lang="en-US" dirty="0" smtClean="0"/>
              <a:t>our doctors</a:t>
            </a:r>
            <a:r>
              <a:rPr lang="en-US" dirty="0"/>
              <a:t>, other health care providers, and plans approved by </a:t>
            </a:r>
            <a:r>
              <a:rPr lang="en-US" dirty="0" smtClean="0"/>
              <a:t>Medicare</a:t>
            </a:r>
          </a:p>
          <a:p>
            <a:pPr indent="-180216" defTabSz="944735">
              <a:spcBef>
                <a:spcPts val="600"/>
              </a:spcBef>
              <a:spcAft>
                <a:spcPts val="0"/>
              </a:spcAft>
              <a:buFont typeface="Wingdings" panose="05000000000000000000" pitchFamily="2" charset="2"/>
              <a:buChar char="§"/>
              <a:defRPr/>
            </a:pPr>
            <a:r>
              <a:rPr lang="en-US" dirty="0" smtClean="0"/>
              <a:t>Insurers </a:t>
            </a:r>
            <a:r>
              <a:rPr lang="en-US" dirty="0"/>
              <a:t>who </a:t>
            </a:r>
            <a:r>
              <a:rPr lang="en-US" dirty="0" smtClean="0"/>
              <a:t>pay </a:t>
            </a:r>
            <a:r>
              <a:rPr lang="en-US" dirty="0"/>
              <a:t>benefits on your </a:t>
            </a:r>
            <a:r>
              <a:rPr lang="en-US" dirty="0" smtClean="0"/>
              <a:t>behalf</a:t>
            </a:r>
          </a:p>
          <a:p>
            <a:pPr marL="179492" indent="-179492" defTabSz="944735">
              <a:spcBef>
                <a:spcPts val="600"/>
              </a:spcBef>
              <a:spcAft>
                <a:spcPts val="0"/>
              </a:spcAft>
              <a:buFont typeface="Wingdings" panose="05000000000000000000" pitchFamily="2" charset="2"/>
              <a:buChar char="§"/>
              <a:defRPr/>
            </a:pPr>
            <a:r>
              <a:rPr lang="en-US" dirty="0" smtClean="0"/>
              <a:t>Trusted </a:t>
            </a:r>
            <a:r>
              <a:rPr lang="en-US" dirty="0"/>
              <a:t>people in the community who work with Medicare, like your State </a:t>
            </a:r>
            <a:r>
              <a:rPr lang="en-US" dirty="0" smtClean="0"/>
              <a:t>Health Insurance </a:t>
            </a:r>
            <a:r>
              <a:rPr lang="en-US" dirty="0"/>
              <a:t>Assistance Program (SHIP) or Social </a:t>
            </a:r>
            <a:r>
              <a:rPr lang="en-US" dirty="0" smtClean="0"/>
              <a:t>Security</a:t>
            </a:r>
            <a:endParaRPr lang="en-US" dirty="0" smtClean="0">
              <a:ea typeface="ＭＳ Ｐゴシック"/>
            </a:endParaRPr>
          </a:p>
          <a:p>
            <a:pPr marL="0" indent="0" defTabSz="944735">
              <a:spcBef>
                <a:spcPts val="600"/>
              </a:spcBef>
              <a:spcAft>
                <a:spcPts val="0"/>
              </a:spcAft>
              <a:buNone/>
              <a:defRPr/>
            </a:pPr>
            <a:r>
              <a:rPr lang="en-US" dirty="0" smtClean="0">
                <a:ea typeface="ＭＳ Ｐゴシック"/>
              </a:rPr>
              <a:t>Call 1-800-MEDICARE (1‑800‑633‑4227) if you aren’t sure if a provider is approved by Medicare. TTY users should call 1‑877‑486‑2048.</a:t>
            </a:r>
            <a:endParaRPr lang="en-US" dirty="0">
              <a:ea typeface="ＭＳ Ｐゴシック"/>
            </a:endParaRPr>
          </a:p>
        </p:txBody>
      </p:sp>
    </p:spTree>
    <p:extLst>
      <p:ext uri="{BB962C8B-B14F-4D97-AF65-F5344CB8AC3E}">
        <p14:creationId xmlns:p14="http://schemas.microsoft.com/office/powerpoint/2010/main" val="13404014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333500" y="1133475"/>
            <a:ext cx="4191000" cy="3143250"/>
          </a:xfrm>
          <a:noFill/>
          <a:ln>
            <a:solidFill>
              <a:srgbClr val="000000"/>
            </a:solidFill>
            <a:miter lim="800000"/>
            <a:headEnd/>
            <a:tailEnd/>
          </a:ln>
        </p:spPr>
      </p:sp>
      <p:sp>
        <p:nvSpPr>
          <p:cNvPr id="88066" name="Notes Placeholder 2"/>
          <p:cNvSpPr>
            <a:spLocks noGrp="1"/>
          </p:cNvSpPr>
          <p:nvPr>
            <p:ph type="body" idx="1"/>
          </p:nvPr>
        </p:nvSpPr>
        <p:spPr bwMode="auto">
          <a:xfrm>
            <a:off x="681037" y="4474467"/>
            <a:ext cx="5495926" cy="3755134"/>
          </a:xfrm>
        </p:spPr>
        <p:txBody>
          <a:bodyPr wrap="square" numCol="1" anchor="t" anchorCtr="0" compatLnSpc="1">
            <a:prstTxWarp prst="textNoShape">
              <a:avLst/>
            </a:prstTxWarp>
            <a:normAutofit lnSpcReduction="10000"/>
          </a:bodyPr>
          <a:lstStyle/>
          <a:p>
            <a:pPr marL="0" indent="0">
              <a:spcBef>
                <a:spcPts val="600"/>
              </a:spcBef>
              <a:spcAft>
                <a:spcPts val="0"/>
              </a:spcAft>
              <a:buNone/>
            </a:pPr>
            <a:r>
              <a:rPr lang="en-US" dirty="0">
                <a:ea typeface="ＭＳ Ｐゴシック" pitchFamily="7" charset="-128"/>
              </a:rPr>
              <a:t>Identity theft is when someone else uses your personal information, like your </a:t>
            </a:r>
            <a:r>
              <a:rPr lang="en-US" dirty="0" smtClean="0">
                <a:ea typeface="ＭＳ Ｐゴシック" pitchFamily="7" charset="-128"/>
              </a:rPr>
              <a:t>Social Security </a:t>
            </a:r>
            <a:r>
              <a:rPr lang="en-US" dirty="0">
                <a:ea typeface="ＭＳ Ｐゴシック" pitchFamily="7" charset="-128"/>
              </a:rPr>
              <a:t>or Medicare number. </a:t>
            </a:r>
            <a:r>
              <a:rPr lang="en-US" dirty="0" smtClean="0">
                <a:ea typeface="ＭＳ Ｐゴシック" pitchFamily="7" charset="-128"/>
              </a:rPr>
              <a:t>It’s </a:t>
            </a:r>
            <a:r>
              <a:rPr lang="en-US" dirty="0">
                <a:ea typeface="ＭＳ Ｐゴシック" pitchFamily="7" charset="-128"/>
              </a:rPr>
              <a:t>a serious crime. </a:t>
            </a:r>
            <a:r>
              <a:rPr lang="en-US" dirty="0">
                <a:solidFill>
                  <a:prstClr val="black"/>
                </a:solidFill>
              </a:rPr>
              <a:t>Currently, CMS is aware </a:t>
            </a:r>
            <a:r>
              <a:rPr lang="en-US" dirty="0" smtClean="0">
                <a:solidFill>
                  <a:prstClr val="black"/>
                </a:solidFill>
              </a:rPr>
              <a:t>of </a:t>
            </a:r>
            <a:r>
              <a:rPr lang="en-US" dirty="0" smtClean="0">
                <a:solidFill>
                  <a:prstClr val="black"/>
                </a:solidFill>
                <a:sym typeface="Symbol"/>
              </a:rPr>
              <a:t>5,000</a:t>
            </a:r>
            <a:r>
              <a:rPr lang="en-US" dirty="0" smtClean="0">
                <a:solidFill>
                  <a:prstClr val="black"/>
                </a:solidFill>
              </a:rPr>
              <a:t> </a:t>
            </a:r>
            <a:r>
              <a:rPr lang="en-US" dirty="0">
                <a:solidFill>
                  <a:prstClr val="black"/>
                </a:solidFill>
              </a:rPr>
              <a:t>compromised Medicare provider numbers (Parts A/B/D</a:t>
            </a:r>
            <a:r>
              <a:rPr lang="en-US" dirty="0" smtClean="0">
                <a:solidFill>
                  <a:prstClr val="black"/>
                </a:solidFill>
              </a:rPr>
              <a:t>) and 284,000 </a:t>
            </a:r>
            <a:r>
              <a:rPr lang="en-US" dirty="0">
                <a:solidFill>
                  <a:prstClr val="black"/>
                </a:solidFill>
              </a:rPr>
              <a:t>compromised beneficiary </a:t>
            </a:r>
            <a:r>
              <a:rPr lang="en-US" dirty="0" smtClean="0">
                <a:solidFill>
                  <a:prstClr val="black"/>
                </a:solidFill>
              </a:rPr>
              <a:t>numbers.</a:t>
            </a:r>
            <a:endParaRPr lang="en-US" dirty="0">
              <a:solidFill>
                <a:prstClr val="black"/>
              </a:solidFill>
            </a:endParaRPr>
          </a:p>
          <a:p>
            <a:pPr marL="0" indent="0">
              <a:spcBef>
                <a:spcPts val="600"/>
              </a:spcBef>
              <a:spcAft>
                <a:spcPts val="0"/>
              </a:spcAft>
              <a:buNone/>
              <a:defRPr/>
            </a:pPr>
            <a:r>
              <a:rPr lang="en-US" dirty="0" smtClean="0">
                <a:ea typeface="ＭＳ Ｐゴシック" pitchFamily="7" charset="-128"/>
              </a:rPr>
              <a:t>If </a:t>
            </a:r>
            <a:r>
              <a:rPr lang="en-US" dirty="0">
                <a:ea typeface="ＭＳ Ｐゴシック" pitchFamily="7" charset="-128"/>
              </a:rPr>
              <a:t>you think someone is using your </a:t>
            </a:r>
            <a:r>
              <a:rPr lang="en-US" dirty="0" smtClean="0">
                <a:ea typeface="ＭＳ Ｐゴシック" pitchFamily="7" charset="-128"/>
              </a:rPr>
              <a:t>information, you have options:</a:t>
            </a:r>
            <a:endParaRPr lang="en-US" dirty="0">
              <a:ea typeface="ＭＳ Ｐゴシック" pitchFamily="7" charset="-128"/>
            </a:endParaRPr>
          </a:p>
          <a:p>
            <a:pPr marL="180955" indent="-180955">
              <a:spcBef>
                <a:spcPts val="600"/>
              </a:spcBef>
              <a:spcAft>
                <a:spcPts val="0"/>
              </a:spcAft>
              <a:buFont typeface="Wingdings" panose="05000000000000000000" pitchFamily="2" charset="2"/>
              <a:buChar char="§"/>
              <a:defRPr/>
            </a:pPr>
            <a:r>
              <a:rPr lang="en-US" dirty="0" smtClean="0">
                <a:ea typeface="ＭＳ Ｐゴシック" pitchFamily="7" charset="-128"/>
              </a:rPr>
              <a:t>Call </a:t>
            </a:r>
            <a:r>
              <a:rPr lang="en-US" dirty="0">
                <a:ea typeface="ＭＳ Ｐゴシック" pitchFamily="7" charset="-128"/>
              </a:rPr>
              <a:t>your local police </a:t>
            </a:r>
            <a:r>
              <a:rPr lang="en-US" dirty="0" smtClean="0">
                <a:ea typeface="ＭＳ Ｐゴシック" pitchFamily="7" charset="-128"/>
              </a:rPr>
              <a:t>department</a:t>
            </a:r>
            <a:r>
              <a:rPr lang="en-US" dirty="0">
                <a:ea typeface="ＭＳ Ｐゴシック" pitchFamily="7" charset="-128"/>
              </a:rPr>
              <a:t>.</a:t>
            </a:r>
            <a:endParaRPr lang="en-US" dirty="0" smtClean="0">
              <a:ea typeface="ＭＳ Ｐゴシック" pitchFamily="7" charset="-128"/>
            </a:endParaRPr>
          </a:p>
          <a:p>
            <a:pPr marL="180955" indent="-180955">
              <a:spcBef>
                <a:spcPts val="600"/>
              </a:spcBef>
              <a:spcAft>
                <a:spcPts val="0"/>
              </a:spcAft>
              <a:buFont typeface="Wingdings" panose="05000000000000000000" pitchFamily="2" charset="2"/>
              <a:buChar char="§"/>
              <a:defRPr/>
            </a:pPr>
            <a:r>
              <a:rPr lang="en-US" dirty="0" smtClean="0">
                <a:ea typeface="ＭＳ Ｐゴシック" pitchFamily="7" charset="-128"/>
              </a:rPr>
              <a:t>Call </a:t>
            </a:r>
            <a:r>
              <a:rPr lang="en-US" dirty="0">
                <a:ea typeface="ＭＳ Ｐゴシック" pitchFamily="7" charset="-128"/>
              </a:rPr>
              <a:t>the </a:t>
            </a:r>
            <a:r>
              <a:rPr lang="en-US" dirty="0" smtClean="0">
                <a:ea typeface="ＭＳ Ｐゴシック" pitchFamily="7" charset="-128"/>
              </a:rPr>
              <a:t>Federal </a:t>
            </a:r>
            <a:r>
              <a:rPr lang="en-US" dirty="0">
                <a:ea typeface="ＭＳ Ｐゴシック" pitchFamily="7" charset="-128"/>
              </a:rPr>
              <a:t>Trade </a:t>
            </a:r>
            <a:r>
              <a:rPr lang="en-US" dirty="0" smtClean="0">
                <a:ea typeface="ＭＳ Ｐゴシック" pitchFamily="7" charset="-128"/>
              </a:rPr>
              <a:t>Commission’</a:t>
            </a:r>
            <a:r>
              <a:rPr lang="en-US" altLang="ja-JP" dirty="0" smtClean="0">
                <a:ea typeface="ＭＳ Ｐゴシック" pitchFamily="7" charset="-128"/>
              </a:rPr>
              <a:t>s </a:t>
            </a:r>
            <a:r>
              <a:rPr lang="en-US" altLang="ja-JP" dirty="0">
                <a:ea typeface="ＭＳ Ｐゴシック" pitchFamily="7" charset="-128"/>
              </a:rPr>
              <a:t>ID Theft Hotline </a:t>
            </a:r>
            <a:r>
              <a:rPr lang="en-US" altLang="ja-JP" dirty="0" smtClean="0">
                <a:ea typeface="ＭＳ Ｐゴシック" pitchFamily="7" charset="-128"/>
              </a:rPr>
              <a:t>at </a:t>
            </a:r>
            <a:r>
              <a:rPr lang="en-US" altLang="ja-JP" dirty="0">
                <a:ea typeface="ＭＳ Ｐゴシック" pitchFamily="7" charset="-128"/>
              </a:rPr>
              <a:t>1-877-438-4338</a:t>
            </a:r>
            <a:r>
              <a:rPr lang="en-US" altLang="ja-JP" dirty="0" smtClean="0">
                <a:ea typeface="ＭＳ Ｐゴシック" pitchFamily="7" charset="-128"/>
              </a:rPr>
              <a:t>. TTY </a:t>
            </a:r>
            <a:r>
              <a:rPr lang="en-US" altLang="ja-JP" dirty="0">
                <a:ea typeface="ＭＳ Ｐゴシック" pitchFamily="7" charset="-128"/>
              </a:rPr>
              <a:t>users should call </a:t>
            </a:r>
            <a:r>
              <a:rPr lang="en-US" altLang="ja-JP" dirty="0" smtClean="0">
                <a:ea typeface="ＭＳ Ｐゴシック" pitchFamily="7" charset="-128"/>
              </a:rPr>
              <a:t>1-866-653-4261.</a:t>
            </a:r>
          </a:p>
          <a:p>
            <a:pPr marL="180955" indent="-180955">
              <a:spcBef>
                <a:spcPts val="600"/>
              </a:spcBef>
              <a:spcAft>
                <a:spcPts val="0"/>
              </a:spcAft>
              <a:buNone/>
              <a:defRPr/>
            </a:pPr>
            <a:r>
              <a:rPr lang="en-US" dirty="0" smtClean="0">
                <a:ea typeface="ＭＳ Ｐゴシック" pitchFamily="7" charset="-128"/>
              </a:rPr>
              <a:t>If </a:t>
            </a:r>
            <a:r>
              <a:rPr lang="en-US" dirty="0">
                <a:ea typeface="ＭＳ Ｐゴシック" pitchFamily="7" charset="-128"/>
              </a:rPr>
              <a:t>your Medicare card is lost or stolen, report it right </a:t>
            </a:r>
            <a:r>
              <a:rPr lang="en-US" dirty="0" smtClean="0">
                <a:ea typeface="ＭＳ Ｐゴシック" pitchFamily="7" charset="-128"/>
              </a:rPr>
              <a:t>away:</a:t>
            </a:r>
          </a:p>
          <a:p>
            <a:pPr marL="180955" indent="-180955">
              <a:spcBef>
                <a:spcPts val="600"/>
              </a:spcBef>
              <a:spcAft>
                <a:spcPts val="0"/>
              </a:spcAft>
              <a:buFont typeface="Wingdings" panose="05000000000000000000" pitchFamily="2" charset="2"/>
              <a:buChar char="§"/>
              <a:defRPr/>
            </a:pPr>
            <a:r>
              <a:rPr lang="en-US" dirty="0" smtClean="0">
                <a:ea typeface="ＭＳ Ｐゴシック" pitchFamily="7" charset="-128"/>
              </a:rPr>
              <a:t>Call </a:t>
            </a:r>
            <a:r>
              <a:rPr lang="en-US" dirty="0">
                <a:ea typeface="ＭＳ Ｐゴシック" pitchFamily="7" charset="-128"/>
              </a:rPr>
              <a:t>Social Security at </a:t>
            </a:r>
            <a:r>
              <a:rPr lang="en-US" dirty="0" smtClean="0">
                <a:ea typeface="ＭＳ Ｐゴシック" pitchFamily="7" charset="-128"/>
              </a:rPr>
              <a:t>1-800-772-1213. </a:t>
            </a:r>
          </a:p>
          <a:p>
            <a:pPr marL="180955" indent="-180955">
              <a:spcBef>
                <a:spcPts val="600"/>
              </a:spcBef>
              <a:spcAft>
                <a:spcPts val="0"/>
              </a:spcAft>
              <a:buFont typeface="Wingdings" panose="05000000000000000000" pitchFamily="2" charset="2"/>
              <a:buChar char="§"/>
              <a:defRPr/>
            </a:pPr>
            <a:r>
              <a:rPr lang="en-US" dirty="0" smtClean="0">
                <a:ea typeface="ＭＳ Ｐゴシック" pitchFamily="7" charset="-128"/>
              </a:rPr>
              <a:t>TTY users should call 1-800-325-0778. </a:t>
            </a:r>
          </a:p>
          <a:p>
            <a:pPr marL="0" indent="0">
              <a:spcBef>
                <a:spcPts val="600"/>
              </a:spcBef>
              <a:spcAft>
                <a:spcPts val="0"/>
              </a:spcAft>
              <a:buNone/>
              <a:defRPr/>
            </a:pPr>
            <a:r>
              <a:rPr lang="en-US" dirty="0" smtClean="0">
                <a:ea typeface="ＭＳ Ｐゴシック" pitchFamily="7" charset="-128"/>
              </a:rPr>
              <a:t>For more information about identity theft or to file a complaint online, visit </a:t>
            </a:r>
            <a:r>
              <a:rPr lang="en-US" dirty="0" smtClean="0">
                <a:ea typeface="ＭＳ Ｐゴシック" pitchFamily="7" charset="-128"/>
                <a:hlinkClick r:id="rId3"/>
              </a:rPr>
              <a:t>ftc.gov/idtheft</a:t>
            </a:r>
            <a:r>
              <a:rPr lang="en-US" u="none" dirty="0" smtClean="0">
                <a:ea typeface="ＭＳ Ｐゴシック" pitchFamily="7" charset="-128"/>
              </a:rPr>
              <a:t>.  </a:t>
            </a:r>
          </a:p>
          <a:p>
            <a:pPr marL="0" lvl="1" indent="0">
              <a:spcBef>
                <a:spcPts val="600"/>
              </a:spcBef>
              <a:spcAft>
                <a:spcPts val="0"/>
              </a:spcAft>
              <a:buNone/>
              <a:defRPr/>
            </a:pPr>
            <a:r>
              <a:rPr lang="en-US" dirty="0" smtClean="0">
                <a:ea typeface="ＭＳ Ｐゴシック" pitchFamily="7" charset="-128"/>
              </a:rPr>
              <a:t>You can also visit You can also visit </a:t>
            </a:r>
            <a:r>
              <a:rPr lang="en-US" u="sng" baseline="0" dirty="0" smtClean="0">
                <a:solidFill>
                  <a:schemeClr val="accent1"/>
                </a:solidFill>
                <a:ea typeface="ＭＳ Ｐゴシック" pitchFamily="7" charset="-128"/>
              </a:rPr>
              <a:t>stopmedicarefraud.gov/toolkit/documents/fightback_brochure_rev.pdf</a:t>
            </a:r>
            <a:r>
              <a:rPr lang="en-US" dirty="0" smtClean="0">
                <a:ea typeface="ＭＳ Ｐゴシック" pitchFamily="7" charset="-128"/>
              </a:rPr>
              <a:t> to view “Medical Identity Theft &amp; Medicare Fraud.” to view “Medical Identity Theft &amp; Medicare Fraud.”</a:t>
            </a:r>
            <a:endParaRPr lang="en-US" dirty="0">
              <a:ea typeface="ＭＳ Ｐゴシック" pitchFamily="7" charset="-128"/>
            </a:endParaRPr>
          </a:p>
        </p:txBody>
      </p:sp>
    </p:spTree>
    <p:extLst>
      <p:ext uri="{BB962C8B-B14F-4D97-AF65-F5344CB8AC3E}">
        <p14:creationId xmlns:p14="http://schemas.microsoft.com/office/powerpoint/2010/main" val="12790540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542925" y="4477862"/>
            <a:ext cx="5924550" cy="3958589"/>
          </a:xfrm>
        </p:spPr>
        <p:txBody>
          <a:bodyPr>
            <a:normAutofit/>
          </a:bodyPr>
          <a:lstStyle/>
          <a:p>
            <a:pPr marL="0" indent="0">
              <a:spcBef>
                <a:spcPts val="600"/>
              </a:spcBef>
              <a:spcAft>
                <a:spcPts val="0"/>
              </a:spcAft>
              <a:buNone/>
            </a:pPr>
            <a:r>
              <a:rPr lang="en-US" dirty="0" smtClean="0"/>
              <a:t>There are organizations to which you may report suspected Medicaid errors, fraud, or abuse: </a:t>
            </a:r>
          </a:p>
          <a:p>
            <a:pPr marL="180955" indent="-180955">
              <a:spcBef>
                <a:spcPts val="600"/>
              </a:spcBef>
              <a:spcAft>
                <a:spcPts val="0"/>
              </a:spcAft>
              <a:buFont typeface="Wingdings" panose="05000000000000000000" pitchFamily="2" charset="2"/>
              <a:buChar char="§"/>
            </a:pPr>
            <a:r>
              <a:rPr lang="en-US" dirty="0" smtClean="0"/>
              <a:t>Medicaid Fraud Control Units (MFCUs) investigate and prosecute Medicaid fraud as well as patient abuse and neglect in health care facilities. You may direct complaints of suspected Medicaid fraud directly to an MFCU. Download contacts at </a:t>
            </a:r>
            <a:r>
              <a:rPr lang="en-US" dirty="0" smtClean="0">
                <a:hlinkClick r:id="rId3"/>
              </a:rPr>
              <a:t>oig.hhs.gov/fraud/medicaid-fraud-control-units-mfcu/files/contact-directors.pdf</a:t>
            </a:r>
            <a:r>
              <a:rPr lang="en-US" dirty="0" smtClean="0"/>
              <a:t>. </a:t>
            </a:r>
          </a:p>
          <a:p>
            <a:pPr marL="180955" indent="-180955">
              <a:spcBef>
                <a:spcPts val="600"/>
              </a:spcBef>
              <a:spcAft>
                <a:spcPts val="0"/>
              </a:spcAft>
              <a:buFont typeface="Wingdings" panose="05000000000000000000" pitchFamily="2" charset="2"/>
              <a:buChar char="§"/>
            </a:pPr>
            <a:r>
              <a:rPr lang="en-US" dirty="0"/>
              <a:t>The Office of Inspector General (OIG) certifies and annually re-certifies each MFCU. </a:t>
            </a:r>
            <a:r>
              <a:rPr lang="en-US" dirty="0" smtClean="0"/>
              <a:t>You can contact the U.S. Department of Health &amp; Human Services OIG.</a:t>
            </a:r>
          </a:p>
          <a:p>
            <a:pPr marL="514350" lvl="2" indent="-171450">
              <a:spcBef>
                <a:spcPts val="600"/>
              </a:spcBef>
              <a:spcAft>
                <a:spcPts val="0"/>
              </a:spcAft>
              <a:buSzPct val="60000"/>
              <a:buFont typeface="Wingdings" panose="05000000000000000000" pitchFamily="2" charset="2"/>
              <a:buChar char="q"/>
            </a:pPr>
            <a:r>
              <a:rPr lang="en-US" dirty="0"/>
              <a:t>Online: Report Fraud Online (</a:t>
            </a:r>
            <a:r>
              <a:rPr lang="en-US" dirty="0">
                <a:hlinkClick r:id="rId4"/>
              </a:rPr>
              <a:t>forms.oig.hhs.gov/hotlineoperations</a:t>
            </a:r>
            <a:r>
              <a:rPr lang="en-US" dirty="0" smtClean="0">
                <a:hlinkClick r:id="rId4"/>
              </a:rPr>
              <a:t>/</a:t>
            </a:r>
            <a:r>
              <a:rPr lang="en-US" dirty="0" smtClean="0"/>
              <a:t>)</a:t>
            </a:r>
            <a:endParaRPr lang="en-US" dirty="0"/>
          </a:p>
          <a:p>
            <a:pPr marL="514350" lvl="2" indent="-171450">
              <a:spcBef>
                <a:spcPts val="600"/>
              </a:spcBef>
              <a:spcAft>
                <a:spcPts val="0"/>
              </a:spcAft>
              <a:buSzPct val="60000"/>
              <a:buFont typeface="Wingdings" panose="05000000000000000000" pitchFamily="2" charset="2"/>
              <a:buChar char="q"/>
            </a:pPr>
            <a:r>
              <a:rPr lang="en-US" dirty="0" smtClean="0"/>
              <a:t>By mail</a:t>
            </a:r>
            <a:r>
              <a:rPr lang="en-US" dirty="0"/>
              <a:t>: HHS Tips Hotline, P.O. Box 23489, Washington, DC </a:t>
            </a:r>
            <a:r>
              <a:rPr lang="en-US" dirty="0" smtClean="0"/>
              <a:t>20026-3489</a:t>
            </a:r>
            <a:endParaRPr lang="en-US" dirty="0"/>
          </a:p>
          <a:p>
            <a:pPr marL="514350" lvl="3" indent="-171450">
              <a:spcBef>
                <a:spcPts val="600"/>
              </a:spcBef>
              <a:spcAft>
                <a:spcPts val="0"/>
              </a:spcAft>
              <a:buSzPct val="60000"/>
              <a:buFont typeface="Wingdings" panose="05000000000000000000" pitchFamily="2" charset="2"/>
              <a:buChar char="q"/>
            </a:pPr>
            <a:r>
              <a:rPr lang="en-US" dirty="0" smtClean="0"/>
              <a:t>Call: 1-800-447-8477. TTY users should call 1-800-377-4950.</a:t>
            </a:r>
          </a:p>
          <a:p>
            <a:pPr marL="180955" indent="-180955">
              <a:spcBef>
                <a:spcPts val="600"/>
              </a:spcBef>
              <a:buFont typeface="Wingdings" panose="05000000000000000000" pitchFamily="2" charset="2"/>
              <a:buChar char="§"/>
            </a:pPr>
            <a:r>
              <a:rPr lang="en-US" dirty="0" smtClean="0"/>
              <a:t>You can also report suspected fraud and abuse to your State Medical Assistance (Medicaid) office. You may locate them at </a:t>
            </a:r>
            <a:r>
              <a:rPr lang="en-US" u="sng" dirty="0" smtClean="0">
                <a:hlinkClick r:id="rId5"/>
              </a:rPr>
              <a:t>CMS.gov/Medicare-Medicaid-Coordination/Fraud-Prevention/FraudAbuseforConsumers/Downloads/smafraudcontacts-oct2014.pdf</a:t>
            </a:r>
            <a:r>
              <a:rPr lang="en-US" dirty="0"/>
              <a:t>.</a:t>
            </a:r>
          </a:p>
          <a:p>
            <a:pPr marL="0" lvl="2">
              <a:spcBef>
                <a:spcPts val="600"/>
              </a:spcBef>
              <a:spcAft>
                <a:spcPts val="0"/>
              </a:spcAft>
              <a:buSzPct val="100000"/>
            </a:pPr>
            <a:r>
              <a:rPr lang="en-US" dirty="0" smtClean="0"/>
              <a:t>Learn more about Medicaid fraud at </a:t>
            </a:r>
            <a:r>
              <a:rPr lang="en-US" dirty="0" smtClean="0">
                <a:hlinkClick r:id="rId6"/>
              </a:rPr>
              <a:t>Medicaid.gov/medicaid-chip-program-information/by-topics/program-integrity/program-integrity.html</a:t>
            </a:r>
            <a:r>
              <a:rPr lang="en-US" dirty="0" smtClean="0"/>
              <a:t>. </a:t>
            </a:r>
            <a:endParaRPr lang="en-US" dirty="0"/>
          </a:p>
        </p:txBody>
      </p:sp>
    </p:spTree>
    <p:extLst>
      <p:ext uri="{BB962C8B-B14F-4D97-AF65-F5344CB8AC3E}">
        <p14:creationId xmlns:p14="http://schemas.microsoft.com/office/powerpoint/2010/main" val="27419470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spcBef>
                <a:spcPts val="600"/>
              </a:spcBef>
              <a:spcAft>
                <a:spcPts val="0"/>
              </a:spcAft>
              <a:buNone/>
            </a:pPr>
            <a:r>
              <a:rPr lang="en-US" dirty="0" smtClean="0"/>
              <a:t>Key points to remember include the following:</a:t>
            </a:r>
          </a:p>
          <a:p>
            <a:pPr marL="180955" indent="-180955">
              <a:spcBef>
                <a:spcPts val="600"/>
              </a:spcBef>
              <a:spcAft>
                <a:spcPts val="0"/>
              </a:spcAft>
              <a:buFont typeface="Wingdings" panose="05000000000000000000" pitchFamily="2" charset="2"/>
              <a:buChar char="§"/>
            </a:pPr>
            <a:r>
              <a:rPr lang="en-US" dirty="0" smtClean="0"/>
              <a:t>The difference between fraud and abuse is intention</a:t>
            </a:r>
          </a:p>
          <a:p>
            <a:pPr marL="180955" indent="-180955">
              <a:spcBef>
                <a:spcPts val="600"/>
              </a:spcBef>
              <a:spcAft>
                <a:spcPts val="0"/>
              </a:spcAft>
              <a:buFont typeface="Wingdings" panose="05000000000000000000" pitchFamily="2" charset="2"/>
              <a:buChar char="§"/>
            </a:pPr>
            <a:r>
              <a:rPr lang="en-US" dirty="0" smtClean="0"/>
              <a:t>While there are many causes of improper payments, many are honest mistakes</a:t>
            </a:r>
          </a:p>
          <a:p>
            <a:pPr marL="180955" indent="-180955">
              <a:spcBef>
                <a:spcPts val="600"/>
              </a:spcBef>
              <a:spcAft>
                <a:spcPts val="0"/>
              </a:spcAft>
              <a:buFont typeface="Wingdings" panose="05000000000000000000" pitchFamily="2" charset="2"/>
              <a:buChar char="§"/>
            </a:pPr>
            <a:r>
              <a:rPr lang="en-US" dirty="0" smtClean="0"/>
              <a:t>The Centers for Medicare &amp; Medicaid Services (CMS) fights fraud and abuse with support from Program Integrity Contractors and partnerships with organizations such as Senor Medicare Patrols and the private industry</a:t>
            </a:r>
          </a:p>
          <a:p>
            <a:pPr marL="180955" indent="-180955">
              <a:spcBef>
                <a:spcPts val="600"/>
              </a:spcBef>
              <a:spcAft>
                <a:spcPts val="0"/>
              </a:spcAft>
              <a:buFont typeface="Wingdings" panose="05000000000000000000" pitchFamily="2" charset="2"/>
              <a:buChar char="§"/>
            </a:pPr>
            <a:r>
              <a:rPr lang="en-US" dirty="0" smtClean="0"/>
              <a:t>You can fight fraud and abuse with the 4Rs: record, review, report, and remember </a:t>
            </a:r>
          </a:p>
          <a:p>
            <a:pPr marL="180955" indent="-180955">
              <a:spcBef>
                <a:spcPts val="600"/>
              </a:spcBef>
              <a:spcAft>
                <a:spcPts val="0"/>
              </a:spcAft>
              <a:buFont typeface="Wingdings" panose="05000000000000000000" pitchFamily="2" charset="2"/>
              <a:buChar char="§"/>
            </a:pPr>
            <a:r>
              <a:rPr lang="en-US" dirty="0" smtClean="0"/>
              <a:t>There are many sources of additional information</a:t>
            </a:r>
          </a:p>
          <a:p>
            <a:pPr marL="0" indent="0">
              <a:spcBef>
                <a:spcPts val="634"/>
              </a:spcBef>
              <a:spcAft>
                <a:spcPts val="0"/>
              </a:spcAft>
              <a:buNone/>
            </a:pPr>
            <a:endParaRPr lang="en-US" b="0" dirty="0"/>
          </a:p>
        </p:txBody>
      </p:sp>
    </p:spTree>
    <p:extLst>
      <p:ext uri="{BB962C8B-B14F-4D97-AF65-F5344CB8AC3E}">
        <p14:creationId xmlns:p14="http://schemas.microsoft.com/office/powerpoint/2010/main" val="962777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60426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10075"/>
            <a:ext cx="5486399" cy="3600450"/>
          </a:xfrm>
        </p:spPr>
        <p:txBody>
          <a:bodyPr/>
          <a:lstStyle/>
          <a:p>
            <a:pPr>
              <a:spcBef>
                <a:spcPts val="600"/>
              </a:spcBef>
            </a:pPr>
            <a:r>
              <a:rPr lang="en-US" dirty="0" smtClean="0"/>
              <a:t>The Centers for Medicare &amp; Medicaid Services (CMS) provides a fraud prevention toolkit located on </a:t>
            </a:r>
            <a:r>
              <a:rPr lang="en-US" u="sng" dirty="0" smtClean="0">
                <a:hlinkClick r:id="rId3"/>
              </a:rPr>
              <a:t>CMS.gov</a:t>
            </a:r>
            <a:r>
              <a:rPr lang="en-US" dirty="0" smtClean="0"/>
              <a:t> that includes</a:t>
            </a:r>
          </a:p>
          <a:p>
            <a:pPr marL="171450" lvl="1" indent="-171450">
              <a:spcBef>
                <a:spcPts val="600"/>
              </a:spcBef>
              <a:buFont typeface="Wingdings" panose="05000000000000000000" pitchFamily="2" charset="2"/>
              <a:buChar char="§"/>
            </a:pPr>
            <a:r>
              <a:rPr lang="en-US" dirty="0" smtClean="0"/>
              <a:t>The 4Rs brochure—(Record</a:t>
            </a:r>
            <a:r>
              <a:rPr lang="en-US" dirty="0"/>
              <a:t>, Review, Report, and </a:t>
            </a:r>
            <a:r>
              <a:rPr lang="en-US" dirty="0" smtClean="0"/>
              <a:t>Remember) </a:t>
            </a:r>
          </a:p>
          <a:p>
            <a:pPr marL="171450" lvl="1" indent="-171450">
              <a:spcBef>
                <a:spcPts val="600"/>
              </a:spcBef>
              <a:buFont typeface="Wingdings" panose="05000000000000000000" pitchFamily="2" charset="2"/>
              <a:buChar char="§"/>
            </a:pPr>
            <a:r>
              <a:rPr lang="en-US" dirty="0" smtClean="0"/>
              <a:t>Fact sheets on preventing and detecting fraud</a:t>
            </a:r>
          </a:p>
          <a:p>
            <a:pPr marL="171450" lvl="1" indent="-171450">
              <a:spcBef>
                <a:spcPts val="600"/>
              </a:spcBef>
              <a:buFont typeface="Wingdings" panose="05000000000000000000" pitchFamily="2" charset="2"/>
              <a:buChar char="§"/>
            </a:pPr>
            <a:r>
              <a:rPr lang="en-US" dirty="0" smtClean="0"/>
              <a:t>Frequently Asked Questions</a:t>
            </a:r>
          </a:p>
          <a:p>
            <a:pPr marL="0" lvl="1">
              <a:spcBef>
                <a:spcPts val="600"/>
              </a:spcBef>
            </a:pPr>
            <a:r>
              <a:rPr lang="en-US" dirty="0"/>
              <a:t>CMS.gov also has information about the Center for Program Integrity and fraud prevention efforts in Original Medicare (fee-for-service), Part C and Part D, and </a:t>
            </a:r>
            <a:r>
              <a:rPr lang="en-US" dirty="0" smtClean="0"/>
              <a:t>Medicaid.</a:t>
            </a:r>
          </a:p>
          <a:p>
            <a:pPr>
              <a:spcBef>
                <a:spcPts val="600"/>
              </a:spcBef>
            </a:pPr>
            <a:r>
              <a:rPr lang="en-US" b="1" dirty="0" smtClean="0"/>
              <a:t>NOTE: </a:t>
            </a:r>
            <a:r>
              <a:rPr lang="en-US" dirty="0" smtClean="0"/>
              <a:t>For </a:t>
            </a:r>
            <a:r>
              <a:rPr lang="en-US" dirty="0"/>
              <a:t>more information on the fraud prevention </a:t>
            </a:r>
            <a:r>
              <a:rPr lang="en-US" dirty="0" smtClean="0"/>
              <a:t>toolkit, </a:t>
            </a:r>
            <a:r>
              <a:rPr lang="en-US" dirty="0"/>
              <a:t>visit </a:t>
            </a:r>
            <a:r>
              <a:rPr lang="en-US" u="sng" dirty="0" smtClean="0">
                <a:hlinkClick r:id="rId4"/>
              </a:rPr>
              <a:t>CMS.gov/outreach-and-education/outreach/partnerships/fraudpreventiontoolkit</a:t>
            </a:r>
            <a:r>
              <a:rPr lang="en-US" dirty="0" smtClean="0"/>
              <a:t>.</a:t>
            </a:r>
            <a:endParaRPr lang="en-US" dirty="0"/>
          </a:p>
          <a:p>
            <a:pPr>
              <a:spcBef>
                <a:spcPts val="600"/>
              </a:spcBef>
              <a:buNone/>
            </a:pPr>
            <a:r>
              <a:rPr lang="en-US" dirty="0" smtClean="0"/>
              <a:t>For the latest news and information from the Center for Program Integrity, visit </a:t>
            </a:r>
            <a:r>
              <a:rPr lang="en-US" dirty="0" smtClean="0">
                <a:hlinkClick r:id="rId5"/>
              </a:rPr>
              <a:t>CMS.gov/about-cms/components/cpi/center-for-program-integrity.html</a:t>
            </a:r>
            <a:r>
              <a:rPr lang="en-US" dirty="0" smtClean="0"/>
              <a:t>. </a:t>
            </a:r>
          </a:p>
        </p:txBody>
      </p:sp>
    </p:spTree>
    <p:extLst>
      <p:ext uri="{BB962C8B-B14F-4D97-AF65-F5344CB8AC3E}">
        <p14:creationId xmlns:p14="http://schemas.microsoft.com/office/powerpoint/2010/main" val="1597510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3" name="Notes Placeholder 2"/>
          <p:cNvSpPr>
            <a:spLocks noGrp="1"/>
          </p:cNvSpPr>
          <p:nvPr>
            <p:ph type="body" idx="1"/>
          </p:nvPr>
        </p:nvSpPr>
        <p:spPr>
          <a:xfrm>
            <a:off x="680224" y="4413655"/>
            <a:ext cx="5508703" cy="4139330"/>
          </a:xfrm>
        </p:spPr>
        <p:txBody>
          <a:bodyPr>
            <a:normAutofit/>
          </a:bodyPr>
          <a:lstStyle/>
          <a:p>
            <a:pPr marL="0" indent="0">
              <a:spcBef>
                <a:spcPts val="600"/>
              </a:spcBef>
              <a:buNone/>
              <a:defRPr/>
            </a:pPr>
            <a:r>
              <a:rPr lang="en-US" dirty="0" smtClean="0"/>
              <a:t>The Centers for Medicare &amp; Medicaid Services’ (CMS’s) mission is to be an effective steward of public funds. CMS must protect the Medicare Hospital Insurance (Part A) Trust Fund and the Supplementary Medical Insurance (Part B) Trust Fund. </a:t>
            </a:r>
          </a:p>
          <a:p>
            <a:pPr>
              <a:spcBef>
                <a:spcPts val="600"/>
              </a:spcBef>
              <a:defRPr/>
            </a:pPr>
            <a:r>
              <a:rPr lang="en-US" dirty="0" smtClean="0"/>
              <a:t>The Medicare Hospital Insurance Trust Fund pays for Medicare Part A benefits such as inpatient hospital care, skilled nursing facility care, home health care, and hospice care. </a:t>
            </a:r>
            <a:r>
              <a:rPr lang="en-US" dirty="0"/>
              <a:t>It’s funded by payroll taxes, income taxes paid on Social Security benefits, interest earned on trust fund investments, and Part A premiums from people who aren’t eligible for premium-free Part A.</a:t>
            </a:r>
          </a:p>
          <a:p>
            <a:pPr indent="-180955">
              <a:spcBef>
                <a:spcPts val="600"/>
              </a:spcBef>
              <a:defRPr/>
            </a:pPr>
            <a:r>
              <a:rPr lang="en-US" dirty="0"/>
              <a:t>The Supplementary Medical Insurance Trust Fund pays for Medicare Part B benefits </a:t>
            </a:r>
            <a:r>
              <a:rPr lang="en-US" dirty="0" smtClean="0"/>
              <a:t>including </a:t>
            </a:r>
            <a:r>
              <a:rPr lang="en-US" dirty="0"/>
              <a:t>doctor services, outpatient hospital care, home health care not covered under Part A, durable medical equipment, certain preventive </a:t>
            </a:r>
            <a:r>
              <a:rPr lang="en-US" dirty="0" smtClean="0"/>
              <a:t>services, </a:t>
            </a:r>
            <a:r>
              <a:rPr lang="en-US" dirty="0"/>
              <a:t>lab tests, Medicare Part D prescription drug benefits, and Medicare program administrative </a:t>
            </a:r>
            <a:r>
              <a:rPr lang="en-US" dirty="0" smtClean="0"/>
              <a:t>costs. Its </a:t>
            </a:r>
            <a:r>
              <a:rPr lang="en-US" dirty="0"/>
              <a:t>funding is authorized by Congress from Part B premiums, Part D (Medicare </a:t>
            </a:r>
            <a:r>
              <a:rPr lang="en-US" dirty="0" smtClean="0"/>
              <a:t>prescription drug coverage</a:t>
            </a:r>
            <a:r>
              <a:rPr lang="en-US" dirty="0"/>
              <a:t>) premiums, and interest earned on trust fund investments.</a:t>
            </a:r>
          </a:p>
          <a:p>
            <a:pPr indent="-180955">
              <a:spcBef>
                <a:spcPts val="600"/>
              </a:spcBef>
              <a:defRPr/>
            </a:pPr>
            <a:r>
              <a:rPr lang="en-US" dirty="0"/>
              <a:t>The federal government contributes to the annual Medicaid expenditure, and CMS must protect the public resources that fund the 56 state-run Medicaid programs operated by the states, </a:t>
            </a:r>
            <a:r>
              <a:rPr lang="en-US" dirty="0" smtClean="0"/>
              <a:t>the District </a:t>
            </a:r>
            <a:r>
              <a:rPr lang="en-US" dirty="0"/>
              <a:t>of Columbia, and U.S. Territories.</a:t>
            </a:r>
          </a:p>
          <a:p>
            <a:pPr indent="-180955">
              <a:spcBef>
                <a:spcPts val="600"/>
              </a:spcBef>
              <a:defRPr/>
            </a:pPr>
            <a:r>
              <a:rPr lang="en-US" dirty="0"/>
              <a:t>CMS has to manage the careful balance between paying claims quickly and limiting provider burden, versus conducting reviews that prevent and detect fraud.</a:t>
            </a:r>
          </a:p>
        </p:txBody>
      </p:sp>
    </p:spTree>
    <p:extLst>
      <p:ext uri="{BB962C8B-B14F-4D97-AF65-F5344CB8AC3E}">
        <p14:creationId xmlns:p14="http://schemas.microsoft.com/office/powerpoint/2010/main" val="10070681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5738" y="828675"/>
            <a:ext cx="4254500" cy="3190875"/>
          </a:xfrm>
        </p:spPr>
      </p:sp>
      <p:sp>
        <p:nvSpPr>
          <p:cNvPr id="3" name="Notes Placeholder 2"/>
          <p:cNvSpPr>
            <a:spLocks noGrp="1"/>
          </p:cNvSpPr>
          <p:nvPr>
            <p:ph type="body" idx="1"/>
          </p:nvPr>
        </p:nvSpPr>
        <p:spPr>
          <a:xfrm>
            <a:off x="1114741" y="4203731"/>
            <a:ext cx="5278951" cy="4626925"/>
          </a:xfrm>
        </p:spPr>
        <p:txBody>
          <a:bodyPr/>
          <a:lstStyle/>
          <a:p>
            <a:pPr>
              <a:spcBef>
                <a:spcPts val="600"/>
              </a:spcBef>
            </a:pPr>
            <a:r>
              <a:rPr lang="en-US" dirty="0" smtClean="0"/>
              <a:t>This training is provided by the Center for</a:t>
            </a:r>
            <a:r>
              <a:rPr lang="en-US" baseline="0" dirty="0" smtClean="0"/>
              <a:t> Medicare and Medicaid </a:t>
            </a:r>
            <a:r>
              <a:rPr lang="en-US" dirty="0" smtClean="0"/>
              <a:t>National Training Program (NTP).</a:t>
            </a:r>
          </a:p>
          <a:p>
            <a:pPr>
              <a:spcBef>
                <a:spcPts val="600"/>
              </a:spcBef>
            </a:pPr>
            <a:r>
              <a:rPr lang="en-US" dirty="0" smtClean="0"/>
              <a:t>For questions about training products, email </a:t>
            </a:r>
            <a:r>
              <a:rPr lang="en-US" dirty="0" smtClean="0">
                <a:hlinkClick r:id="rId3"/>
              </a:rPr>
              <a:t>training@cms.hhs.gov</a:t>
            </a:r>
            <a:r>
              <a:rPr lang="en-US" dirty="0" smtClean="0"/>
              <a:t>. </a:t>
            </a:r>
          </a:p>
          <a:p>
            <a:pPr>
              <a:spcBef>
                <a:spcPts val="600"/>
              </a:spcBef>
            </a:pPr>
            <a:r>
              <a:rPr lang="en-US" dirty="0" smtClean="0"/>
              <a:t>To view all available NTP materials, or to subscribe to our email list, visit </a:t>
            </a:r>
            <a:r>
              <a:rPr lang="en-US" u="sng" dirty="0" smtClean="0">
                <a:hlinkClick r:id="rId4"/>
              </a:rPr>
              <a:t>CMS.gov/outreach-and-education/training/CMSNationalTrainingProgram</a:t>
            </a:r>
            <a:r>
              <a:rPr lang="en-US" dirty="0" smtClean="0"/>
              <a:t>. </a:t>
            </a:r>
          </a:p>
          <a:p>
            <a:pPr>
              <a:spcBef>
                <a:spcPts val="600"/>
              </a:spcBef>
            </a:pPr>
            <a:endParaRPr lang="en-US" dirty="0"/>
          </a:p>
        </p:txBody>
      </p:sp>
    </p:spTree>
    <p:extLst>
      <p:ext uri="{BB962C8B-B14F-4D97-AF65-F5344CB8AC3E}">
        <p14:creationId xmlns:p14="http://schemas.microsoft.com/office/powerpoint/2010/main" val="4136452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79875" name="Notes Placeholder 2"/>
          <p:cNvSpPr>
            <a:spLocks noGrp="1"/>
          </p:cNvSpPr>
          <p:nvPr>
            <p:ph type="body" idx="1"/>
          </p:nvPr>
        </p:nvSpPr>
        <p:spPr bwMode="auto">
          <a:xfrm>
            <a:off x="647700" y="4418166"/>
            <a:ext cx="5514975" cy="4392459"/>
          </a:xfrm>
          <a:noFill/>
        </p:spPr>
        <p:txBody>
          <a:bodyPr wrap="square" numCol="1" anchor="t" anchorCtr="0" compatLnSpc="1">
            <a:prstTxWarp prst="textNoShape">
              <a:avLst/>
            </a:prstTxWarp>
            <a:normAutofit/>
          </a:bodyPr>
          <a:lstStyle/>
          <a:p>
            <a:pPr marL="0" indent="0">
              <a:spcBef>
                <a:spcPts val="622"/>
              </a:spcBef>
              <a:spcAft>
                <a:spcPts val="0"/>
              </a:spcAft>
              <a:buNone/>
              <a:defRPr/>
            </a:pPr>
            <a:r>
              <a:rPr lang="en-US" dirty="0" smtClean="0">
                <a:ea typeface="ＭＳ Ｐゴシック" pitchFamily="7" charset="-128"/>
                <a:cs typeface="+mn-cs"/>
              </a:rPr>
              <a:t>Examples of possible fraud include the following:</a:t>
            </a:r>
          </a:p>
          <a:p>
            <a:pPr marL="180955" indent="-180955">
              <a:spcBef>
                <a:spcPts val="622"/>
              </a:spcBef>
              <a:spcAft>
                <a:spcPts val="0"/>
              </a:spcAft>
              <a:buFont typeface="Wingdings" panose="05000000000000000000" pitchFamily="2" charset="2"/>
              <a:buChar char="§"/>
              <a:defRPr/>
            </a:pPr>
            <a:r>
              <a:rPr lang="en-US" dirty="0" smtClean="0">
                <a:ea typeface="ＭＳ Ｐゴシック" pitchFamily="7" charset="-128"/>
                <a:cs typeface="+mn-cs"/>
              </a:rPr>
              <a:t>Medicare or Medicaid is billed for services you never received, equipment you never got or that was returned</a:t>
            </a:r>
          </a:p>
          <a:p>
            <a:pPr marL="180955" indent="-180955">
              <a:spcBef>
                <a:spcPts val="622"/>
              </a:spcBef>
              <a:buFont typeface="Wingdings" panose="05000000000000000000" pitchFamily="2" charset="2"/>
              <a:buChar char="§"/>
              <a:defRPr/>
            </a:pPr>
            <a:r>
              <a:rPr lang="en-US" dirty="0">
                <a:ea typeface="ＭＳ Ｐゴシック" pitchFamily="7" charset="-128"/>
              </a:rPr>
              <a:t>Documents that are altered to gain a higher payment</a:t>
            </a:r>
          </a:p>
          <a:p>
            <a:pPr marL="180955" indent="-180955">
              <a:spcBef>
                <a:spcPts val="622"/>
              </a:spcBef>
              <a:buFont typeface="Wingdings" panose="05000000000000000000" pitchFamily="2" charset="2"/>
              <a:buChar char="§"/>
              <a:defRPr/>
            </a:pPr>
            <a:r>
              <a:rPr lang="en-US" dirty="0">
                <a:ea typeface="ＭＳ Ｐゴシック" pitchFamily="7" charset="-128"/>
              </a:rPr>
              <a:t>Misrepresentation of dates, descriptions of furnished services, or </a:t>
            </a:r>
            <a:r>
              <a:rPr lang="en-US" dirty="0" smtClean="0">
                <a:ea typeface="ＭＳ Ｐゴシック" pitchFamily="7" charset="-128"/>
              </a:rPr>
              <a:t>your identity </a:t>
            </a:r>
            <a:endParaRPr lang="en-US" dirty="0">
              <a:ea typeface="ＭＳ Ｐゴシック" pitchFamily="7" charset="-128"/>
            </a:endParaRPr>
          </a:p>
          <a:p>
            <a:pPr marL="180955" indent="-180955">
              <a:spcBef>
                <a:spcPts val="622"/>
              </a:spcBef>
              <a:buFont typeface="Wingdings" panose="05000000000000000000" pitchFamily="2" charset="2"/>
              <a:buChar char="§"/>
              <a:defRPr/>
            </a:pPr>
            <a:r>
              <a:rPr lang="en-US" dirty="0">
                <a:ea typeface="ＭＳ Ｐゴシック" pitchFamily="7" charset="-128"/>
              </a:rPr>
              <a:t>Someone else uses your Medicare/Medicaid card with or without your permission</a:t>
            </a:r>
          </a:p>
          <a:p>
            <a:pPr marL="180955" indent="-180955">
              <a:spcBef>
                <a:spcPts val="622"/>
              </a:spcBef>
              <a:buFont typeface="Wingdings" panose="05000000000000000000" pitchFamily="2" charset="2"/>
              <a:buChar char="§"/>
              <a:defRPr/>
            </a:pPr>
            <a:r>
              <a:rPr lang="en-US" dirty="0">
                <a:ea typeface="ＭＳ Ｐゴシック" pitchFamily="7" charset="-128"/>
              </a:rPr>
              <a:t>A company uses false information to mislead you into joining a Medicare plan</a:t>
            </a:r>
            <a:endParaRPr lang="en-US" dirty="0">
              <a:ea typeface="ＭＳ Ｐゴシック" pitchFamily="7" charset="-128"/>
              <a:hlinkClick r:id="rId3"/>
            </a:endParaRPr>
          </a:p>
          <a:p>
            <a:pPr marL="171450" indent="-171450">
              <a:spcBef>
                <a:spcPts val="622"/>
              </a:spcBef>
              <a:spcAft>
                <a:spcPts val="0"/>
              </a:spcAft>
              <a:buFont typeface="Wingdings" panose="05000000000000000000" pitchFamily="2" charset="2"/>
              <a:buChar char="§"/>
              <a:defRPr/>
            </a:pPr>
            <a:r>
              <a:rPr lang="en-US" dirty="0">
                <a:ea typeface="ＭＳ Ｐゴシック" pitchFamily="7" charset="-128"/>
              </a:rPr>
              <a:t>For recent examples </a:t>
            </a:r>
            <a:r>
              <a:rPr lang="en-US" dirty="0" smtClean="0"/>
              <a:t>of Medicare fraud by region, visit </a:t>
            </a:r>
            <a:r>
              <a:rPr lang="en-US" dirty="0"/>
              <a:t>CMS Outreach &amp; Education </a:t>
            </a:r>
            <a:r>
              <a:rPr lang="en-US" dirty="0" smtClean="0"/>
              <a:t>Medic at </a:t>
            </a:r>
            <a:r>
              <a:rPr lang="en-US" dirty="0">
                <a:ea typeface="ＭＳ Ｐゴシック"/>
                <a:hlinkClick r:id="rId3"/>
              </a:rPr>
              <a:t>medic-outreach.rainmakerssolutions.com/fraud-in-the-news</a:t>
            </a:r>
            <a:r>
              <a:rPr lang="en-US" dirty="0" smtClean="0">
                <a:ea typeface="ＭＳ Ｐゴシック"/>
                <a:hlinkClick r:id="rId3"/>
              </a:rPr>
              <a:t>/</a:t>
            </a:r>
            <a:r>
              <a:rPr lang="en-US" dirty="0">
                <a:ea typeface="ＭＳ Ｐゴシック"/>
              </a:rPr>
              <a:t> </a:t>
            </a:r>
            <a:r>
              <a:rPr lang="en-US" dirty="0" smtClean="0">
                <a:ea typeface="ＭＳ Ｐゴシック"/>
              </a:rPr>
              <a:t>to</a:t>
            </a:r>
            <a:r>
              <a:rPr lang="en-US" dirty="0" smtClean="0"/>
              <a:t> view the U.S. Department </a:t>
            </a:r>
            <a:r>
              <a:rPr lang="en-US" dirty="0"/>
              <a:t>of </a:t>
            </a:r>
            <a:r>
              <a:rPr lang="en-US" dirty="0" smtClean="0"/>
              <a:t>Justice’s “Fraud </a:t>
            </a:r>
            <a:r>
              <a:rPr lang="en-US" dirty="0"/>
              <a:t>in the News” press </a:t>
            </a:r>
            <a:r>
              <a:rPr lang="en-US" dirty="0" smtClean="0"/>
              <a:t>releases.</a:t>
            </a:r>
            <a:endParaRPr lang="en-US" b="0" baseline="0" dirty="0" smtClean="0">
              <a:solidFill>
                <a:schemeClr val="accent2">
                  <a:lumMod val="40000"/>
                  <a:lumOff val="60000"/>
                </a:schemeClr>
              </a:solidFill>
              <a:ea typeface="ＭＳ Ｐゴシック"/>
            </a:endParaRPr>
          </a:p>
        </p:txBody>
      </p:sp>
    </p:spTree>
    <p:extLst>
      <p:ext uri="{BB962C8B-B14F-4D97-AF65-F5344CB8AC3E}">
        <p14:creationId xmlns:p14="http://schemas.microsoft.com/office/powerpoint/2010/main" val="2397453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132099" name="Notes Placeholder 2"/>
          <p:cNvSpPr>
            <a:spLocks noGrp="1"/>
          </p:cNvSpPr>
          <p:nvPr>
            <p:ph type="body" idx="1"/>
          </p:nvPr>
        </p:nvSpPr>
        <p:spPr bwMode="auto">
          <a:xfrm>
            <a:off x="685800" y="4393581"/>
            <a:ext cx="5514975" cy="4197969"/>
          </a:xfrm>
        </p:spPr>
        <p:txBody>
          <a:bodyPr wrap="square" numCol="1" anchor="t" anchorCtr="0" compatLnSpc="1">
            <a:prstTxWarp prst="textNoShape">
              <a:avLst/>
            </a:prstTxWarp>
            <a:normAutofit/>
          </a:bodyPr>
          <a:lstStyle/>
          <a:p>
            <a:pPr marL="0" indent="0" defTabSz="944735">
              <a:spcBef>
                <a:spcPts val="600"/>
              </a:spcBef>
              <a:spcAft>
                <a:spcPts val="0"/>
              </a:spcAft>
              <a:buNone/>
              <a:defRPr/>
            </a:pPr>
            <a:r>
              <a:rPr lang="en-US" dirty="0" smtClean="0">
                <a:ea typeface="ＭＳ Ｐゴシック"/>
              </a:rPr>
              <a:t>If you share your Medicaid card or number with anyone other than your health care providers, there are programs in place and consequences. </a:t>
            </a:r>
          </a:p>
          <a:p>
            <a:pPr marL="171450" indent="-171450" defTabSz="944735">
              <a:spcBef>
                <a:spcPts val="600"/>
              </a:spcBef>
              <a:spcAft>
                <a:spcPts val="0"/>
              </a:spcAft>
              <a:buFont typeface="Wingdings" panose="05000000000000000000" pitchFamily="2" charset="2"/>
              <a:buChar char="§"/>
              <a:defRPr/>
            </a:pPr>
            <a:r>
              <a:rPr lang="en-US" dirty="0" smtClean="0">
                <a:ea typeface="ＭＳ Ｐゴシック"/>
              </a:rPr>
              <a:t>The Medicaid lock-in program limits you to certain doctors, drug stores, and hospitals. Lock-in may be used for people with Medicaid in these circumstances:</a:t>
            </a:r>
          </a:p>
          <a:p>
            <a:pPr marL="285750" lvl="1" indent="-114300" defTabSz="944735">
              <a:spcBef>
                <a:spcPts val="600"/>
              </a:spcBef>
              <a:spcAft>
                <a:spcPts val="0"/>
              </a:spcAft>
              <a:buFont typeface="Arial" panose="020B0604020202020204" pitchFamily="34" charset="0"/>
              <a:buChar char="•"/>
              <a:defRPr/>
            </a:pPr>
            <a:r>
              <a:rPr lang="en-US" dirty="0" smtClean="0">
                <a:ea typeface="ＭＳ Ｐゴシック"/>
              </a:rPr>
              <a:t>Visiting hospital emergency departments for non-emergency health concerns</a:t>
            </a:r>
          </a:p>
          <a:p>
            <a:pPr marL="285750" lvl="1" indent="-114300" defTabSz="944735">
              <a:spcBef>
                <a:spcPts val="600"/>
              </a:spcBef>
              <a:spcAft>
                <a:spcPts val="0"/>
              </a:spcAft>
              <a:buFont typeface="Arial" panose="020B0604020202020204" pitchFamily="34" charset="0"/>
              <a:buChar char="•"/>
              <a:defRPr/>
            </a:pPr>
            <a:r>
              <a:rPr lang="en-US" dirty="0" smtClean="0">
                <a:ea typeface="ＭＳ Ｐゴシック"/>
              </a:rPr>
              <a:t>Using 2 or more hospitals for emergency room services</a:t>
            </a:r>
          </a:p>
          <a:p>
            <a:pPr marL="285750" lvl="1" indent="-114300" defTabSz="944735">
              <a:spcBef>
                <a:spcPts val="600"/>
              </a:spcBef>
              <a:spcAft>
                <a:spcPts val="0"/>
              </a:spcAft>
              <a:buFont typeface="Arial" panose="020B0604020202020204" pitchFamily="34" charset="0"/>
              <a:buChar char="•"/>
              <a:defRPr/>
            </a:pPr>
            <a:r>
              <a:rPr lang="en-US" dirty="0" smtClean="0">
                <a:ea typeface="ＭＳ Ｐゴシック"/>
              </a:rPr>
              <a:t>Using 2 or more doctors resulting in duplicated medications and/or treatments</a:t>
            </a:r>
          </a:p>
          <a:p>
            <a:pPr marL="285750" lvl="1" indent="-114300" defTabSz="944735">
              <a:spcBef>
                <a:spcPts val="600"/>
              </a:spcBef>
              <a:spcAft>
                <a:spcPts val="0"/>
              </a:spcAft>
              <a:buFont typeface="Arial" panose="020B0604020202020204" pitchFamily="34" charset="0"/>
              <a:buChar char="•"/>
              <a:defRPr/>
            </a:pPr>
            <a:r>
              <a:rPr lang="en-US" dirty="0" smtClean="0">
                <a:ea typeface="ＭＳ Ｐゴシック"/>
              </a:rPr>
              <a:t>Exhibiting possible drug-seeking behavior</a:t>
            </a:r>
          </a:p>
          <a:p>
            <a:pPr marL="457200" lvl="3" indent="-171450" defTabSz="944735">
              <a:spcBef>
                <a:spcPts val="600"/>
              </a:spcBef>
              <a:spcAft>
                <a:spcPts val="0"/>
              </a:spcAft>
              <a:buSzPct val="50000"/>
              <a:buFont typeface="Wingdings" panose="05000000000000000000" pitchFamily="2" charset="2"/>
              <a:buChar char="q"/>
              <a:defRPr/>
            </a:pPr>
            <a:r>
              <a:rPr lang="en-US" dirty="0" smtClean="0">
                <a:ea typeface="ＭＳ Ｐゴシック"/>
              </a:rPr>
              <a:t>Requesting a specific scheduled </a:t>
            </a:r>
            <a:r>
              <a:rPr lang="en-US" dirty="0">
                <a:ea typeface="ＭＳ Ｐゴシック"/>
              </a:rPr>
              <a:t>medication (narcotics)</a:t>
            </a:r>
          </a:p>
          <a:p>
            <a:pPr marL="457200" lvl="3" indent="-171450" defTabSz="944735">
              <a:spcBef>
                <a:spcPts val="600"/>
              </a:spcBef>
              <a:spcAft>
                <a:spcPts val="0"/>
              </a:spcAft>
              <a:buSzPct val="50000"/>
              <a:buFont typeface="Wingdings" panose="05000000000000000000" pitchFamily="2" charset="2"/>
              <a:buChar char="q"/>
              <a:defRPr/>
            </a:pPr>
            <a:r>
              <a:rPr lang="en-US" dirty="0" smtClean="0">
                <a:ea typeface="ＭＳ Ｐゴシック"/>
              </a:rPr>
              <a:t>Requesting early refills of scheduled medications</a:t>
            </a:r>
          </a:p>
          <a:p>
            <a:pPr marL="457200" lvl="3" indent="-171450" defTabSz="944735">
              <a:spcBef>
                <a:spcPts val="600"/>
              </a:spcBef>
              <a:spcAft>
                <a:spcPts val="0"/>
              </a:spcAft>
              <a:buSzPct val="50000"/>
              <a:buFont typeface="Wingdings" panose="05000000000000000000" pitchFamily="2" charset="2"/>
              <a:buChar char="q"/>
              <a:defRPr/>
            </a:pPr>
            <a:r>
              <a:rPr lang="en-US" dirty="0" smtClean="0">
                <a:ea typeface="ＭＳ Ｐゴシック"/>
              </a:rPr>
              <a:t>Reporting frequent losses of scheduled medications </a:t>
            </a:r>
          </a:p>
          <a:p>
            <a:pPr marL="457200" lvl="3" indent="-171450" defTabSz="944735">
              <a:spcBef>
                <a:spcPts val="600"/>
              </a:spcBef>
              <a:spcAft>
                <a:spcPts val="0"/>
              </a:spcAft>
              <a:buSzPct val="50000"/>
              <a:buFont typeface="Wingdings" panose="05000000000000000000" pitchFamily="2" charset="2"/>
              <a:buChar char="q"/>
              <a:defRPr/>
            </a:pPr>
            <a:r>
              <a:rPr lang="en-US" dirty="0" smtClean="0">
                <a:ea typeface="ＭＳ Ｐゴシック"/>
              </a:rPr>
              <a:t>Using multiple pharmacies to fill prescriptions</a:t>
            </a:r>
          </a:p>
          <a:p>
            <a:pPr marL="171450" indent="-171450" defTabSz="944735">
              <a:spcBef>
                <a:spcPts val="600"/>
              </a:spcBef>
              <a:spcAft>
                <a:spcPts val="0"/>
              </a:spcAft>
              <a:buFont typeface="Wingdings" panose="05000000000000000000" pitchFamily="2" charset="2"/>
              <a:buChar char="§"/>
              <a:defRPr/>
            </a:pPr>
            <a:r>
              <a:rPr lang="en-US" dirty="0">
                <a:ea typeface="ＭＳ Ｐゴシック"/>
              </a:rPr>
              <a:t>Your medical records could be wrong—the next time you go to the doctor, </a:t>
            </a:r>
            <a:r>
              <a:rPr lang="en-US" dirty="0" smtClean="0">
                <a:ea typeface="ＭＳ Ｐゴシック"/>
              </a:rPr>
              <a:t>you’ll </a:t>
            </a:r>
            <a:r>
              <a:rPr lang="en-US" dirty="0">
                <a:ea typeface="ＭＳ Ｐゴシック"/>
              </a:rPr>
              <a:t>have to explain what happened so you don’t get the wrong kind of care</a:t>
            </a:r>
          </a:p>
          <a:p>
            <a:pPr marL="180955" indent="-180955" defTabSz="944735">
              <a:spcBef>
                <a:spcPts val="600"/>
              </a:spcBef>
              <a:spcAft>
                <a:spcPts val="0"/>
              </a:spcAft>
              <a:buFont typeface="Wingdings" panose="05000000000000000000" pitchFamily="2" charset="2"/>
              <a:buChar char="§"/>
              <a:defRPr/>
            </a:pPr>
            <a:r>
              <a:rPr lang="en-US" dirty="0">
                <a:ea typeface="ＭＳ Ｐゴシック"/>
              </a:rPr>
              <a:t>You may have to pay money back or be fined</a:t>
            </a:r>
          </a:p>
          <a:p>
            <a:pPr marL="180955" indent="-180955" defTabSz="944735">
              <a:spcBef>
                <a:spcPts val="600"/>
              </a:spcBef>
              <a:spcAft>
                <a:spcPts val="0"/>
              </a:spcAft>
              <a:buFont typeface="Wingdings" panose="05000000000000000000" pitchFamily="2" charset="2"/>
              <a:buChar char="§"/>
              <a:defRPr/>
            </a:pPr>
            <a:r>
              <a:rPr lang="en-US" dirty="0">
                <a:ea typeface="ＭＳ Ｐゴシック"/>
              </a:rPr>
              <a:t>You could be arrested and spend time in jail if found guilty of fraud </a:t>
            </a:r>
          </a:p>
          <a:p>
            <a:pPr marL="180955" indent="-180955" defTabSz="944735">
              <a:spcBef>
                <a:spcPts val="600"/>
              </a:spcBef>
              <a:spcAft>
                <a:spcPts val="0"/>
              </a:spcAft>
              <a:buFont typeface="Wingdings" panose="05000000000000000000" pitchFamily="2" charset="2"/>
              <a:buChar char="§"/>
              <a:defRPr/>
            </a:pPr>
            <a:r>
              <a:rPr lang="en-US" dirty="0">
                <a:ea typeface="ＭＳ Ｐゴシック"/>
              </a:rPr>
              <a:t>You might lose your Medicaid benefits</a:t>
            </a:r>
          </a:p>
        </p:txBody>
      </p:sp>
    </p:spTree>
    <p:extLst>
      <p:ext uri="{BB962C8B-B14F-4D97-AF65-F5344CB8AC3E}">
        <p14:creationId xmlns:p14="http://schemas.microsoft.com/office/powerpoint/2010/main" val="2307824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88067" name="Notes Placeholder 2"/>
          <p:cNvSpPr>
            <a:spLocks noGrp="1"/>
          </p:cNvSpPr>
          <p:nvPr>
            <p:ph type="body" idx="1"/>
          </p:nvPr>
        </p:nvSpPr>
        <p:spPr bwMode="auto">
          <a:xfrm>
            <a:off x="702949" y="4381500"/>
            <a:ext cx="5478776" cy="4303713"/>
          </a:xfrm>
        </p:spPr>
        <p:txBody>
          <a:bodyPr wrap="square" numCol="1" anchor="t" anchorCtr="0" compatLnSpc="1">
            <a:prstTxWarp prst="textNoShape">
              <a:avLst/>
            </a:prstTxWarp>
          </a:bodyPr>
          <a:lstStyle/>
          <a:p>
            <a:pPr marL="0" indent="0">
              <a:spcBef>
                <a:spcPts val="600"/>
              </a:spcBef>
              <a:spcAft>
                <a:spcPts val="0"/>
              </a:spcAft>
              <a:buNone/>
              <a:defRPr/>
            </a:pPr>
            <a:r>
              <a:rPr lang="en-US" dirty="0" smtClean="0">
                <a:ea typeface="ＭＳ Ｐゴシック"/>
              </a:rPr>
              <a:t>Most individuals and organizations that work with Medicare and Medicaid are honest, but there are some bad actors. The Centers for Medicare &amp; Medicaid Services is continually taking the steps necessary to identify and prosecute these bad actors.</a:t>
            </a:r>
          </a:p>
          <a:p>
            <a:pPr marL="0" indent="0">
              <a:spcBef>
                <a:spcPts val="600"/>
              </a:spcBef>
              <a:spcAft>
                <a:spcPts val="0"/>
              </a:spcAft>
              <a:buNone/>
              <a:defRPr/>
            </a:pPr>
            <a:r>
              <a:rPr lang="en-US" dirty="0" smtClean="0">
                <a:ea typeface="ＭＳ Ｐゴシック"/>
              </a:rPr>
              <a:t>Any of the following may be involved in Medicare fraud and abuse:</a:t>
            </a:r>
          </a:p>
          <a:p>
            <a:pPr marL="180955" indent="-180955">
              <a:spcBef>
                <a:spcPts val="600"/>
              </a:spcBef>
              <a:spcAft>
                <a:spcPts val="0"/>
              </a:spcAft>
              <a:buFont typeface="Wingdings" panose="05000000000000000000" pitchFamily="2" charset="2"/>
              <a:buChar char="§"/>
              <a:defRPr/>
            </a:pPr>
            <a:r>
              <a:rPr lang="en-US" dirty="0" smtClean="0">
                <a:ea typeface="ＭＳ Ｐゴシック"/>
              </a:rPr>
              <a:t>Doctors and health care providers</a:t>
            </a:r>
          </a:p>
          <a:p>
            <a:pPr marL="180955" indent="-180955">
              <a:spcBef>
                <a:spcPts val="600"/>
              </a:spcBef>
              <a:spcAft>
                <a:spcPts val="0"/>
              </a:spcAft>
              <a:buFont typeface="Wingdings" panose="05000000000000000000" pitchFamily="2" charset="2"/>
              <a:buChar char="§"/>
              <a:defRPr/>
            </a:pPr>
            <a:r>
              <a:rPr lang="en-US" dirty="0" smtClean="0">
                <a:ea typeface="ＭＳ Ｐゴシック"/>
              </a:rPr>
              <a:t>Suppliers of durable medical equipment</a:t>
            </a:r>
          </a:p>
          <a:p>
            <a:pPr marL="180955" indent="-180955">
              <a:spcBef>
                <a:spcPts val="600"/>
              </a:spcBef>
              <a:spcAft>
                <a:spcPts val="0"/>
              </a:spcAft>
              <a:buFont typeface="Wingdings" panose="05000000000000000000" pitchFamily="2" charset="2"/>
              <a:buChar char="§"/>
              <a:defRPr/>
            </a:pPr>
            <a:r>
              <a:rPr lang="en-US" dirty="0" smtClean="0">
                <a:ea typeface="ＭＳ Ｐゴシック"/>
              </a:rPr>
              <a:t>Employees of doctors or suppliers </a:t>
            </a:r>
          </a:p>
          <a:p>
            <a:pPr marL="180955" indent="-180955">
              <a:spcBef>
                <a:spcPts val="600"/>
              </a:spcBef>
              <a:spcAft>
                <a:spcPts val="0"/>
              </a:spcAft>
              <a:buFont typeface="Wingdings" panose="05000000000000000000" pitchFamily="2" charset="2"/>
              <a:buChar char="§"/>
              <a:defRPr/>
            </a:pPr>
            <a:r>
              <a:rPr lang="en-US" dirty="0" smtClean="0">
                <a:ea typeface="ＭＳ Ｐゴシック"/>
              </a:rPr>
              <a:t>Employees of companies that manage Medicare billing</a:t>
            </a:r>
          </a:p>
          <a:p>
            <a:pPr marL="180955" indent="-180955">
              <a:spcBef>
                <a:spcPts val="600"/>
              </a:spcBef>
              <a:spcAft>
                <a:spcPts val="0"/>
              </a:spcAft>
              <a:buFont typeface="Wingdings" panose="05000000000000000000" pitchFamily="2" charset="2"/>
              <a:buChar char="§"/>
              <a:defRPr/>
            </a:pPr>
            <a:r>
              <a:rPr lang="en-US" dirty="0" smtClean="0">
                <a:ea typeface="ＭＳ Ｐゴシック"/>
              </a:rPr>
              <a:t>People with Medicare and/or Medicaid</a:t>
            </a:r>
          </a:p>
          <a:p>
            <a:pPr marL="0" indent="0">
              <a:spcBef>
                <a:spcPts val="600"/>
              </a:spcBef>
              <a:spcAft>
                <a:spcPts val="0"/>
              </a:spcAft>
              <a:buNone/>
              <a:defRPr/>
            </a:pPr>
            <a:r>
              <a:rPr lang="en-US" dirty="0" smtClean="0">
                <a:ea typeface="ＭＳ Ｐゴシック"/>
              </a:rPr>
              <a:t>Medicare fraud is prevalent, so it’s important for you to be aware of the various entities that have been implicated in fraud schemes. Those who commit fraud could be individuals who are in, or pretend to be in, any of the</a:t>
            </a:r>
            <a:r>
              <a:rPr lang="en-US" baseline="0" dirty="0" smtClean="0">
                <a:ea typeface="ＭＳ Ｐゴシック"/>
              </a:rPr>
              <a:t> above-mentioned </a:t>
            </a:r>
            <a:r>
              <a:rPr lang="en-US" dirty="0" smtClean="0">
                <a:ea typeface="ＭＳ Ｐゴシック"/>
              </a:rPr>
              <a:t>groups.</a:t>
            </a:r>
            <a:endParaRPr lang="en-US" dirty="0">
              <a:ea typeface="ＭＳ Ｐゴシック"/>
            </a:endParaRPr>
          </a:p>
        </p:txBody>
      </p:sp>
    </p:spTree>
    <p:extLst>
      <p:ext uri="{BB962C8B-B14F-4D97-AF65-F5344CB8AC3E}">
        <p14:creationId xmlns:p14="http://schemas.microsoft.com/office/powerpoint/2010/main" val="3895282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71575"/>
            <a:ext cx="4114800" cy="3086100"/>
          </a:xfrm>
        </p:spPr>
      </p:sp>
      <p:sp>
        <p:nvSpPr>
          <p:cNvPr id="3" name="Notes Placeholder 2"/>
          <p:cNvSpPr>
            <a:spLocks noGrp="1"/>
          </p:cNvSpPr>
          <p:nvPr>
            <p:ph type="body" idx="1"/>
          </p:nvPr>
        </p:nvSpPr>
        <p:spPr>
          <a:xfrm>
            <a:off x="671512" y="4419601"/>
            <a:ext cx="5514976" cy="4332288"/>
          </a:xfrm>
        </p:spPr>
        <p:txBody>
          <a:bodyPr>
            <a:normAutofit/>
          </a:bodyPr>
          <a:lstStyle/>
          <a:p>
            <a:pPr marL="0" indent="0">
              <a:lnSpc>
                <a:spcPct val="90000"/>
              </a:lnSpc>
              <a:spcBef>
                <a:spcPts val="600"/>
              </a:spcBef>
              <a:spcAft>
                <a:spcPts val="0"/>
              </a:spcAft>
              <a:buNone/>
            </a:pPr>
            <a:r>
              <a:rPr lang="en-US" dirty="0" smtClean="0"/>
              <a:t>An improper payment, according to the Government Accountability Office, is “any payment that shouldn’t have been made or that was made in an incorrect amount (including overpayments and underpayments) under statutory, contractual, administrative, or other legally applicable requirements.” President Obama established </a:t>
            </a:r>
            <a:r>
              <a:rPr lang="en-US" dirty="0"/>
              <a:t>a goal to reduce government-wide improper </a:t>
            </a:r>
            <a:r>
              <a:rPr lang="en-US" dirty="0" smtClean="0"/>
              <a:t>payments. </a:t>
            </a:r>
          </a:p>
          <a:p>
            <a:pPr marL="0" indent="0">
              <a:lnSpc>
                <a:spcPct val="90000"/>
              </a:lnSpc>
              <a:spcBef>
                <a:spcPts val="600"/>
              </a:spcBef>
              <a:spcAft>
                <a:spcPts val="0"/>
              </a:spcAft>
              <a:buNone/>
            </a:pPr>
            <a:r>
              <a:rPr lang="en-US" dirty="0" smtClean="0"/>
              <a:t>You can see from this graph the goal of reduction in each fiscal year (FY). As </a:t>
            </a:r>
            <a:r>
              <a:rPr lang="en-US" dirty="0"/>
              <a:t>part of the Accountable Government Initiative, Medicare and Medicaid are considered high-error programs. </a:t>
            </a:r>
            <a:r>
              <a:rPr lang="en-US" dirty="0" smtClean="0"/>
              <a:t>Medicare processes </a:t>
            </a:r>
            <a:r>
              <a:rPr lang="en-US" dirty="0"/>
              <a:t>over 1</a:t>
            </a:r>
            <a:r>
              <a:rPr lang="en-US" dirty="0" smtClean="0"/>
              <a:t> </a:t>
            </a:r>
            <a:r>
              <a:rPr lang="en-US" dirty="0"/>
              <a:t>billion </a:t>
            </a:r>
            <a:r>
              <a:rPr lang="en-US" dirty="0" smtClean="0"/>
              <a:t>fee-for-service (FFS) claims </a:t>
            </a:r>
            <a:r>
              <a:rPr lang="en-US" dirty="0"/>
              <a:t>per </a:t>
            </a:r>
            <a:r>
              <a:rPr lang="en-US" dirty="0" smtClean="0"/>
              <a:t>year, and pays over $350 billion for more than 55 million beneficiaries. The FY 2015 improper payment rate was 12.1%, representing $43.3 billion in improper payments. The 2016 Medicare improper payment rate target is 11.5%.</a:t>
            </a:r>
          </a:p>
          <a:p>
            <a:pPr marL="0" indent="0">
              <a:lnSpc>
                <a:spcPct val="90000"/>
              </a:lnSpc>
              <a:spcBef>
                <a:spcPts val="600"/>
              </a:spcBef>
              <a:spcAft>
                <a:spcPts val="0"/>
              </a:spcAft>
              <a:buNone/>
            </a:pPr>
            <a:r>
              <a:rPr lang="en-US" dirty="0" smtClean="0"/>
              <a:t>The FY 2015 Medicare FFS improper payment rate decreased from 12.7% in FY 2014 to 12.1% in FY 2015, meeting and exceeding the FY 2015 improper payment rate target of 12.5%. This decrease was driven by a reduction in improper payments for inpatient hospital and durable medical equipment, prosthetics, orthotics, and supplies (DMEPOS) claims. The primary causes of improper payments are insufficient documentation and medical-necessity errors. Insufficient documentation errors for home health claims were the major contributing factors to the FY 2015 improper payment rate.</a:t>
            </a:r>
          </a:p>
          <a:p>
            <a:pPr>
              <a:lnSpc>
                <a:spcPct val="90000"/>
              </a:lnSpc>
              <a:spcBef>
                <a:spcPts val="600"/>
              </a:spcBef>
            </a:pPr>
            <a:r>
              <a:rPr lang="en-US" b="1" dirty="0" smtClean="0"/>
              <a:t>NOTE</a:t>
            </a:r>
            <a:r>
              <a:rPr lang="en-US" dirty="0" smtClean="0"/>
              <a:t>: </a:t>
            </a:r>
            <a:r>
              <a:rPr lang="en-US" dirty="0"/>
              <a:t>E</a:t>
            </a:r>
            <a:r>
              <a:rPr lang="en-US" dirty="0" smtClean="0"/>
              <a:t>rror rates can be viewed at </a:t>
            </a:r>
            <a:r>
              <a:rPr lang="en-US" u="sng" dirty="0" smtClean="0">
                <a:hlinkClick r:id="rId3"/>
              </a:rPr>
              <a:t>paymentaccuracy.gov</a:t>
            </a:r>
            <a:r>
              <a:rPr lang="en-US" dirty="0" smtClean="0"/>
              <a:t>. Medicare claims information is available in the 2015 CMS Statistics Reference Booklet, at </a:t>
            </a:r>
          </a:p>
          <a:p>
            <a:pPr>
              <a:lnSpc>
                <a:spcPct val="90000"/>
              </a:lnSpc>
              <a:spcBef>
                <a:spcPts val="600"/>
              </a:spcBef>
            </a:pPr>
            <a:r>
              <a:rPr lang="en-US" u="sng" dirty="0" smtClean="0">
                <a:hlinkClick r:id="rId4"/>
              </a:rPr>
              <a:t>CMS.gov/CMS-Statistics-Reference-Booklet/Downloads/2015CMSStatistics.pdf</a:t>
            </a:r>
            <a:r>
              <a:rPr lang="en-US" dirty="0" smtClean="0"/>
              <a:t>.</a:t>
            </a:r>
            <a:endParaRPr lang="en-US" dirty="0"/>
          </a:p>
        </p:txBody>
      </p:sp>
    </p:spTree>
    <p:extLst>
      <p:ext uri="{BB962C8B-B14F-4D97-AF65-F5344CB8AC3E}">
        <p14:creationId xmlns:p14="http://schemas.microsoft.com/office/powerpoint/2010/main" val="1775113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Tree>
    <p:extLst>
      <p:ext uri="{BB962C8B-B14F-4D97-AF65-F5344CB8AC3E}">
        <p14:creationId xmlns:p14="http://schemas.microsoft.com/office/powerpoint/2010/main" val="2048620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ED83F-1296-4F05-B0C0-D96BB9917D4E}" type="datetimeFigureOut">
              <a:rPr lang="en-US" smtClean="0"/>
              <a:t>07/07/2016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97769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ED83F-1296-4F05-B0C0-D96BB9917D4E}" type="datetimeFigureOut">
              <a:rPr lang="en-US" smtClean="0"/>
              <a:t>07/07/2016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945641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8229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smtClean="0"/>
              <a:t>May 2016</a:t>
            </a:r>
            <a:endParaRPr lang="en-US" dirty="0"/>
          </a:p>
        </p:txBody>
      </p:sp>
      <p:sp>
        <p:nvSpPr>
          <p:cNvPr id="7" name="Slide Number Placeholder 6"/>
          <p:cNvSpPr>
            <a:spLocks noGrp="1"/>
          </p:cNvSpPr>
          <p:nvPr>
            <p:ph type="sldNum" sz="quarter" idx="12"/>
          </p:nvPr>
        </p:nvSpPr>
        <p:spPr/>
        <p:txBody>
          <a:bodyPr/>
          <a:lstStyle/>
          <a:p>
            <a:fld id="{BDDA0CBE-EFB6-C34D-81FF-BF5DCACA5E09}" type="slidenum">
              <a:rPr lang="en-US" smtClean="0"/>
              <a:t>‹#›</a:t>
            </a:fld>
            <a:endParaRPr lang="en-US" dirty="0"/>
          </a:p>
        </p:txBody>
      </p:sp>
      <p:sp>
        <p:nvSpPr>
          <p:cNvPr id="8" name="Footer Placeholder 4"/>
          <p:cNvSpPr>
            <a:spLocks noGrp="1"/>
          </p:cNvSpPr>
          <p:nvPr>
            <p:ph type="ftr" sz="quarter" idx="3"/>
          </p:nvPr>
        </p:nvSpPr>
        <p:spPr>
          <a:xfrm>
            <a:off x="2899508" y="6356352"/>
            <a:ext cx="3477846" cy="365125"/>
          </a:xfrm>
          <a:prstGeom prst="rect">
            <a:avLst/>
          </a:prstGeom>
        </p:spPr>
        <p:txBody>
          <a:bodyPr vert="horz" lIns="91440" tIns="45720" rIns="91440" bIns="45720" rtlCol="0" anchor="ctr"/>
          <a:lstStyle>
            <a:lvl1pPr algn="ctr">
              <a:defRPr sz="900">
                <a:solidFill>
                  <a:srgbClr val="000000"/>
                </a:solidFill>
              </a:defRPr>
            </a:lvl1pPr>
          </a:lstStyle>
          <a:p>
            <a:r>
              <a:rPr lang="en-US" dirty="0" smtClean="0">
                <a:solidFill>
                  <a:prstClr val="black"/>
                </a:solidFill>
              </a:rPr>
              <a:t>Medicare and Medicaid Fraud and Abuse Prevention</a:t>
            </a:r>
            <a:endParaRPr lang="en-US" dirty="0">
              <a:solidFill>
                <a:prstClr val="black"/>
              </a:solidFill>
            </a:endParaRPr>
          </a:p>
        </p:txBody>
      </p:sp>
    </p:spTree>
    <p:extLst>
      <p:ext uri="{BB962C8B-B14F-4D97-AF65-F5344CB8AC3E}">
        <p14:creationId xmlns:p14="http://schemas.microsoft.com/office/powerpoint/2010/main" val="3545457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28650" y="1098884"/>
            <a:ext cx="7886700" cy="5078079"/>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B75908-2BC4-4CCC-BE4B-63652A0FD379}" type="slidenum">
              <a:rPr lang="en-US" smtClean="0"/>
              <a:t>‹#›</a:t>
            </a:fld>
            <a:endParaRPr lang="en-US" dirty="0"/>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F8ED83F-1296-4F05-B0C0-D96BB9917D4E}" type="datetimeFigureOut">
              <a:rPr lang="en-US" smtClean="0"/>
              <a:t>07/07/2016</a:t>
            </a:fld>
            <a:endParaRPr lang="en-US" dirty="0"/>
          </a:p>
        </p:txBody>
      </p:sp>
    </p:spTree>
    <p:extLst>
      <p:ext uri="{BB962C8B-B14F-4D97-AF65-F5344CB8AC3E}">
        <p14:creationId xmlns:p14="http://schemas.microsoft.com/office/powerpoint/2010/main" val="2149198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133893"/>
            <a:ext cx="3886200" cy="504307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133893"/>
            <a:ext cx="3886200" cy="504307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a:t>
            </a:fld>
            <a:endParaRPr lang="en-US" dirty="0"/>
          </a:p>
        </p:txBody>
      </p:sp>
      <p:sp>
        <p:nvSpPr>
          <p:cNvPr id="8"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F8ED83F-1296-4F05-B0C0-D96BB9917D4E}" type="datetimeFigureOut">
              <a:rPr lang="en-US" smtClean="0"/>
              <a:t>07/07/2016</a:t>
            </a:fld>
            <a:endParaRPr lang="en-US" dirty="0"/>
          </a:p>
        </p:txBody>
      </p:sp>
    </p:spTree>
    <p:extLst>
      <p:ext uri="{BB962C8B-B14F-4D97-AF65-F5344CB8AC3E}">
        <p14:creationId xmlns:p14="http://schemas.microsoft.com/office/powerpoint/2010/main" val="3212162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a:t>
            </a:fld>
            <a:endParaRPr lang="en-US" dirty="0"/>
          </a:p>
        </p:txBody>
      </p:sp>
      <p:sp>
        <p:nvSpPr>
          <p:cNvPr id="10"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F8ED83F-1296-4F05-B0C0-D96BB9917D4E}" type="datetimeFigureOut">
              <a:rPr lang="en-US" smtClean="0"/>
              <a:t>07/07/2016</a:t>
            </a:fld>
            <a:endParaRPr lang="en-US" dirty="0"/>
          </a:p>
        </p:txBody>
      </p:sp>
    </p:spTree>
    <p:extLst>
      <p:ext uri="{BB962C8B-B14F-4D97-AF65-F5344CB8AC3E}">
        <p14:creationId xmlns:p14="http://schemas.microsoft.com/office/powerpoint/2010/main" val="2738306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a:t>
            </a:fld>
            <a:endParaRPr lang="en-US" dirty="0"/>
          </a:p>
        </p:txBody>
      </p:sp>
      <p:sp>
        <p:nvSpPr>
          <p:cNvPr id="6"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F8ED83F-1296-4F05-B0C0-D96BB9917D4E}" type="datetimeFigureOut">
              <a:rPr lang="en-US" smtClean="0"/>
              <a:t>07/07/2016</a:t>
            </a:fld>
            <a:endParaRPr lang="en-US" dirty="0"/>
          </a:p>
        </p:txBody>
      </p:sp>
    </p:spTree>
    <p:extLst>
      <p:ext uri="{BB962C8B-B14F-4D97-AF65-F5344CB8AC3E}">
        <p14:creationId xmlns:p14="http://schemas.microsoft.com/office/powerpoint/2010/main" val="1637421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B75908-2BC4-4CCC-BE4B-63652A0FD379}" type="slidenum">
              <a:rPr lang="en-US" smtClean="0"/>
              <a:t>‹#›</a:t>
            </a:fld>
            <a:endParaRPr lang="en-US" dirty="0"/>
          </a:p>
        </p:txBody>
      </p:sp>
      <p:sp>
        <p:nvSpPr>
          <p:cNvPr id="5"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F8ED83F-1296-4F05-B0C0-D96BB9917D4E}" type="datetimeFigureOut">
              <a:rPr lang="en-US" smtClean="0"/>
              <a:t>07/07/2016</a:t>
            </a:fld>
            <a:endParaRPr lang="en-US" dirty="0"/>
          </a:p>
        </p:txBody>
      </p:sp>
    </p:spTree>
    <p:extLst>
      <p:ext uri="{BB962C8B-B14F-4D97-AF65-F5344CB8AC3E}">
        <p14:creationId xmlns:p14="http://schemas.microsoft.com/office/powerpoint/2010/main" val="3226794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a:t>
            </a:fld>
            <a:endParaRPr lang="en-US" dirty="0"/>
          </a:p>
        </p:txBody>
      </p:sp>
      <p:sp>
        <p:nvSpPr>
          <p:cNvPr id="8"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F8ED83F-1296-4F05-B0C0-D96BB9917D4E}" type="datetimeFigureOut">
              <a:rPr lang="en-US" smtClean="0"/>
              <a:t>07/07/2016</a:t>
            </a:fld>
            <a:endParaRPr lang="en-US" dirty="0"/>
          </a:p>
        </p:txBody>
      </p:sp>
    </p:spTree>
    <p:extLst>
      <p:ext uri="{BB962C8B-B14F-4D97-AF65-F5344CB8AC3E}">
        <p14:creationId xmlns:p14="http://schemas.microsoft.com/office/powerpoint/2010/main" val="1136694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a:t>
            </a:fld>
            <a:endParaRPr lang="en-US" dirty="0"/>
          </a:p>
        </p:txBody>
      </p:sp>
    </p:spTree>
    <p:extLst>
      <p:ext uri="{BB962C8B-B14F-4D97-AF65-F5344CB8AC3E}">
        <p14:creationId xmlns:p14="http://schemas.microsoft.com/office/powerpoint/2010/main" val="244336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3_CMS title1">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hasCustomPrompt="1"/>
          </p:nvPr>
        </p:nvSpPr>
        <p:spPr>
          <a:xfrm>
            <a:off x="0" y="1371600"/>
            <a:ext cx="9144000" cy="1066800"/>
          </a:xfrm>
          <a:prstGeom prst="rect">
            <a:avLst/>
          </a:prstGeom>
          <a:solidFill>
            <a:srgbClr val="084A9C"/>
          </a:solidFill>
        </p:spPr>
        <p:txBody>
          <a:bodyPr/>
          <a:lstStyle>
            <a:lvl1pPr>
              <a:defRPr baseline="0">
                <a:solidFill>
                  <a:schemeClr val="bg1"/>
                </a:solidFill>
              </a:defRPr>
            </a:lvl1pPr>
          </a:lstStyle>
          <a:p>
            <a:r>
              <a:rPr lang="en-US" dirty="0" smtClean="0"/>
              <a:t>National Training Program</a:t>
            </a:r>
            <a:endParaRPr lang="en-US" dirty="0"/>
          </a:p>
        </p:txBody>
      </p:sp>
      <p:sp>
        <p:nvSpPr>
          <p:cNvPr id="14" name="TextBox 13"/>
          <p:cNvSpPr txBox="1"/>
          <p:nvPr userDrawn="1"/>
        </p:nvSpPr>
        <p:spPr>
          <a:xfrm>
            <a:off x="-1668146" y="4928188"/>
            <a:ext cx="184666" cy="369332"/>
          </a:xfrm>
          <a:prstGeom prst="rect">
            <a:avLst/>
          </a:prstGeom>
          <a:noFill/>
        </p:spPr>
        <p:txBody>
          <a:bodyPr wrap="none" rtlCol="0">
            <a:spAutoFit/>
          </a:bodyPr>
          <a:lstStyle/>
          <a:p>
            <a:pPr fontAlgn="auto">
              <a:spcBef>
                <a:spcPts val="0"/>
              </a:spcBef>
              <a:spcAft>
                <a:spcPts val="0"/>
              </a:spcAft>
            </a:pPr>
            <a:endParaRPr lang="en-US" dirty="0">
              <a:solidFill>
                <a:prstClr val="black"/>
              </a:solidFill>
              <a:latin typeface="Calibri"/>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8" name="Text Placeholder 2"/>
          <p:cNvSpPr>
            <a:spLocks noGrp="1"/>
          </p:cNvSpPr>
          <p:nvPr>
            <p:ph type="body" sz="quarter" idx="10" hasCustomPrompt="1"/>
          </p:nvPr>
        </p:nvSpPr>
        <p:spPr>
          <a:xfrm>
            <a:off x="5728709" y="2819400"/>
            <a:ext cx="3186691" cy="1143000"/>
          </a:xfrm>
        </p:spPr>
        <p:txBody>
          <a:bodyPr>
            <a:normAutofit/>
          </a:bodyPr>
          <a:lstStyle>
            <a:lvl1pPr marL="0" indent="0" algn="l">
              <a:buNone/>
              <a:defRPr lang="en-US" sz="2400" b="1" i="1" kern="1200" dirty="0" smtClean="0">
                <a:solidFill>
                  <a:srgbClr val="084A9C"/>
                </a:solidFill>
                <a:latin typeface="+mn-lt"/>
                <a:ea typeface="+mn-ea"/>
                <a:cs typeface="+mn-cs"/>
              </a:defRPr>
            </a:lvl1pPr>
          </a:lstStyle>
          <a:p>
            <a:pPr algn="l"/>
            <a:r>
              <a:rPr lang="en-US" sz="2400" b="1" i="1" dirty="0" smtClean="0">
                <a:solidFill>
                  <a:srgbClr val="084A9C"/>
                </a:solidFill>
              </a:rPr>
              <a:t>Module number</a:t>
            </a:r>
          </a:p>
          <a:p>
            <a:pPr algn="l"/>
            <a:endParaRPr lang="en-US" sz="2800" b="0" i="1" dirty="0" smtClean="0">
              <a:solidFill>
                <a:srgbClr val="084A9C"/>
              </a:solidFill>
            </a:endParaRPr>
          </a:p>
        </p:txBody>
      </p:sp>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2909" t="3922" r="2763" b="4612"/>
          <a:stretch/>
        </p:blipFill>
        <p:spPr>
          <a:xfrm>
            <a:off x="197593" y="2895600"/>
            <a:ext cx="5224411" cy="3554569"/>
          </a:xfrm>
          <a:prstGeom prst="rect">
            <a:avLst/>
          </a:prstGeom>
        </p:spPr>
      </p:pic>
      <p:sp>
        <p:nvSpPr>
          <p:cNvPr id="9" name="Text Placeholder 2"/>
          <p:cNvSpPr>
            <a:spLocks noGrp="1"/>
          </p:cNvSpPr>
          <p:nvPr>
            <p:ph type="body" sz="quarter" idx="11" hasCustomPrompt="1"/>
          </p:nvPr>
        </p:nvSpPr>
        <p:spPr>
          <a:xfrm>
            <a:off x="5715000" y="4191000"/>
            <a:ext cx="3200400" cy="10668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Title</a:t>
            </a:r>
            <a:endParaRPr lang="en-US" sz="2800" b="0" i="1" dirty="0" smtClean="0">
              <a:solidFill>
                <a:srgbClr val="084A9C"/>
              </a:solidFill>
            </a:endParaRPr>
          </a:p>
        </p:txBody>
      </p:sp>
    </p:spTree>
    <p:extLst>
      <p:ext uri="{BB962C8B-B14F-4D97-AF65-F5344CB8AC3E}">
        <p14:creationId xmlns:p14="http://schemas.microsoft.com/office/powerpoint/2010/main" val="427545550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28650" y="1152395"/>
            <a:ext cx="7886700" cy="502456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Medicare Rights and Protections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May 2016</a:t>
            </a:r>
            <a:endParaRPr lang="en-US" dirty="0">
              <a:solidFill>
                <a:prstClr val="black">
                  <a:tint val="75000"/>
                </a:prstClr>
              </a:solidFill>
            </a:endParaRPr>
          </a:p>
        </p:txBody>
      </p:sp>
    </p:spTree>
    <p:extLst>
      <p:ext uri="{BB962C8B-B14F-4D97-AF65-F5344CB8AC3E}">
        <p14:creationId xmlns:p14="http://schemas.microsoft.com/office/powerpoint/2010/main" val="1476825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118840"/>
            <a:ext cx="3886200" cy="505812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118840"/>
            <a:ext cx="3886200" cy="505812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Medicare Rights and Protections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May 2016</a:t>
            </a:r>
            <a:endParaRPr lang="en-US" dirty="0">
              <a:solidFill>
                <a:prstClr val="black">
                  <a:tint val="75000"/>
                </a:prstClr>
              </a:solidFill>
            </a:endParaRPr>
          </a:p>
        </p:txBody>
      </p:sp>
    </p:spTree>
    <p:extLst>
      <p:ext uri="{BB962C8B-B14F-4D97-AF65-F5344CB8AC3E}">
        <p14:creationId xmlns:p14="http://schemas.microsoft.com/office/powerpoint/2010/main" val="2501990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solidFill>
                  <a:prstClr val="black">
                    <a:tint val="75000"/>
                  </a:prstClr>
                </a:solidFill>
              </a:rPr>
              <a:t>Medicare Rights and Protections</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May 2016</a:t>
            </a:r>
            <a:endParaRPr lang="en-US" dirty="0">
              <a:solidFill>
                <a:prstClr val="black">
                  <a:tint val="75000"/>
                </a:prstClr>
              </a:solidFill>
            </a:endParaRPr>
          </a:p>
        </p:txBody>
      </p:sp>
    </p:spTree>
    <p:extLst>
      <p:ext uri="{BB962C8B-B14F-4D97-AF65-F5344CB8AC3E}">
        <p14:creationId xmlns:p14="http://schemas.microsoft.com/office/powerpoint/2010/main" val="481905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solidFill>
                  <a:prstClr val="black">
                    <a:tint val="75000"/>
                  </a:prstClr>
                </a:solidFill>
              </a:rPr>
              <a:t>Medicare Rights and Protections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6"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May 2016</a:t>
            </a:r>
            <a:endParaRPr lang="en-US" dirty="0">
              <a:solidFill>
                <a:prstClr val="black">
                  <a:tint val="75000"/>
                </a:prstClr>
              </a:solidFill>
            </a:endParaRPr>
          </a:p>
        </p:txBody>
      </p:sp>
    </p:spTree>
    <p:extLst>
      <p:ext uri="{BB962C8B-B14F-4D97-AF65-F5344CB8AC3E}">
        <p14:creationId xmlns:p14="http://schemas.microsoft.com/office/powerpoint/2010/main" val="813896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Medicare Rights and Protections</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5"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May 2016</a:t>
            </a:r>
            <a:endParaRPr lang="en-US" dirty="0">
              <a:solidFill>
                <a:prstClr val="black">
                  <a:tint val="75000"/>
                </a:prstClr>
              </a:solidFill>
            </a:endParaRPr>
          </a:p>
        </p:txBody>
      </p:sp>
    </p:spTree>
    <p:extLst>
      <p:ext uri="{BB962C8B-B14F-4D97-AF65-F5344CB8AC3E}">
        <p14:creationId xmlns:p14="http://schemas.microsoft.com/office/powerpoint/2010/main" val="3883267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Medicare Rights and Protections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May 2016</a:t>
            </a:r>
            <a:endParaRPr lang="en-US" dirty="0">
              <a:solidFill>
                <a:prstClr val="black">
                  <a:tint val="75000"/>
                </a:prstClr>
              </a:solidFill>
            </a:endParaRPr>
          </a:p>
        </p:txBody>
      </p:sp>
    </p:spTree>
    <p:extLst>
      <p:ext uri="{BB962C8B-B14F-4D97-AF65-F5344CB8AC3E}">
        <p14:creationId xmlns:p14="http://schemas.microsoft.com/office/powerpoint/2010/main" val="3570424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Medicare Rights and Protections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3546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4651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8ED83F-1296-4F05-B0C0-D96BB9917D4E}" type="datetimeFigureOut">
              <a:rPr lang="en-US" smtClean="0"/>
              <a:t>07/07/2016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536273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ED83F-1296-4F05-B0C0-D96BB9917D4E}" type="datetimeFigureOut">
              <a:rPr lang="en-US" smtClean="0"/>
              <a:t>07/07/2016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370275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8ED83F-1296-4F05-B0C0-D96BB9917D4E}" type="datetimeFigureOut">
              <a:rPr lang="en-US" smtClean="0"/>
              <a:t>07/07/2016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920853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130969"/>
            <a:ext cx="3886200" cy="504599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130969"/>
            <a:ext cx="3886200" cy="504599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F8ED83F-1296-4F05-B0C0-D96BB9917D4E}" type="datetimeFigureOut">
              <a:rPr lang="en-US" smtClean="0"/>
              <a:t>07/07/2016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978482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8ED83F-1296-4F05-B0C0-D96BB9917D4E}" type="datetimeFigureOut">
              <a:rPr lang="en-US" smtClean="0"/>
              <a:t>07/07/2016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2589664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8ED83F-1296-4F05-B0C0-D96BB9917D4E}" type="datetimeFigureOut">
              <a:rPr lang="en-US" smtClean="0"/>
              <a:t>07/07/2016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677199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8ED83F-1296-4F05-B0C0-D96BB9917D4E}" type="datetimeFigureOut">
              <a:rPr lang="en-US" smtClean="0"/>
              <a:t>07/07/2016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30942412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5.PNG"/><Relationship Id="rId4" Type="http://schemas.openxmlformats.org/officeDocument/2006/relationships/slideLayout" Target="../slideLayouts/slideLayout23.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66986" y="2796403"/>
            <a:ext cx="3348364" cy="3380560"/>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Tree>
    <p:extLst>
      <p:ext uri="{BB962C8B-B14F-4D97-AF65-F5344CB8AC3E}">
        <p14:creationId xmlns:p14="http://schemas.microsoft.com/office/powerpoint/2010/main" val="1929837577"/>
      </p:ext>
    </p:extLst>
  </p:cSld>
  <p:clrMap bg1="lt1" tx1="dk1" bg2="lt2" tx2="dk2" accent1="accent1" accent2="accent2" accent3="accent3" accent4="accent4" accent5="accent5" accent6="accent6" hlink="hlink" folHlink="folHlink"/>
  <p:sldLayoutIdLst>
    <p:sldLayoutId id="2147483685" r:id="rId1"/>
    <p:sldLayoutId id="2147483697" r:id="rId2"/>
  </p:sldLayoutIdLst>
  <p:txStyles>
    <p:titleStyle>
      <a:lvl1pPr algn="ctr" defTabSz="685800" rtl="0" eaLnBrk="1" latinLnBrk="0" hangingPunct="1">
        <a:lnSpc>
          <a:spcPct val="90000"/>
        </a:lnSpc>
        <a:spcBef>
          <a:spcPct val="0"/>
        </a:spcBef>
        <a:buNone/>
        <a:defRPr sz="3300" b="1" kern="1200">
          <a:solidFill>
            <a:schemeClr val="tx1"/>
          </a:solidFill>
          <a:latin typeface="+mn-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b="1" kern="1200">
          <a:solidFill>
            <a:srgbClr val="084A9C"/>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l="-17000" t="-6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
            <a:ext cx="7886700" cy="95158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130968"/>
            <a:ext cx="7886700" cy="504599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F8ED83F-1296-4F05-B0C0-D96BB9917D4E}" type="datetimeFigureOut">
              <a:rPr lang="en-US" smtClean="0"/>
              <a:t>07/07/2016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0A6685-DBF6-4C41-A0CC-AA9EA7A85A20}" type="slidenum">
              <a:rPr lang="en-US" smtClean="0"/>
              <a:t>‹#›</a:t>
            </a:fld>
            <a:endParaRPr lang="en-US" dirty="0"/>
          </a:p>
        </p:txBody>
      </p:sp>
    </p:spTree>
    <p:extLst>
      <p:ext uri="{BB962C8B-B14F-4D97-AF65-F5344CB8AC3E}">
        <p14:creationId xmlns:p14="http://schemas.microsoft.com/office/powerpoint/2010/main" val="198112847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6" r:id="rId10"/>
  </p:sldLayoutIdLst>
  <p:txStyles>
    <p:titleStyle>
      <a:lvl1pPr algn="ctr"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65510" indent="-265510" algn="l" defTabSz="685800" rtl="0" eaLnBrk="1" latinLnBrk="0" hangingPunct="1">
        <a:lnSpc>
          <a:spcPct val="100000"/>
        </a:lnSpc>
        <a:spcBef>
          <a:spcPts val="450"/>
        </a:spcBef>
        <a:buFont typeface="Wingdings" panose="05000000000000000000" pitchFamily="2" charset="2"/>
        <a:buChar char="§"/>
        <a:defRPr sz="3200" kern="1200">
          <a:solidFill>
            <a:schemeClr val="tx1"/>
          </a:solidFill>
          <a:latin typeface="+mn-lt"/>
          <a:ea typeface="+mn-ea"/>
          <a:cs typeface="+mn-cs"/>
        </a:defRPr>
      </a:lvl1pPr>
      <a:lvl2pPr marL="467916" indent="-171450" algn="l" defTabSz="685800" rtl="0" eaLnBrk="1" latinLnBrk="0" hangingPunct="1">
        <a:lnSpc>
          <a:spcPct val="100000"/>
        </a:lnSpc>
        <a:spcBef>
          <a:spcPts val="450"/>
        </a:spcBef>
        <a:buFont typeface="Arial" panose="020B0604020202020204" pitchFamily="34" charset="0"/>
        <a:buChar char="•"/>
        <a:defRPr sz="2800" kern="1200">
          <a:solidFill>
            <a:schemeClr val="tx1"/>
          </a:solidFill>
          <a:latin typeface="+mn-lt"/>
          <a:ea typeface="+mn-ea"/>
          <a:cs typeface="+mn-cs"/>
        </a:defRPr>
      </a:lvl2pPr>
      <a:lvl3pPr marL="639366" indent="-169069" algn="l" defTabSz="685800" rtl="0" eaLnBrk="1" latinLnBrk="0" hangingPunct="1">
        <a:lnSpc>
          <a:spcPct val="100000"/>
        </a:lnSpc>
        <a:spcBef>
          <a:spcPts val="450"/>
        </a:spcBef>
        <a:buSzPct val="50000"/>
        <a:buFont typeface="Wingdings" panose="05000000000000000000" pitchFamily="2" charset="2"/>
        <a:buChar char="q"/>
        <a:defRPr sz="2800" i="0" kern="1200">
          <a:solidFill>
            <a:schemeClr val="tx1"/>
          </a:solidFill>
          <a:latin typeface="+mn-lt"/>
          <a:ea typeface="+mn-ea"/>
          <a:cs typeface="+mn-cs"/>
        </a:defRPr>
      </a:lvl3pPr>
      <a:lvl4pPr marL="685800" indent="264319" algn="l" defTabSz="685800" rtl="0" eaLnBrk="1" latinLnBrk="0" hangingPunct="1">
        <a:lnSpc>
          <a:spcPct val="100000"/>
        </a:lnSpc>
        <a:spcBef>
          <a:spcPts val="450"/>
        </a:spcBef>
        <a:buFont typeface="Calibri" panose="020F0502020204030204" pitchFamily="34" charset="0"/>
        <a:buChar char="–"/>
        <a:defRPr sz="2400" i="0" kern="1200">
          <a:solidFill>
            <a:schemeClr val="tx1"/>
          </a:solidFill>
          <a:latin typeface="+mn-lt"/>
          <a:ea typeface="+mn-ea"/>
          <a:cs typeface="+mn-cs"/>
        </a:defRPr>
      </a:lvl4pPr>
      <a:lvl5pPr marL="1153716" indent="-202406" algn="l" defTabSz="685800" rtl="0" eaLnBrk="1" latinLnBrk="0" hangingPunct="1">
        <a:lnSpc>
          <a:spcPct val="100000"/>
        </a:lnSpc>
        <a:spcBef>
          <a:spcPts val="45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l="-17000" t="-5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341"/>
            <a:ext cx="9144000" cy="94316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B75908-2BC4-4CCC-BE4B-63652A0FD379}" type="slidenum">
              <a:rPr lang="en-US" smtClean="0"/>
              <a:t>‹#›</a:t>
            </a:fld>
            <a:endParaRPr lang="en-US" dirty="0"/>
          </a:p>
        </p:txBody>
      </p:sp>
      <p:sp>
        <p:nvSpPr>
          <p:cNvPr id="10" name="Text Placeholder 2"/>
          <p:cNvSpPr>
            <a:spLocks noGrp="1"/>
          </p:cNvSpPr>
          <p:nvPr>
            <p:ph type="body" idx="1"/>
          </p:nvPr>
        </p:nvSpPr>
        <p:spPr>
          <a:xfrm>
            <a:off x="628650" y="1155032"/>
            <a:ext cx="7886700" cy="50219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F8ED83F-1296-4F05-B0C0-D96BB9917D4E}" type="datetimeFigureOut">
              <a:rPr lang="en-US" smtClean="0"/>
              <a:t>07/07/2016</a:t>
            </a:fld>
            <a:endParaRPr lang="en-US" dirty="0"/>
          </a:p>
        </p:txBody>
      </p:sp>
    </p:spTree>
    <p:extLst>
      <p:ext uri="{BB962C8B-B14F-4D97-AF65-F5344CB8AC3E}">
        <p14:creationId xmlns:p14="http://schemas.microsoft.com/office/powerpoint/2010/main" val="3882184778"/>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Lst>
  <p:hf sldNum="0" hdr="0" ftr="0"/>
  <p:txStyles>
    <p:titleStyle>
      <a:lvl1pPr algn="ctr" defTabSz="685800" rtl="0" eaLnBrk="1" latinLnBrk="0" hangingPunct="1">
        <a:lnSpc>
          <a:spcPct val="90000"/>
        </a:lnSpc>
        <a:spcBef>
          <a:spcPct val="0"/>
        </a:spcBef>
        <a:buNone/>
        <a:defRPr sz="3600" b="1" kern="1200">
          <a:solidFill>
            <a:schemeClr val="bg1"/>
          </a:solidFill>
          <a:latin typeface="Calibri "/>
          <a:ea typeface="+mj-ea"/>
          <a:cs typeface="+mj-cs"/>
        </a:defRPr>
      </a:lvl1pPr>
    </p:titleStyle>
    <p:bodyStyle>
      <a:lvl1pPr marL="265510" indent="-265510" algn="l" defTabSz="685800" rtl="0" eaLnBrk="1" latinLnBrk="0" hangingPunct="1">
        <a:lnSpc>
          <a:spcPct val="100000"/>
        </a:lnSpc>
        <a:spcBef>
          <a:spcPts val="45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45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45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45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45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l="-17000" t="-5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341"/>
            <a:ext cx="9144000" cy="928111"/>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prstClr val="black">
                    <a:tint val="75000"/>
                  </a:prstClr>
                </a:solidFill>
              </a:rPr>
              <a:t>Medicare Rights and Protections</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2"/>
          <p:cNvSpPr>
            <a:spLocks noGrp="1"/>
          </p:cNvSpPr>
          <p:nvPr>
            <p:ph type="body" idx="1"/>
          </p:nvPr>
        </p:nvSpPr>
        <p:spPr>
          <a:xfrm>
            <a:off x="628650" y="1127342"/>
            <a:ext cx="7886700" cy="5049621"/>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May 2016</a:t>
            </a:r>
            <a:endParaRPr lang="en-US" dirty="0">
              <a:solidFill>
                <a:prstClr val="black">
                  <a:tint val="75000"/>
                </a:prstClr>
              </a:solidFill>
            </a:endParaRPr>
          </a:p>
        </p:txBody>
      </p:sp>
    </p:spTree>
    <p:extLst>
      <p:ext uri="{BB962C8B-B14F-4D97-AF65-F5344CB8AC3E}">
        <p14:creationId xmlns:p14="http://schemas.microsoft.com/office/powerpoint/2010/main" val="44882077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Lst>
  <p:hf hdr="0"/>
  <p:txStyles>
    <p:titleStyle>
      <a:lvl1pPr algn="ctr" defTabSz="685800" rtl="0" eaLnBrk="1" latinLnBrk="0" hangingPunct="1">
        <a:lnSpc>
          <a:spcPct val="90000"/>
        </a:lnSpc>
        <a:spcBef>
          <a:spcPct val="0"/>
        </a:spcBef>
        <a:buNone/>
        <a:defRPr sz="3600" b="1" kern="1200">
          <a:solidFill>
            <a:schemeClr val="bg1"/>
          </a:solidFill>
          <a:latin typeface="Calibri "/>
          <a:ea typeface="+mj-ea"/>
          <a:cs typeface="+mj-cs"/>
        </a:defRPr>
      </a:lvl1pPr>
    </p:titleStyle>
    <p:body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medicare.gov/contacts"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www.cms.gov/outreach-and-education/outreach/partnerships/fraudpreventiontoolkit.html"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www.medicare.gov/forms-help-and-resources/report-fraud-and-abuse/fraud-and-abuse.html"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18.emf"/></Relationships>
</file>

<file path=ppt/slides/_rels/slide4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www.smpresource.org/"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www.cms.gov/Medicare-Medicaid-Coordination/Fraud-Prevention/FraudAbuseforConsumers/Downloads/smafraudcontacts-oct2014.pdf"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hyperlink" Target="http://www.nhcaa.org/" TargetMode="External"/><Relationship Id="rId13" Type="http://schemas.openxmlformats.org/officeDocument/2006/relationships/hyperlink" Target="https://www.cms.gov/outreach-and-education/outreach/partnerships/fraudpreventiontoolkit.html" TargetMode="External"/><Relationship Id="rId3" Type="http://schemas.openxmlformats.org/officeDocument/2006/relationships/hyperlink" Target="https://www.medicare.gov/" TargetMode="External"/><Relationship Id="rId7" Type="http://schemas.openxmlformats.org/officeDocument/2006/relationships/hyperlink" Target="http://www.smpresource.org/" TargetMode="External"/><Relationship Id="rId12" Type="http://schemas.openxmlformats.org/officeDocument/2006/relationships/hyperlink" Target="http://cms.gov/Medicare-Medicaid-Coordination/Fraud-Prevention/Medicaid-Integrity-Education/edmic-landing.html" TargetMode="External"/><Relationship Id="rId2" Type="http://schemas.openxmlformats.org/officeDocument/2006/relationships/notesSlide" Target="../notesSlides/notesSlide48.xml"/><Relationship Id="rId16" Type="http://schemas.openxmlformats.org/officeDocument/2006/relationships/hyperlink" Target="http://productordering.cms.hhs.gov/" TargetMode="External"/><Relationship Id="rId1" Type="http://schemas.openxmlformats.org/officeDocument/2006/relationships/slideLayout" Target="../slideLayouts/slideLayout20.xml"/><Relationship Id="rId6" Type="http://schemas.openxmlformats.org/officeDocument/2006/relationships/hyperlink" Target="https://ssa.gov/" TargetMode="External"/><Relationship Id="rId11" Type="http://schemas.openxmlformats.org/officeDocument/2006/relationships/hyperlink" Target="http://oig.hhs.gov/publications/docs/hcfac/FY2015-hcfac.pdf" TargetMode="External"/><Relationship Id="rId5" Type="http://schemas.openxmlformats.org/officeDocument/2006/relationships/hyperlink" Target="https://www.medicare.gov/forms-help-and-resources/report-fraud-and-abuse/fraud-and-abuse.html" TargetMode="External"/><Relationship Id="rId15" Type="http://schemas.openxmlformats.org/officeDocument/2006/relationships/hyperlink" Target="https://www.medicare.gov/Publications/Search/SearchCriteria.asp?version=default&amp;browser=Mozilla|11|WinNT&amp;Language=English&amp;pagelist=Home&amp;comingFrom=13" TargetMode="External"/><Relationship Id="rId10" Type="http://schemas.openxmlformats.org/officeDocument/2006/relationships/hyperlink" Target="http://medic-outreach.rainmakerssolutions.com/" TargetMode="External"/><Relationship Id="rId4" Type="http://schemas.openxmlformats.org/officeDocument/2006/relationships/hyperlink" Target="https://www.mymedicare.gov/" TargetMode="External"/><Relationship Id="rId9" Type="http://schemas.openxmlformats.org/officeDocument/2006/relationships/hyperlink" Target="http://www.healthintegrity.org/contracts/nbi-medic/reporting-a-complaint.html" TargetMode="External"/><Relationship Id="rId14" Type="http://schemas.openxmlformats.org/officeDocument/2006/relationships/hyperlink" Target="http://www.cms.gov/About-CMS/Components/CPI/Center-for-program-integrity.html"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mailto:training@cms.hhs.gov" TargetMode="External"/><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hyperlink" Target="https://www.cms.gov/Outreach-and-Education/Training/CMSNationalTrainingProgram/index.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medic-outreach.rainmakerssolutions.com/fraud-in-the-new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Yellow Rectangle&#10;" title="Yellow Rectangle"/>
          <p:cNvSpPr>
            <a:spLocks noGrp="1"/>
          </p:cNvSpPr>
          <p:nvPr>
            <p:ph type="title"/>
          </p:nvPr>
        </p:nvSpPr>
        <p:spPr>
          <a:xfrm>
            <a:off x="0" y="1384663"/>
            <a:ext cx="9144000" cy="1066800"/>
          </a:xfrm>
          <a:solidFill>
            <a:srgbClr val="FFD004"/>
          </a:solidFill>
        </p:spPr>
        <p:txBody>
          <a:bodyPr anchor="ctr" anchorCtr="1"/>
          <a:lstStyle/>
          <a:p>
            <a:r>
              <a:rPr lang="en-US" sz="3400" dirty="0" smtClean="0">
                <a:solidFill>
                  <a:schemeClr val="tx1"/>
                </a:solidFill>
              </a:rPr>
              <a:t/>
            </a:r>
            <a:br>
              <a:rPr lang="en-US" sz="3400" dirty="0" smtClean="0">
                <a:solidFill>
                  <a:schemeClr val="tx1"/>
                </a:solidFill>
              </a:rPr>
            </a:br>
            <a:endParaRPr lang="en-US" sz="3400" dirty="0">
              <a:solidFill>
                <a:schemeClr val="tx1"/>
              </a:solidFill>
            </a:endParaRPr>
          </a:p>
        </p:txBody>
      </p:sp>
      <p:sp>
        <p:nvSpPr>
          <p:cNvPr id="7" name="Subtitle 6"/>
          <p:cNvSpPr>
            <a:spLocks noGrp="1"/>
          </p:cNvSpPr>
          <p:nvPr>
            <p:ph type="body" sz="quarter" idx="10"/>
          </p:nvPr>
        </p:nvSpPr>
        <p:spPr>
          <a:xfrm>
            <a:off x="5728709" y="3200400"/>
            <a:ext cx="3186691" cy="1143000"/>
          </a:xfrm>
        </p:spPr>
        <p:txBody>
          <a:bodyPr>
            <a:noAutofit/>
          </a:bodyPr>
          <a:lstStyle/>
          <a:p>
            <a:r>
              <a:rPr lang="en-US" i="0" dirty="0" smtClean="0"/>
              <a:t>Module 10</a:t>
            </a:r>
            <a:endParaRPr lang="en-US" sz="2800" i="0" dirty="0" smtClean="0"/>
          </a:p>
        </p:txBody>
      </p:sp>
      <p:sp>
        <p:nvSpPr>
          <p:cNvPr id="3" name="Text Placeholder 2"/>
          <p:cNvSpPr>
            <a:spLocks noGrp="1"/>
          </p:cNvSpPr>
          <p:nvPr>
            <p:ph type="body" sz="quarter" idx="11"/>
          </p:nvPr>
        </p:nvSpPr>
        <p:spPr>
          <a:xfrm>
            <a:off x="5728709" y="4710113"/>
            <a:ext cx="3200400" cy="1066800"/>
          </a:xfrm>
        </p:spPr>
        <p:txBody>
          <a:bodyPr>
            <a:normAutofit lnSpcReduction="10000"/>
          </a:bodyPr>
          <a:lstStyle/>
          <a:p>
            <a:r>
              <a:rPr lang="en-US" i="0" dirty="0" smtClean="0"/>
              <a:t>Medicare and Medicaid Fraud and Abuse Prevention</a:t>
            </a:r>
            <a:endParaRPr lang="en-US" i="0" dirty="0"/>
          </a:p>
          <a:p>
            <a:endParaRPr lang="en-US" dirty="0"/>
          </a:p>
        </p:txBody>
      </p:sp>
      <p:sp>
        <p:nvSpPr>
          <p:cNvPr id="2" name="Rectangle 1" descr="Blue Rectangle&#10;" title="Blue Rectangle"/>
          <p:cNvSpPr/>
          <p:nvPr/>
        </p:nvSpPr>
        <p:spPr>
          <a:xfrm>
            <a:off x="0" y="2451463"/>
            <a:ext cx="9144000" cy="108857"/>
          </a:xfrm>
          <a:prstGeom prst="rect">
            <a:avLst/>
          </a:prstGeom>
          <a:solidFill>
            <a:srgbClr val="084A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237343" y="1583146"/>
            <a:ext cx="6564085" cy="646331"/>
          </a:xfrm>
          <a:prstGeom prst="rect">
            <a:avLst/>
          </a:prstGeom>
          <a:noFill/>
        </p:spPr>
        <p:txBody>
          <a:bodyPr wrap="square" rtlCol="0">
            <a:spAutoFit/>
          </a:bodyPr>
          <a:lstStyle/>
          <a:p>
            <a:pPr algn="ctr"/>
            <a:r>
              <a:rPr lang="en-US" sz="3600" b="1" dirty="0" smtClean="0">
                <a:latin typeface="Calibri" panose="020F0502020204030204" pitchFamily="34" charset="0"/>
              </a:rPr>
              <a:t>2016 National Training Program</a:t>
            </a:r>
            <a:endParaRPr lang="en-US" sz="3600" b="1" dirty="0">
              <a:latin typeface="Calibri" panose="020F0502020204030204" pitchFamily="34" charset="0"/>
            </a:endParaRPr>
          </a:p>
        </p:txBody>
      </p:sp>
    </p:spTree>
    <p:extLst>
      <p:ext uri="{BB962C8B-B14F-4D97-AF65-F5344CB8AC3E}">
        <p14:creationId xmlns:p14="http://schemas.microsoft.com/office/powerpoint/2010/main" val="3560003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51580"/>
          </a:xfrm>
        </p:spPr>
        <p:txBody>
          <a:bodyPr/>
          <a:lstStyle/>
          <a:p>
            <a:r>
              <a:rPr lang="en-US" dirty="0" smtClean="0"/>
              <a:t>Improper Payment Transparency—Medicaid</a:t>
            </a:r>
            <a:endParaRPr lang="en-US" dirty="0"/>
          </a:p>
        </p:txBody>
      </p:sp>
      <p:sp>
        <p:nvSpPr>
          <p:cNvPr id="9" name="TextBox 8"/>
          <p:cNvSpPr txBox="1"/>
          <p:nvPr/>
        </p:nvSpPr>
        <p:spPr>
          <a:xfrm>
            <a:off x="0" y="1084192"/>
            <a:ext cx="9144000" cy="954107"/>
          </a:xfrm>
          <a:prstGeom prst="rect">
            <a:avLst/>
          </a:prstGeom>
          <a:solidFill>
            <a:srgbClr val="A8B7DF"/>
          </a:solidFill>
        </p:spPr>
        <p:txBody>
          <a:bodyPr wrap="square" rtlCol="0">
            <a:spAutoFit/>
          </a:bodyPr>
          <a:lstStyle/>
          <a:p>
            <a:pPr algn="ctr"/>
            <a:r>
              <a:rPr lang="en-US" sz="2800" b="1" dirty="0" smtClean="0"/>
              <a:t>Medicaid Fiscal Reporting Year 2015</a:t>
            </a:r>
          </a:p>
          <a:p>
            <a:pPr algn="ctr"/>
            <a:r>
              <a:rPr lang="en-US" sz="2800" b="1" dirty="0" smtClean="0"/>
              <a:t>Error Rate is 9.8% or $29.1 billion</a:t>
            </a:r>
            <a:endParaRPr lang="en-US" sz="2800" b="1" dirty="0"/>
          </a:p>
        </p:txBody>
      </p:sp>
      <p:pic>
        <p:nvPicPr>
          <p:cNvPr id="3" name="Picture 2" descr="The graph shows the 2015 Medicaid improper payment rate of 9.8 percent or twenty nine billion in improper payments. The rate changed from 6.7 percent in 2014 to 9.8 percent in 2015. " title="Improper payment transparency for Medicaid"/>
          <p:cNvPicPr>
            <a:picLocks noChangeAspect="1"/>
          </p:cNvPicPr>
          <p:nvPr/>
        </p:nvPicPr>
        <p:blipFill rotWithShape="1">
          <a:blip r:embed="rId3">
            <a:extLst>
              <a:ext uri="{28A0092B-C50C-407E-A947-70E740481C1C}">
                <a14:useLocalDpi xmlns:a14="http://schemas.microsoft.com/office/drawing/2010/main" val="0"/>
              </a:ext>
            </a:extLst>
          </a:blip>
          <a:srcRect l="3720" t="13559" r="2352" b="10157"/>
          <a:stretch/>
        </p:blipFill>
        <p:spPr>
          <a:xfrm>
            <a:off x="1505541" y="2204223"/>
            <a:ext cx="6132917" cy="4004232"/>
          </a:xfrm>
          <a:prstGeom prst="rect">
            <a:avLst/>
          </a:prstGeom>
        </p:spPr>
      </p:pic>
      <p:sp>
        <p:nvSpPr>
          <p:cNvPr id="19" name="Date Placeholder 3"/>
          <p:cNvSpPr>
            <a:spLocks noGrp="1"/>
          </p:cNvSpPr>
          <p:nvPr>
            <p:ph type="dt" sz="half" idx="10"/>
          </p:nvPr>
        </p:nvSpPr>
        <p:spPr/>
        <p:txBody>
          <a:bodyPr/>
          <a:lstStyle/>
          <a:p>
            <a:r>
              <a:rPr lang="en-US" smtClean="0"/>
              <a:t>May 2016</a:t>
            </a:r>
            <a:endParaRPr lang="en-US" dirty="0"/>
          </a:p>
        </p:txBody>
      </p:sp>
      <p:sp>
        <p:nvSpPr>
          <p:cNvPr id="20"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8" name="Slide Number Placeholder 1"/>
          <p:cNvSpPr>
            <a:spLocks noGrp="1"/>
          </p:cNvSpPr>
          <p:nvPr>
            <p:ph type="sldNum" sz="quarter" idx="12"/>
          </p:nvPr>
        </p:nvSpPr>
        <p:spPr>
          <a:xfrm>
            <a:off x="6457950" y="6356351"/>
            <a:ext cx="2057400" cy="365125"/>
          </a:xfrm>
        </p:spPr>
        <p:txBody>
          <a:bodyPr/>
          <a:lstStyle/>
          <a:p>
            <a:r>
              <a:rPr lang="en-US" dirty="0" smtClean="0"/>
              <a:t>10</a:t>
            </a:r>
            <a:endParaRPr lang="en-US" dirty="0"/>
          </a:p>
        </p:txBody>
      </p:sp>
    </p:spTree>
    <p:extLst>
      <p:ext uri="{BB962C8B-B14F-4D97-AF65-F5344CB8AC3E}">
        <p14:creationId xmlns:p14="http://schemas.microsoft.com/office/powerpoint/2010/main" val="1892342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
            <a:ext cx="9144000" cy="951580"/>
          </a:xfrm>
        </p:spPr>
        <p:txBody>
          <a:bodyPr/>
          <a:lstStyle/>
          <a:p>
            <a:r>
              <a:rPr lang="en-US" dirty="0" smtClean="0"/>
              <a:t>Causes of Improper Payments</a:t>
            </a:r>
          </a:p>
        </p:txBody>
      </p:sp>
      <p:sp>
        <p:nvSpPr>
          <p:cNvPr id="25602" name="Content Placeholder 2"/>
          <p:cNvSpPr>
            <a:spLocks noGrp="1"/>
          </p:cNvSpPr>
          <p:nvPr>
            <p:ph idx="1"/>
          </p:nvPr>
        </p:nvSpPr>
        <p:spPr>
          <a:xfrm>
            <a:off x="426631" y="1130968"/>
            <a:ext cx="8515350" cy="5045995"/>
          </a:xfrm>
        </p:spPr>
        <p:txBody>
          <a:bodyPr>
            <a:noAutofit/>
          </a:bodyPr>
          <a:lstStyle/>
          <a:p>
            <a:pPr>
              <a:spcBef>
                <a:spcPts val="600"/>
              </a:spcBef>
            </a:pPr>
            <a:r>
              <a:rPr lang="en-US" sz="3100" dirty="0"/>
              <a:t>Not all improper payments are fraud, but all payments made due to fraud schemes are improper</a:t>
            </a:r>
          </a:p>
          <a:p>
            <a:pPr>
              <a:spcBef>
                <a:spcPts val="600"/>
              </a:spcBef>
            </a:pPr>
            <a:endParaRPr lang="en-US" dirty="0" smtClean="0"/>
          </a:p>
          <a:p>
            <a:pPr marL="0" indent="0">
              <a:spcBef>
                <a:spcPts val="600"/>
              </a:spcBef>
              <a:buNone/>
            </a:pPr>
            <a:endParaRPr lang="en-US" dirty="0" smtClean="0"/>
          </a:p>
          <a:p>
            <a:pPr>
              <a:spcBef>
                <a:spcPts val="600"/>
              </a:spcBef>
            </a:pPr>
            <a:endParaRPr lang="en-US" sz="3000" dirty="0" smtClean="0"/>
          </a:p>
          <a:p>
            <a:pPr>
              <a:spcBef>
                <a:spcPts val="600"/>
              </a:spcBef>
            </a:pPr>
            <a:r>
              <a:rPr lang="en-US" sz="3100" dirty="0" smtClean="0"/>
              <a:t>The Centers for Medicare &amp; Medicaid Services is targeting all causes of improper payments</a:t>
            </a:r>
          </a:p>
          <a:p>
            <a:pPr marL="509588" lvl="1" indent="-222250">
              <a:spcBef>
                <a:spcPts val="600"/>
              </a:spcBef>
            </a:pPr>
            <a:r>
              <a:rPr lang="en-US" dirty="0" smtClean="0"/>
              <a:t>From honest mistakes to intentional deception</a:t>
            </a:r>
          </a:p>
          <a:p>
            <a:pPr>
              <a:spcBef>
                <a:spcPts val="600"/>
              </a:spcBef>
            </a:pPr>
            <a:r>
              <a:rPr lang="en-US" sz="3100" dirty="0"/>
              <a:t>Most common error is insufficient documentation</a:t>
            </a:r>
          </a:p>
          <a:p>
            <a:pPr>
              <a:spcBef>
                <a:spcPts val="600"/>
              </a:spcBef>
            </a:pPr>
            <a:endParaRPr lang="en-US" dirty="0" smtClean="0"/>
          </a:p>
          <a:p>
            <a:pPr>
              <a:spcBef>
                <a:spcPts val="600"/>
              </a:spcBef>
            </a:pPr>
            <a:endParaRPr lang="en-US" dirty="0" smtClean="0"/>
          </a:p>
          <a:p>
            <a:pPr>
              <a:spcBef>
                <a:spcPts val="600"/>
              </a:spcBef>
            </a:pPr>
            <a:endParaRPr lang="en-US" dirty="0" smtClean="0"/>
          </a:p>
        </p:txBody>
      </p:sp>
      <p:grpSp>
        <p:nvGrpSpPr>
          <p:cNvPr id="12" name="Group 11" descr="Diagram depicting the causes of improper payments which include errors, waste, abuse, and fraud; also known as mistakes, inefficiencies, bending the rules, and intentional deception.&#10;" title="Diagram depicting the causes of improper payments"/>
          <p:cNvGrpSpPr/>
          <p:nvPr/>
        </p:nvGrpSpPr>
        <p:grpSpPr>
          <a:xfrm>
            <a:off x="2681542" y="2310664"/>
            <a:ext cx="5556953" cy="1600199"/>
            <a:chOff x="872829" y="2438400"/>
            <a:chExt cx="7409270" cy="2133599"/>
          </a:xfrm>
        </p:grpSpPr>
        <p:pic>
          <p:nvPicPr>
            <p:cNvPr id="2" name="Picture 1" descr="Icon indicating errors, waste, abuse and frau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829" y="2438400"/>
              <a:ext cx="7278023" cy="1143000"/>
            </a:xfrm>
            <a:prstGeom prst="rect">
              <a:avLst/>
            </a:prstGeom>
          </p:spPr>
        </p:pic>
        <p:grpSp>
          <p:nvGrpSpPr>
            <p:cNvPr id="9" name="Group 8"/>
            <p:cNvGrpSpPr/>
            <p:nvPr/>
          </p:nvGrpSpPr>
          <p:grpSpPr>
            <a:xfrm>
              <a:off x="888262" y="3276600"/>
              <a:ext cx="7393837" cy="1295399"/>
              <a:chOff x="888262" y="3276600"/>
              <a:chExt cx="7393837" cy="1295399"/>
            </a:xfrm>
          </p:grpSpPr>
          <p:pic>
            <p:nvPicPr>
              <p:cNvPr id="5" name="Picture 4" descr="Arrow indicating mistakes, inefficiencies, bending the rules and intentional deception."/>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88262" y="3276600"/>
                <a:ext cx="7393837" cy="1295399"/>
              </a:xfrm>
              <a:prstGeom prst="rect">
                <a:avLst/>
              </a:prstGeom>
            </p:spPr>
          </p:pic>
          <p:sp>
            <p:nvSpPr>
              <p:cNvPr id="4" name="TextBox 3"/>
              <p:cNvSpPr txBox="1"/>
              <p:nvPr/>
            </p:nvSpPr>
            <p:spPr>
              <a:xfrm>
                <a:off x="6172200" y="3570356"/>
                <a:ext cx="1752600" cy="738664"/>
              </a:xfrm>
              <a:prstGeom prst="rect">
                <a:avLst/>
              </a:prstGeom>
              <a:noFill/>
            </p:spPr>
            <p:txBody>
              <a:bodyPr wrap="square" rtlCol="0">
                <a:spAutoFit/>
              </a:bodyPr>
              <a:lstStyle/>
              <a:p>
                <a:pPr algn="ctr"/>
                <a:r>
                  <a:rPr lang="en-US" sz="1500" b="1" dirty="0"/>
                  <a:t> </a:t>
                </a:r>
                <a:r>
                  <a:rPr lang="en-US" sz="1500" b="1" dirty="0">
                    <a:solidFill>
                      <a:schemeClr val="accent2">
                        <a:lumMod val="75000"/>
                      </a:schemeClr>
                    </a:solidFill>
                  </a:rPr>
                  <a:t>Intentional   Deception</a:t>
                </a:r>
              </a:p>
            </p:txBody>
          </p:sp>
        </p:grpSp>
      </p:grpSp>
      <p:sp>
        <p:nvSpPr>
          <p:cNvPr id="13" name="Date Placeholder 3"/>
          <p:cNvSpPr>
            <a:spLocks noGrp="1"/>
          </p:cNvSpPr>
          <p:nvPr>
            <p:ph type="dt" sz="half" idx="10"/>
          </p:nvPr>
        </p:nvSpPr>
        <p:spPr/>
        <p:txBody>
          <a:bodyPr/>
          <a:lstStyle/>
          <a:p>
            <a:r>
              <a:rPr lang="en-US" smtClean="0"/>
              <a:t>May 2016</a:t>
            </a:r>
            <a:endParaRPr lang="en-US" dirty="0"/>
          </a:p>
        </p:txBody>
      </p:sp>
      <p:sp>
        <p:nvSpPr>
          <p:cNvPr id="14"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15" name="Slide Number Placeholder 1"/>
          <p:cNvSpPr>
            <a:spLocks noGrp="1"/>
          </p:cNvSpPr>
          <p:nvPr>
            <p:ph type="sldNum" sz="quarter" idx="12"/>
          </p:nvPr>
        </p:nvSpPr>
        <p:spPr>
          <a:xfrm>
            <a:off x="6457950" y="6356351"/>
            <a:ext cx="2057400" cy="365125"/>
          </a:xfrm>
        </p:spPr>
        <p:txBody>
          <a:bodyPr/>
          <a:lstStyle/>
          <a:p>
            <a:r>
              <a:rPr lang="en-US" dirty="0" smtClean="0"/>
              <a:t>11</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0" y="1"/>
            <a:ext cx="9144000" cy="951580"/>
          </a:xfrm>
        </p:spPr>
        <p:txBody>
          <a:bodyPr/>
          <a:lstStyle/>
          <a:p>
            <a:r>
              <a:rPr lang="en-US" dirty="0" smtClean="0"/>
              <a:t>Preventing Fraud in Medicare </a:t>
            </a:r>
            <a:br>
              <a:rPr lang="en-US" dirty="0" smtClean="0"/>
            </a:br>
            <a:r>
              <a:rPr lang="en-US" dirty="0" smtClean="0"/>
              <a:t>Part C and Part D </a:t>
            </a:r>
          </a:p>
        </p:txBody>
      </p:sp>
      <p:sp>
        <p:nvSpPr>
          <p:cNvPr id="60419" name="Content Placeholder 2"/>
          <p:cNvSpPr>
            <a:spLocks noGrp="1"/>
          </p:cNvSpPr>
          <p:nvPr>
            <p:ph idx="1"/>
          </p:nvPr>
        </p:nvSpPr>
        <p:spPr>
          <a:xfrm>
            <a:off x="628650" y="1046480"/>
            <a:ext cx="8271510" cy="5130483"/>
          </a:xfrm>
        </p:spPr>
        <p:txBody>
          <a:bodyPr>
            <a:noAutofit/>
          </a:bodyPr>
          <a:lstStyle/>
          <a:p>
            <a:pPr>
              <a:spcBef>
                <a:spcPts val="600"/>
              </a:spcBef>
            </a:pPr>
            <a:r>
              <a:rPr lang="en-US" sz="2800" dirty="0" smtClean="0"/>
              <a:t>Plan agents and brokers must follow CMS’s Marketing Guidelines. Examples of what plans can’t do include</a:t>
            </a:r>
          </a:p>
          <a:p>
            <a:pPr marL="509588" lvl="1" indent="-222250">
              <a:spcBef>
                <a:spcPts val="600"/>
              </a:spcBef>
            </a:pPr>
            <a:r>
              <a:rPr lang="en-US" sz="2600" dirty="0" smtClean="0"/>
              <a:t>S</a:t>
            </a:r>
            <a:r>
              <a:rPr lang="en-US" altLang="ja-JP" sz="2600" dirty="0" smtClean="0"/>
              <a:t>ending you unwanted emails</a:t>
            </a:r>
          </a:p>
          <a:p>
            <a:pPr marL="509588" lvl="1" indent="-222250">
              <a:spcBef>
                <a:spcPts val="600"/>
              </a:spcBef>
            </a:pPr>
            <a:r>
              <a:rPr lang="en-US" sz="2600" dirty="0" smtClean="0"/>
              <a:t>Coming to your home uninvited to get you to join </a:t>
            </a:r>
          </a:p>
          <a:p>
            <a:pPr marL="509588" lvl="1" indent="-222250">
              <a:spcBef>
                <a:spcPts val="600"/>
              </a:spcBef>
            </a:pPr>
            <a:r>
              <a:rPr lang="en-US" sz="2600" dirty="0" smtClean="0"/>
              <a:t>Calling you unless you’re already a member </a:t>
            </a:r>
          </a:p>
          <a:p>
            <a:pPr marL="509588" lvl="1" indent="-222250">
              <a:spcBef>
                <a:spcPts val="600"/>
              </a:spcBef>
            </a:pPr>
            <a:r>
              <a:rPr lang="en-US" sz="2600" dirty="0" smtClean="0"/>
              <a:t>Offering you cash to join their plan </a:t>
            </a:r>
          </a:p>
          <a:p>
            <a:pPr marL="509588" lvl="1" indent="-222250">
              <a:spcBef>
                <a:spcPts val="600"/>
              </a:spcBef>
            </a:pPr>
            <a:r>
              <a:rPr lang="en-US" sz="2600" dirty="0" smtClean="0"/>
              <a:t>Giving you free meals while trying to sell you a plan </a:t>
            </a:r>
          </a:p>
          <a:p>
            <a:pPr marL="509588" lvl="1" indent="-222250">
              <a:spcBef>
                <a:spcPts val="600"/>
              </a:spcBef>
            </a:pPr>
            <a:r>
              <a:rPr lang="en-US" sz="2600" dirty="0" smtClean="0"/>
              <a:t>Talking to you about their plan in areas where you get health care</a:t>
            </a:r>
          </a:p>
          <a:p>
            <a:pPr>
              <a:spcBef>
                <a:spcPts val="600"/>
              </a:spcBef>
            </a:pPr>
            <a:r>
              <a:rPr lang="en-US" sz="2800" dirty="0" smtClean="0"/>
              <a:t>If you think a Medicare plan broke the rules</a:t>
            </a:r>
          </a:p>
          <a:p>
            <a:pPr marL="509588" lvl="1" indent="-222250">
              <a:spcBef>
                <a:spcPts val="600"/>
              </a:spcBef>
            </a:pPr>
            <a:r>
              <a:rPr lang="en-US" sz="2600" dirty="0"/>
              <a:t>Call 1-800-MEDICARE (1-800-633-4227</a:t>
            </a:r>
            <a:r>
              <a:rPr lang="en-US" sz="2600" dirty="0" smtClean="0"/>
              <a:t>). TTY </a:t>
            </a:r>
            <a:r>
              <a:rPr lang="en-US" sz="2600" dirty="0"/>
              <a:t>users should call </a:t>
            </a:r>
            <a:r>
              <a:rPr lang="en-US" sz="2600" dirty="0" smtClean="0"/>
              <a:t>1-877-486-2048.</a:t>
            </a:r>
            <a:endParaRPr lang="en-US" sz="2600" dirty="0"/>
          </a:p>
        </p:txBody>
      </p:sp>
      <p:sp>
        <p:nvSpPr>
          <p:cNvPr id="7" name="Date Placeholder 3"/>
          <p:cNvSpPr>
            <a:spLocks noGrp="1"/>
          </p:cNvSpPr>
          <p:nvPr>
            <p:ph type="dt" sz="half" idx="10"/>
          </p:nvPr>
        </p:nvSpPr>
        <p:spPr>
          <a:xfrm>
            <a:off x="628650" y="6437631"/>
            <a:ext cx="2057400" cy="365125"/>
          </a:xfrm>
        </p:spPr>
        <p:txBody>
          <a:bodyPr/>
          <a:lstStyle/>
          <a:p>
            <a:r>
              <a:rPr lang="en-US" smtClean="0"/>
              <a:t>May 2016</a:t>
            </a:r>
            <a:endParaRPr lang="en-US" dirty="0"/>
          </a:p>
        </p:txBody>
      </p:sp>
      <p:sp>
        <p:nvSpPr>
          <p:cNvPr id="6" name="Footer Placeholder 4"/>
          <p:cNvSpPr>
            <a:spLocks noGrp="1"/>
          </p:cNvSpPr>
          <p:nvPr>
            <p:ph type="ftr" sz="quarter" idx="11"/>
          </p:nvPr>
        </p:nvSpPr>
        <p:spPr>
          <a:xfrm>
            <a:off x="3028950" y="6356351"/>
            <a:ext cx="3086100" cy="365125"/>
          </a:xfrm>
        </p:spPr>
        <p:txBody>
          <a:bodyPr/>
          <a:lstStyle/>
          <a:p>
            <a:r>
              <a:rPr lang="en-US" dirty="0" smtClean="0"/>
              <a:t>Medicare and Medicaid Fraud and Abuse Prevention</a:t>
            </a:r>
            <a:endParaRPr lang="en-US" dirty="0"/>
          </a:p>
        </p:txBody>
      </p:sp>
      <p:sp>
        <p:nvSpPr>
          <p:cNvPr id="8" name="Slide Number Placeholder 1"/>
          <p:cNvSpPr>
            <a:spLocks noGrp="1"/>
          </p:cNvSpPr>
          <p:nvPr>
            <p:ph type="sldNum" sz="quarter" idx="12"/>
          </p:nvPr>
        </p:nvSpPr>
        <p:spPr>
          <a:xfrm>
            <a:off x="6457950" y="6356351"/>
            <a:ext cx="2057400" cy="365125"/>
          </a:xfrm>
        </p:spPr>
        <p:txBody>
          <a:bodyPr/>
          <a:lstStyle/>
          <a:p>
            <a:r>
              <a:rPr lang="en-US" dirty="0" smtClean="0"/>
              <a:t>12</a:t>
            </a:r>
            <a:endParaRPr lang="en-US" dirty="0"/>
          </a:p>
        </p:txBody>
      </p:sp>
    </p:spTree>
    <p:extLst>
      <p:ext uri="{BB962C8B-B14F-4D97-AF65-F5344CB8AC3E}">
        <p14:creationId xmlns:p14="http://schemas.microsoft.com/office/powerpoint/2010/main" val="1548283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0" y="1"/>
            <a:ext cx="9144000" cy="951580"/>
          </a:xfrm>
        </p:spPr>
        <p:txBody>
          <a:bodyPr/>
          <a:lstStyle/>
          <a:p>
            <a:r>
              <a:rPr lang="en-US" dirty="0" smtClean="0"/>
              <a:t>Telemarketing and Fraud—</a:t>
            </a:r>
            <a:br>
              <a:rPr lang="en-US" dirty="0" smtClean="0"/>
            </a:br>
            <a:r>
              <a:rPr lang="en-US" dirty="0" smtClean="0"/>
              <a:t>Durable Medical Equipment (DME) </a:t>
            </a:r>
          </a:p>
        </p:txBody>
      </p:sp>
      <p:sp>
        <p:nvSpPr>
          <p:cNvPr id="62467" name="Content Placeholder 2"/>
          <p:cNvSpPr>
            <a:spLocks noGrp="1"/>
          </p:cNvSpPr>
          <p:nvPr>
            <p:ph idx="1"/>
          </p:nvPr>
        </p:nvSpPr>
        <p:spPr/>
        <p:txBody>
          <a:bodyPr>
            <a:noAutofit/>
          </a:bodyPr>
          <a:lstStyle/>
          <a:p>
            <a:pPr>
              <a:spcBef>
                <a:spcPts val="600"/>
              </a:spcBef>
            </a:pPr>
            <a:r>
              <a:rPr lang="en-US" dirty="0" smtClean="0"/>
              <a:t>DME telemarketing rules</a:t>
            </a:r>
          </a:p>
          <a:p>
            <a:pPr marL="509588" lvl="1" indent="-222250">
              <a:spcBef>
                <a:spcPts val="600"/>
              </a:spcBef>
            </a:pPr>
            <a:r>
              <a:rPr lang="en-US" dirty="0" smtClean="0"/>
              <a:t>DME suppliers can’t make unsolicited sales calls </a:t>
            </a:r>
          </a:p>
          <a:p>
            <a:pPr>
              <a:spcBef>
                <a:spcPts val="600"/>
              </a:spcBef>
            </a:pPr>
            <a:r>
              <a:rPr lang="en-US" dirty="0" smtClean="0"/>
              <a:t>Potential DME scams</a:t>
            </a:r>
          </a:p>
          <a:p>
            <a:pPr marL="509588" lvl="1" indent="-222250">
              <a:spcBef>
                <a:spcPts val="600"/>
              </a:spcBef>
            </a:pPr>
            <a:r>
              <a:rPr lang="en-US" dirty="0"/>
              <a:t>Calls or visits from people saying they represent Medicare </a:t>
            </a:r>
          </a:p>
          <a:p>
            <a:pPr marL="509588" lvl="1" indent="-222250">
              <a:spcBef>
                <a:spcPts val="600"/>
              </a:spcBef>
            </a:pPr>
            <a:r>
              <a:rPr lang="en-US" dirty="0"/>
              <a:t>Telephone or door-to-door selling techniques</a:t>
            </a:r>
          </a:p>
          <a:p>
            <a:pPr marL="509588" lvl="1" indent="-222250">
              <a:spcBef>
                <a:spcPts val="600"/>
              </a:spcBef>
            </a:pPr>
            <a:r>
              <a:rPr lang="en-US" dirty="0"/>
              <a:t>Equipment or service is offered free and you’re then asked for your Medicare number for “record keeping purposes”</a:t>
            </a:r>
            <a:endParaRPr lang="en-US" altLang="ja-JP" dirty="0"/>
          </a:p>
          <a:p>
            <a:pPr marL="509588" lvl="1" indent="-222250">
              <a:spcBef>
                <a:spcPts val="600"/>
              </a:spcBef>
            </a:pPr>
            <a:r>
              <a:rPr lang="en-US" dirty="0"/>
              <a:t>You’</a:t>
            </a:r>
            <a:r>
              <a:rPr lang="en-US" altLang="ja-JP" dirty="0"/>
              <a:t>re told that Medicare will pay for the item or service if you provide your Medicare number</a:t>
            </a:r>
          </a:p>
          <a:p>
            <a:pPr>
              <a:spcBef>
                <a:spcPts val="600"/>
              </a:spcBef>
            </a:pPr>
            <a:endParaRPr lang="en-US" dirty="0" smtClean="0"/>
          </a:p>
          <a:p>
            <a:pPr>
              <a:spcBef>
                <a:spcPts val="600"/>
              </a:spcBef>
            </a:pPr>
            <a:endParaRPr lang="en-US" dirty="0"/>
          </a:p>
        </p:txBody>
      </p:sp>
      <p:sp>
        <p:nvSpPr>
          <p:cNvPr id="7" name="Date Placeholder 3"/>
          <p:cNvSpPr>
            <a:spLocks noGrp="1"/>
          </p:cNvSpPr>
          <p:nvPr>
            <p:ph type="dt" sz="half" idx="10"/>
          </p:nvPr>
        </p:nvSpPr>
        <p:spPr/>
        <p:txBody>
          <a:bodyPr/>
          <a:lstStyle/>
          <a:p>
            <a:r>
              <a:rPr lang="en-US" smtClean="0"/>
              <a:t>May 2016</a:t>
            </a:r>
            <a:endParaRPr lang="en-US" dirty="0"/>
          </a:p>
        </p:txBody>
      </p:sp>
      <p:sp>
        <p:nvSpPr>
          <p:cNvPr id="8"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9" name="Slide Number Placeholder 1"/>
          <p:cNvSpPr>
            <a:spLocks noGrp="1"/>
          </p:cNvSpPr>
          <p:nvPr>
            <p:ph type="sldNum" sz="quarter" idx="12"/>
          </p:nvPr>
        </p:nvSpPr>
        <p:spPr>
          <a:xfrm>
            <a:off x="6457950" y="6356351"/>
            <a:ext cx="2057400" cy="365125"/>
          </a:xfrm>
        </p:spPr>
        <p:txBody>
          <a:bodyPr/>
          <a:lstStyle/>
          <a:p>
            <a:r>
              <a:rPr lang="en-US" dirty="0" smtClean="0"/>
              <a:t>13</a:t>
            </a:r>
            <a:endParaRPr lang="en-US" dirty="0"/>
          </a:p>
        </p:txBody>
      </p:sp>
    </p:spTree>
    <p:extLst>
      <p:ext uri="{BB962C8B-B14F-4D97-AF65-F5344CB8AC3E}">
        <p14:creationId xmlns:p14="http://schemas.microsoft.com/office/powerpoint/2010/main" val="4223653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1"/>
            <a:ext cx="9144000" cy="951580"/>
          </a:xfrm>
        </p:spPr>
        <p:txBody>
          <a:bodyPr/>
          <a:lstStyle/>
          <a:p>
            <a:r>
              <a:rPr lang="en-US" dirty="0" smtClean="0"/>
              <a:t>Quality of Care Concerns</a:t>
            </a:r>
          </a:p>
        </p:txBody>
      </p:sp>
      <p:sp>
        <p:nvSpPr>
          <p:cNvPr id="3" name="Content Placeholder 2"/>
          <p:cNvSpPr>
            <a:spLocks noGrp="1"/>
          </p:cNvSpPr>
          <p:nvPr>
            <p:ph idx="1"/>
          </p:nvPr>
        </p:nvSpPr>
        <p:spPr>
          <a:xfrm>
            <a:off x="71120" y="988728"/>
            <a:ext cx="9022080" cy="5045995"/>
          </a:xfrm>
        </p:spPr>
        <p:txBody>
          <a:bodyPr>
            <a:noAutofit/>
          </a:bodyPr>
          <a:lstStyle/>
          <a:p>
            <a:pPr>
              <a:spcBef>
                <a:spcPts val="600"/>
              </a:spcBef>
            </a:pPr>
            <a:r>
              <a:rPr lang="en-US" sz="3000" dirty="0" smtClean="0"/>
              <a:t>Patient quality of care concerns aren’t necessarily fraud</a:t>
            </a:r>
          </a:p>
          <a:p>
            <a:pPr marL="509588" lvl="1" indent="-222250">
              <a:spcBef>
                <a:spcPts val="600"/>
              </a:spcBef>
            </a:pPr>
            <a:r>
              <a:rPr lang="en-US" dirty="0" smtClean="0"/>
              <a:t>Medication errors </a:t>
            </a:r>
          </a:p>
          <a:p>
            <a:pPr marL="509588" lvl="1" indent="-222250">
              <a:spcBef>
                <a:spcPts val="600"/>
              </a:spcBef>
            </a:pPr>
            <a:r>
              <a:rPr lang="en-US" dirty="0" smtClean="0"/>
              <a:t>Change in condition not treated</a:t>
            </a:r>
          </a:p>
          <a:p>
            <a:pPr marL="509588" lvl="1" indent="-222250">
              <a:spcBef>
                <a:spcPts val="600"/>
              </a:spcBef>
            </a:pPr>
            <a:r>
              <a:rPr lang="en-US" dirty="0" smtClean="0"/>
              <a:t>Discharged from the hospital too soon</a:t>
            </a:r>
          </a:p>
          <a:p>
            <a:pPr marL="509588" lvl="1" indent="-222250">
              <a:spcBef>
                <a:spcPts val="600"/>
              </a:spcBef>
            </a:pPr>
            <a:r>
              <a:rPr lang="en-US" dirty="0" smtClean="0"/>
              <a:t>Incomplete discharge instructions and/or arrangements</a:t>
            </a:r>
          </a:p>
          <a:p>
            <a:pPr>
              <a:spcBef>
                <a:spcPts val="600"/>
              </a:spcBef>
            </a:pPr>
            <a:r>
              <a:rPr lang="en-US" sz="3000" dirty="0" smtClean="0"/>
              <a:t>Contact your Beneficiary and Family-Centered Care Quality Improvement Organization </a:t>
            </a:r>
          </a:p>
          <a:p>
            <a:pPr marL="509588" lvl="1" indent="-222250">
              <a:spcBef>
                <a:spcPts val="600"/>
              </a:spcBef>
            </a:pPr>
            <a:r>
              <a:rPr lang="en-US" dirty="0"/>
              <a:t>Visit </a:t>
            </a:r>
            <a:r>
              <a:rPr lang="en-US" dirty="0">
                <a:hlinkClick r:id="rId3"/>
              </a:rPr>
              <a:t>Medicare.gov/contacts</a:t>
            </a:r>
            <a:r>
              <a:rPr lang="en-US" dirty="0"/>
              <a:t> </a:t>
            </a:r>
            <a:endParaRPr lang="en-US" dirty="0" smtClean="0"/>
          </a:p>
          <a:p>
            <a:pPr marL="509588" lvl="1" indent="-222250">
              <a:spcBef>
                <a:spcPts val="600"/>
              </a:spcBef>
            </a:pPr>
            <a:r>
              <a:rPr lang="en-US" dirty="0" smtClean="0"/>
              <a:t>Call </a:t>
            </a:r>
            <a:r>
              <a:rPr lang="en-US" dirty="0"/>
              <a:t>1-800-MEDICARE (1-800-633-4227</a:t>
            </a:r>
            <a:r>
              <a:rPr lang="en-US" dirty="0" smtClean="0"/>
              <a:t>). TTY </a:t>
            </a:r>
            <a:r>
              <a:rPr lang="en-US" dirty="0"/>
              <a:t>users should call </a:t>
            </a:r>
            <a:r>
              <a:rPr lang="en-US" dirty="0" smtClean="0"/>
              <a:t>1-877-486-2048.</a:t>
            </a:r>
            <a:endParaRPr lang="en-US" dirty="0"/>
          </a:p>
        </p:txBody>
      </p:sp>
      <p:sp>
        <p:nvSpPr>
          <p:cNvPr id="7" name="Date Placeholder 3"/>
          <p:cNvSpPr>
            <a:spLocks noGrp="1"/>
          </p:cNvSpPr>
          <p:nvPr>
            <p:ph type="dt" sz="half" idx="10"/>
          </p:nvPr>
        </p:nvSpPr>
        <p:spPr/>
        <p:txBody>
          <a:bodyPr/>
          <a:lstStyle/>
          <a:p>
            <a:r>
              <a:rPr lang="en-US" smtClean="0"/>
              <a:t>May 2016</a:t>
            </a:r>
            <a:endParaRPr lang="en-US" dirty="0"/>
          </a:p>
        </p:txBody>
      </p:sp>
      <p:sp>
        <p:nvSpPr>
          <p:cNvPr id="8"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9" name="Slide Number Placeholder 1"/>
          <p:cNvSpPr>
            <a:spLocks noGrp="1"/>
          </p:cNvSpPr>
          <p:nvPr>
            <p:ph type="sldNum" sz="quarter" idx="12"/>
          </p:nvPr>
        </p:nvSpPr>
        <p:spPr>
          <a:xfrm>
            <a:off x="6457950" y="6356351"/>
            <a:ext cx="2057400" cy="365125"/>
          </a:xfrm>
        </p:spPr>
        <p:txBody>
          <a:bodyPr/>
          <a:lstStyle/>
          <a:p>
            <a:r>
              <a:rPr lang="en-US" dirty="0" smtClean="0"/>
              <a:t>14</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Check Your Knowledge—Question 1</a:t>
            </a:r>
            <a:endParaRPr lang="en-US" dirty="0"/>
          </a:p>
        </p:txBody>
      </p:sp>
      <p:sp>
        <p:nvSpPr>
          <p:cNvPr id="13" name="Content Placeholder 12"/>
          <p:cNvSpPr>
            <a:spLocks noGrp="1"/>
          </p:cNvSpPr>
          <p:nvPr>
            <p:ph sz="half" idx="1"/>
          </p:nvPr>
        </p:nvSpPr>
        <p:spPr>
          <a:xfrm>
            <a:off x="212651" y="1133892"/>
            <a:ext cx="4302199" cy="5309437"/>
          </a:xfrm>
        </p:spPr>
        <p:txBody>
          <a:bodyPr>
            <a:normAutofit fontScale="92500" lnSpcReduction="10000"/>
          </a:bodyPr>
          <a:lstStyle/>
          <a:p>
            <a:pPr marL="0" indent="0">
              <a:buNone/>
            </a:pPr>
            <a:r>
              <a:rPr lang="en-US" dirty="0" smtClean="0"/>
              <a:t>The definition of ____ is when someone intentionally deceives or makes misrepresentations to obtain money or property of any health care benefit program.</a:t>
            </a:r>
          </a:p>
          <a:p>
            <a:pPr marL="514350" indent="-514350">
              <a:spcBef>
                <a:spcPts val="1000"/>
              </a:spcBef>
              <a:buFont typeface="+mj-lt"/>
              <a:buAutoNum type="alphaLcPeriod"/>
            </a:pPr>
            <a:r>
              <a:rPr lang="en-US" dirty="0" smtClean="0"/>
              <a:t>Abuse	</a:t>
            </a:r>
          </a:p>
          <a:p>
            <a:pPr marL="514350" indent="-514350">
              <a:buFont typeface="+mj-lt"/>
              <a:buAutoNum type="alphaLcPeriod"/>
            </a:pPr>
            <a:r>
              <a:rPr lang="en-US" dirty="0" smtClean="0"/>
              <a:t>Improper payment</a:t>
            </a:r>
          </a:p>
          <a:p>
            <a:pPr marL="514350" indent="-514350">
              <a:buFont typeface="+mj-lt"/>
              <a:buAutoNum type="alphaLcPeriod"/>
            </a:pPr>
            <a:r>
              <a:rPr lang="en-US" dirty="0" smtClean="0"/>
              <a:t>Fraud   </a:t>
            </a:r>
          </a:p>
          <a:p>
            <a:pPr marL="514350" indent="-514350">
              <a:buFont typeface="+mj-lt"/>
              <a:buAutoNum type="alphaLcPeriod"/>
            </a:pPr>
            <a:r>
              <a:rPr lang="en-US" dirty="0" smtClean="0"/>
              <a:t>None of the above</a:t>
            </a:r>
          </a:p>
          <a:p>
            <a:endParaRPr lang="en-US" dirty="0"/>
          </a:p>
        </p:txBody>
      </p:sp>
      <p:sp>
        <p:nvSpPr>
          <p:cNvPr id="19" name="Content Placeholder 18"/>
          <p:cNvSpPr>
            <a:spLocks noGrp="1"/>
          </p:cNvSpPr>
          <p:nvPr>
            <p:ph sz="half" idx="2"/>
          </p:nvPr>
        </p:nvSpPr>
        <p:spPr/>
        <p:txBody>
          <a:bodyPr>
            <a:normAutofit fontScale="92500" lnSpcReduction="10000"/>
          </a:bodyPr>
          <a:lstStyle/>
          <a:p>
            <a:endParaRPr lang="en-US"/>
          </a:p>
        </p:txBody>
      </p:sp>
      <p:sp>
        <p:nvSpPr>
          <p:cNvPr id="8" name="Footer Placeholder 4"/>
          <p:cNvSpPr>
            <a:spLocks noGrp="1"/>
          </p:cNvSpPr>
          <p:nvPr>
            <p:ph type="ftr" sz="quarter" idx="11"/>
          </p:nvPr>
        </p:nvSpPr>
        <p:spPr/>
        <p:txBody>
          <a:bodyPr/>
          <a:lstStyle/>
          <a:p>
            <a:r>
              <a:rPr lang="en-US" smtClean="0"/>
              <a:t>Medicare and Medicaid Fraud and Abuse Prevention</a:t>
            </a:r>
            <a:endParaRPr lang="en-US" dirty="0"/>
          </a:p>
        </p:txBody>
      </p:sp>
      <p:sp>
        <p:nvSpPr>
          <p:cNvPr id="6" name="Slide Number Placeholder 1"/>
          <p:cNvSpPr>
            <a:spLocks noGrp="1"/>
          </p:cNvSpPr>
          <p:nvPr>
            <p:ph type="sldNum" sz="quarter" idx="12"/>
          </p:nvPr>
        </p:nvSpPr>
        <p:spPr/>
        <p:txBody>
          <a:bodyPr/>
          <a:lstStyle/>
          <a:p>
            <a:fld id="{E2EE05EC-9D7A-49BA-9578-E951024239B5}" type="slidenum">
              <a:rPr lang="en-US" smtClean="0"/>
              <a:pPr/>
              <a:t>15</a:t>
            </a:fld>
            <a:endParaRPr lang="en-US" dirty="0"/>
          </a:p>
        </p:txBody>
      </p:sp>
      <p:sp>
        <p:nvSpPr>
          <p:cNvPr id="7" name="Date Placeholder 3"/>
          <p:cNvSpPr>
            <a:spLocks noGrp="1"/>
          </p:cNvSpPr>
          <p:nvPr>
            <p:ph type="dt" sz="half" idx="13"/>
          </p:nvPr>
        </p:nvSpPr>
        <p:spPr/>
        <p:txBody>
          <a:bodyPr/>
          <a:lstStyle/>
          <a:p>
            <a:r>
              <a:rPr lang="en-US" smtClean="0"/>
              <a:t>May 2016</a:t>
            </a:r>
            <a:endParaRPr lang="en-US" dirty="0"/>
          </a:p>
        </p:txBody>
      </p:sp>
      <p:sp>
        <p:nvSpPr>
          <p:cNvPr id="9" name="Rectangle 8"/>
          <p:cNvSpPr/>
          <p:nvPr/>
        </p:nvSpPr>
        <p:spPr>
          <a:xfrm>
            <a:off x="212652" y="5014683"/>
            <a:ext cx="1956808" cy="586596"/>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2767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 fill="hold"/>
                                        <p:tgtEl>
                                          <p:spTgt spid="9"/>
                                        </p:tgtEl>
                                        <p:attrNameLst>
                                          <p:attrName>ppt_x</p:attrName>
                                        </p:attrNameLst>
                                      </p:cBhvr>
                                      <p:tavLst>
                                        <p:tav tm="0">
                                          <p:val>
                                            <p:strVal val="#ppt_x"/>
                                          </p:val>
                                        </p:tav>
                                        <p:tav tm="100000">
                                          <p:val>
                                            <p:strVal val="#ppt_x"/>
                                          </p:val>
                                        </p:tav>
                                      </p:tavLst>
                                    </p:anim>
                                    <p:anim calcmode="lin" valueType="num">
                                      <p:cBhvr additive="base">
                                        <p:cTn id="8" dur="1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Your Knowledge—Question 2</a:t>
            </a:r>
          </a:p>
        </p:txBody>
      </p:sp>
      <p:sp>
        <p:nvSpPr>
          <p:cNvPr id="13" name="Content Placeholder 12"/>
          <p:cNvSpPr>
            <a:spLocks noGrp="1"/>
          </p:cNvSpPr>
          <p:nvPr>
            <p:ph sz="half" idx="1"/>
          </p:nvPr>
        </p:nvSpPr>
        <p:spPr>
          <a:xfrm>
            <a:off x="276447" y="1133893"/>
            <a:ext cx="4238403" cy="5043070"/>
          </a:xfrm>
        </p:spPr>
        <p:txBody>
          <a:bodyPr/>
          <a:lstStyle/>
          <a:p>
            <a:pPr marL="0" indent="0">
              <a:buNone/>
            </a:pPr>
            <a:r>
              <a:rPr lang="en-US" sz="3000" dirty="0" smtClean="0"/>
              <a:t>Billing errors will always indicate a health care provider’s or supplier’s intent to commit fraud.</a:t>
            </a:r>
          </a:p>
          <a:p>
            <a:pPr marL="0" indent="0">
              <a:buNone/>
            </a:pPr>
            <a:endParaRPr lang="en-US" sz="3000" dirty="0" smtClean="0"/>
          </a:p>
          <a:p>
            <a:pPr marL="404813" indent="-404813">
              <a:buAutoNum type="alphaLcPeriod"/>
            </a:pPr>
            <a:r>
              <a:rPr lang="en-US" sz="3000" dirty="0" smtClean="0"/>
              <a:t>True</a:t>
            </a:r>
          </a:p>
          <a:p>
            <a:pPr marL="404813" indent="-404813">
              <a:buAutoNum type="alphaLcPeriod"/>
            </a:pPr>
            <a:r>
              <a:rPr lang="en-US" sz="3000" dirty="0" smtClean="0"/>
              <a:t>False</a:t>
            </a:r>
          </a:p>
          <a:p>
            <a:pPr marL="0" indent="0">
              <a:buNone/>
            </a:pPr>
            <a:endParaRPr lang="en-US" dirty="0"/>
          </a:p>
        </p:txBody>
      </p:sp>
      <p:sp>
        <p:nvSpPr>
          <p:cNvPr id="15" name="Content Placeholder 14"/>
          <p:cNvSpPr>
            <a:spLocks noGrp="1"/>
          </p:cNvSpPr>
          <p:nvPr>
            <p:ph sz="half" idx="2"/>
          </p:nvPr>
        </p:nvSpPr>
        <p:spPr/>
        <p:txBody>
          <a:bodyPr/>
          <a:lstStyle/>
          <a:p>
            <a:endParaRPr lang="en-US" dirty="0"/>
          </a:p>
        </p:txBody>
      </p:sp>
      <p:sp>
        <p:nvSpPr>
          <p:cNvPr id="8"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6" name="Slide Number Placeholder 1"/>
          <p:cNvSpPr>
            <a:spLocks noGrp="1"/>
          </p:cNvSpPr>
          <p:nvPr>
            <p:ph type="sldNum" sz="quarter" idx="12"/>
          </p:nvPr>
        </p:nvSpPr>
        <p:spPr/>
        <p:txBody>
          <a:bodyPr/>
          <a:lstStyle/>
          <a:p>
            <a:fld id="{E2EE05EC-9D7A-49BA-9578-E951024239B5}" type="slidenum">
              <a:rPr lang="en-US" smtClean="0"/>
              <a:pPr/>
              <a:t>16</a:t>
            </a:fld>
            <a:endParaRPr lang="en-US" dirty="0"/>
          </a:p>
        </p:txBody>
      </p:sp>
      <p:sp>
        <p:nvSpPr>
          <p:cNvPr id="7" name="Date Placeholder 3"/>
          <p:cNvSpPr>
            <a:spLocks noGrp="1"/>
          </p:cNvSpPr>
          <p:nvPr>
            <p:ph type="dt" sz="half" idx="13"/>
          </p:nvPr>
        </p:nvSpPr>
        <p:spPr/>
        <p:txBody>
          <a:bodyPr/>
          <a:lstStyle/>
          <a:p>
            <a:r>
              <a:rPr lang="en-US" dirty="0" smtClean="0"/>
              <a:t>May 2016</a:t>
            </a:r>
            <a:endParaRPr lang="en-US" dirty="0"/>
          </a:p>
        </p:txBody>
      </p:sp>
      <p:sp>
        <p:nvSpPr>
          <p:cNvPr id="9" name="Rectangle 8"/>
          <p:cNvSpPr/>
          <p:nvPr/>
        </p:nvSpPr>
        <p:spPr>
          <a:xfrm>
            <a:off x="276447" y="4137636"/>
            <a:ext cx="1573620" cy="586596"/>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7129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 fill="hold"/>
                                        <p:tgtEl>
                                          <p:spTgt spid="9"/>
                                        </p:tgtEl>
                                        <p:attrNameLst>
                                          <p:attrName>ppt_x</p:attrName>
                                        </p:attrNameLst>
                                      </p:cBhvr>
                                      <p:tavLst>
                                        <p:tav tm="0">
                                          <p:val>
                                            <p:strVal val="#ppt_x"/>
                                          </p:val>
                                        </p:tav>
                                        <p:tav tm="100000">
                                          <p:val>
                                            <p:strVal val="#ppt_x"/>
                                          </p:val>
                                        </p:tav>
                                      </p:tavLst>
                                    </p:anim>
                                    <p:anim calcmode="lin" valueType="num">
                                      <p:cBhvr additive="base">
                                        <p:cTn id="8" dur="1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2—CMS Fraud and Abuse Strategies</a:t>
            </a:r>
          </a:p>
        </p:txBody>
      </p:sp>
      <p:sp>
        <p:nvSpPr>
          <p:cNvPr id="3" name="Content Placeholder 2"/>
          <p:cNvSpPr>
            <a:spLocks noGrp="1"/>
          </p:cNvSpPr>
          <p:nvPr>
            <p:ph idx="1"/>
          </p:nvPr>
        </p:nvSpPr>
        <p:spPr>
          <a:xfrm>
            <a:off x="264159" y="1098884"/>
            <a:ext cx="8705670" cy="5078079"/>
          </a:xfrm>
        </p:spPr>
        <p:txBody>
          <a:bodyPr>
            <a:noAutofit/>
          </a:bodyPr>
          <a:lstStyle/>
          <a:p>
            <a:pPr>
              <a:spcBef>
                <a:spcPts val="600"/>
              </a:spcBef>
            </a:pPr>
            <a:r>
              <a:rPr lang="en-US" sz="2800" dirty="0" smtClean="0"/>
              <a:t>The Center for Program Integrity </a:t>
            </a:r>
          </a:p>
          <a:p>
            <a:pPr>
              <a:spcBef>
                <a:spcPts val="600"/>
              </a:spcBef>
            </a:pPr>
            <a:r>
              <a:rPr lang="en-US" sz="2800" dirty="0" smtClean="0"/>
              <a:t>CMS Program Integrity Contractors</a:t>
            </a:r>
          </a:p>
          <a:p>
            <a:pPr>
              <a:spcBef>
                <a:spcPts val="600"/>
              </a:spcBef>
            </a:pPr>
            <a:r>
              <a:rPr lang="en-US" sz="2800" dirty="0" smtClean="0"/>
              <a:t>CMS Administrative Actions </a:t>
            </a:r>
          </a:p>
          <a:p>
            <a:pPr>
              <a:spcBef>
                <a:spcPts val="600"/>
              </a:spcBef>
            </a:pPr>
            <a:r>
              <a:rPr lang="en-US" sz="2800" dirty="0" smtClean="0"/>
              <a:t>Law Enforcement Actions</a:t>
            </a:r>
          </a:p>
          <a:p>
            <a:pPr>
              <a:spcBef>
                <a:spcPts val="600"/>
              </a:spcBef>
            </a:pPr>
            <a:r>
              <a:rPr lang="en-US" sz="2800" dirty="0" smtClean="0"/>
              <a:t>The Health Care Fraud Prevention Partnership</a:t>
            </a:r>
          </a:p>
          <a:p>
            <a:pPr>
              <a:spcBef>
                <a:spcPts val="600"/>
              </a:spcBef>
            </a:pPr>
            <a:r>
              <a:rPr lang="en-US" sz="2800" dirty="0" smtClean="0"/>
              <a:t>Health Care Fraud Prevention and Enforcement Action (HEAT) Team </a:t>
            </a:r>
          </a:p>
          <a:p>
            <a:pPr>
              <a:spcBef>
                <a:spcPts val="600"/>
              </a:spcBef>
            </a:pPr>
            <a:r>
              <a:rPr lang="en-US" sz="2800" dirty="0" smtClean="0"/>
              <a:t>The Fraud Prevention Toolkit at </a:t>
            </a:r>
            <a:r>
              <a:rPr lang="en-US" sz="2800" u="sng" dirty="0">
                <a:hlinkClick r:id="rId3"/>
              </a:rPr>
              <a:t>CMS.gov/outreach-and-education/outreach/partnerships/fraudpreventiontoolkit</a:t>
            </a:r>
            <a:endParaRPr lang="en-US" sz="2800" dirty="0"/>
          </a:p>
          <a:p>
            <a:pPr>
              <a:spcBef>
                <a:spcPts val="600"/>
              </a:spcBef>
            </a:pPr>
            <a:r>
              <a:rPr lang="en-US" sz="2800" dirty="0" smtClean="0"/>
              <a:t>Provider and Beneficiary Education</a:t>
            </a:r>
          </a:p>
          <a:p>
            <a:pPr>
              <a:spcBef>
                <a:spcPts val="600"/>
              </a:spcBef>
            </a:pPr>
            <a:endParaRPr lang="en-US" sz="2800" dirty="0" smtClean="0"/>
          </a:p>
          <a:p>
            <a:pPr>
              <a:spcBef>
                <a:spcPts val="600"/>
              </a:spcBef>
            </a:pPr>
            <a:endParaRPr lang="en-US" sz="2800" dirty="0"/>
          </a:p>
        </p:txBody>
      </p:sp>
      <p:sp>
        <p:nvSpPr>
          <p:cNvPr id="10"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9" name="Date Placeholder 3"/>
          <p:cNvSpPr>
            <a:spLocks noGrp="1"/>
          </p:cNvSpPr>
          <p:nvPr>
            <p:ph type="dt" sz="half" idx="2"/>
          </p:nvPr>
        </p:nvSpPr>
        <p:spPr/>
        <p:txBody>
          <a:bodyPr/>
          <a:lstStyle/>
          <a:p>
            <a:r>
              <a:rPr lang="en-US" dirty="0" smtClean="0"/>
              <a:t>May 2016</a:t>
            </a:r>
            <a:endParaRPr lang="en-US" dirty="0"/>
          </a:p>
        </p:txBody>
      </p:sp>
      <p:sp>
        <p:nvSpPr>
          <p:cNvPr id="6" name="Slide Number Placeholder 1"/>
          <p:cNvSpPr>
            <a:spLocks noGrp="1"/>
          </p:cNvSpPr>
          <p:nvPr>
            <p:ph type="sldNum" sz="quarter" idx="12"/>
          </p:nvPr>
        </p:nvSpPr>
        <p:spPr>
          <a:xfrm>
            <a:off x="6457950" y="6356351"/>
            <a:ext cx="2057400" cy="365125"/>
          </a:xfrm>
        </p:spPr>
        <p:txBody>
          <a:bodyPr/>
          <a:lstStyle/>
          <a:p>
            <a:r>
              <a:rPr lang="en-US" dirty="0" smtClean="0"/>
              <a:t>17</a:t>
            </a:r>
            <a:endParaRPr lang="en-US" dirty="0"/>
          </a:p>
        </p:txBody>
      </p:sp>
    </p:spTree>
    <p:extLst>
      <p:ext uri="{BB962C8B-B14F-4D97-AF65-F5344CB8AC3E}">
        <p14:creationId xmlns:p14="http://schemas.microsoft.com/office/powerpoint/2010/main" val="3815902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9144000" cy="951580"/>
          </a:xfrm>
        </p:spPr>
        <p:txBody>
          <a:bodyPr/>
          <a:lstStyle/>
          <a:p>
            <a:r>
              <a:rPr lang="en-US" dirty="0" smtClean="0"/>
              <a:t>The Center for Program Integrity</a:t>
            </a:r>
            <a:endParaRPr lang="en-US" dirty="0"/>
          </a:p>
        </p:txBody>
      </p:sp>
      <p:sp>
        <p:nvSpPr>
          <p:cNvPr id="3" name="Content Placeholder 2"/>
          <p:cNvSpPr>
            <a:spLocks noGrp="1"/>
          </p:cNvSpPr>
          <p:nvPr>
            <p:ph idx="1"/>
          </p:nvPr>
        </p:nvSpPr>
        <p:spPr>
          <a:xfrm>
            <a:off x="325120" y="1019208"/>
            <a:ext cx="8666480" cy="5045995"/>
          </a:xfrm>
        </p:spPr>
        <p:txBody>
          <a:bodyPr>
            <a:noAutofit/>
          </a:bodyPr>
          <a:lstStyle/>
          <a:p>
            <a:pPr>
              <a:spcBef>
                <a:spcPts val="600"/>
              </a:spcBef>
            </a:pPr>
            <a:r>
              <a:rPr lang="en-US" sz="3000" dirty="0" smtClean="0"/>
              <a:t>Consolidates CMS anti-fraud components</a:t>
            </a:r>
          </a:p>
          <a:p>
            <a:pPr>
              <a:spcBef>
                <a:spcPts val="600"/>
              </a:spcBef>
            </a:pPr>
            <a:r>
              <a:rPr lang="en-US" sz="3000" dirty="0" smtClean="0"/>
              <a:t>Authority came from the Affordable Care Act</a:t>
            </a:r>
          </a:p>
          <a:p>
            <a:pPr>
              <a:spcBef>
                <a:spcPts val="600"/>
              </a:spcBef>
            </a:pPr>
            <a:r>
              <a:rPr lang="en-US" sz="3000" dirty="0" smtClean="0"/>
              <a:t>More rigorous screenings for health care providers</a:t>
            </a:r>
          </a:p>
          <a:p>
            <a:pPr>
              <a:spcBef>
                <a:spcPts val="600"/>
              </a:spcBef>
            </a:pPr>
            <a:r>
              <a:rPr lang="en-US" sz="3000" dirty="0" smtClean="0"/>
              <a:t>Reciprocal termination of providers from Medicare, Medicaid, and the Children’s Health Insurance Program</a:t>
            </a:r>
          </a:p>
          <a:p>
            <a:pPr>
              <a:spcBef>
                <a:spcPts val="600"/>
              </a:spcBef>
            </a:pPr>
            <a:r>
              <a:rPr lang="en-US" sz="3000" dirty="0" smtClean="0"/>
              <a:t>May temporarily stop enrollment in high-risk areas</a:t>
            </a:r>
          </a:p>
          <a:p>
            <a:pPr marL="509588" lvl="1" indent="-222250">
              <a:spcBef>
                <a:spcPts val="600"/>
              </a:spcBef>
            </a:pPr>
            <a:r>
              <a:rPr lang="en-US" dirty="0" smtClean="0"/>
              <a:t>Used first in July 2013 and extended into 2016</a:t>
            </a:r>
          </a:p>
          <a:p>
            <a:pPr>
              <a:spcBef>
                <a:spcPts val="600"/>
              </a:spcBef>
            </a:pPr>
            <a:r>
              <a:rPr lang="en-US" sz="3000" dirty="0" smtClean="0"/>
              <a:t>Temporarily stop payments in cases of suspected fraud</a:t>
            </a:r>
          </a:p>
          <a:p>
            <a:pPr>
              <a:spcBef>
                <a:spcPts val="600"/>
              </a:spcBef>
            </a:pPr>
            <a:endParaRPr lang="en-US" dirty="0" smtClean="0"/>
          </a:p>
        </p:txBody>
      </p:sp>
      <p:sp>
        <p:nvSpPr>
          <p:cNvPr id="11" name="Date Placeholder 3"/>
          <p:cNvSpPr>
            <a:spLocks noGrp="1"/>
          </p:cNvSpPr>
          <p:nvPr>
            <p:ph type="dt" sz="half" idx="10"/>
          </p:nvPr>
        </p:nvSpPr>
        <p:spPr/>
        <p:txBody>
          <a:bodyPr/>
          <a:lstStyle/>
          <a:p>
            <a:r>
              <a:rPr lang="en-US" smtClean="0"/>
              <a:t>May 2016</a:t>
            </a:r>
            <a:endParaRPr lang="en-US" dirty="0"/>
          </a:p>
        </p:txBody>
      </p:sp>
      <p:sp>
        <p:nvSpPr>
          <p:cNvPr id="12"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7" name="Slide Number Placeholder 1"/>
          <p:cNvSpPr>
            <a:spLocks noGrp="1"/>
          </p:cNvSpPr>
          <p:nvPr>
            <p:ph type="sldNum" sz="quarter" idx="12"/>
          </p:nvPr>
        </p:nvSpPr>
        <p:spPr>
          <a:xfrm>
            <a:off x="6457950" y="6356351"/>
            <a:ext cx="2057400" cy="365125"/>
          </a:xfrm>
        </p:spPr>
        <p:txBody>
          <a:bodyPr/>
          <a:lstStyle/>
          <a:p>
            <a:r>
              <a:rPr lang="en-US" dirty="0" smtClean="0"/>
              <a:t>18</a:t>
            </a:r>
            <a:endParaRPr lang="en-US" dirty="0"/>
          </a:p>
        </p:txBody>
      </p:sp>
    </p:spTree>
    <p:extLst>
      <p:ext uri="{BB962C8B-B14F-4D97-AF65-F5344CB8AC3E}">
        <p14:creationId xmlns:p14="http://schemas.microsoft.com/office/powerpoint/2010/main" val="2476995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
            <a:ext cx="9144000" cy="951580"/>
          </a:xfrm>
        </p:spPr>
        <p:txBody>
          <a:bodyPr/>
          <a:lstStyle/>
          <a:p>
            <a:r>
              <a:rPr lang="en-US" dirty="0" smtClean="0"/>
              <a:t>Program Integrity Contractors</a:t>
            </a:r>
            <a:endParaRPr lang="en-US" dirty="0"/>
          </a:p>
        </p:txBody>
      </p:sp>
      <p:sp>
        <p:nvSpPr>
          <p:cNvPr id="8" name="Content Placeholder 7"/>
          <p:cNvSpPr>
            <a:spLocks noGrp="1"/>
          </p:cNvSpPr>
          <p:nvPr>
            <p:ph idx="1"/>
          </p:nvPr>
        </p:nvSpPr>
        <p:spPr/>
        <p:txBody>
          <a:bodyPr>
            <a:noAutofit/>
          </a:bodyPr>
          <a:lstStyle/>
          <a:p>
            <a:pPr>
              <a:spcBef>
                <a:spcPts val="600"/>
              </a:spcBef>
            </a:pPr>
            <a:r>
              <a:rPr lang="en-US" dirty="0" smtClean="0"/>
              <a:t>A nationally coordinated Medicare/Medicaid program integrity strategy that cuts across regions</a:t>
            </a:r>
          </a:p>
          <a:p>
            <a:pPr marL="509588" lvl="1" indent="-222250">
              <a:spcBef>
                <a:spcPts val="600"/>
              </a:spcBef>
            </a:pPr>
            <a:r>
              <a:rPr lang="en-US" dirty="0"/>
              <a:t>Zone Program Integrity Contractors (ZPIC)</a:t>
            </a:r>
          </a:p>
          <a:p>
            <a:pPr marL="509588" lvl="1" indent="-222250">
              <a:spcBef>
                <a:spcPts val="600"/>
              </a:spcBef>
            </a:pPr>
            <a:r>
              <a:rPr lang="en-US" dirty="0"/>
              <a:t>Recovery Audit Program</a:t>
            </a:r>
          </a:p>
          <a:p>
            <a:pPr marL="509588" lvl="1" indent="-222250">
              <a:spcBef>
                <a:spcPts val="600"/>
              </a:spcBef>
            </a:pPr>
            <a:r>
              <a:rPr lang="en-US" dirty="0" smtClean="0"/>
              <a:t>National </a:t>
            </a:r>
            <a:r>
              <a:rPr lang="en-US" dirty="0"/>
              <a:t>Benefit Integrity Medicare Drug Integrity Contractor (NBI MEDIC)</a:t>
            </a:r>
          </a:p>
          <a:p>
            <a:pPr marL="509588" lvl="1" indent="-222250">
              <a:spcBef>
                <a:spcPts val="600"/>
              </a:spcBef>
            </a:pPr>
            <a:r>
              <a:rPr lang="en-US" dirty="0" smtClean="0"/>
              <a:t>Outreach </a:t>
            </a:r>
            <a:r>
              <a:rPr lang="en-US" dirty="0"/>
              <a:t>&amp; Education MEDIC (O&amp;E MEDIC)</a:t>
            </a:r>
          </a:p>
          <a:p>
            <a:pPr marL="509588" lvl="1" indent="-222250">
              <a:spcBef>
                <a:spcPts val="600"/>
              </a:spcBef>
            </a:pPr>
            <a:r>
              <a:rPr lang="en-US" dirty="0"/>
              <a:t>Medicaid Integrity Contractors</a:t>
            </a:r>
          </a:p>
          <a:p>
            <a:pPr marL="296466" lvl="1" indent="0">
              <a:spcBef>
                <a:spcPts val="600"/>
              </a:spcBef>
              <a:buNone/>
            </a:pPr>
            <a:r>
              <a:rPr lang="en-US" dirty="0" smtClean="0"/>
              <a:t/>
            </a:r>
            <a:br>
              <a:rPr lang="en-US" dirty="0" smtClean="0"/>
            </a:br>
            <a:endParaRPr lang="en-US" dirty="0"/>
          </a:p>
        </p:txBody>
      </p:sp>
      <p:sp>
        <p:nvSpPr>
          <p:cNvPr id="7" name="Date Placeholder 3"/>
          <p:cNvSpPr>
            <a:spLocks noGrp="1"/>
          </p:cNvSpPr>
          <p:nvPr>
            <p:ph type="dt" sz="half" idx="10"/>
          </p:nvPr>
        </p:nvSpPr>
        <p:spPr/>
        <p:txBody>
          <a:bodyPr/>
          <a:lstStyle/>
          <a:p>
            <a:r>
              <a:rPr lang="en-US" smtClean="0"/>
              <a:t>May 2016</a:t>
            </a:r>
            <a:endParaRPr lang="en-US" dirty="0"/>
          </a:p>
        </p:txBody>
      </p:sp>
      <p:sp>
        <p:nvSpPr>
          <p:cNvPr id="9"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10" name="Slide Number Placeholder 1"/>
          <p:cNvSpPr>
            <a:spLocks noGrp="1"/>
          </p:cNvSpPr>
          <p:nvPr>
            <p:ph type="sldNum" sz="quarter" idx="12"/>
          </p:nvPr>
        </p:nvSpPr>
        <p:spPr>
          <a:xfrm>
            <a:off x="6457950" y="6356351"/>
            <a:ext cx="2057400" cy="365125"/>
          </a:xfrm>
        </p:spPr>
        <p:txBody>
          <a:bodyPr/>
          <a:lstStyle/>
          <a:p>
            <a:r>
              <a:rPr lang="en-US" dirty="0" smtClean="0"/>
              <a:t>19</a:t>
            </a:r>
            <a:endParaRPr lang="en-US" dirty="0"/>
          </a:p>
        </p:txBody>
      </p:sp>
    </p:spTree>
    <p:extLst>
      <p:ext uri="{BB962C8B-B14F-4D97-AF65-F5344CB8AC3E}">
        <p14:creationId xmlns:p14="http://schemas.microsoft.com/office/powerpoint/2010/main" val="3151092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p:txBody>
          <a:bodyPr/>
          <a:lstStyle/>
          <a:p>
            <a:r>
              <a:rPr lang="en-US" dirty="0"/>
              <a:t>Session Objectives</a:t>
            </a:r>
          </a:p>
        </p:txBody>
      </p:sp>
      <p:sp>
        <p:nvSpPr>
          <p:cNvPr id="9" name="Content Placeholder 8"/>
          <p:cNvSpPr>
            <a:spLocks noGrp="1"/>
          </p:cNvSpPr>
          <p:nvPr>
            <p:ph idx="1"/>
          </p:nvPr>
        </p:nvSpPr>
        <p:spPr/>
        <p:txBody>
          <a:bodyPr/>
          <a:lstStyle/>
          <a:p>
            <a:pPr marL="0" indent="0">
              <a:spcBef>
                <a:spcPts val="600"/>
              </a:spcBef>
              <a:buNone/>
            </a:pPr>
            <a:r>
              <a:rPr lang="en-US" dirty="0" smtClean="0"/>
              <a:t>This session should help you </a:t>
            </a:r>
          </a:p>
          <a:p>
            <a:pPr>
              <a:spcBef>
                <a:spcPts val="600"/>
              </a:spcBef>
            </a:pPr>
            <a:r>
              <a:rPr lang="en-US" dirty="0" smtClean="0"/>
              <a:t>Define fraud and abuse </a:t>
            </a:r>
          </a:p>
          <a:p>
            <a:pPr>
              <a:spcBef>
                <a:spcPts val="600"/>
              </a:spcBef>
            </a:pPr>
            <a:r>
              <a:rPr lang="en-US" dirty="0" smtClean="0"/>
              <a:t>Identify causes of improper payments</a:t>
            </a:r>
          </a:p>
          <a:p>
            <a:pPr>
              <a:spcBef>
                <a:spcPts val="600"/>
              </a:spcBef>
            </a:pPr>
            <a:r>
              <a:rPr lang="en-US" dirty="0" smtClean="0"/>
              <a:t>Discuss how CMS</a:t>
            </a:r>
            <a:r>
              <a:rPr lang="en-US" altLang="ja-JP" dirty="0" smtClean="0"/>
              <a:t> fights fraud and abuse</a:t>
            </a:r>
          </a:p>
          <a:p>
            <a:pPr>
              <a:spcBef>
                <a:spcPts val="600"/>
              </a:spcBef>
            </a:pPr>
            <a:r>
              <a:rPr lang="en-US" dirty="0" smtClean="0"/>
              <a:t>Explain how you can fight fraud and abuse</a:t>
            </a:r>
          </a:p>
          <a:p>
            <a:pPr>
              <a:spcBef>
                <a:spcPts val="600"/>
              </a:spcBef>
            </a:pPr>
            <a:r>
              <a:rPr lang="en-US" dirty="0" smtClean="0"/>
              <a:t>Recognize sources of additional information</a:t>
            </a:r>
          </a:p>
          <a:p>
            <a:pPr>
              <a:spcBef>
                <a:spcPts val="600"/>
              </a:spcBef>
            </a:pPr>
            <a:endParaRPr lang="en-US" dirty="0"/>
          </a:p>
        </p:txBody>
      </p:sp>
      <p:sp>
        <p:nvSpPr>
          <p:cNvPr id="12"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11" name="Date Placeholder 3"/>
          <p:cNvSpPr>
            <a:spLocks noGrp="1"/>
          </p:cNvSpPr>
          <p:nvPr>
            <p:ph type="dt" sz="half" idx="2"/>
          </p:nvPr>
        </p:nvSpPr>
        <p:spPr/>
        <p:txBody>
          <a:bodyPr/>
          <a:lstStyle/>
          <a:p>
            <a:r>
              <a:rPr lang="en-US" dirty="0" smtClean="0"/>
              <a:t>May 2016</a:t>
            </a:r>
            <a:endParaRPr lang="en-US" dirty="0"/>
          </a:p>
        </p:txBody>
      </p:sp>
      <p:sp>
        <p:nvSpPr>
          <p:cNvPr id="6" name="Slide Number Placeholder 1"/>
          <p:cNvSpPr>
            <a:spLocks noGrp="1"/>
          </p:cNvSpPr>
          <p:nvPr>
            <p:ph type="sldNum" sz="quarter" idx="12"/>
          </p:nvPr>
        </p:nvSpPr>
        <p:spPr>
          <a:xfrm>
            <a:off x="6457950" y="6356351"/>
            <a:ext cx="2057400" cy="365125"/>
          </a:xfrm>
        </p:spPr>
        <p:txBody>
          <a:bodyPr/>
          <a:lstStyle/>
          <a:p>
            <a:fld id="{E2EE05EC-9D7A-49BA-9578-E951024239B5}" type="slidenum">
              <a:rPr lang="en-US" smtClean="0"/>
              <a:pPr/>
              <a:t>2</a:t>
            </a:fld>
            <a:endParaRPr lang="en-US" dirty="0"/>
          </a:p>
        </p:txBody>
      </p:sp>
    </p:spTree>
    <p:extLst>
      <p:ext uri="{BB962C8B-B14F-4D97-AF65-F5344CB8AC3E}">
        <p14:creationId xmlns:p14="http://schemas.microsoft.com/office/powerpoint/2010/main" val="3335640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1"/>
            <a:ext cx="9144000" cy="951580"/>
          </a:xfrm>
        </p:spPr>
        <p:txBody>
          <a:bodyPr/>
          <a:lstStyle/>
          <a:p>
            <a:r>
              <a:rPr lang="en-US" dirty="0" smtClean="0"/>
              <a:t>Zone Program Integrity Contractors (ZPICs) </a:t>
            </a:r>
            <a:endParaRPr lang="en-US" dirty="0"/>
          </a:p>
        </p:txBody>
      </p:sp>
      <p:sp>
        <p:nvSpPr>
          <p:cNvPr id="3" name="Content Placeholder 2"/>
          <p:cNvSpPr>
            <a:spLocks noGrp="1"/>
          </p:cNvSpPr>
          <p:nvPr>
            <p:ph idx="1"/>
          </p:nvPr>
        </p:nvSpPr>
        <p:spPr>
          <a:xfrm>
            <a:off x="628650" y="1151289"/>
            <a:ext cx="7886700" cy="5045995"/>
          </a:xfrm>
        </p:spPr>
        <p:txBody>
          <a:bodyPr>
            <a:noAutofit/>
          </a:bodyPr>
          <a:lstStyle/>
          <a:p>
            <a:pPr marL="344488" indent="-344488">
              <a:spcBef>
                <a:spcPts val="600"/>
              </a:spcBef>
            </a:pPr>
            <a:r>
              <a:rPr lang="en-US" dirty="0" smtClean="0"/>
              <a:t>Investigate leads generated by the new Fraud Prevention System (FPS) and a variety of other sources</a:t>
            </a:r>
          </a:p>
          <a:p>
            <a:pPr marL="344488" indent="-344488">
              <a:spcBef>
                <a:spcPts val="600"/>
              </a:spcBef>
            </a:pPr>
            <a:r>
              <a:rPr lang="en-US" dirty="0" smtClean="0"/>
              <a:t>Provide feedback to CMS to improve the FPS </a:t>
            </a:r>
          </a:p>
          <a:p>
            <a:pPr marL="344488" indent="-344488">
              <a:spcBef>
                <a:spcPts val="600"/>
              </a:spcBef>
            </a:pPr>
            <a:r>
              <a:rPr lang="en-US" dirty="0" smtClean="0"/>
              <a:t>Perform data analysis to identify and investigate cases of suspected fraud, waste, and abuse</a:t>
            </a:r>
          </a:p>
          <a:p>
            <a:pPr>
              <a:spcBef>
                <a:spcPts val="600"/>
              </a:spcBef>
            </a:pPr>
            <a:endParaRPr lang="en-US" sz="2800" dirty="0"/>
          </a:p>
        </p:txBody>
      </p:sp>
      <p:sp>
        <p:nvSpPr>
          <p:cNvPr id="7" name="Date Placeholder 3"/>
          <p:cNvSpPr>
            <a:spLocks noGrp="1"/>
          </p:cNvSpPr>
          <p:nvPr>
            <p:ph type="dt" sz="half" idx="10"/>
          </p:nvPr>
        </p:nvSpPr>
        <p:spPr>
          <a:xfrm>
            <a:off x="628650" y="6457951"/>
            <a:ext cx="2057400" cy="365125"/>
          </a:xfrm>
        </p:spPr>
        <p:txBody>
          <a:bodyPr/>
          <a:lstStyle/>
          <a:p>
            <a:r>
              <a:rPr lang="en-US" smtClean="0"/>
              <a:t>May 2016</a:t>
            </a:r>
            <a:endParaRPr lang="en-US" dirty="0"/>
          </a:p>
        </p:txBody>
      </p:sp>
      <p:sp>
        <p:nvSpPr>
          <p:cNvPr id="8" name="Footer Placeholder 4"/>
          <p:cNvSpPr>
            <a:spLocks noGrp="1"/>
          </p:cNvSpPr>
          <p:nvPr>
            <p:ph type="ftr" sz="quarter" idx="11"/>
          </p:nvPr>
        </p:nvSpPr>
        <p:spPr>
          <a:xfrm>
            <a:off x="3028950" y="6447791"/>
            <a:ext cx="3086100" cy="365125"/>
          </a:xfrm>
        </p:spPr>
        <p:txBody>
          <a:bodyPr/>
          <a:lstStyle/>
          <a:p>
            <a:r>
              <a:rPr lang="en-US" dirty="0" smtClean="0"/>
              <a:t>Medicare and Medicaid Fraud and Abuse Prevention</a:t>
            </a:r>
            <a:endParaRPr lang="en-US" dirty="0"/>
          </a:p>
        </p:txBody>
      </p:sp>
      <p:sp>
        <p:nvSpPr>
          <p:cNvPr id="9" name="Slide Number Placeholder 1"/>
          <p:cNvSpPr>
            <a:spLocks noGrp="1"/>
          </p:cNvSpPr>
          <p:nvPr>
            <p:ph type="sldNum" sz="quarter" idx="12"/>
          </p:nvPr>
        </p:nvSpPr>
        <p:spPr>
          <a:xfrm>
            <a:off x="6457950" y="6356351"/>
            <a:ext cx="2057400" cy="365125"/>
          </a:xfrm>
        </p:spPr>
        <p:txBody>
          <a:bodyPr/>
          <a:lstStyle/>
          <a:p>
            <a:r>
              <a:rPr lang="en-US" dirty="0" smtClean="0"/>
              <a:t>20</a:t>
            </a:r>
            <a:endParaRPr lang="en-US" dirty="0"/>
          </a:p>
        </p:txBody>
      </p:sp>
    </p:spTree>
    <p:extLst>
      <p:ext uri="{BB962C8B-B14F-4D97-AF65-F5344CB8AC3E}">
        <p14:creationId xmlns:p14="http://schemas.microsoft.com/office/powerpoint/2010/main" val="1859067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1"/>
            <a:ext cx="9144000" cy="951580"/>
          </a:xfrm>
        </p:spPr>
        <p:txBody>
          <a:bodyPr/>
          <a:lstStyle/>
          <a:p>
            <a:r>
              <a:rPr lang="en-US" dirty="0" smtClean="0"/>
              <a:t>Zone Program Integrity Contractors (ZPICs)</a:t>
            </a:r>
            <a:r>
              <a:rPr lang="en-US" b="0" dirty="0" smtClean="0"/>
              <a:t>— </a:t>
            </a:r>
            <a:r>
              <a:rPr lang="en-US" dirty="0" smtClean="0"/>
              <a:t>Continued </a:t>
            </a:r>
            <a:endParaRPr lang="en-US" dirty="0"/>
          </a:p>
        </p:txBody>
      </p:sp>
      <p:sp>
        <p:nvSpPr>
          <p:cNvPr id="3" name="Content Placeholder 2"/>
          <p:cNvSpPr>
            <a:spLocks noGrp="1"/>
          </p:cNvSpPr>
          <p:nvPr>
            <p:ph idx="1"/>
          </p:nvPr>
        </p:nvSpPr>
        <p:spPr>
          <a:xfrm>
            <a:off x="628650" y="1176688"/>
            <a:ext cx="7886700" cy="5045995"/>
          </a:xfrm>
        </p:spPr>
        <p:txBody>
          <a:bodyPr>
            <a:noAutofit/>
          </a:bodyPr>
          <a:lstStyle/>
          <a:p>
            <a:pPr marL="344488" indent="-344488">
              <a:spcBef>
                <a:spcPts val="600"/>
              </a:spcBef>
            </a:pPr>
            <a:r>
              <a:rPr lang="en-US" dirty="0" smtClean="0"/>
              <a:t>Make recommendations to CMS for appropriate administrative actions to protect Medicare Trust Fund dollars</a:t>
            </a:r>
          </a:p>
          <a:p>
            <a:pPr marL="344488" indent="-344488">
              <a:spcBef>
                <a:spcPts val="600"/>
              </a:spcBef>
            </a:pPr>
            <a:r>
              <a:rPr lang="en-US" dirty="0" smtClean="0"/>
              <a:t>Make referrals to law enforcement for potential prosecution</a:t>
            </a:r>
          </a:p>
          <a:p>
            <a:pPr marL="344488" indent="-344488">
              <a:spcBef>
                <a:spcPts val="600"/>
              </a:spcBef>
            </a:pPr>
            <a:r>
              <a:rPr lang="en-US" dirty="0" smtClean="0"/>
              <a:t>Provide support for ongoing law enforcement investigations </a:t>
            </a:r>
          </a:p>
          <a:p>
            <a:pPr marL="344488" indent="-344488">
              <a:spcBef>
                <a:spcPts val="600"/>
              </a:spcBef>
            </a:pPr>
            <a:r>
              <a:rPr lang="en-US" dirty="0" smtClean="0"/>
              <a:t>Identify improper payments to be recovered by Medicare Administrative Contractors</a:t>
            </a:r>
          </a:p>
          <a:p>
            <a:pPr>
              <a:spcBef>
                <a:spcPts val="600"/>
              </a:spcBef>
            </a:pPr>
            <a:endParaRPr lang="en-US" sz="2800" dirty="0"/>
          </a:p>
        </p:txBody>
      </p:sp>
      <p:sp>
        <p:nvSpPr>
          <p:cNvPr id="7" name="Date Placeholder 3"/>
          <p:cNvSpPr>
            <a:spLocks noGrp="1"/>
          </p:cNvSpPr>
          <p:nvPr>
            <p:ph type="dt" sz="half" idx="10"/>
          </p:nvPr>
        </p:nvSpPr>
        <p:spPr>
          <a:xfrm>
            <a:off x="628650" y="6457951"/>
            <a:ext cx="2057400" cy="365125"/>
          </a:xfrm>
        </p:spPr>
        <p:txBody>
          <a:bodyPr/>
          <a:lstStyle/>
          <a:p>
            <a:r>
              <a:rPr lang="en-US" smtClean="0"/>
              <a:t>May 2016</a:t>
            </a:r>
            <a:endParaRPr lang="en-US" dirty="0"/>
          </a:p>
        </p:txBody>
      </p:sp>
      <p:sp>
        <p:nvSpPr>
          <p:cNvPr id="8" name="Footer Placeholder 4"/>
          <p:cNvSpPr>
            <a:spLocks noGrp="1"/>
          </p:cNvSpPr>
          <p:nvPr>
            <p:ph type="ftr" sz="quarter" idx="11"/>
          </p:nvPr>
        </p:nvSpPr>
        <p:spPr>
          <a:xfrm>
            <a:off x="3028950" y="6447791"/>
            <a:ext cx="3086100" cy="365125"/>
          </a:xfrm>
        </p:spPr>
        <p:txBody>
          <a:bodyPr/>
          <a:lstStyle/>
          <a:p>
            <a:r>
              <a:rPr lang="en-US" dirty="0" smtClean="0"/>
              <a:t>Medicare and Medicaid Fraud and Abuse Prevention</a:t>
            </a:r>
            <a:endParaRPr lang="en-US" dirty="0"/>
          </a:p>
        </p:txBody>
      </p:sp>
      <p:sp>
        <p:nvSpPr>
          <p:cNvPr id="9" name="Slide Number Placeholder 1"/>
          <p:cNvSpPr>
            <a:spLocks noGrp="1"/>
          </p:cNvSpPr>
          <p:nvPr>
            <p:ph type="sldNum" sz="quarter" idx="12"/>
          </p:nvPr>
        </p:nvSpPr>
        <p:spPr>
          <a:xfrm>
            <a:off x="6457950" y="6356351"/>
            <a:ext cx="2057400" cy="365125"/>
          </a:xfrm>
        </p:spPr>
        <p:txBody>
          <a:bodyPr/>
          <a:lstStyle/>
          <a:p>
            <a:r>
              <a:rPr lang="en-US" dirty="0" smtClean="0"/>
              <a:t>21</a:t>
            </a:r>
            <a:endParaRPr lang="en-US" dirty="0"/>
          </a:p>
        </p:txBody>
      </p:sp>
    </p:spTree>
    <p:extLst>
      <p:ext uri="{BB962C8B-B14F-4D97-AF65-F5344CB8AC3E}">
        <p14:creationId xmlns:p14="http://schemas.microsoft.com/office/powerpoint/2010/main" val="3220757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1"/>
            <a:ext cx="9144000" cy="951580"/>
          </a:xfrm>
        </p:spPr>
        <p:txBody>
          <a:bodyPr/>
          <a:lstStyle/>
          <a:p>
            <a:r>
              <a:rPr lang="en-US" dirty="0" smtClean="0"/>
              <a:t>Zone Program Integrity Contractor (ZPIC) Map</a:t>
            </a:r>
          </a:p>
        </p:txBody>
      </p:sp>
      <p:pic>
        <p:nvPicPr>
          <p:cNvPr id="3" name="Picture 2" descr="The map shows the grouping of states in each of the seven zones and the name of the contractor for each zone." title="Zone Program Integrity Contactor Ma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232" y="1081199"/>
            <a:ext cx="7033536" cy="5275152"/>
          </a:xfrm>
          <a:prstGeom prst="rect">
            <a:avLst/>
          </a:prstGeom>
        </p:spPr>
      </p:pic>
      <p:sp>
        <p:nvSpPr>
          <p:cNvPr id="10" name="Date Placeholder 3"/>
          <p:cNvSpPr>
            <a:spLocks noGrp="1"/>
          </p:cNvSpPr>
          <p:nvPr>
            <p:ph type="dt" sz="half" idx="10"/>
          </p:nvPr>
        </p:nvSpPr>
        <p:spPr/>
        <p:txBody>
          <a:bodyPr/>
          <a:lstStyle/>
          <a:p>
            <a:r>
              <a:rPr lang="en-US" smtClean="0"/>
              <a:t>May 2016</a:t>
            </a:r>
            <a:endParaRPr lang="en-US" dirty="0"/>
          </a:p>
        </p:txBody>
      </p:sp>
      <p:sp>
        <p:nvSpPr>
          <p:cNvPr id="11"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7" name="Slide Number Placeholder 1"/>
          <p:cNvSpPr>
            <a:spLocks noGrp="1"/>
          </p:cNvSpPr>
          <p:nvPr>
            <p:ph type="sldNum" sz="quarter" idx="12"/>
          </p:nvPr>
        </p:nvSpPr>
        <p:spPr>
          <a:xfrm>
            <a:off x="6457950" y="6356351"/>
            <a:ext cx="2057400" cy="365125"/>
          </a:xfrm>
        </p:spPr>
        <p:txBody>
          <a:bodyPr/>
          <a:lstStyle/>
          <a:p>
            <a:r>
              <a:rPr lang="en-US" dirty="0" smtClean="0"/>
              <a:t>22</a:t>
            </a:r>
            <a:endParaRPr lang="en-US" dirty="0"/>
          </a:p>
        </p:txBody>
      </p:sp>
    </p:spTree>
    <p:extLst>
      <p:ext uri="{BB962C8B-B14F-4D97-AF65-F5344CB8AC3E}">
        <p14:creationId xmlns:p14="http://schemas.microsoft.com/office/powerpoint/2010/main" val="1048588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1"/>
            <a:ext cx="9144000" cy="951580"/>
          </a:xfrm>
        </p:spPr>
        <p:txBody>
          <a:bodyPr/>
          <a:lstStyle/>
          <a:p>
            <a:r>
              <a:rPr lang="en-US" dirty="0" smtClean="0"/>
              <a:t>Recovery Audit Program</a:t>
            </a:r>
          </a:p>
        </p:txBody>
      </p:sp>
      <p:sp>
        <p:nvSpPr>
          <p:cNvPr id="6147" name="Rectangle 3"/>
          <p:cNvSpPr>
            <a:spLocks noGrp="1" noChangeArrowheads="1"/>
          </p:cNvSpPr>
          <p:nvPr>
            <p:ph idx="1"/>
          </p:nvPr>
        </p:nvSpPr>
        <p:spPr>
          <a:xfrm>
            <a:off x="0" y="951582"/>
            <a:ext cx="9144000" cy="5225382"/>
          </a:xfrm>
        </p:spPr>
        <p:txBody>
          <a:bodyPr>
            <a:noAutofit/>
          </a:bodyPr>
          <a:lstStyle/>
          <a:p>
            <a:pPr>
              <a:spcBef>
                <a:spcPts val="600"/>
              </a:spcBef>
            </a:pPr>
            <a:r>
              <a:rPr lang="en-US" sz="3000" dirty="0" smtClean="0"/>
              <a:t>Recovery Audit Program’s mission</a:t>
            </a:r>
          </a:p>
          <a:p>
            <a:pPr marL="509588" lvl="1" indent="-222250">
              <a:spcBef>
                <a:spcPts val="600"/>
              </a:spcBef>
            </a:pPr>
            <a:r>
              <a:rPr lang="en-US" dirty="0" smtClean="0"/>
              <a:t>Reduce improper Medicare payments by</a:t>
            </a:r>
          </a:p>
          <a:p>
            <a:pPr marL="744538" lvl="2" indent="-234950">
              <a:spcBef>
                <a:spcPts val="600"/>
              </a:spcBef>
            </a:pPr>
            <a:r>
              <a:rPr lang="en-US" sz="2400" dirty="0" smtClean="0"/>
              <a:t>Detecting and collecting overpayments</a:t>
            </a:r>
          </a:p>
          <a:p>
            <a:pPr marL="744538" lvl="2" indent="-234950">
              <a:spcBef>
                <a:spcPts val="600"/>
              </a:spcBef>
            </a:pPr>
            <a:r>
              <a:rPr lang="en-US" sz="2400" dirty="0" smtClean="0"/>
              <a:t>Identifying underpayments</a:t>
            </a:r>
          </a:p>
          <a:p>
            <a:pPr marL="744538" lvl="2" indent="-234950">
              <a:spcBef>
                <a:spcPts val="600"/>
              </a:spcBef>
            </a:pPr>
            <a:r>
              <a:rPr lang="en-US" sz="2400" dirty="0" smtClean="0"/>
              <a:t>Implementing actions to prevent future improper payments</a:t>
            </a:r>
          </a:p>
          <a:p>
            <a:pPr marL="509588" lvl="1" indent="-222250">
              <a:spcBef>
                <a:spcPts val="600"/>
              </a:spcBef>
            </a:pPr>
            <a:r>
              <a:rPr lang="en-US" dirty="0"/>
              <a:t>Ensure that each Medicare Advantage Plan </a:t>
            </a:r>
            <a:r>
              <a:rPr lang="en-US" dirty="0" smtClean="0"/>
              <a:t>and </a:t>
            </a:r>
            <a:r>
              <a:rPr lang="en-US" dirty="0"/>
              <a:t>Prescription Drug Plan </a:t>
            </a:r>
            <a:r>
              <a:rPr lang="en-US" dirty="0" smtClean="0"/>
              <a:t>has </a:t>
            </a:r>
            <a:r>
              <a:rPr lang="en-US" dirty="0"/>
              <a:t>an anti-fraud plan in effect</a:t>
            </a:r>
          </a:p>
          <a:p>
            <a:pPr>
              <a:spcBef>
                <a:spcPts val="600"/>
              </a:spcBef>
            </a:pPr>
            <a:r>
              <a:rPr lang="en-US" sz="3000" dirty="0" smtClean="0"/>
              <a:t>States and territories establish Medicaid Recovery Audit Contractors to </a:t>
            </a:r>
          </a:p>
          <a:p>
            <a:pPr marL="509588" lvl="1" indent="-222250">
              <a:spcBef>
                <a:spcPts val="600"/>
              </a:spcBef>
            </a:pPr>
            <a:r>
              <a:rPr lang="en-US" dirty="0"/>
              <a:t>Identify overpayments and underpayments</a:t>
            </a:r>
          </a:p>
          <a:p>
            <a:pPr marL="509588" lvl="1" indent="-222250">
              <a:spcBef>
                <a:spcPts val="600"/>
              </a:spcBef>
            </a:pPr>
            <a:r>
              <a:rPr lang="en-US" dirty="0"/>
              <a:t>Coordinate efforts with federal and state auditors</a:t>
            </a:r>
          </a:p>
          <a:p>
            <a:endParaRPr lang="en-US" dirty="0"/>
          </a:p>
        </p:txBody>
      </p:sp>
      <p:sp>
        <p:nvSpPr>
          <p:cNvPr id="10" name="Date Placeholder 3"/>
          <p:cNvSpPr>
            <a:spLocks noGrp="1"/>
          </p:cNvSpPr>
          <p:nvPr>
            <p:ph type="dt" sz="half" idx="10"/>
          </p:nvPr>
        </p:nvSpPr>
        <p:spPr>
          <a:xfrm>
            <a:off x="628650" y="6447791"/>
            <a:ext cx="2057400" cy="365125"/>
          </a:xfrm>
        </p:spPr>
        <p:txBody>
          <a:bodyPr/>
          <a:lstStyle/>
          <a:p>
            <a:r>
              <a:rPr lang="en-US" smtClean="0"/>
              <a:t>May 2016</a:t>
            </a:r>
            <a:endParaRPr lang="en-US" dirty="0"/>
          </a:p>
        </p:txBody>
      </p:sp>
      <p:sp>
        <p:nvSpPr>
          <p:cNvPr id="11" name="Footer Placeholder 4"/>
          <p:cNvSpPr>
            <a:spLocks noGrp="1"/>
          </p:cNvSpPr>
          <p:nvPr>
            <p:ph type="ftr" sz="quarter" idx="11"/>
          </p:nvPr>
        </p:nvSpPr>
        <p:spPr>
          <a:xfrm>
            <a:off x="3028950" y="6437631"/>
            <a:ext cx="3086100" cy="365125"/>
          </a:xfrm>
        </p:spPr>
        <p:txBody>
          <a:bodyPr/>
          <a:lstStyle/>
          <a:p>
            <a:r>
              <a:rPr lang="en-US" dirty="0" smtClean="0"/>
              <a:t>Medicare and Medicaid Fraud and Abuse Prevention</a:t>
            </a:r>
            <a:endParaRPr lang="en-US" dirty="0"/>
          </a:p>
        </p:txBody>
      </p:sp>
      <p:sp>
        <p:nvSpPr>
          <p:cNvPr id="7" name="Slide Number Placeholder 1"/>
          <p:cNvSpPr>
            <a:spLocks noGrp="1"/>
          </p:cNvSpPr>
          <p:nvPr>
            <p:ph type="sldNum" sz="quarter" idx="12"/>
          </p:nvPr>
        </p:nvSpPr>
        <p:spPr>
          <a:xfrm>
            <a:off x="6457950" y="6356351"/>
            <a:ext cx="2057400" cy="365125"/>
          </a:xfrm>
        </p:spPr>
        <p:txBody>
          <a:bodyPr/>
          <a:lstStyle/>
          <a:p>
            <a:fld id="{E2EE05EC-9D7A-49BA-9578-E951024239B5}" type="slidenum">
              <a:rPr lang="en-US" smtClean="0"/>
              <a:pPr/>
              <a:t>23</a:t>
            </a:fld>
            <a:endParaRPr lang="en-US" dirty="0"/>
          </a:p>
        </p:txBody>
      </p:sp>
    </p:spTree>
    <p:extLst>
      <p:ext uri="{BB962C8B-B14F-4D97-AF65-F5344CB8AC3E}">
        <p14:creationId xmlns:p14="http://schemas.microsoft.com/office/powerpoint/2010/main" val="99759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951580"/>
          </a:xfrm>
        </p:spPr>
        <p:txBody>
          <a:bodyPr/>
          <a:lstStyle/>
          <a:p>
            <a:r>
              <a:rPr lang="en-US" dirty="0" smtClean="0"/>
              <a:t>National Benefit Integrity Medicare Drug Integrity Contractor (NBI MEDIC) </a:t>
            </a:r>
            <a:endParaRPr lang="en-US" dirty="0"/>
          </a:p>
        </p:txBody>
      </p:sp>
      <p:sp>
        <p:nvSpPr>
          <p:cNvPr id="2" name="Content Placeholder 1"/>
          <p:cNvSpPr>
            <a:spLocks noGrp="1"/>
          </p:cNvSpPr>
          <p:nvPr>
            <p:ph idx="1"/>
          </p:nvPr>
        </p:nvSpPr>
        <p:spPr>
          <a:xfrm>
            <a:off x="30480" y="958248"/>
            <a:ext cx="8985929" cy="5520023"/>
          </a:xfrm>
        </p:spPr>
        <p:txBody>
          <a:bodyPr>
            <a:noAutofit/>
          </a:bodyPr>
          <a:lstStyle/>
          <a:p>
            <a:pPr>
              <a:spcBef>
                <a:spcPts val="600"/>
              </a:spcBef>
            </a:pPr>
            <a:r>
              <a:rPr lang="en-US" sz="3000" dirty="0" smtClean="0"/>
              <a:t>Monitors fraud, waste, and abuse in the Part C and Part D programs in all 50 states, the District of Columbia, and U.S. Territories</a:t>
            </a:r>
          </a:p>
          <a:p>
            <a:pPr>
              <a:spcBef>
                <a:spcPts val="600"/>
              </a:spcBef>
            </a:pPr>
            <a:r>
              <a:rPr lang="en-US" sz="3000" dirty="0" smtClean="0"/>
              <a:t>Works with law enforcement and other stakeholders</a:t>
            </a:r>
          </a:p>
          <a:p>
            <a:pPr>
              <a:spcBef>
                <a:spcPts val="600"/>
              </a:spcBef>
            </a:pPr>
            <a:r>
              <a:rPr lang="en-US" sz="3000" dirty="0" smtClean="0"/>
              <a:t>Key responsibilities include</a:t>
            </a:r>
          </a:p>
          <a:p>
            <a:pPr marL="509588" lvl="1" indent="-222250">
              <a:spcBef>
                <a:spcPts val="600"/>
              </a:spcBef>
            </a:pPr>
            <a:r>
              <a:rPr lang="en-US" dirty="0" smtClean="0"/>
              <a:t>Investigate potential fraud, waste, and abuse</a:t>
            </a:r>
          </a:p>
          <a:p>
            <a:pPr marL="509588" lvl="1" indent="-222250">
              <a:spcBef>
                <a:spcPts val="600"/>
              </a:spcBef>
            </a:pPr>
            <a:r>
              <a:rPr lang="en-US" dirty="0" smtClean="0"/>
              <a:t>Receive complaints</a:t>
            </a:r>
          </a:p>
          <a:p>
            <a:pPr marL="509588" lvl="1" indent="-222250">
              <a:spcBef>
                <a:spcPts val="600"/>
              </a:spcBef>
            </a:pPr>
            <a:r>
              <a:rPr lang="en-US" dirty="0" smtClean="0"/>
              <a:t>Resolve fraud complaints from people with Medicare</a:t>
            </a:r>
          </a:p>
          <a:p>
            <a:pPr marL="509588" lvl="1" indent="-222250">
              <a:spcBef>
                <a:spcPts val="600"/>
              </a:spcBef>
            </a:pPr>
            <a:r>
              <a:rPr lang="en-US" dirty="0" smtClean="0"/>
              <a:t>Perform proactive data analyses</a:t>
            </a:r>
          </a:p>
          <a:p>
            <a:pPr marL="509588" lvl="1" indent="-222250">
              <a:spcBef>
                <a:spcPts val="600"/>
              </a:spcBef>
            </a:pPr>
            <a:r>
              <a:rPr lang="en-US" dirty="0" smtClean="0"/>
              <a:t>Identify program vulnerabilities</a:t>
            </a:r>
          </a:p>
          <a:p>
            <a:pPr marL="509588" lvl="1" indent="-222250">
              <a:spcBef>
                <a:spcPts val="600"/>
              </a:spcBef>
            </a:pPr>
            <a:r>
              <a:rPr lang="en-US" dirty="0" smtClean="0"/>
              <a:t>Refer potential fraud cases to law enforcement agencies</a:t>
            </a:r>
          </a:p>
          <a:p>
            <a:pPr marL="0" indent="0">
              <a:buNone/>
            </a:pPr>
            <a:endParaRPr lang="en-US" sz="3000" dirty="0"/>
          </a:p>
        </p:txBody>
      </p:sp>
      <p:pic>
        <p:nvPicPr>
          <p:cNvPr id="2050" name="Picture 2" descr="Benefit Integrity MEDIC written on a map of the United States&#10;http://medic-outreach.rainmakerssolutions.com/free-resources" title="Image: Benefit Integrity MEDIC written on U.S. m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0541" y="3118184"/>
            <a:ext cx="1666754"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Date Placeholder 3"/>
          <p:cNvSpPr>
            <a:spLocks noGrp="1"/>
          </p:cNvSpPr>
          <p:nvPr>
            <p:ph type="dt" sz="half" idx="10"/>
          </p:nvPr>
        </p:nvSpPr>
        <p:spPr>
          <a:xfrm>
            <a:off x="628650" y="6498591"/>
            <a:ext cx="2057400" cy="365125"/>
          </a:xfrm>
        </p:spPr>
        <p:txBody>
          <a:bodyPr/>
          <a:lstStyle/>
          <a:p>
            <a:r>
              <a:rPr lang="en-US" smtClean="0"/>
              <a:t>May 2016</a:t>
            </a:r>
            <a:endParaRPr lang="en-US" dirty="0"/>
          </a:p>
        </p:txBody>
      </p:sp>
      <p:sp>
        <p:nvSpPr>
          <p:cNvPr id="12" name="Footer Placeholder 4"/>
          <p:cNvSpPr>
            <a:spLocks noGrp="1"/>
          </p:cNvSpPr>
          <p:nvPr>
            <p:ph type="ftr" sz="quarter" idx="11"/>
          </p:nvPr>
        </p:nvSpPr>
        <p:spPr>
          <a:xfrm>
            <a:off x="3028950" y="6498591"/>
            <a:ext cx="3086100" cy="365125"/>
          </a:xfrm>
        </p:spPr>
        <p:txBody>
          <a:bodyPr/>
          <a:lstStyle/>
          <a:p>
            <a:r>
              <a:rPr lang="en-US" dirty="0" smtClean="0"/>
              <a:t>Medicare and Medicaid Fraud and Abuse Prevention</a:t>
            </a:r>
            <a:endParaRPr lang="en-US" dirty="0"/>
          </a:p>
        </p:txBody>
      </p:sp>
      <p:sp>
        <p:nvSpPr>
          <p:cNvPr id="8" name="Slide Number Placeholder 1"/>
          <p:cNvSpPr>
            <a:spLocks noGrp="1"/>
          </p:cNvSpPr>
          <p:nvPr>
            <p:ph type="sldNum" sz="quarter" idx="12"/>
          </p:nvPr>
        </p:nvSpPr>
        <p:spPr>
          <a:xfrm>
            <a:off x="6457950" y="6356351"/>
            <a:ext cx="2057400" cy="365125"/>
          </a:xfrm>
        </p:spPr>
        <p:txBody>
          <a:bodyPr/>
          <a:lstStyle/>
          <a:p>
            <a:fld id="{E2EE05EC-9D7A-49BA-9578-E951024239B5}"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1"/>
            <a:ext cx="9144000" cy="951580"/>
          </a:xfrm>
        </p:spPr>
        <p:txBody>
          <a:bodyPr/>
          <a:lstStyle/>
          <a:p>
            <a:r>
              <a:rPr lang="en-US" dirty="0" smtClean="0"/>
              <a:t>Outreach &amp; Education MEDIC </a:t>
            </a:r>
            <a:br>
              <a:rPr lang="en-US" dirty="0" smtClean="0"/>
            </a:br>
            <a:r>
              <a:rPr lang="en-US" dirty="0" smtClean="0"/>
              <a:t>(O&amp;E MEDIC)</a:t>
            </a:r>
            <a:endParaRPr lang="en-US" dirty="0"/>
          </a:p>
        </p:txBody>
      </p:sp>
      <p:sp>
        <p:nvSpPr>
          <p:cNvPr id="6147" name="Rectangle 3"/>
          <p:cNvSpPr>
            <a:spLocks noGrp="1" noChangeArrowheads="1"/>
          </p:cNvSpPr>
          <p:nvPr>
            <p:ph idx="1"/>
          </p:nvPr>
        </p:nvSpPr>
        <p:spPr/>
        <p:txBody>
          <a:bodyPr/>
          <a:lstStyle/>
          <a:p>
            <a:pPr>
              <a:spcBef>
                <a:spcPts val="600"/>
              </a:spcBef>
            </a:pPr>
            <a:r>
              <a:rPr lang="en-US" dirty="0" smtClean="0"/>
              <a:t>Created the CMS O&amp;E MEDIC website on behalf of the CMS Center for Program Integrity</a:t>
            </a:r>
          </a:p>
          <a:p>
            <a:pPr marL="509588" lvl="1" indent="-215900">
              <a:spcBef>
                <a:spcPts val="600"/>
              </a:spcBef>
            </a:pPr>
            <a:r>
              <a:rPr lang="en-US" dirty="0" smtClean="0"/>
              <a:t>To help those committed to stopping Part C and Part D fraud, waste, and abuse, by providing </a:t>
            </a:r>
          </a:p>
          <a:p>
            <a:pPr marL="744538" lvl="2" indent="-234950">
              <a:spcBef>
                <a:spcPts val="600"/>
              </a:spcBef>
            </a:pPr>
            <a:r>
              <a:rPr lang="en-US" dirty="0" smtClean="0"/>
              <a:t>Outreach and education materials </a:t>
            </a:r>
          </a:p>
          <a:p>
            <a:pPr marL="744538" lvl="2" indent="-234950">
              <a:spcBef>
                <a:spcPts val="600"/>
              </a:spcBef>
            </a:pPr>
            <a:r>
              <a:rPr lang="en-US" dirty="0" smtClean="0"/>
              <a:t>Professional education</a:t>
            </a:r>
          </a:p>
          <a:p>
            <a:pPr marL="744538" lvl="2" indent="-234950">
              <a:spcBef>
                <a:spcPts val="600"/>
              </a:spcBef>
            </a:pPr>
            <a:r>
              <a:rPr lang="en-US" dirty="0" smtClean="0"/>
              <a:t>Regulation and guidance</a:t>
            </a:r>
          </a:p>
          <a:p>
            <a:pPr marL="744538" lvl="2" indent="-234950">
              <a:spcBef>
                <a:spcPts val="600"/>
              </a:spcBef>
            </a:pPr>
            <a:r>
              <a:rPr lang="en-US" dirty="0" smtClean="0"/>
              <a:t>Fraud-fighting resources</a:t>
            </a:r>
          </a:p>
          <a:p>
            <a:pPr marL="744538" lvl="2" indent="-234950">
              <a:spcBef>
                <a:spcPts val="600"/>
              </a:spcBef>
            </a:pPr>
            <a:r>
              <a:rPr lang="en-US" dirty="0" smtClean="0"/>
              <a:t>General news</a:t>
            </a:r>
          </a:p>
          <a:p>
            <a:endParaRPr lang="en-US" dirty="0"/>
          </a:p>
        </p:txBody>
      </p:sp>
      <p:sp>
        <p:nvSpPr>
          <p:cNvPr id="10" name="Date Placeholder 3"/>
          <p:cNvSpPr>
            <a:spLocks noGrp="1"/>
          </p:cNvSpPr>
          <p:nvPr>
            <p:ph type="dt" sz="half" idx="10"/>
          </p:nvPr>
        </p:nvSpPr>
        <p:spPr/>
        <p:txBody>
          <a:bodyPr/>
          <a:lstStyle/>
          <a:p>
            <a:r>
              <a:rPr lang="en-US" smtClean="0"/>
              <a:t>May 2016</a:t>
            </a:r>
            <a:endParaRPr lang="en-US" dirty="0"/>
          </a:p>
        </p:txBody>
      </p:sp>
      <p:sp>
        <p:nvSpPr>
          <p:cNvPr id="11"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7" name="Slide Number Placeholder 1"/>
          <p:cNvSpPr>
            <a:spLocks noGrp="1"/>
          </p:cNvSpPr>
          <p:nvPr>
            <p:ph type="sldNum" sz="quarter" idx="12"/>
          </p:nvPr>
        </p:nvSpPr>
        <p:spPr>
          <a:xfrm>
            <a:off x="6457950" y="6356351"/>
            <a:ext cx="2057400" cy="365125"/>
          </a:xfrm>
        </p:spPr>
        <p:txBody>
          <a:bodyPr/>
          <a:lstStyle/>
          <a:p>
            <a:fld id="{E2EE05EC-9D7A-49BA-9578-E951024239B5}" type="slidenum">
              <a:rPr lang="en-US" smtClean="0"/>
              <a:pPr/>
              <a:t>25</a:t>
            </a:fld>
            <a:endParaRPr lang="en-US" dirty="0"/>
          </a:p>
        </p:txBody>
      </p:sp>
    </p:spTree>
    <p:extLst>
      <p:ext uri="{BB962C8B-B14F-4D97-AF65-F5344CB8AC3E}">
        <p14:creationId xmlns:p14="http://schemas.microsoft.com/office/powerpoint/2010/main" val="3221983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51580"/>
          </a:xfrm>
        </p:spPr>
        <p:txBody>
          <a:bodyPr/>
          <a:lstStyle/>
          <a:p>
            <a:r>
              <a:rPr lang="en-US" dirty="0" smtClean="0"/>
              <a:t>Medicaid Integrity Contractors (MICs)</a:t>
            </a:r>
            <a:endParaRPr lang="en-US" dirty="0"/>
          </a:p>
        </p:txBody>
      </p:sp>
      <p:sp>
        <p:nvSpPr>
          <p:cNvPr id="3" name="Content Placeholder 2"/>
          <p:cNvSpPr>
            <a:spLocks noGrp="1"/>
          </p:cNvSpPr>
          <p:nvPr>
            <p:ph idx="1"/>
          </p:nvPr>
        </p:nvSpPr>
        <p:spPr/>
        <p:txBody>
          <a:bodyPr>
            <a:noAutofit/>
          </a:bodyPr>
          <a:lstStyle/>
          <a:p>
            <a:pPr>
              <a:spcBef>
                <a:spcPts val="600"/>
              </a:spcBef>
            </a:pPr>
            <a:r>
              <a:rPr lang="en-US" dirty="0" smtClean="0"/>
              <a:t>Support, not replace, state Medicaid program integrity efforts</a:t>
            </a:r>
          </a:p>
          <a:p>
            <a:pPr>
              <a:spcBef>
                <a:spcPts val="600"/>
              </a:spcBef>
            </a:pPr>
            <a:r>
              <a:rPr lang="en-US" dirty="0" smtClean="0"/>
              <a:t>Conduct post-payment audits of Medicaid providers </a:t>
            </a:r>
          </a:p>
          <a:p>
            <a:pPr>
              <a:spcBef>
                <a:spcPts val="600"/>
              </a:spcBef>
            </a:pPr>
            <a:r>
              <a:rPr lang="en-US" dirty="0" smtClean="0"/>
              <a:t>Identify overpayments, and refer to the state for collection of the overpayments</a:t>
            </a:r>
          </a:p>
          <a:p>
            <a:pPr>
              <a:spcBef>
                <a:spcPts val="600"/>
              </a:spcBef>
            </a:pPr>
            <a:r>
              <a:rPr lang="en-US" dirty="0" smtClean="0"/>
              <a:t>Don’t adjudicate appeals, but support state adjudication process</a:t>
            </a:r>
          </a:p>
          <a:p>
            <a:pPr>
              <a:spcBef>
                <a:spcPts val="600"/>
              </a:spcBef>
            </a:pPr>
            <a:r>
              <a:rPr lang="en-US" dirty="0" smtClean="0"/>
              <a:t>Three types of MICs: review, audit, and education</a:t>
            </a:r>
          </a:p>
          <a:p>
            <a:pPr>
              <a:spcBef>
                <a:spcPts val="600"/>
              </a:spcBef>
            </a:pPr>
            <a:endParaRPr lang="en-US" dirty="0" smtClean="0"/>
          </a:p>
          <a:p>
            <a:pPr>
              <a:spcBef>
                <a:spcPts val="600"/>
              </a:spcBef>
            </a:pPr>
            <a:endParaRPr lang="en-US" dirty="0" smtClean="0"/>
          </a:p>
          <a:p>
            <a:pPr>
              <a:spcBef>
                <a:spcPts val="600"/>
              </a:spcBef>
            </a:pPr>
            <a:endParaRPr lang="en-US" dirty="0"/>
          </a:p>
        </p:txBody>
      </p:sp>
      <p:sp>
        <p:nvSpPr>
          <p:cNvPr id="10" name="Date Placeholder 3"/>
          <p:cNvSpPr>
            <a:spLocks noGrp="1"/>
          </p:cNvSpPr>
          <p:nvPr>
            <p:ph type="dt" sz="half" idx="10"/>
          </p:nvPr>
        </p:nvSpPr>
        <p:spPr/>
        <p:txBody>
          <a:bodyPr/>
          <a:lstStyle/>
          <a:p>
            <a:r>
              <a:rPr lang="en-US" smtClean="0"/>
              <a:t>May 2016</a:t>
            </a:r>
            <a:endParaRPr lang="en-US" dirty="0"/>
          </a:p>
        </p:txBody>
      </p:sp>
      <p:sp>
        <p:nvSpPr>
          <p:cNvPr id="11"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7" name="Slide Number Placeholder 1"/>
          <p:cNvSpPr>
            <a:spLocks noGrp="1"/>
          </p:cNvSpPr>
          <p:nvPr>
            <p:ph type="sldNum" sz="quarter" idx="12"/>
          </p:nvPr>
        </p:nvSpPr>
        <p:spPr>
          <a:xfrm>
            <a:off x="6457950" y="6356351"/>
            <a:ext cx="2057400" cy="365125"/>
          </a:xfrm>
        </p:spPr>
        <p:txBody>
          <a:bodyPr/>
          <a:lstStyle/>
          <a:p>
            <a:fld id="{E2EE05EC-9D7A-49BA-9578-E951024239B5}" type="slidenum">
              <a:rPr lang="en-US" smtClean="0"/>
              <a:pPr/>
              <a:t>26</a:t>
            </a:fld>
            <a:endParaRPr lang="en-US" dirty="0"/>
          </a:p>
        </p:txBody>
      </p:sp>
    </p:spTree>
    <p:extLst>
      <p:ext uri="{BB962C8B-B14F-4D97-AF65-F5344CB8AC3E}">
        <p14:creationId xmlns:p14="http://schemas.microsoft.com/office/powerpoint/2010/main" val="24099955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
            <a:ext cx="9144000" cy="951580"/>
          </a:xfrm>
        </p:spPr>
        <p:txBody>
          <a:bodyPr/>
          <a:lstStyle/>
          <a:p>
            <a:r>
              <a:rPr lang="en-US" dirty="0" smtClean="0"/>
              <a:t>CMS Administrative Actions </a:t>
            </a:r>
          </a:p>
        </p:txBody>
      </p:sp>
      <p:sp>
        <p:nvSpPr>
          <p:cNvPr id="20483" name="Content Placeholder 2"/>
          <p:cNvSpPr>
            <a:spLocks noGrp="1"/>
          </p:cNvSpPr>
          <p:nvPr>
            <p:ph idx="1"/>
          </p:nvPr>
        </p:nvSpPr>
        <p:spPr/>
        <p:txBody>
          <a:bodyPr/>
          <a:lstStyle/>
          <a:p>
            <a:pPr>
              <a:spcBef>
                <a:spcPts val="600"/>
              </a:spcBef>
            </a:pPr>
            <a:r>
              <a:rPr lang="en-US" dirty="0" smtClean="0"/>
              <a:t>When CMS suspects fraud, administrative actions include the following:</a:t>
            </a:r>
          </a:p>
          <a:p>
            <a:pPr marL="574675" lvl="1" indent="-287338">
              <a:spcBef>
                <a:spcPts val="600"/>
              </a:spcBef>
            </a:pPr>
            <a:r>
              <a:rPr lang="en-US" dirty="0" smtClean="0"/>
              <a:t>Automatic denials of payment</a:t>
            </a:r>
          </a:p>
          <a:p>
            <a:pPr marL="574675" lvl="1" indent="-287338">
              <a:spcBef>
                <a:spcPts val="600"/>
              </a:spcBef>
            </a:pPr>
            <a:r>
              <a:rPr lang="en-US" dirty="0" smtClean="0"/>
              <a:t>Payment suspensions</a:t>
            </a:r>
          </a:p>
          <a:p>
            <a:pPr marL="574675" lvl="1" indent="-287338">
              <a:spcBef>
                <a:spcPts val="600"/>
              </a:spcBef>
            </a:pPr>
            <a:r>
              <a:rPr lang="en-US" dirty="0" smtClean="0"/>
              <a:t>Prepayment edits </a:t>
            </a:r>
          </a:p>
          <a:p>
            <a:pPr marL="574675" lvl="1" indent="-287338">
              <a:spcBef>
                <a:spcPts val="600"/>
              </a:spcBef>
            </a:pPr>
            <a:r>
              <a:rPr lang="en-US" dirty="0" smtClean="0"/>
              <a:t>Civil monetary penalties</a:t>
            </a:r>
          </a:p>
          <a:p>
            <a:pPr marL="574675" lvl="1" indent="-287338">
              <a:spcBef>
                <a:spcPts val="600"/>
              </a:spcBef>
            </a:pPr>
            <a:r>
              <a:rPr lang="en-US" dirty="0" smtClean="0"/>
              <a:t>Revocation of billing privileges</a:t>
            </a:r>
          </a:p>
          <a:p>
            <a:pPr marL="574675" lvl="1" indent="-287338">
              <a:spcBef>
                <a:spcPts val="600"/>
              </a:spcBef>
            </a:pPr>
            <a:r>
              <a:rPr lang="en-US" dirty="0" smtClean="0"/>
              <a:t>Referral to law enforcement</a:t>
            </a:r>
          </a:p>
          <a:p>
            <a:pPr marL="574675" lvl="1" indent="-287338">
              <a:spcBef>
                <a:spcPts val="600"/>
              </a:spcBef>
            </a:pPr>
            <a:r>
              <a:rPr lang="en-US" dirty="0" smtClean="0"/>
              <a:t>Post-payment reviews for determinations</a:t>
            </a:r>
          </a:p>
        </p:txBody>
      </p:sp>
      <p:sp>
        <p:nvSpPr>
          <p:cNvPr id="10" name="Date Placeholder 3"/>
          <p:cNvSpPr>
            <a:spLocks noGrp="1"/>
          </p:cNvSpPr>
          <p:nvPr>
            <p:ph type="dt" sz="half" idx="10"/>
          </p:nvPr>
        </p:nvSpPr>
        <p:spPr/>
        <p:txBody>
          <a:bodyPr/>
          <a:lstStyle/>
          <a:p>
            <a:r>
              <a:rPr lang="en-US" smtClean="0"/>
              <a:t>May 2016</a:t>
            </a:r>
            <a:endParaRPr lang="en-US" dirty="0"/>
          </a:p>
        </p:txBody>
      </p:sp>
      <p:sp>
        <p:nvSpPr>
          <p:cNvPr id="11"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7" name="Slide Number Placeholder 1"/>
          <p:cNvSpPr>
            <a:spLocks noGrp="1"/>
          </p:cNvSpPr>
          <p:nvPr>
            <p:ph type="sldNum" sz="quarter" idx="12"/>
          </p:nvPr>
        </p:nvSpPr>
        <p:spPr>
          <a:xfrm>
            <a:off x="6457950" y="6356351"/>
            <a:ext cx="2057400" cy="365125"/>
          </a:xfrm>
        </p:spPr>
        <p:txBody>
          <a:bodyPr/>
          <a:lstStyle/>
          <a:p>
            <a:r>
              <a:rPr lang="en-US" dirty="0" smtClean="0"/>
              <a:t>27</a:t>
            </a:r>
            <a:endParaRPr lang="en-US" dirty="0"/>
          </a:p>
        </p:txBody>
      </p:sp>
    </p:spTree>
    <p:extLst>
      <p:ext uri="{BB962C8B-B14F-4D97-AF65-F5344CB8AC3E}">
        <p14:creationId xmlns:p14="http://schemas.microsoft.com/office/powerpoint/2010/main" val="29850441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Enforcement Actions</a:t>
            </a:r>
            <a:endParaRPr lang="en-US" dirty="0"/>
          </a:p>
        </p:txBody>
      </p:sp>
      <p:sp>
        <p:nvSpPr>
          <p:cNvPr id="3" name="Content Placeholder 2"/>
          <p:cNvSpPr>
            <a:spLocks noGrp="1"/>
          </p:cNvSpPr>
          <p:nvPr>
            <p:ph idx="1"/>
          </p:nvPr>
        </p:nvSpPr>
        <p:spPr>
          <a:xfrm>
            <a:off x="628650" y="1130968"/>
            <a:ext cx="8058150" cy="5045995"/>
          </a:xfrm>
        </p:spPr>
        <p:txBody>
          <a:bodyPr>
            <a:noAutofit/>
          </a:bodyPr>
          <a:lstStyle/>
          <a:p>
            <a:pPr>
              <a:spcBef>
                <a:spcPts val="600"/>
              </a:spcBef>
            </a:pPr>
            <a:r>
              <a:rPr lang="en-US" dirty="0" smtClean="0"/>
              <a:t>When law enforcement finds fraudulent activities, enforcement actions include</a:t>
            </a:r>
          </a:p>
          <a:p>
            <a:pPr marL="509588" lvl="1" indent="-222250">
              <a:spcBef>
                <a:spcPts val="600"/>
              </a:spcBef>
            </a:pPr>
            <a:r>
              <a:rPr lang="en-US" dirty="0" smtClean="0"/>
              <a:t>Providers/companies are barred from the programs</a:t>
            </a:r>
          </a:p>
          <a:p>
            <a:pPr marL="509588" lvl="1" indent="-222250">
              <a:spcBef>
                <a:spcPts val="600"/>
              </a:spcBef>
            </a:pPr>
            <a:r>
              <a:rPr lang="en-US" dirty="0" smtClean="0"/>
              <a:t>Providers/companies can’</a:t>
            </a:r>
            <a:r>
              <a:rPr lang="en-US" altLang="ja-JP" dirty="0" smtClean="0"/>
              <a:t>t bill Medicare, Medicaid, or Children’s Health Insurance Plan (CHIP)</a:t>
            </a:r>
          </a:p>
          <a:p>
            <a:pPr marL="509588" lvl="1" indent="-222250">
              <a:spcBef>
                <a:spcPts val="600"/>
              </a:spcBef>
            </a:pPr>
            <a:r>
              <a:rPr lang="en-US" dirty="0" smtClean="0"/>
              <a:t>Providers/companies are fined </a:t>
            </a:r>
          </a:p>
          <a:p>
            <a:pPr marL="509588" lvl="1" indent="-222250">
              <a:spcBef>
                <a:spcPts val="600"/>
              </a:spcBef>
            </a:pPr>
            <a:r>
              <a:rPr lang="en-US" dirty="0" smtClean="0"/>
              <a:t>Arrests and convictions occur</a:t>
            </a:r>
          </a:p>
          <a:p>
            <a:pPr marL="509588" lvl="1" indent="-222250">
              <a:spcBef>
                <a:spcPts val="600"/>
              </a:spcBef>
            </a:pPr>
            <a:r>
              <a:rPr lang="en-US" dirty="0" smtClean="0"/>
              <a:t>Corporate Integrity Agreements may be negotiated</a:t>
            </a:r>
            <a:endParaRPr lang="en-US" dirty="0"/>
          </a:p>
        </p:txBody>
      </p:sp>
      <p:sp>
        <p:nvSpPr>
          <p:cNvPr id="10" name="Date Placeholder 3"/>
          <p:cNvSpPr>
            <a:spLocks noGrp="1"/>
          </p:cNvSpPr>
          <p:nvPr>
            <p:ph type="dt" sz="half" idx="10"/>
          </p:nvPr>
        </p:nvSpPr>
        <p:spPr/>
        <p:txBody>
          <a:bodyPr/>
          <a:lstStyle/>
          <a:p>
            <a:r>
              <a:rPr lang="en-US" smtClean="0"/>
              <a:t>May 2016</a:t>
            </a:r>
            <a:endParaRPr lang="en-US" dirty="0"/>
          </a:p>
        </p:txBody>
      </p:sp>
      <p:sp>
        <p:nvSpPr>
          <p:cNvPr id="11"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7" name="Slide Number Placeholder 1"/>
          <p:cNvSpPr>
            <a:spLocks noGrp="1"/>
          </p:cNvSpPr>
          <p:nvPr>
            <p:ph type="sldNum" sz="quarter" idx="12"/>
          </p:nvPr>
        </p:nvSpPr>
        <p:spPr>
          <a:xfrm>
            <a:off x="6457950" y="6356351"/>
            <a:ext cx="2057400" cy="365125"/>
          </a:xfrm>
        </p:spPr>
        <p:txBody>
          <a:bodyPr/>
          <a:lstStyle/>
          <a:p>
            <a:fld id="{E2EE05EC-9D7A-49BA-9578-E951024239B5}" type="slidenum">
              <a:rPr lang="en-US" smtClean="0"/>
              <a:pPr/>
              <a:t>28</a:t>
            </a:fld>
            <a:endParaRPr lang="en-US" dirty="0"/>
          </a:p>
        </p:txBody>
      </p:sp>
    </p:spTree>
    <p:extLst>
      <p:ext uri="{BB962C8B-B14F-4D97-AF65-F5344CB8AC3E}">
        <p14:creationId xmlns:p14="http://schemas.microsoft.com/office/powerpoint/2010/main" val="11595520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1"/>
            <a:ext cx="9144000" cy="951580"/>
          </a:xfrm>
        </p:spPr>
        <p:txBody>
          <a:bodyPr/>
          <a:lstStyle/>
          <a:p>
            <a:r>
              <a:rPr lang="en-US" dirty="0" smtClean="0"/>
              <a:t>Health Care Fraud Prevention Partnership</a:t>
            </a:r>
          </a:p>
        </p:txBody>
      </p:sp>
      <p:sp>
        <p:nvSpPr>
          <p:cNvPr id="22531" name="Content Placeholder 3"/>
          <p:cNvSpPr>
            <a:spLocks noGrp="1"/>
          </p:cNvSpPr>
          <p:nvPr>
            <p:ph idx="1"/>
          </p:nvPr>
        </p:nvSpPr>
        <p:spPr/>
        <p:txBody>
          <a:bodyPr>
            <a:normAutofit lnSpcReduction="10000"/>
          </a:bodyPr>
          <a:lstStyle/>
          <a:p>
            <a:pPr>
              <a:spcBef>
                <a:spcPts val="600"/>
              </a:spcBef>
            </a:pPr>
            <a:r>
              <a:rPr lang="en-US" dirty="0"/>
              <a:t>Is designed to reduce health care fraud and includes the federal government, state </a:t>
            </a:r>
            <a:r>
              <a:rPr lang="en-US" dirty="0" smtClean="0"/>
              <a:t>officials, private health insurance organizations, and other health care anti-fraud groups</a:t>
            </a:r>
          </a:p>
          <a:p>
            <a:pPr marL="509588" lvl="1" indent="-222250">
              <a:spcBef>
                <a:spcPts val="600"/>
              </a:spcBef>
            </a:pPr>
            <a:r>
              <a:rPr lang="en-US" dirty="0" smtClean="0"/>
              <a:t>Shares information and best practices </a:t>
            </a:r>
          </a:p>
          <a:p>
            <a:pPr marL="509588" lvl="1" indent="-222250">
              <a:spcBef>
                <a:spcPts val="600"/>
              </a:spcBef>
            </a:pPr>
            <a:r>
              <a:rPr lang="en-US" dirty="0" smtClean="0"/>
              <a:t>Improves detection </a:t>
            </a:r>
          </a:p>
          <a:p>
            <a:pPr marL="509588" lvl="1" indent="-222250">
              <a:spcBef>
                <a:spcPts val="600"/>
              </a:spcBef>
            </a:pPr>
            <a:r>
              <a:rPr lang="en-US" dirty="0" smtClean="0"/>
              <a:t>Prevents payment of fraudulent health care billings across public and private payers </a:t>
            </a:r>
          </a:p>
          <a:p>
            <a:pPr marL="509588" lvl="1" indent="-222250">
              <a:spcBef>
                <a:spcPts val="600"/>
              </a:spcBef>
            </a:pPr>
            <a:r>
              <a:rPr lang="en-US" dirty="0" smtClean="0"/>
              <a:t>Enables the exchange of data and information among the partners</a:t>
            </a:r>
            <a:endParaRPr lang="en-US" dirty="0"/>
          </a:p>
        </p:txBody>
      </p:sp>
      <p:sp>
        <p:nvSpPr>
          <p:cNvPr id="10" name="Date Placeholder 3"/>
          <p:cNvSpPr>
            <a:spLocks noGrp="1"/>
          </p:cNvSpPr>
          <p:nvPr>
            <p:ph type="dt" sz="half" idx="10"/>
          </p:nvPr>
        </p:nvSpPr>
        <p:spPr/>
        <p:txBody>
          <a:bodyPr/>
          <a:lstStyle/>
          <a:p>
            <a:r>
              <a:rPr lang="en-US" smtClean="0"/>
              <a:t>May 2016</a:t>
            </a:r>
            <a:endParaRPr lang="en-US" dirty="0"/>
          </a:p>
        </p:txBody>
      </p:sp>
      <p:sp>
        <p:nvSpPr>
          <p:cNvPr id="11"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7" name="Slide Number Placeholder 1"/>
          <p:cNvSpPr>
            <a:spLocks noGrp="1"/>
          </p:cNvSpPr>
          <p:nvPr>
            <p:ph type="sldNum" sz="quarter" idx="12"/>
          </p:nvPr>
        </p:nvSpPr>
        <p:spPr>
          <a:xfrm>
            <a:off x="6457950" y="6356351"/>
            <a:ext cx="2057400" cy="365125"/>
          </a:xfrm>
        </p:spPr>
        <p:txBody>
          <a:bodyPr/>
          <a:lstStyle/>
          <a:p>
            <a:fld id="{E2EE05EC-9D7A-49BA-9578-E951024239B5}" type="slidenum">
              <a:rPr lang="en-US" smtClean="0"/>
              <a:pPr/>
              <a:t>29</a:t>
            </a:fld>
            <a:endParaRPr lang="en-US" dirty="0"/>
          </a:p>
        </p:txBody>
      </p:sp>
    </p:spTree>
    <p:extLst>
      <p:ext uri="{BB962C8B-B14F-4D97-AF65-F5344CB8AC3E}">
        <p14:creationId xmlns:p14="http://schemas.microsoft.com/office/powerpoint/2010/main" val="401448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Lesson 1—Fraud and Abuse Overview</a:t>
            </a:r>
          </a:p>
        </p:txBody>
      </p:sp>
      <p:sp>
        <p:nvSpPr>
          <p:cNvPr id="9" name="Content Placeholder 8"/>
          <p:cNvSpPr>
            <a:spLocks noGrp="1"/>
          </p:cNvSpPr>
          <p:nvPr>
            <p:ph idx="1"/>
          </p:nvPr>
        </p:nvSpPr>
        <p:spPr/>
        <p:txBody>
          <a:bodyPr/>
          <a:lstStyle/>
          <a:p>
            <a:pPr>
              <a:spcBef>
                <a:spcPts val="600"/>
              </a:spcBef>
            </a:pPr>
            <a:r>
              <a:rPr lang="en-US" dirty="0" smtClean="0"/>
              <a:t>Definition of health care fraud and abuse</a:t>
            </a:r>
          </a:p>
          <a:p>
            <a:pPr>
              <a:spcBef>
                <a:spcPts val="600"/>
              </a:spcBef>
            </a:pPr>
            <a:r>
              <a:rPr lang="en-US" dirty="0" smtClean="0"/>
              <a:t>Protecting the Medicare Trust Funds and other public resources</a:t>
            </a:r>
          </a:p>
          <a:p>
            <a:pPr>
              <a:spcBef>
                <a:spcPts val="600"/>
              </a:spcBef>
            </a:pPr>
            <a:r>
              <a:rPr lang="en-US" dirty="0" smtClean="0"/>
              <a:t>Examples of Medicare and Medicaid fraud </a:t>
            </a:r>
          </a:p>
          <a:p>
            <a:pPr>
              <a:spcBef>
                <a:spcPts val="600"/>
              </a:spcBef>
            </a:pPr>
            <a:r>
              <a:rPr lang="en-US" dirty="0" smtClean="0"/>
              <a:t>Who commits fraud?</a:t>
            </a:r>
          </a:p>
          <a:p>
            <a:pPr>
              <a:spcBef>
                <a:spcPts val="600"/>
              </a:spcBef>
            </a:pPr>
            <a:r>
              <a:rPr lang="en-US" dirty="0" smtClean="0"/>
              <a:t>Causes of improper payments</a:t>
            </a:r>
          </a:p>
          <a:p>
            <a:pPr>
              <a:spcBef>
                <a:spcPts val="600"/>
              </a:spcBef>
            </a:pPr>
            <a:r>
              <a:rPr lang="en-US" dirty="0" smtClean="0"/>
              <a:t>Quality of care concerns </a:t>
            </a:r>
          </a:p>
          <a:p>
            <a:pPr marL="0" indent="0">
              <a:spcBef>
                <a:spcPts val="600"/>
              </a:spcBef>
              <a:buNone/>
            </a:pPr>
            <a:endParaRPr lang="en-US" dirty="0"/>
          </a:p>
        </p:txBody>
      </p:sp>
      <p:sp>
        <p:nvSpPr>
          <p:cNvPr id="11"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10" name="Date Placeholder 3"/>
          <p:cNvSpPr>
            <a:spLocks noGrp="1"/>
          </p:cNvSpPr>
          <p:nvPr>
            <p:ph type="dt" sz="half" idx="2"/>
          </p:nvPr>
        </p:nvSpPr>
        <p:spPr/>
        <p:txBody>
          <a:bodyPr/>
          <a:lstStyle/>
          <a:p>
            <a:r>
              <a:rPr lang="en-US" dirty="0" smtClean="0"/>
              <a:t>May 2016</a:t>
            </a:r>
            <a:endParaRPr lang="en-US" dirty="0"/>
          </a:p>
        </p:txBody>
      </p:sp>
      <p:sp>
        <p:nvSpPr>
          <p:cNvPr id="6" name="Slide Number Placeholder 1"/>
          <p:cNvSpPr>
            <a:spLocks noGrp="1"/>
          </p:cNvSpPr>
          <p:nvPr>
            <p:ph type="sldNum" sz="quarter" idx="12"/>
          </p:nvPr>
        </p:nvSpPr>
        <p:spPr>
          <a:xfrm>
            <a:off x="6457950" y="6356351"/>
            <a:ext cx="2057400" cy="365125"/>
          </a:xfrm>
        </p:spPr>
        <p:txBody>
          <a:bodyPr/>
          <a:lstStyle/>
          <a:p>
            <a:r>
              <a:rPr lang="en-US" dirty="0" smtClean="0"/>
              <a:t>3</a:t>
            </a:r>
            <a:endParaRPr lang="en-US" dirty="0"/>
          </a:p>
        </p:txBody>
      </p:sp>
    </p:spTree>
    <p:extLst>
      <p:ext uri="{BB962C8B-B14F-4D97-AF65-F5344CB8AC3E}">
        <p14:creationId xmlns:p14="http://schemas.microsoft.com/office/powerpoint/2010/main" val="1919232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1"/>
            <a:ext cx="9144000" cy="951580"/>
          </a:xfrm>
        </p:spPr>
        <p:txBody>
          <a:bodyPr/>
          <a:lstStyle/>
          <a:p>
            <a:r>
              <a:rPr lang="en-US" dirty="0" smtClean="0"/>
              <a:t>Health Care Fraud Prevention </a:t>
            </a:r>
            <a:br>
              <a:rPr lang="en-US" dirty="0" smtClean="0"/>
            </a:br>
            <a:r>
              <a:rPr lang="en-US" dirty="0" smtClean="0"/>
              <a:t>and Enforcement Action (HEAT) Team </a:t>
            </a:r>
          </a:p>
        </p:txBody>
      </p:sp>
      <p:sp>
        <p:nvSpPr>
          <p:cNvPr id="53251" name="Content Placeholder 2" descr="HHS Logo"/>
          <p:cNvSpPr>
            <a:spLocks noGrp="1"/>
          </p:cNvSpPr>
          <p:nvPr>
            <p:ph idx="1"/>
          </p:nvPr>
        </p:nvSpPr>
        <p:spPr/>
        <p:txBody>
          <a:bodyPr/>
          <a:lstStyle/>
          <a:p>
            <a:pPr>
              <a:spcBef>
                <a:spcPts val="600"/>
              </a:spcBef>
            </a:pPr>
            <a:r>
              <a:rPr lang="en-US" dirty="0" smtClean="0"/>
              <a:t>Joint initiative between U.S. Department of Health &amp; Human Services and U.S. Department of Justice</a:t>
            </a:r>
          </a:p>
          <a:p>
            <a:pPr>
              <a:spcBef>
                <a:spcPts val="600"/>
              </a:spcBef>
            </a:pPr>
            <a:r>
              <a:rPr lang="en-US" dirty="0" smtClean="0"/>
              <a:t>Improve interagency collaboration on reducing and preventing fraud in federal health care programs</a:t>
            </a:r>
          </a:p>
          <a:p>
            <a:pPr>
              <a:spcBef>
                <a:spcPts val="600"/>
              </a:spcBef>
            </a:pPr>
            <a:r>
              <a:rPr lang="en-US" dirty="0" smtClean="0"/>
              <a:t>Increase coordination, data sharing, and training among investigators, agents, prosecutors, analysts, and policymakers</a:t>
            </a:r>
          </a:p>
        </p:txBody>
      </p:sp>
      <p:sp>
        <p:nvSpPr>
          <p:cNvPr id="10" name="Date Placeholder 3"/>
          <p:cNvSpPr>
            <a:spLocks noGrp="1"/>
          </p:cNvSpPr>
          <p:nvPr>
            <p:ph type="dt" sz="half" idx="10"/>
          </p:nvPr>
        </p:nvSpPr>
        <p:spPr/>
        <p:txBody>
          <a:bodyPr/>
          <a:lstStyle/>
          <a:p>
            <a:r>
              <a:rPr lang="en-US" smtClean="0"/>
              <a:t>May 2016</a:t>
            </a:r>
            <a:endParaRPr lang="en-US" dirty="0"/>
          </a:p>
        </p:txBody>
      </p:sp>
      <p:sp>
        <p:nvSpPr>
          <p:cNvPr id="11"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7" name="Slide Number Placeholder 1"/>
          <p:cNvSpPr>
            <a:spLocks noGrp="1"/>
          </p:cNvSpPr>
          <p:nvPr>
            <p:ph type="sldNum" sz="quarter" idx="12"/>
          </p:nvPr>
        </p:nvSpPr>
        <p:spPr>
          <a:xfrm>
            <a:off x="6457950" y="6356351"/>
            <a:ext cx="2057400" cy="365125"/>
          </a:xfrm>
        </p:spPr>
        <p:txBody>
          <a:bodyPr/>
          <a:lstStyle/>
          <a:p>
            <a:r>
              <a:rPr lang="en-US" dirty="0" smtClean="0"/>
              <a:t>30</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1"/>
            <a:ext cx="9144000" cy="951580"/>
          </a:xfrm>
        </p:spPr>
        <p:txBody>
          <a:bodyPr/>
          <a:lstStyle/>
          <a:p>
            <a:r>
              <a:rPr lang="en-US" dirty="0" smtClean="0"/>
              <a:t/>
            </a:r>
            <a:br>
              <a:rPr lang="en-US" dirty="0" smtClean="0"/>
            </a:br>
            <a:r>
              <a:rPr lang="en-US" dirty="0" smtClean="0"/>
              <a:t>Medicare Fraud Strike Force Teams</a:t>
            </a:r>
            <a:br>
              <a:rPr lang="en-US" dirty="0" smtClean="0"/>
            </a:br>
            <a:endParaRPr lang="en-US" dirty="0"/>
          </a:p>
        </p:txBody>
      </p:sp>
      <p:sp>
        <p:nvSpPr>
          <p:cNvPr id="41987" name="Content Placeholder 2"/>
          <p:cNvSpPr>
            <a:spLocks noGrp="1"/>
          </p:cNvSpPr>
          <p:nvPr>
            <p:ph idx="1"/>
          </p:nvPr>
        </p:nvSpPr>
        <p:spPr/>
        <p:txBody>
          <a:bodyPr/>
          <a:lstStyle/>
          <a:p>
            <a:pPr lvl="0">
              <a:spcBef>
                <a:spcPts val="600"/>
              </a:spcBef>
            </a:pPr>
            <a:r>
              <a:rPr lang="en-US" dirty="0" smtClean="0">
                <a:solidFill>
                  <a:prstClr val="black"/>
                </a:solidFill>
              </a:rPr>
              <a:t>Multi-agency teams that</a:t>
            </a:r>
            <a:endParaRPr lang="en-US" dirty="0">
              <a:solidFill>
                <a:prstClr val="black"/>
              </a:solidFill>
            </a:endParaRPr>
          </a:p>
          <a:p>
            <a:pPr marL="574675" lvl="1" indent="-287338">
              <a:spcBef>
                <a:spcPts val="600"/>
              </a:spcBef>
            </a:pPr>
            <a:r>
              <a:rPr lang="en-US" dirty="0" smtClean="0"/>
              <a:t>Are located in fraud “hot spot” areas</a:t>
            </a:r>
          </a:p>
          <a:p>
            <a:pPr marL="574675" lvl="1" indent="-287338">
              <a:spcBef>
                <a:spcPts val="600"/>
              </a:spcBef>
            </a:pPr>
            <a:r>
              <a:rPr lang="en-US" dirty="0" smtClean="0"/>
              <a:t>Use advanced data analysis to identify high-billing levels in health care fraud hot spots</a:t>
            </a:r>
          </a:p>
          <a:p>
            <a:pPr marL="574675" lvl="1" indent="-287338">
              <a:spcBef>
                <a:spcPts val="600"/>
              </a:spcBef>
            </a:pPr>
            <a:r>
              <a:rPr lang="en-US" dirty="0" smtClean="0"/>
              <a:t>Coordinate national takedowns</a:t>
            </a:r>
          </a:p>
          <a:p>
            <a:pPr>
              <a:spcBef>
                <a:spcPts val="600"/>
              </a:spcBef>
            </a:pPr>
            <a:r>
              <a:rPr lang="en-US" dirty="0" smtClean="0"/>
              <a:t>CMS supports Strike Force takedowns </a:t>
            </a:r>
          </a:p>
          <a:p>
            <a:pPr marL="574675" lvl="1" indent="-287338">
              <a:spcBef>
                <a:spcPts val="600"/>
              </a:spcBef>
            </a:pPr>
            <a:r>
              <a:rPr lang="en-US" dirty="0" smtClean="0"/>
              <a:t>Performs </a:t>
            </a:r>
            <a:r>
              <a:rPr lang="en-US" dirty="0"/>
              <a:t>data analysis</a:t>
            </a:r>
          </a:p>
          <a:p>
            <a:pPr marL="574675" lvl="1" indent="-287338">
              <a:spcBef>
                <a:spcPts val="600"/>
              </a:spcBef>
            </a:pPr>
            <a:r>
              <a:rPr lang="en-US" dirty="0"/>
              <a:t>Suspends payment</a:t>
            </a:r>
          </a:p>
          <a:p>
            <a:pPr lvl="1">
              <a:spcBef>
                <a:spcPts val="600"/>
              </a:spcBef>
            </a:pPr>
            <a:endParaRPr lang="en-US" dirty="0" smtClean="0"/>
          </a:p>
          <a:p>
            <a:pPr lvl="1">
              <a:spcBef>
                <a:spcPts val="600"/>
              </a:spcBef>
            </a:pPr>
            <a:endParaRPr lang="en-US" dirty="0" smtClean="0"/>
          </a:p>
          <a:p>
            <a:pPr lvl="2">
              <a:spcBef>
                <a:spcPts val="600"/>
              </a:spcBef>
            </a:pPr>
            <a:endParaRPr lang="en-US" dirty="0" smtClean="0"/>
          </a:p>
        </p:txBody>
      </p:sp>
      <p:sp>
        <p:nvSpPr>
          <p:cNvPr id="10" name="Date Placeholder 3"/>
          <p:cNvSpPr>
            <a:spLocks noGrp="1"/>
          </p:cNvSpPr>
          <p:nvPr>
            <p:ph type="dt" sz="half" idx="10"/>
          </p:nvPr>
        </p:nvSpPr>
        <p:spPr/>
        <p:txBody>
          <a:bodyPr/>
          <a:lstStyle/>
          <a:p>
            <a:r>
              <a:rPr lang="en-US" smtClean="0"/>
              <a:t>May 2016</a:t>
            </a:r>
            <a:endParaRPr lang="en-US" dirty="0"/>
          </a:p>
        </p:txBody>
      </p:sp>
      <p:sp>
        <p:nvSpPr>
          <p:cNvPr id="11"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7" name="Slide Number Placeholder 1"/>
          <p:cNvSpPr>
            <a:spLocks noGrp="1"/>
          </p:cNvSpPr>
          <p:nvPr>
            <p:ph type="sldNum" sz="quarter" idx="12"/>
          </p:nvPr>
        </p:nvSpPr>
        <p:spPr>
          <a:xfrm>
            <a:off x="6457950" y="6356351"/>
            <a:ext cx="2057400" cy="365125"/>
          </a:xfrm>
        </p:spPr>
        <p:txBody>
          <a:bodyPr/>
          <a:lstStyle/>
          <a:p>
            <a:r>
              <a:rPr lang="en-US" dirty="0" smtClean="0"/>
              <a:t>31</a:t>
            </a:r>
            <a:endParaRPr lang="en-US" dirty="0"/>
          </a:p>
        </p:txBody>
      </p:sp>
    </p:spTree>
    <p:extLst>
      <p:ext uri="{BB962C8B-B14F-4D97-AF65-F5344CB8AC3E}">
        <p14:creationId xmlns:p14="http://schemas.microsoft.com/office/powerpoint/2010/main" val="2270390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51580"/>
          </a:xfrm>
        </p:spPr>
        <p:txBody>
          <a:bodyPr/>
          <a:lstStyle/>
          <a:p>
            <a:r>
              <a:rPr lang="en-US" dirty="0" smtClean="0"/>
              <a:t>Provider and Beneficiary Education</a:t>
            </a:r>
          </a:p>
        </p:txBody>
      </p:sp>
      <p:sp>
        <p:nvSpPr>
          <p:cNvPr id="3" name="Content Placeholder 2"/>
          <p:cNvSpPr>
            <a:spLocks noGrp="1"/>
          </p:cNvSpPr>
          <p:nvPr>
            <p:ph idx="1"/>
          </p:nvPr>
        </p:nvSpPr>
        <p:spPr/>
        <p:txBody>
          <a:bodyPr/>
          <a:lstStyle/>
          <a:p>
            <a:pPr>
              <a:spcBef>
                <a:spcPts val="600"/>
              </a:spcBef>
            </a:pPr>
            <a:r>
              <a:rPr lang="en-US" dirty="0" smtClean="0"/>
              <a:t>Provider education helps correct vulnerabilities</a:t>
            </a:r>
          </a:p>
          <a:p>
            <a:pPr marL="574675" lvl="1" indent="-287338">
              <a:spcBef>
                <a:spcPts val="600"/>
              </a:spcBef>
            </a:pPr>
            <a:r>
              <a:rPr lang="en-US" dirty="0"/>
              <a:t>Maintain proper documentation </a:t>
            </a:r>
          </a:p>
          <a:p>
            <a:pPr marL="574675" lvl="1" indent="-287338">
              <a:spcBef>
                <a:spcPts val="600"/>
              </a:spcBef>
            </a:pPr>
            <a:r>
              <a:rPr lang="en-US" dirty="0"/>
              <a:t>Reduce inappropriate claims submission</a:t>
            </a:r>
          </a:p>
          <a:p>
            <a:pPr marL="574675" lvl="1" indent="-287338">
              <a:spcBef>
                <a:spcPts val="600"/>
              </a:spcBef>
            </a:pPr>
            <a:r>
              <a:rPr lang="en-US" dirty="0"/>
              <a:t>Protect patient and provider identity information</a:t>
            </a:r>
          </a:p>
          <a:p>
            <a:pPr marL="574675" lvl="1" indent="-287338">
              <a:spcBef>
                <a:spcPts val="600"/>
              </a:spcBef>
            </a:pPr>
            <a:r>
              <a:rPr lang="en-US" dirty="0"/>
              <a:t>Establish a broader culture of compliance</a:t>
            </a:r>
          </a:p>
          <a:p>
            <a:pPr>
              <a:spcBef>
                <a:spcPts val="600"/>
              </a:spcBef>
            </a:pPr>
            <a:r>
              <a:rPr lang="en-US" dirty="0" smtClean="0"/>
              <a:t>Beneficiary education helps identify and report suspected fraud</a:t>
            </a:r>
          </a:p>
        </p:txBody>
      </p:sp>
      <p:sp>
        <p:nvSpPr>
          <p:cNvPr id="10" name="Date Placeholder 3"/>
          <p:cNvSpPr>
            <a:spLocks noGrp="1"/>
          </p:cNvSpPr>
          <p:nvPr>
            <p:ph type="dt" sz="half" idx="10"/>
          </p:nvPr>
        </p:nvSpPr>
        <p:spPr/>
        <p:txBody>
          <a:bodyPr/>
          <a:lstStyle/>
          <a:p>
            <a:r>
              <a:rPr lang="en-US" smtClean="0"/>
              <a:t>May 2016</a:t>
            </a:r>
            <a:endParaRPr lang="en-US" dirty="0"/>
          </a:p>
        </p:txBody>
      </p:sp>
      <p:sp>
        <p:nvSpPr>
          <p:cNvPr id="11"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7" name="Slide Number Placeholder 1"/>
          <p:cNvSpPr>
            <a:spLocks noGrp="1"/>
          </p:cNvSpPr>
          <p:nvPr>
            <p:ph type="sldNum" sz="quarter" idx="12"/>
          </p:nvPr>
        </p:nvSpPr>
        <p:spPr>
          <a:xfrm>
            <a:off x="6457950" y="6356351"/>
            <a:ext cx="2057400" cy="365125"/>
          </a:xfrm>
        </p:spPr>
        <p:txBody>
          <a:bodyPr/>
          <a:lstStyle/>
          <a:p>
            <a:fld id="{E2EE05EC-9D7A-49BA-9578-E951024239B5}" type="slidenum">
              <a:rPr lang="en-US" smtClean="0"/>
              <a:pPr/>
              <a:t>32</a:t>
            </a:fld>
            <a:endParaRPr lang="en-US" dirty="0"/>
          </a:p>
        </p:txBody>
      </p:sp>
    </p:spTree>
    <p:extLst>
      <p:ext uri="{BB962C8B-B14F-4D97-AF65-F5344CB8AC3E}">
        <p14:creationId xmlns:p14="http://schemas.microsoft.com/office/powerpoint/2010/main" val="1063790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Your Knowledge―Question 3</a:t>
            </a:r>
          </a:p>
        </p:txBody>
      </p:sp>
      <p:sp>
        <p:nvSpPr>
          <p:cNvPr id="13" name="Content Placeholder 12"/>
          <p:cNvSpPr>
            <a:spLocks noGrp="1"/>
          </p:cNvSpPr>
          <p:nvPr>
            <p:ph sz="half" idx="1"/>
          </p:nvPr>
        </p:nvSpPr>
        <p:spPr>
          <a:xfrm>
            <a:off x="255181" y="1133892"/>
            <a:ext cx="4373968" cy="5383865"/>
          </a:xfrm>
        </p:spPr>
        <p:txBody>
          <a:bodyPr>
            <a:noAutofit/>
          </a:bodyPr>
          <a:lstStyle/>
          <a:p>
            <a:pPr marL="0" indent="0">
              <a:spcBef>
                <a:spcPts val="600"/>
              </a:spcBef>
              <a:buNone/>
            </a:pPr>
            <a:r>
              <a:rPr lang="en-US" sz="2700" dirty="0" smtClean="0"/>
              <a:t>Which of the following provides authority for new rules, provider screening requirements, and other proactive initiatives to prevent and detect fraud, waste, and abuse?</a:t>
            </a:r>
          </a:p>
          <a:p>
            <a:pPr marL="339725" indent="-339725">
              <a:spcBef>
                <a:spcPts val="1800"/>
              </a:spcBef>
              <a:buNone/>
            </a:pPr>
            <a:r>
              <a:rPr lang="en-US" sz="2500" dirty="0" smtClean="0"/>
              <a:t>a. Center for Program Integrity</a:t>
            </a:r>
          </a:p>
          <a:p>
            <a:pPr marL="339725" indent="-339725">
              <a:spcBef>
                <a:spcPts val="600"/>
              </a:spcBef>
              <a:buNone/>
            </a:pPr>
            <a:r>
              <a:rPr lang="en-US" sz="2500" dirty="0" smtClean="0"/>
              <a:t>b. The Affordable Care Act</a:t>
            </a:r>
          </a:p>
          <a:p>
            <a:pPr marL="339725" indent="-339725">
              <a:spcBef>
                <a:spcPts val="600"/>
              </a:spcBef>
              <a:buNone/>
            </a:pPr>
            <a:r>
              <a:rPr lang="en-US" sz="2500" dirty="0" smtClean="0"/>
              <a:t>c. Medicaid Integrity Contractor</a:t>
            </a:r>
          </a:p>
          <a:p>
            <a:pPr marL="0" indent="0">
              <a:spcBef>
                <a:spcPts val="600"/>
              </a:spcBef>
              <a:buNone/>
            </a:pPr>
            <a:r>
              <a:rPr lang="en-US" sz="2500" dirty="0" smtClean="0"/>
              <a:t>d. Recovery Audit Program</a:t>
            </a:r>
            <a:endParaRPr lang="en-US" sz="2500" dirty="0"/>
          </a:p>
        </p:txBody>
      </p:sp>
      <p:sp>
        <p:nvSpPr>
          <p:cNvPr id="15" name="Content Placeholder 14"/>
          <p:cNvSpPr>
            <a:spLocks noGrp="1"/>
          </p:cNvSpPr>
          <p:nvPr>
            <p:ph sz="half" idx="2"/>
          </p:nvPr>
        </p:nvSpPr>
        <p:spPr/>
        <p:txBody>
          <a:bodyPr>
            <a:normAutofit/>
          </a:bodyPr>
          <a:lstStyle/>
          <a:p>
            <a:endParaRPr lang="en-US" dirty="0"/>
          </a:p>
        </p:txBody>
      </p:sp>
      <p:sp>
        <p:nvSpPr>
          <p:cNvPr id="8"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6" name="Slide Number Placeholder 1"/>
          <p:cNvSpPr>
            <a:spLocks noGrp="1"/>
          </p:cNvSpPr>
          <p:nvPr>
            <p:ph type="sldNum" sz="quarter" idx="12"/>
          </p:nvPr>
        </p:nvSpPr>
        <p:spPr/>
        <p:txBody>
          <a:bodyPr/>
          <a:lstStyle/>
          <a:p>
            <a:fld id="{E2EE05EC-9D7A-49BA-9578-E951024239B5}" type="slidenum">
              <a:rPr lang="en-US" smtClean="0"/>
              <a:pPr/>
              <a:t>33</a:t>
            </a:fld>
            <a:endParaRPr lang="en-US" dirty="0"/>
          </a:p>
        </p:txBody>
      </p:sp>
      <p:sp>
        <p:nvSpPr>
          <p:cNvPr id="7" name="Date Placeholder 3"/>
          <p:cNvSpPr>
            <a:spLocks noGrp="1"/>
          </p:cNvSpPr>
          <p:nvPr>
            <p:ph type="dt" sz="half" idx="13"/>
          </p:nvPr>
        </p:nvSpPr>
        <p:spPr/>
        <p:txBody>
          <a:bodyPr/>
          <a:lstStyle/>
          <a:p>
            <a:r>
              <a:rPr lang="en-US" dirty="0" smtClean="0"/>
              <a:t>May 2016</a:t>
            </a:r>
            <a:endParaRPr lang="en-US" dirty="0"/>
          </a:p>
        </p:txBody>
      </p:sp>
      <p:sp>
        <p:nvSpPr>
          <p:cNvPr id="3" name="Rectangle 2"/>
          <p:cNvSpPr/>
          <p:nvPr/>
        </p:nvSpPr>
        <p:spPr>
          <a:xfrm>
            <a:off x="255180" y="4675518"/>
            <a:ext cx="4109785" cy="586596"/>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1226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 fill="hold"/>
                                        <p:tgtEl>
                                          <p:spTgt spid="3"/>
                                        </p:tgtEl>
                                        <p:attrNameLst>
                                          <p:attrName>ppt_x</p:attrName>
                                        </p:attrNameLst>
                                      </p:cBhvr>
                                      <p:tavLst>
                                        <p:tav tm="0">
                                          <p:val>
                                            <p:strVal val="#ppt_x"/>
                                          </p:val>
                                        </p:tav>
                                        <p:tav tm="100000">
                                          <p:val>
                                            <p:strVal val="#ppt_x"/>
                                          </p:val>
                                        </p:tav>
                                      </p:tavLst>
                                    </p:anim>
                                    <p:anim calcmode="lin" valueType="num">
                                      <p:cBhvr additive="base">
                                        <p:cTn id="8" dur="1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3—How You Can Fight Fraud</a:t>
            </a:r>
          </a:p>
        </p:txBody>
      </p:sp>
      <p:sp>
        <p:nvSpPr>
          <p:cNvPr id="3" name="Content Placeholder 2"/>
          <p:cNvSpPr>
            <a:spLocks noGrp="1"/>
          </p:cNvSpPr>
          <p:nvPr>
            <p:ph idx="1"/>
          </p:nvPr>
        </p:nvSpPr>
        <p:spPr/>
        <p:txBody>
          <a:bodyPr>
            <a:normAutofit fontScale="92500" lnSpcReduction="10000"/>
          </a:bodyPr>
          <a:lstStyle/>
          <a:p>
            <a:pPr marL="344488" indent="-344488">
              <a:spcBef>
                <a:spcPts val="600"/>
              </a:spcBef>
            </a:pPr>
            <a:r>
              <a:rPr lang="en-US" dirty="0" smtClean="0"/>
              <a:t>“4Rs” for Fighting Medicare Fraud</a:t>
            </a:r>
          </a:p>
          <a:p>
            <a:pPr marL="344488" indent="-344488">
              <a:spcBef>
                <a:spcPts val="600"/>
              </a:spcBef>
            </a:pPr>
            <a:r>
              <a:rPr lang="en-US" dirty="0" smtClean="0"/>
              <a:t>Medicare.gov/fraud</a:t>
            </a:r>
          </a:p>
          <a:p>
            <a:pPr marL="344488" indent="-344488">
              <a:spcBef>
                <a:spcPts val="600"/>
              </a:spcBef>
            </a:pPr>
            <a:r>
              <a:rPr lang="en-US" dirty="0" smtClean="0"/>
              <a:t>Medicare Summary Notices</a:t>
            </a:r>
          </a:p>
          <a:p>
            <a:pPr marL="344488" indent="-344488">
              <a:spcBef>
                <a:spcPts val="600"/>
              </a:spcBef>
            </a:pPr>
            <a:r>
              <a:rPr lang="en-US" dirty="0" smtClean="0"/>
              <a:t>MyMedicare.gov</a:t>
            </a:r>
          </a:p>
          <a:p>
            <a:pPr marL="344488" indent="-344488">
              <a:spcBef>
                <a:spcPts val="600"/>
              </a:spcBef>
            </a:pPr>
            <a:r>
              <a:rPr lang="en-US" dirty="0" smtClean="0"/>
              <a:t>1-800-MEDICARE</a:t>
            </a:r>
          </a:p>
          <a:p>
            <a:pPr marL="344488" indent="-344488">
              <a:spcBef>
                <a:spcPts val="600"/>
              </a:spcBef>
            </a:pPr>
            <a:r>
              <a:rPr lang="en-US" dirty="0" smtClean="0"/>
              <a:t>Senior Medicare Patrol</a:t>
            </a:r>
          </a:p>
          <a:p>
            <a:pPr marL="344488" indent="-344488">
              <a:spcBef>
                <a:spcPts val="600"/>
              </a:spcBef>
            </a:pPr>
            <a:r>
              <a:rPr lang="en-US" dirty="0" smtClean="0"/>
              <a:t>Protecting Personal Information and ID Theft</a:t>
            </a:r>
          </a:p>
          <a:p>
            <a:pPr marL="344488" indent="-344488">
              <a:spcBef>
                <a:spcPts val="600"/>
              </a:spcBef>
            </a:pPr>
            <a:r>
              <a:rPr lang="en-US" dirty="0" smtClean="0"/>
              <a:t>Reporting Medicaid Fraud</a:t>
            </a:r>
          </a:p>
          <a:p>
            <a:pPr marL="344488" indent="-344488">
              <a:spcBef>
                <a:spcPts val="600"/>
              </a:spcBef>
            </a:pPr>
            <a:r>
              <a:rPr lang="en-US" dirty="0" smtClean="0"/>
              <a:t>Helpful Resources</a:t>
            </a:r>
          </a:p>
          <a:p>
            <a:pPr marL="344488" indent="-344488">
              <a:spcBef>
                <a:spcPts val="600"/>
              </a:spcBef>
            </a:pPr>
            <a:r>
              <a:rPr lang="en-US" dirty="0" smtClean="0"/>
              <a:t>Fraud Prevention Toolkit</a:t>
            </a:r>
            <a:endParaRPr lang="en-US" dirty="0"/>
          </a:p>
        </p:txBody>
      </p:sp>
      <p:sp>
        <p:nvSpPr>
          <p:cNvPr id="10"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9" name="Date Placeholder 3"/>
          <p:cNvSpPr>
            <a:spLocks noGrp="1"/>
          </p:cNvSpPr>
          <p:nvPr>
            <p:ph type="dt" sz="half" idx="2"/>
          </p:nvPr>
        </p:nvSpPr>
        <p:spPr/>
        <p:txBody>
          <a:bodyPr/>
          <a:lstStyle/>
          <a:p>
            <a:r>
              <a:rPr lang="en-US" dirty="0" smtClean="0"/>
              <a:t>May 2016</a:t>
            </a:r>
            <a:endParaRPr lang="en-US" dirty="0"/>
          </a:p>
        </p:txBody>
      </p:sp>
      <p:sp>
        <p:nvSpPr>
          <p:cNvPr id="6" name="Slide Number Placeholder 1"/>
          <p:cNvSpPr>
            <a:spLocks noGrp="1"/>
          </p:cNvSpPr>
          <p:nvPr>
            <p:ph type="sldNum" sz="quarter" idx="12"/>
          </p:nvPr>
        </p:nvSpPr>
        <p:spPr>
          <a:xfrm>
            <a:off x="6457950" y="6356351"/>
            <a:ext cx="2057400" cy="365125"/>
          </a:xfrm>
        </p:spPr>
        <p:txBody>
          <a:bodyPr/>
          <a:lstStyle/>
          <a:p>
            <a:r>
              <a:rPr lang="en-US" dirty="0" smtClean="0"/>
              <a:t>34</a:t>
            </a:r>
            <a:endParaRPr lang="en-US" dirty="0"/>
          </a:p>
        </p:txBody>
      </p:sp>
    </p:spTree>
    <p:extLst>
      <p:ext uri="{BB962C8B-B14F-4D97-AF65-F5344CB8AC3E}">
        <p14:creationId xmlns:p14="http://schemas.microsoft.com/office/powerpoint/2010/main" val="33253397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0" y="1"/>
            <a:ext cx="9144000" cy="951580"/>
          </a:xfrm>
        </p:spPr>
        <p:txBody>
          <a:bodyPr/>
          <a:lstStyle/>
          <a:p>
            <a:r>
              <a:rPr lang="en-US" dirty="0" smtClean="0"/>
              <a:t>“4Rs” for Fighting Medicare Fraud</a:t>
            </a:r>
          </a:p>
        </p:txBody>
      </p:sp>
      <p:sp>
        <p:nvSpPr>
          <p:cNvPr id="17" name="Content Placeholder 10" descr="Graphic showing sample Medicare summary notice with section on how to report fraud highlighted."/>
          <p:cNvSpPr>
            <a:spLocks noGrp="1"/>
          </p:cNvSpPr>
          <p:nvPr>
            <p:ph idx="1"/>
          </p:nvPr>
        </p:nvSpPr>
        <p:spPr>
          <a:xfrm>
            <a:off x="514349" y="1130968"/>
            <a:ext cx="6537694" cy="5590508"/>
          </a:xfrm>
        </p:spPr>
        <p:txBody>
          <a:bodyPr>
            <a:normAutofit/>
          </a:bodyPr>
          <a:lstStyle/>
          <a:p>
            <a:pPr>
              <a:spcBef>
                <a:spcPts val="600"/>
              </a:spcBef>
            </a:pPr>
            <a:r>
              <a:rPr lang="en-US" dirty="0" smtClean="0"/>
              <a:t>Here are some ways you can protect yourself from fraud</a:t>
            </a:r>
          </a:p>
          <a:p>
            <a:pPr marL="509588" lvl="1" indent="-222250">
              <a:spcBef>
                <a:spcPts val="600"/>
              </a:spcBef>
            </a:pPr>
            <a:r>
              <a:rPr lang="en-US" dirty="0" smtClean="0"/>
              <a:t>Record appointments and services </a:t>
            </a:r>
          </a:p>
          <a:p>
            <a:pPr marL="509588" lvl="1" indent="-222250">
              <a:spcBef>
                <a:spcPts val="600"/>
              </a:spcBef>
            </a:pPr>
            <a:r>
              <a:rPr lang="en-US" dirty="0" smtClean="0"/>
              <a:t>Review services provided </a:t>
            </a:r>
          </a:p>
          <a:p>
            <a:pPr marL="744538" lvl="2" indent="-234950">
              <a:spcBef>
                <a:spcPts val="600"/>
              </a:spcBef>
            </a:pPr>
            <a:r>
              <a:rPr lang="en-US" dirty="0" smtClean="0"/>
              <a:t>Compare services actually received with services on your Medicare Summary Notice </a:t>
            </a:r>
          </a:p>
          <a:p>
            <a:pPr marL="296466" lvl="1" indent="0">
              <a:spcBef>
                <a:spcPts val="600"/>
              </a:spcBef>
              <a:buNone/>
            </a:pPr>
            <a:endParaRPr lang="en-US" dirty="0"/>
          </a:p>
        </p:txBody>
      </p:sp>
      <p:pic>
        <p:nvPicPr>
          <p:cNvPr id="7" name="Picture 6" descr="The image is of the front cover of the four Rs for fighting Medicare fraud publication." title="The four Rs for fighting Medicare fraud"/>
          <p:cNvPicPr>
            <a:picLocks noChangeAspect="1"/>
          </p:cNvPicPr>
          <p:nvPr/>
        </p:nvPicPr>
        <p:blipFill rotWithShape="1">
          <a:blip r:embed="rId3"/>
          <a:srcRect l="6938" t="6558" r="66292" b="34889"/>
          <a:stretch/>
        </p:blipFill>
        <p:spPr bwMode="auto">
          <a:xfrm>
            <a:off x="6568773" y="2179450"/>
            <a:ext cx="2513635" cy="1807004"/>
          </a:xfrm>
          <a:prstGeom prst="rect">
            <a:avLst/>
          </a:prstGeom>
          <a:ln>
            <a:solidFill>
              <a:schemeClr val="accent1">
                <a:shade val="50000"/>
              </a:schemeClr>
            </a:solidFill>
          </a:ln>
          <a:extLst>
            <a:ext uri="{53640926-AAD7-44D8-BBD7-CCE9431645EC}">
              <a14:shadowObscured xmlns:a14="http://schemas.microsoft.com/office/drawing/2010/main"/>
            </a:ext>
          </a:extLst>
        </p:spPr>
      </p:pic>
      <p:sp>
        <p:nvSpPr>
          <p:cNvPr id="8" name="Content Placeholder 10" descr="Graphic showing sample Medicare summary notice with section on how to report fraud highlighted."/>
          <p:cNvSpPr txBox="1">
            <a:spLocks/>
          </p:cNvSpPr>
          <p:nvPr/>
        </p:nvSpPr>
        <p:spPr>
          <a:xfrm>
            <a:off x="514349" y="4565762"/>
            <a:ext cx="8214981" cy="1790590"/>
          </a:xfrm>
          <a:prstGeom prst="rect">
            <a:avLst/>
          </a:prstGeom>
        </p:spPr>
        <p:txBody>
          <a:bodyPr vert="horz" lIns="91440" tIns="45720" rIns="91440" bIns="45720" rtlCol="0">
            <a:normAutofit/>
          </a:bodyPr>
          <a:lstStyle>
            <a:lvl1pPr marL="265510" indent="-265510" algn="l" defTabSz="685800" rtl="0" eaLnBrk="1" latinLnBrk="0" hangingPunct="1">
              <a:lnSpc>
                <a:spcPct val="100000"/>
              </a:lnSpc>
              <a:spcBef>
                <a:spcPts val="450"/>
              </a:spcBef>
              <a:buFont typeface="Wingdings" panose="05000000000000000000" pitchFamily="2" charset="2"/>
              <a:buChar char="§"/>
              <a:defRPr sz="3200" kern="1200">
                <a:solidFill>
                  <a:schemeClr val="tx1"/>
                </a:solidFill>
                <a:latin typeface="+mn-lt"/>
                <a:ea typeface="+mn-ea"/>
                <a:cs typeface="+mn-cs"/>
              </a:defRPr>
            </a:lvl1pPr>
            <a:lvl2pPr marL="467916" indent="-171450" algn="l" defTabSz="685800" rtl="0" eaLnBrk="1" latinLnBrk="0" hangingPunct="1">
              <a:lnSpc>
                <a:spcPct val="100000"/>
              </a:lnSpc>
              <a:spcBef>
                <a:spcPts val="450"/>
              </a:spcBef>
              <a:buFont typeface="Arial" panose="020B0604020202020204" pitchFamily="34" charset="0"/>
              <a:buChar char="•"/>
              <a:defRPr sz="2800" kern="1200">
                <a:solidFill>
                  <a:schemeClr val="tx1"/>
                </a:solidFill>
                <a:latin typeface="+mn-lt"/>
                <a:ea typeface="+mn-ea"/>
                <a:cs typeface="+mn-cs"/>
              </a:defRPr>
            </a:lvl2pPr>
            <a:lvl3pPr marL="639366" indent="-169069" algn="l" defTabSz="685800" rtl="0" eaLnBrk="1" latinLnBrk="0" hangingPunct="1">
              <a:lnSpc>
                <a:spcPct val="100000"/>
              </a:lnSpc>
              <a:spcBef>
                <a:spcPts val="450"/>
              </a:spcBef>
              <a:buSzPct val="50000"/>
              <a:buFont typeface="Wingdings" panose="05000000000000000000" pitchFamily="2" charset="2"/>
              <a:buChar char="q"/>
              <a:defRPr sz="2800" i="0" kern="1200">
                <a:solidFill>
                  <a:schemeClr val="tx1"/>
                </a:solidFill>
                <a:latin typeface="+mn-lt"/>
                <a:ea typeface="+mn-ea"/>
                <a:cs typeface="+mn-cs"/>
              </a:defRPr>
            </a:lvl3pPr>
            <a:lvl4pPr marL="685800" indent="264319" algn="l" defTabSz="685800" rtl="0" eaLnBrk="1" latinLnBrk="0" hangingPunct="1">
              <a:lnSpc>
                <a:spcPct val="100000"/>
              </a:lnSpc>
              <a:spcBef>
                <a:spcPts val="450"/>
              </a:spcBef>
              <a:buFont typeface="Calibri" panose="020F0502020204030204" pitchFamily="34" charset="0"/>
              <a:buChar char="–"/>
              <a:defRPr sz="2400" i="0" kern="1200">
                <a:solidFill>
                  <a:schemeClr val="tx1"/>
                </a:solidFill>
                <a:latin typeface="+mn-lt"/>
                <a:ea typeface="+mn-ea"/>
                <a:cs typeface="+mn-cs"/>
              </a:defRPr>
            </a:lvl4pPr>
            <a:lvl5pPr marL="1153716" indent="-202406" algn="l" defTabSz="685800" rtl="0" eaLnBrk="1" latinLnBrk="0" hangingPunct="1">
              <a:lnSpc>
                <a:spcPct val="100000"/>
              </a:lnSpc>
              <a:spcBef>
                <a:spcPts val="45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09588" lvl="1" indent="-222250">
              <a:spcBef>
                <a:spcPts val="600"/>
              </a:spcBef>
            </a:pPr>
            <a:r>
              <a:rPr lang="en-US" dirty="0" smtClean="0"/>
              <a:t>Report suspected fraud</a:t>
            </a:r>
          </a:p>
          <a:p>
            <a:pPr marL="509588" lvl="1" indent="-222250">
              <a:spcBef>
                <a:spcPts val="600"/>
              </a:spcBef>
            </a:pPr>
            <a:r>
              <a:rPr lang="en-US" dirty="0" smtClean="0"/>
              <a:t>Remember to protect personal information, such as your Medicare card and bank account numbers</a:t>
            </a:r>
            <a:endParaRPr lang="en-US" dirty="0"/>
          </a:p>
        </p:txBody>
      </p:sp>
      <p:sp>
        <p:nvSpPr>
          <p:cNvPr id="19" name="Date Placeholder 3"/>
          <p:cNvSpPr>
            <a:spLocks noGrp="1"/>
          </p:cNvSpPr>
          <p:nvPr>
            <p:ph type="dt" sz="half" idx="10"/>
          </p:nvPr>
        </p:nvSpPr>
        <p:spPr/>
        <p:txBody>
          <a:bodyPr/>
          <a:lstStyle/>
          <a:p>
            <a:r>
              <a:rPr lang="en-US" smtClean="0"/>
              <a:t>May 2016</a:t>
            </a:r>
            <a:endParaRPr lang="en-US" dirty="0"/>
          </a:p>
        </p:txBody>
      </p:sp>
      <p:sp>
        <p:nvSpPr>
          <p:cNvPr id="20"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9" name="Slide Number Placeholder 1"/>
          <p:cNvSpPr>
            <a:spLocks noGrp="1"/>
          </p:cNvSpPr>
          <p:nvPr>
            <p:ph type="sldNum" sz="quarter" idx="12"/>
          </p:nvPr>
        </p:nvSpPr>
        <p:spPr>
          <a:xfrm>
            <a:off x="6457950" y="6356351"/>
            <a:ext cx="2057400" cy="365125"/>
          </a:xfrm>
        </p:spPr>
        <p:txBody>
          <a:bodyPr/>
          <a:lstStyle/>
          <a:p>
            <a:r>
              <a:rPr lang="en-US" dirty="0" smtClean="0"/>
              <a:t>35</a:t>
            </a:r>
            <a:endParaRPr lang="en-US" dirty="0"/>
          </a:p>
        </p:txBody>
      </p:sp>
    </p:spTree>
    <p:extLst>
      <p:ext uri="{BB962C8B-B14F-4D97-AF65-F5344CB8AC3E}">
        <p14:creationId xmlns:p14="http://schemas.microsoft.com/office/powerpoint/2010/main" val="25341812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0" y="1"/>
            <a:ext cx="9144000" cy="951580"/>
          </a:xfrm>
        </p:spPr>
        <p:txBody>
          <a:bodyPr/>
          <a:lstStyle/>
          <a:p>
            <a:r>
              <a:rPr lang="en-US" u="sng" dirty="0" smtClean="0">
                <a:hlinkClick r:id="rId3"/>
              </a:rPr>
              <a:t/>
            </a:r>
            <a:br>
              <a:rPr lang="en-US" u="sng" dirty="0" smtClean="0">
                <a:hlinkClick r:id="rId3"/>
              </a:rPr>
            </a:br>
            <a:r>
              <a:rPr lang="en-US" u="sng" dirty="0" smtClean="0">
                <a:hlinkClick r:id="rId3"/>
              </a:rPr>
              <a:t>Medicare.gov/fraud</a:t>
            </a:r>
            <a:r>
              <a:rPr lang="en-US" dirty="0"/>
              <a:t/>
            </a:r>
            <a:br>
              <a:rPr lang="en-US" dirty="0"/>
            </a:br>
            <a:endParaRPr lang="en-US" dirty="0" smtClean="0"/>
          </a:p>
        </p:txBody>
      </p:sp>
      <p:sp>
        <p:nvSpPr>
          <p:cNvPr id="11" name="Content Placeholder 10"/>
          <p:cNvSpPr>
            <a:spLocks noGrp="1"/>
          </p:cNvSpPr>
          <p:nvPr>
            <p:ph idx="1"/>
          </p:nvPr>
        </p:nvSpPr>
        <p:spPr>
          <a:xfrm>
            <a:off x="53163" y="1301263"/>
            <a:ext cx="4720856" cy="1975104"/>
          </a:xfrm>
        </p:spPr>
        <p:txBody>
          <a:bodyPr>
            <a:normAutofit fontScale="92500"/>
          </a:bodyPr>
          <a:lstStyle/>
          <a:p>
            <a:pPr>
              <a:spcBef>
                <a:spcPts val="600"/>
              </a:spcBef>
            </a:pPr>
            <a:r>
              <a:rPr lang="en-US" dirty="0" smtClean="0"/>
              <a:t>Tips to prevent fraud</a:t>
            </a:r>
          </a:p>
          <a:p>
            <a:pPr>
              <a:spcBef>
                <a:spcPts val="600"/>
              </a:spcBef>
            </a:pPr>
            <a:r>
              <a:rPr lang="en-US" dirty="0" smtClean="0"/>
              <a:t>Learn how to spot fraud</a:t>
            </a:r>
          </a:p>
          <a:p>
            <a:pPr>
              <a:spcBef>
                <a:spcPts val="600"/>
              </a:spcBef>
            </a:pPr>
            <a:r>
              <a:rPr lang="en-US" dirty="0" smtClean="0"/>
              <a:t>Learn how to report fraud</a:t>
            </a:r>
          </a:p>
          <a:p>
            <a:pPr marL="0" indent="0">
              <a:spcBef>
                <a:spcPts val="600"/>
              </a:spcBef>
              <a:buNone/>
            </a:pPr>
            <a:endParaRPr lang="en-US" dirty="0" smtClean="0"/>
          </a:p>
        </p:txBody>
      </p:sp>
      <p:pic>
        <p:nvPicPr>
          <p:cNvPr id="12" name="Picture 11" descr="The image show the &quot;help fight Medicare fraud&quot; page on Medicare.gov.&#10;" title="Medicare.gov/fraud"/>
          <p:cNvPicPr>
            <a:picLocks noChangeAspect="1"/>
          </p:cNvPicPr>
          <p:nvPr/>
        </p:nvPicPr>
        <p:blipFill rotWithShape="1">
          <a:blip r:embed="rId4"/>
          <a:srcRect l="22276" t="15109" r="23878" b="19042"/>
          <a:stretch/>
        </p:blipFill>
        <p:spPr bwMode="auto">
          <a:xfrm>
            <a:off x="4480347" y="1495854"/>
            <a:ext cx="4553890" cy="3131041"/>
          </a:xfrm>
          <a:prstGeom prst="rect">
            <a:avLst/>
          </a:prstGeom>
          <a:ln>
            <a:solidFill>
              <a:schemeClr val="accent5">
                <a:lumMod val="50000"/>
              </a:schemeClr>
            </a:solidFill>
          </a:ln>
          <a:extLst>
            <a:ext uri="{53640926-AAD7-44D8-BBD7-CCE9431645EC}">
              <a14:shadowObscured xmlns:a14="http://schemas.microsoft.com/office/drawing/2010/main"/>
            </a:ext>
          </a:extLst>
        </p:spPr>
      </p:pic>
      <p:sp>
        <p:nvSpPr>
          <p:cNvPr id="13" name="Content Placeholder 10"/>
          <p:cNvSpPr txBox="1">
            <a:spLocks/>
          </p:cNvSpPr>
          <p:nvPr/>
        </p:nvSpPr>
        <p:spPr>
          <a:xfrm>
            <a:off x="53163" y="4961396"/>
            <a:ext cx="8854368" cy="1760080"/>
          </a:xfrm>
          <a:prstGeom prst="rect">
            <a:avLst/>
          </a:prstGeom>
        </p:spPr>
        <p:txBody>
          <a:bodyPr vert="horz" lIns="91440" tIns="45720" rIns="91440" bIns="45720" rtlCol="0">
            <a:normAutofit/>
          </a:bodyPr>
          <a:lstStyle>
            <a:lvl1pPr marL="265510" indent="-265510" algn="l" defTabSz="685800" rtl="0" eaLnBrk="1" latinLnBrk="0" hangingPunct="1">
              <a:lnSpc>
                <a:spcPct val="100000"/>
              </a:lnSpc>
              <a:spcBef>
                <a:spcPts val="450"/>
              </a:spcBef>
              <a:buFont typeface="Wingdings" panose="05000000000000000000" pitchFamily="2" charset="2"/>
              <a:buChar char="§"/>
              <a:defRPr sz="3200" kern="1200">
                <a:solidFill>
                  <a:schemeClr val="tx1"/>
                </a:solidFill>
                <a:latin typeface="+mn-lt"/>
                <a:ea typeface="+mn-ea"/>
                <a:cs typeface="+mn-cs"/>
              </a:defRPr>
            </a:lvl1pPr>
            <a:lvl2pPr marL="467916" indent="-171450" algn="l" defTabSz="685800" rtl="0" eaLnBrk="1" latinLnBrk="0" hangingPunct="1">
              <a:lnSpc>
                <a:spcPct val="100000"/>
              </a:lnSpc>
              <a:spcBef>
                <a:spcPts val="450"/>
              </a:spcBef>
              <a:buFont typeface="Arial" panose="020B0604020202020204" pitchFamily="34" charset="0"/>
              <a:buChar char="•"/>
              <a:defRPr sz="2800" kern="1200">
                <a:solidFill>
                  <a:schemeClr val="tx1"/>
                </a:solidFill>
                <a:latin typeface="+mn-lt"/>
                <a:ea typeface="+mn-ea"/>
                <a:cs typeface="+mn-cs"/>
              </a:defRPr>
            </a:lvl2pPr>
            <a:lvl3pPr marL="639366" indent="-169069" algn="l" defTabSz="685800" rtl="0" eaLnBrk="1" latinLnBrk="0" hangingPunct="1">
              <a:lnSpc>
                <a:spcPct val="100000"/>
              </a:lnSpc>
              <a:spcBef>
                <a:spcPts val="450"/>
              </a:spcBef>
              <a:buSzPct val="50000"/>
              <a:buFont typeface="Wingdings" panose="05000000000000000000" pitchFamily="2" charset="2"/>
              <a:buChar char="q"/>
              <a:defRPr sz="2800" i="0" kern="1200">
                <a:solidFill>
                  <a:schemeClr val="tx1"/>
                </a:solidFill>
                <a:latin typeface="+mn-lt"/>
                <a:ea typeface="+mn-ea"/>
                <a:cs typeface="+mn-cs"/>
              </a:defRPr>
            </a:lvl3pPr>
            <a:lvl4pPr marL="685800" indent="264319" algn="l" defTabSz="685800" rtl="0" eaLnBrk="1" latinLnBrk="0" hangingPunct="1">
              <a:lnSpc>
                <a:spcPct val="100000"/>
              </a:lnSpc>
              <a:spcBef>
                <a:spcPts val="450"/>
              </a:spcBef>
              <a:buFont typeface="Calibri" panose="020F0502020204030204" pitchFamily="34" charset="0"/>
              <a:buChar char="–"/>
              <a:defRPr sz="2400" i="0" kern="1200">
                <a:solidFill>
                  <a:schemeClr val="tx1"/>
                </a:solidFill>
                <a:latin typeface="+mn-lt"/>
                <a:ea typeface="+mn-ea"/>
                <a:cs typeface="+mn-cs"/>
              </a:defRPr>
            </a:lvl4pPr>
            <a:lvl5pPr marL="1153716" indent="-202406" algn="l" defTabSz="685800" rtl="0" eaLnBrk="1" latinLnBrk="0" hangingPunct="1">
              <a:lnSpc>
                <a:spcPct val="100000"/>
              </a:lnSpc>
              <a:spcBef>
                <a:spcPts val="45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pPr>
            <a:r>
              <a:rPr lang="en-US" sz="3000" dirty="0" smtClean="0"/>
              <a:t>Find out what you need to know if you’re in, or thinking about joining, a Medicare health or drug plan</a:t>
            </a:r>
            <a:endParaRPr lang="en-US" sz="3000" dirty="0"/>
          </a:p>
        </p:txBody>
      </p:sp>
      <p:sp>
        <p:nvSpPr>
          <p:cNvPr id="9" name="Date Placeholder 3"/>
          <p:cNvSpPr>
            <a:spLocks noGrp="1"/>
          </p:cNvSpPr>
          <p:nvPr>
            <p:ph type="dt" sz="half" idx="10"/>
          </p:nvPr>
        </p:nvSpPr>
        <p:spPr/>
        <p:txBody>
          <a:bodyPr/>
          <a:lstStyle/>
          <a:p>
            <a:r>
              <a:rPr lang="en-US" smtClean="0"/>
              <a:t>May 2016</a:t>
            </a:r>
            <a:endParaRPr lang="en-US" dirty="0"/>
          </a:p>
        </p:txBody>
      </p:sp>
      <p:sp>
        <p:nvSpPr>
          <p:cNvPr id="10"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14" name="Slide Number Placeholder 1"/>
          <p:cNvSpPr>
            <a:spLocks noGrp="1"/>
          </p:cNvSpPr>
          <p:nvPr>
            <p:ph type="sldNum" sz="quarter" idx="12"/>
          </p:nvPr>
        </p:nvSpPr>
        <p:spPr>
          <a:xfrm>
            <a:off x="6457950" y="6356351"/>
            <a:ext cx="2057400" cy="365125"/>
          </a:xfrm>
        </p:spPr>
        <p:txBody>
          <a:bodyPr/>
          <a:lstStyle/>
          <a:p>
            <a:r>
              <a:rPr lang="en-US" dirty="0" smtClean="0"/>
              <a:t>36</a:t>
            </a:r>
            <a:endParaRPr lang="en-US" dirty="0"/>
          </a:p>
        </p:txBody>
      </p:sp>
    </p:spTree>
    <p:extLst>
      <p:ext uri="{BB962C8B-B14F-4D97-AF65-F5344CB8AC3E}">
        <p14:creationId xmlns:p14="http://schemas.microsoft.com/office/powerpoint/2010/main" val="42404531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Summary Notice (MSN)</a:t>
            </a:r>
            <a:endParaRPr lang="en-US" dirty="0"/>
          </a:p>
        </p:txBody>
      </p:sp>
      <p:sp>
        <p:nvSpPr>
          <p:cNvPr id="11" name="Content Placeholder 10" descr="Graphic showing sample Medicare summary notice with section on how to report fraud highlighted."/>
          <p:cNvSpPr>
            <a:spLocks noGrp="1"/>
          </p:cNvSpPr>
          <p:nvPr>
            <p:ph idx="1"/>
          </p:nvPr>
        </p:nvSpPr>
        <p:spPr>
          <a:xfrm>
            <a:off x="628650" y="1130968"/>
            <a:ext cx="3885343" cy="5045995"/>
          </a:xfrm>
        </p:spPr>
        <p:txBody>
          <a:bodyPr>
            <a:normAutofit fontScale="85000" lnSpcReduction="20000"/>
          </a:bodyPr>
          <a:lstStyle/>
          <a:p>
            <a:pPr>
              <a:lnSpc>
                <a:spcPct val="120000"/>
              </a:lnSpc>
              <a:spcBef>
                <a:spcPts val="600"/>
              </a:spcBef>
            </a:pPr>
            <a:r>
              <a:rPr lang="en-US" dirty="0" smtClean="0"/>
              <a:t>CMS redesigned the MSN for Part A and Part B to make it easier to read and spot fraud</a:t>
            </a:r>
          </a:p>
          <a:p>
            <a:pPr>
              <a:lnSpc>
                <a:spcPct val="120000"/>
              </a:lnSpc>
              <a:spcBef>
                <a:spcPts val="600"/>
              </a:spcBef>
            </a:pPr>
            <a:r>
              <a:rPr lang="en-US" dirty="0" smtClean="0"/>
              <a:t>Shows all your services or supplies </a:t>
            </a:r>
          </a:p>
          <a:p>
            <a:pPr marL="509588" lvl="1" indent="-222250">
              <a:lnSpc>
                <a:spcPct val="120000"/>
              </a:lnSpc>
              <a:spcBef>
                <a:spcPts val="600"/>
              </a:spcBef>
            </a:pPr>
            <a:r>
              <a:rPr lang="en-US" dirty="0" smtClean="0"/>
              <a:t>Billed to Medicare in a 3-month period</a:t>
            </a:r>
          </a:p>
          <a:p>
            <a:pPr marL="509588" lvl="1" indent="-222250">
              <a:lnSpc>
                <a:spcPct val="120000"/>
              </a:lnSpc>
              <a:spcBef>
                <a:spcPts val="600"/>
              </a:spcBef>
            </a:pPr>
            <a:r>
              <a:rPr lang="en-US" dirty="0" smtClean="0"/>
              <a:t>What Medicare paid </a:t>
            </a:r>
          </a:p>
          <a:p>
            <a:pPr marL="509588" lvl="1" indent="-222250">
              <a:lnSpc>
                <a:spcPct val="120000"/>
              </a:lnSpc>
              <a:spcBef>
                <a:spcPts val="600"/>
              </a:spcBef>
            </a:pPr>
            <a:r>
              <a:rPr lang="en-US" dirty="0" smtClean="0"/>
              <a:t>What you owe </a:t>
            </a:r>
          </a:p>
          <a:p>
            <a:pPr>
              <a:lnSpc>
                <a:spcPct val="120000"/>
              </a:lnSpc>
              <a:spcBef>
                <a:spcPts val="600"/>
              </a:spcBef>
            </a:pPr>
            <a:r>
              <a:rPr lang="en-US" dirty="0" smtClean="0"/>
              <a:t>Read it carefully </a:t>
            </a:r>
          </a:p>
          <a:p>
            <a:pPr lvl="1">
              <a:lnSpc>
                <a:spcPct val="120000"/>
              </a:lnSpc>
              <a:spcBef>
                <a:spcPts val="600"/>
              </a:spcBef>
            </a:pPr>
            <a:endParaRPr lang="en-US" dirty="0"/>
          </a:p>
        </p:txBody>
      </p:sp>
      <p:pic>
        <p:nvPicPr>
          <p:cNvPr id="1026" name="Picture 2" descr="Image of a sample Medicare Summary Notice with the area that shows &quot;How to Report Fraud&quot; circled." title="Image of a sample Medicare Summary Notic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242"/>
          <a:stretch/>
        </p:blipFill>
        <p:spPr bwMode="auto">
          <a:xfrm>
            <a:off x="4453983" y="1130969"/>
            <a:ext cx="4368170" cy="4641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descr="Shape highlighting How to Report Fraud section of a sample Medicare Summary Notice." title="Shape highlighting  the &quot;How to Report Fraud&quot; section of a Medicare Summary Notice"/>
          <p:cNvSpPr/>
          <p:nvPr/>
        </p:nvSpPr>
        <p:spPr>
          <a:xfrm>
            <a:off x="4513993" y="2824481"/>
            <a:ext cx="1988407" cy="17600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Date Placeholder 3"/>
          <p:cNvSpPr>
            <a:spLocks noGrp="1"/>
          </p:cNvSpPr>
          <p:nvPr>
            <p:ph type="dt" sz="half" idx="10"/>
          </p:nvPr>
        </p:nvSpPr>
        <p:spPr/>
        <p:txBody>
          <a:bodyPr/>
          <a:lstStyle/>
          <a:p>
            <a:r>
              <a:rPr lang="en-US" smtClean="0"/>
              <a:t>May 2016</a:t>
            </a:r>
            <a:endParaRPr lang="en-US" dirty="0"/>
          </a:p>
        </p:txBody>
      </p:sp>
      <p:sp>
        <p:nvSpPr>
          <p:cNvPr id="13"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9" name="Slide Number Placeholder 1"/>
          <p:cNvSpPr>
            <a:spLocks noGrp="1"/>
          </p:cNvSpPr>
          <p:nvPr>
            <p:ph type="sldNum" sz="quarter" idx="12"/>
          </p:nvPr>
        </p:nvSpPr>
        <p:spPr/>
        <p:txBody>
          <a:bodyPr/>
          <a:lstStyle/>
          <a:p>
            <a:r>
              <a:rPr lang="en-US" dirty="0" smtClean="0"/>
              <a:t>37</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51580"/>
          </a:xfrm>
        </p:spPr>
        <p:txBody>
          <a:bodyPr/>
          <a:lstStyle/>
          <a:p>
            <a:r>
              <a:rPr lang="en-US" dirty="0" smtClean="0"/>
              <a:t>MyMedicare.gov</a:t>
            </a:r>
            <a:endParaRPr lang="en-US" dirty="0"/>
          </a:p>
        </p:txBody>
      </p:sp>
      <p:sp>
        <p:nvSpPr>
          <p:cNvPr id="9" name="Content Placeholder 8"/>
          <p:cNvSpPr>
            <a:spLocks noGrp="1"/>
          </p:cNvSpPr>
          <p:nvPr>
            <p:ph sz="half" idx="1"/>
          </p:nvPr>
        </p:nvSpPr>
        <p:spPr>
          <a:xfrm>
            <a:off x="329609" y="1130968"/>
            <a:ext cx="4185241" cy="5333627"/>
          </a:xfrm>
        </p:spPr>
        <p:txBody>
          <a:bodyPr>
            <a:normAutofit fontScale="77500" lnSpcReduction="20000"/>
          </a:bodyPr>
          <a:lstStyle/>
          <a:p>
            <a:pPr>
              <a:lnSpc>
                <a:spcPct val="120000"/>
              </a:lnSpc>
              <a:spcBef>
                <a:spcPts val="600"/>
              </a:spcBef>
            </a:pPr>
            <a:r>
              <a:rPr lang="en-US" dirty="0" smtClean="0"/>
              <a:t>Secure site to manage personal information</a:t>
            </a:r>
          </a:p>
          <a:p>
            <a:pPr>
              <a:lnSpc>
                <a:spcPct val="120000"/>
              </a:lnSpc>
              <a:spcBef>
                <a:spcPts val="600"/>
              </a:spcBef>
            </a:pPr>
            <a:r>
              <a:rPr lang="en-US" dirty="0" smtClean="0"/>
              <a:t>You register to</a:t>
            </a:r>
          </a:p>
          <a:p>
            <a:pPr marL="509588" lvl="1" indent="-222250">
              <a:lnSpc>
                <a:spcPct val="120000"/>
              </a:lnSpc>
              <a:spcBef>
                <a:spcPts val="600"/>
              </a:spcBef>
            </a:pPr>
            <a:r>
              <a:rPr lang="en-US" dirty="0" smtClean="0"/>
              <a:t>Review eligibility, entitlement, and plan information</a:t>
            </a:r>
          </a:p>
          <a:p>
            <a:pPr marL="509588" lvl="1" indent="-222250">
              <a:lnSpc>
                <a:spcPct val="120000"/>
              </a:lnSpc>
              <a:spcBef>
                <a:spcPts val="600"/>
              </a:spcBef>
            </a:pPr>
            <a:r>
              <a:rPr lang="en-US" dirty="0" smtClean="0"/>
              <a:t>Track preventive services</a:t>
            </a:r>
          </a:p>
          <a:p>
            <a:pPr marL="509588" lvl="1" indent="-222250">
              <a:lnSpc>
                <a:spcPct val="120000"/>
              </a:lnSpc>
              <a:spcBef>
                <a:spcPts val="600"/>
              </a:spcBef>
            </a:pPr>
            <a:r>
              <a:rPr lang="en-US" dirty="0" smtClean="0"/>
              <a:t>Keep a prescription drug list</a:t>
            </a:r>
          </a:p>
          <a:p>
            <a:pPr>
              <a:lnSpc>
                <a:spcPct val="120000"/>
              </a:lnSpc>
              <a:spcBef>
                <a:spcPts val="600"/>
              </a:spcBef>
            </a:pPr>
            <a:r>
              <a:rPr lang="en-US" dirty="0" smtClean="0"/>
              <a:t>Review claims for Medicare Part A and Part B</a:t>
            </a:r>
          </a:p>
          <a:p>
            <a:pPr marL="509588" lvl="1" indent="-222250">
              <a:lnSpc>
                <a:spcPct val="120000"/>
              </a:lnSpc>
              <a:spcBef>
                <a:spcPts val="600"/>
              </a:spcBef>
            </a:pPr>
            <a:r>
              <a:rPr lang="en-US" dirty="0"/>
              <a:t>Available almost immediately after they are processed</a:t>
            </a:r>
          </a:p>
        </p:txBody>
      </p:sp>
      <p:pic>
        <p:nvPicPr>
          <p:cNvPr id="2050" name="Picture 2" descr="Screen shot of MyMedicare.gov highlighting the blue button option" title="Screenshot of MyMedicare.gov"/>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296" t="14606" r="31809" b="27525"/>
          <a:stretch/>
        </p:blipFill>
        <p:spPr bwMode="auto">
          <a:xfrm>
            <a:off x="4813727" y="1149167"/>
            <a:ext cx="4025473" cy="3856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descr="Arrow indicating where to learn more about the Blue button on the screenshot of the Medicare.gov web page" title="Arrow pointing to the &quot;Blue Button&quot; on a Medicare.gov screenshot"/>
          <p:cNvCxnSpPr/>
          <p:nvPr/>
        </p:nvCxnSpPr>
        <p:spPr>
          <a:xfrm flipV="1">
            <a:off x="5981922" y="3312160"/>
            <a:ext cx="1282478" cy="157152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descr="Click the “Blue Button” to download your data to a text file.&#10;" title="Text box explaining the function of the &quot;Blue Button&quot;"/>
          <p:cNvSpPr txBox="1"/>
          <p:nvPr/>
        </p:nvSpPr>
        <p:spPr>
          <a:xfrm>
            <a:off x="4813726" y="4990897"/>
            <a:ext cx="3111074" cy="1200329"/>
          </a:xfrm>
          <a:prstGeom prst="rect">
            <a:avLst/>
          </a:prstGeom>
          <a:solidFill>
            <a:srgbClr val="00338E"/>
          </a:solidFill>
        </p:spPr>
        <p:txBody>
          <a:bodyPr wrap="square">
            <a:spAutoFit/>
          </a:bodyPr>
          <a:lstStyle/>
          <a:p>
            <a:pPr>
              <a:defRPr/>
            </a:pPr>
            <a:r>
              <a:rPr lang="en-US" sz="2400" dirty="0" smtClean="0">
                <a:solidFill>
                  <a:schemeClr val="bg1"/>
                </a:solidFill>
                <a:ea typeface="ＭＳ Ｐゴシック" pitchFamily="7" charset="-128"/>
              </a:rPr>
              <a:t>Select </a:t>
            </a:r>
            <a:r>
              <a:rPr lang="en-US" sz="2400" dirty="0">
                <a:solidFill>
                  <a:schemeClr val="bg1"/>
                </a:solidFill>
                <a:ea typeface="ＭＳ Ｐゴシック" pitchFamily="7" charset="-128"/>
              </a:rPr>
              <a:t>the </a:t>
            </a:r>
            <a:r>
              <a:rPr lang="ja-JP" altLang="en-US" sz="2400" dirty="0">
                <a:solidFill>
                  <a:schemeClr val="bg1"/>
                </a:solidFill>
                <a:ea typeface="ＭＳ Ｐゴシック" pitchFamily="7" charset="-128"/>
              </a:rPr>
              <a:t>“</a:t>
            </a:r>
            <a:r>
              <a:rPr lang="en-US" altLang="ja-JP" sz="2400" dirty="0">
                <a:solidFill>
                  <a:schemeClr val="bg1"/>
                </a:solidFill>
                <a:ea typeface="ＭＳ Ｐゴシック" pitchFamily="7" charset="-128"/>
              </a:rPr>
              <a:t>Blue Button</a:t>
            </a:r>
            <a:r>
              <a:rPr lang="ja-JP" altLang="en-US" sz="2400" dirty="0">
                <a:solidFill>
                  <a:schemeClr val="bg1"/>
                </a:solidFill>
                <a:ea typeface="ＭＳ Ｐゴシック" pitchFamily="7" charset="-128"/>
              </a:rPr>
              <a:t>”</a:t>
            </a:r>
            <a:r>
              <a:rPr lang="en-US" altLang="ja-JP" sz="2400" dirty="0">
                <a:solidFill>
                  <a:schemeClr val="bg1"/>
                </a:solidFill>
                <a:ea typeface="ＭＳ Ｐゴシック" pitchFamily="7" charset="-128"/>
              </a:rPr>
              <a:t> to download your data to a text </a:t>
            </a:r>
            <a:r>
              <a:rPr lang="en-US" altLang="ja-JP" sz="2400" dirty="0" smtClean="0">
                <a:solidFill>
                  <a:schemeClr val="bg1"/>
                </a:solidFill>
                <a:ea typeface="ＭＳ Ｐゴシック" pitchFamily="7" charset="-128"/>
              </a:rPr>
              <a:t>file</a:t>
            </a:r>
            <a:endParaRPr lang="en-US" sz="2400" dirty="0">
              <a:solidFill>
                <a:schemeClr val="bg1"/>
              </a:solidFill>
              <a:ea typeface="ＭＳ Ｐゴシック" pitchFamily="7" charset="-128"/>
            </a:endParaRPr>
          </a:p>
        </p:txBody>
      </p:sp>
      <p:sp>
        <p:nvSpPr>
          <p:cNvPr id="13" name="Date Placeholder 3"/>
          <p:cNvSpPr>
            <a:spLocks noGrp="1"/>
          </p:cNvSpPr>
          <p:nvPr>
            <p:ph type="dt" sz="half" idx="10"/>
          </p:nvPr>
        </p:nvSpPr>
        <p:spPr/>
        <p:txBody>
          <a:bodyPr/>
          <a:lstStyle/>
          <a:p>
            <a:r>
              <a:rPr lang="en-US" smtClean="0"/>
              <a:t>May 2016</a:t>
            </a:r>
            <a:endParaRPr lang="en-US" dirty="0"/>
          </a:p>
        </p:txBody>
      </p:sp>
      <p:sp>
        <p:nvSpPr>
          <p:cNvPr id="14"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10" name="Slide Number Placeholder 1"/>
          <p:cNvSpPr>
            <a:spLocks noGrp="1"/>
          </p:cNvSpPr>
          <p:nvPr>
            <p:ph type="sldNum" sz="quarter" idx="12"/>
          </p:nvPr>
        </p:nvSpPr>
        <p:spPr>
          <a:xfrm>
            <a:off x="6457950" y="6356351"/>
            <a:ext cx="2057400" cy="365125"/>
          </a:xfrm>
        </p:spPr>
        <p:txBody>
          <a:bodyPr/>
          <a:lstStyle/>
          <a:p>
            <a:r>
              <a:rPr lang="en-US" dirty="0" smtClean="0"/>
              <a:t>38</a:t>
            </a:r>
            <a:endParaRPr lang="en-US" dirty="0"/>
          </a:p>
        </p:txBody>
      </p:sp>
    </p:spTree>
    <p:extLst>
      <p:ext uri="{BB962C8B-B14F-4D97-AF65-F5344CB8AC3E}">
        <p14:creationId xmlns:p14="http://schemas.microsoft.com/office/powerpoint/2010/main" val="26306486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1"/>
            <a:ext cx="9144000" cy="951580"/>
          </a:xfrm>
        </p:spPr>
        <p:txBody>
          <a:bodyPr/>
          <a:lstStyle/>
          <a:p>
            <a:r>
              <a:rPr lang="en-US" dirty="0" smtClean="0"/>
              <a:t/>
            </a:r>
            <a:br>
              <a:rPr lang="en-US" dirty="0" smtClean="0"/>
            </a:br>
            <a:r>
              <a:rPr lang="en-US" dirty="0" smtClean="0"/>
              <a:t>1-800-MEDICARE (TTY 1-877-486-2048)</a:t>
            </a:r>
            <a:br>
              <a:rPr lang="en-US" dirty="0" smtClean="0"/>
            </a:br>
            <a:endParaRPr lang="en-US" dirty="0"/>
          </a:p>
        </p:txBody>
      </p:sp>
      <p:sp>
        <p:nvSpPr>
          <p:cNvPr id="51203" name="Content Placeholder 2"/>
          <p:cNvSpPr>
            <a:spLocks noGrp="1"/>
          </p:cNvSpPr>
          <p:nvPr>
            <p:ph idx="1"/>
          </p:nvPr>
        </p:nvSpPr>
        <p:spPr/>
        <p:txBody>
          <a:bodyPr/>
          <a:lstStyle/>
          <a:p>
            <a:pPr>
              <a:spcBef>
                <a:spcPts val="600"/>
              </a:spcBef>
            </a:pPr>
            <a:r>
              <a:rPr lang="en-US" dirty="0" smtClean="0"/>
              <a:t>Beneficiary fraud complaints received</a:t>
            </a:r>
          </a:p>
          <a:p>
            <a:pPr marL="509588" lvl="1" indent="-222250">
              <a:spcBef>
                <a:spcPts val="600"/>
              </a:spcBef>
            </a:pPr>
            <a:r>
              <a:rPr lang="en-US" dirty="0" smtClean="0"/>
              <a:t>Help target certain providers/suppliers for review</a:t>
            </a:r>
          </a:p>
          <a:p>
            <a:pPr marL="509588" lvl="1" indent="-222250">
              <a:spcBef>
                <a:spcPts val="600"/>
              </a:spcBef>
            </a:pPr>
            <a:r>
              <a:rPr lang="en-US" dirty="0" smtClean="0"/>
              <a:t>Show where fraud scams are heating up</a:t>
            </a:r>
          </a:p>
          <a:p>
            <a:pPr>
              <a:spcBef>
                <a:spcPts val="600"/>
              </a:spcBef>
            </a:pPr>
            <a:r>
              <a:rPr lang="en-US" dirty="0" smtClean="0"/>
              <a:t>Using the Interactive Voice Response System </a:t>
            </a:r>
          </a:p>
          <a:p>
            <a:pPr marL="509588" lvl="1" indent="-214313">
              <a:spcBef>
                <a:spcPts val="600"/>
              </a:spcBef>
            </a:pPr>
            <a:r>
              <a:rPr lang="en-US" dirty="0" smtClean="0"/>
              <a:t>Access up to 15 months of claims</a:t>
            </a:r>
          </a:p>
          <a:p>
            <a:pPr lvl="1">
              <a:spcBef>
                <a:spcPts val="600"/>
              </a:spcBef>
            </a:pPr>
            <a:r>
              <a:rPr lang="en-US" dirty="0" smtClean="0"/>
              <a:t>Check for proper dates, services, and supplies received</a:t>
            </a:r>
          </a:p>
          <a:p>
            <a:pPr marL="744538" lvl="2" indent="-274638">
              <a:spcBef>
                <a:spcPts val="600"/>
              </a:spcBef>
            </a:pPr>
            <a:r>
              <a:rPr lang="en-US" dirty="0" smtClean="0"/>
              <a:t>If not checking claims on MyMedicare.gov</a:t>
            </a:r>
          </a:p>
          <a:p>
            <a:pPr lvl="1">
              <a:spcBef>
                <a:spcPts val="600"/>
              </a:spcBef>
            </a:pPr>
            <a:endParaRPr lang="en-US" dirty="0" smtClean="0"/>
          </a:p>
          <a:p>
            <a:pPr lvl="1">
              <a:spcBef>
                <a:spcPts val="600"/>
              </a:spcBef>
            </a:pPr>
            <a:endParaRPr lang="en-US" dirty="0" smtClean="0"/>
          </a:p>
          <a:p>
            <a:pPr lvl="2">
              <a:spcBef>
                <a:spcPts val="600"/>
              </a:spcBef>
            </a:pPr>
            <a:endParaRPr lang="en-US" dirty="0" smtClean="0"/>
          </a:p>
        </p:txBody>
      </p:sp>
      <p:sp>
        <p:nvSpPr>
          <p:cNvPr id="10" name="Date Placeholder 3"/>
          <p:cNvSpPr>
            <a:spLocks noGrp="1"/>
          </p:cNvSpPr>
          <p:nvPr>
            <p:ph type="dt" sz="half" idx="10"/>
          </p:nvPr>
        </p:nvSpPr>
        <p:spPr/>
        <p:txBody>
          <a:bodyPr/>
          <a:lstStyle/>
          <a:p>
            <a:r>
              <a:rPr lang="en-US" smtClean="0"/>
              <a:t>May 2016</a:t>
            </a:r>
            <a:endParaRPr lang="en-US" dirty="0"/>
          </a:p>
        </p:txBody>
      </p:sp>
      <p:sp>
        <p:nvSpPr>
          <p:cNvPr id="11"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7" name="Slide Number Placeholder 1"/>
          <p:cNvSpPr>
            <a:spLocks noGrp="1"/>
          </p:cNvSpPr>
          <p:nvPr>
            <p:ph type="sldNum" sz="quarter" idx="12"/>
          </p:nvPr>
        </p:nvSpPr>
        <p:spPr>
          <a:xfrm>
            <a:off x="6457950" y="6356351"/>
            <a:ext cx="2057400" cy="365125"/>
          </a:xfrm>
        </p:spPr>
        <p:txBody>
          <a:bodyPr/>
          <a:lstStyle/>
          <a:p>
            <a:r>
              <a:rPr lang="en-US" dirty="0" smtClean="0"/>
              <a:t>39</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p:cNvSpPr>
            <a:spLocks noGrp="1"/>
          </p:cNvSpPr>
          <p:nvPr>
            <p:ph type="title"/>
          </p:nvPr>
        </p:nvSpPr>
        <p:spPr>
          <a:xfrm>
            <a:off x="0" y="1"/>
            <a:ext cx="9144000" cy="951580"/>
          </a:xfrm>
        </p:spPr>
        <p:txBody>
          <a:bodyPr/>
          <a:lstStyle/>
          <a:p>
            <a:r>
              <a:rPr lang="en-US" dirty="0" smtClean="0"/>
              <a:t>Definitions of Fraud and Abuse</a:t>
            </a:r>
          </a:p>
        </p:txBody>
      </p:sp>
      <p:sp>
        <p:nvSpPr>
          <p:cNvPr id="3" name="Content Placeholder 2"/>
          <p:cNvSpPr>
            <a:spLocks noGrp="1"/>
          </p:cNvSpPr>
          <p:nvPr>
            <p:ph sz="half" idx="1"/>
          </p:nvPr>
        </p:nvSpPr>
        <p:spPr/>
        <p:txBody>
          <a:bodyPr/>
          <a:lstStyle/>
          <a:p>
            <a:pPr marL="0" indent="0">
              <a:spcBef>
                <a:spcPts val="600"/>
              </a:spcBef>
              <a:buNone/>
            </a:pPr>
            <a:r>
              <a:rPr lang="en-US" dirty="0" smtClean="0"/>
              <a:t>Fraud</a:t>
            </a:r>
          </a:p>
          <a:p>
            <a:pPr>
              <a:spcBef>
                <a:spcPts val="600"/>
              </a:spcBef>
            </a:pPr>
            <a:r>
              <a:rPr lang="en-US" dirty="0" smtClean="0"/>
              <a:t>When someone intentionally deceives or makes misrepresentations to obtain money or property of any health care benefit program</a:t>
            </a:r>
          </a:p>
          <a:p>
            <a:pPr>
              <a:spcBef>
                <a:spcPts val="600"/>
              </a:spcBef>
            </a:pPr>
            <a:endParaRPr lang="en-US" dirty="0" smtClean="0"/>
          </a:p>
          <a:p>
            <a:pPr>
              <a:spcBef>
                <a:spcPts val="600"/>
              </a:spcBef>
            </a:pPr>
            <a:endParaRPr lang="en-US" dirty="0"/>
          </a:p>
        </p:txBody>
      </p:sp>
      <p:sp>
        <p:nvSpPr>
          <p:cNvPr id="4" name="Content Placeholder 3"/>
          <p:cNvSpPr>
            <a:spLocks noGrp="1"/>
          </p:cNvSpPr>
          <p:nvPr>
            <p:ph sz="half" idx="2"/>
          </p:nvPr>
        </p:nvSpPr>
        <p:spPr/>
        <p:txBody>
          <a:bodyPr/>
          <a:lstStyle/>
          <a:p>
            <a:pPr marL="0" indent="0">
              <a:spcBef>
                <a:spcPts val="600"/>
              </a:spcBef>
              <a:buNone/>
            </a:pPr>
            <a:r>
              <a:rPr lang="en-US" dirty="0" smtClean="0"/>
              <a:t>Abuse</a:t>
            </a:r>
          </a:p>
          <a:p>
            <a:pPr>
              <a:spcBef>
                <a:spcPts val="600"/>
              </a:spcBef>
            </a:pPr>
            <a:r>
              <a:rPr lang="en-US" dirty="0" smtClean="0"/>
              <a:t>When health care providers or suppliers perform actions that directly or indirectly result in unnecessary costs to any health care benefit program </a:t>
            </a:r>
          </a:p>
          <a:p>
            <a:pPr>
              <a:spcBef>
                <a:spcPts val="600"/>
              </a:spcBef>
            </a:pPr>
            <a:endParaRPr lang="en-US" dirty="0"/>
          </a:p>
        </p:txBody>
      </p:sp>
      <p:sp>
        <p:nvSpPr>
          <p:cNvPr id="2" name="TextBox 1"/>
          <p:cNvSpPr txBox="1"/>
          <p:nvPr/>
        </p:nvSpPr>
        <p:spPr>
          <a:xfrm>
            <a:off x="564075" y="5804992"/>
            <a:ext cx="8015849" cy="461665"/>
          </a:xfrm>
          <a:prstGeom prst="rect">
            <a:avLst/>
          </a:prstGeom>
          <a:solidFill>
            <a:srgbClr val="0070C0"/>
          </a:solidFill>
        </p:spPr>
        <p:txBody>
          <a:bodyPr wrap="none" rtlCol="0">
            <a:spAutoFit/>
          </a:bodyPr>
          <a:lstStyle/>
          <a:p>
            <a:pPr algn="ctr"/>
            <a:r>
              <a:rPr lang="en-US" sz="2400" b="1" dirty="0">
                <a:solidFill>
                  <a:schemeClr val="bg1"/>
                </a:solidFill>
              </a:rPr>
              <a:t>The primary difference between fraud and abuse is intention</a:t>
            </a:r>
            <a:r>
              <a:rPr lang="en-US" sz="2400" dirty="0">
                <a:solidFill>
                  <a:schemeClr val="bg1"/>
                </a:solidFill>
              </a:rPr>
              <a:t>.</a:t>
            </a:r>
          </a:p>
        </p:txBody>
      </p:sp>
      <p:sp>
        <p:nvSpPr>
          <p:cNvPr id="16" name="Date Placeholder 3"/>
          <p:cNvSpPr>
            <a:spLocks noGrp="1"/>
          </p:cNvSpPr>
          <p:nvPr>
            <p:ph type="dt" sz="half" idx="10"/>
          </p:nvPr>
        </p:nvSpPr>
        <p:spPr/>
        <p:txBody>
          <a:bodyPr/>
          <a:lstStyle/>
          <a:p>
            <a:r>
              <a:rPr lang="en-US" smtClean="0"/>
              <a:t>May 2016</a:t>
            </a:r>
            <a:endParaRPr lang="en-US" dirty="0"/>
          </a:p>
        </p:txBody>
      </p:sp>
      <p:sp>
        <p:nvSpPr>
          <p:cNvPr id="17"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9" name="Slide Number Placeholder 1"/>
          <p:cNvSpPr>
            <a:spLocks noGrp="1"/>
          </p:cNvSpPr>
          <p:nvPr>
            <p:ph type="sldNum" sz="quarter" idx="12"/>
          </p:nvPr>
        </p:nvSpPr>
        <p:spPr>
          <a:xfrm>
            <a:off x="6457950" y="6356351"/>
            <a:ext cx="2057400" cy="365125"/>
          </a:xfrm>
        </p:spPr>
        <p:txBody>
          <a:bodyPr/>
          <a:lstStyle/>
          <a:p>
            <a:r>
              <a:rPr lang="en-US" dirty="0"/>
              <a:t>4</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Learning Activity</a:t>
            </a:r>
          </a:p>
        </p:txBody>
      </p:sp>
      <p:sp>
        <p:nvSpPr>
          <p:cNvPr id="9" name="Title 3"/>
          <p:cNvSpPr>
            <a:spLocks noGrp="1"/>
          </p:cNvSpPr>
          <p:nvPr>
            <p:ph idx="1"/>
          </p:nvPr>
        </p:nvSpPr>
        <p:spPr>
          <a:xfrm>
            <a:off x="628650" y="1088996"/>
            <a:ext cx="3943350" cy="5087968"/>
          </a:xfrm>
        </p:spPr>
        <p:txBody>
          <a:bodyPr/>
          <a:lstStyle/>
          <a:p>
            <a:pPr>
              <a:spcBef>
                <a:spcPts val="600"/>
              </a:spcBef>
            </a:pPr>
            <a:r>
              <a:rPr lang="en-US" dirty="0" smtClean="0"/>
              <a:t>John has concerns and wants to discuss his Medicare Summary Notice with you.</a:t>
            </a:r>
          </a:p>
          <a:p>
            <a:pPr>
              <a:spcBef>
                <a:spcPts val="600"/>
              </a:spcBef>
            </a:pPr>
            <a:endParaRPr lang="en-US" dirty="0" smtClean="0"/>
          </a:p>
          <a:p>
            <a:pPr>
              <a:spcBef>
                <a:spcPts val="600"/>
              </a:spcBef>
            </a:pPr>
            <a:r>
              <a:rPr lang="en-US" dirty="0" smtClean="0"/>
              <a:t>What are some things that might indicate fraud?</a:t>
            </a:r>
            <a:endParaRPr lang="en-US" dirty="0"/>
          </a:p>
        </p:txBody>
      </p:sp>
      <p:pic>
        <p:nvPicPr>
          <p:cNvPr id="1026" name="Picture 2" descr="Graphic of Medicare Summary Notice." title="Graphic of Medicare Summary Not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374639"/>
            <a:ext cx="4084320" cy="51201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Photograph of happy man." title="Photograph of happy m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7389" y="1088995"/>
            <a:ext cx="118213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Date Placeholder 3"/>
          <p:cNvSpPr>
            <a:spLocks noGrp="1"/>
          </p:cNvSpPr>
          <p:nvPr>
            <p:ph type="dt" sz="half" idx="2"/>
          </p:nvPr>
        </p:nvSpPr>
        <p:spPr/>
        <p:txBody>
          <a:bodyPr/>
          <a:lstStyle/>
          <a:p>
            <a:r>
              <a:rPr lang="en-US" smtClean="0"/>
              <a:t>May 2016</a:t>
            </a:r>
            <a:endParaRPr lang="en-US" dirty="0"/>
          </a:p>
        </p:txBody>
      </p:sp>
      <p:sp>
        <p:nvSpPr>
          <p:cNvPr id="13"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10" name="Slide Number Placeholder 1"/>
          <p:cNvSpPr>
            <a:spLocks noGrp="1"/>
          </p:cNvSpPr>
          <p:nvPr>
            <p:ph type="sldNum" sz="quarter" idx="12"/>
          </p:nvPr>
        </p:nvSpPr>
        <p:spPr/>
        <p:txBody>
          <a:bodyPr/>
          <a:lstStyle/>
          <a:p>
            <a:r>
              <a:rPr lang="en-US" dirty="0" smtClean="0"/>
              <a:t>40</a:t>
            </a:r>
            <a:endParaRPr lang="en-US" dirty="0"/>
          </a:p>
        </p:txBody>
      </p:sp>
    </p:spTree>
    <p:extLst>
      <p:ext uri="{BB962C8B-B14F-4D97-AF65-F5344CB8AC3E}">
        <p14:creationId xmlns:p14="http://schemas.microsoft.com/office/powerpoint/2010/main" val="14469181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Learning </a:t>
            </a:r>
            <a:r>
              <a:rPr lang="en-US" dirty="0" smtClean="0"/>
              <a:t>Activity:</a:t>
            </a:r>
            <a:r>
              <a:rPr lang="en-US" dirty="0"/>
              <a:t/>
            </a:r>
            <a:br>
              <a:rPr lang="en-US" dirty="0"/>
            </a:br>
            <a:r>
              <a:rPr lang="en-US" dirty="0"/>
              <a:t>What Might Indicate Fraud?</a:t>
            </a:r>
          </a:p>
        </p:txBody>
      </p:sp>
      <p:sp>
        <p:nvSpPr>
          <p:cNvPr id="10" name="Content Placeholder 9"/>
          <p:cNvSpPr>
            <a:spLocks noGrp="1"/>
          </p:cNvSpPr>
          <p:nvPr>
            <p:ph idx="1"/>
          </p:nvPr>
        </p:nvSpPr>
        <p:spPr/>
        <p:txBody>
          <a:bodyPr>
            <a:normAutofit fontScale="92500" lnSpcReduction="10000"/>
          </a:bodyPr>
          <a:lstStyle/>
          <a:p>
            <a:pPr>
              <a:lnSpc>
                <a:spcPct val="110000"/>
              </a:lnSpc>
              <a:spcBef>
                <a:spcPts val="600"/>
              </a:spcBef>
            </a:pPr>
            <a:r>
              <a:rPr lang="en-US" dirty="0" smtClean="0"/>
              <a:t>Was he charged for any medical services he didn’t get?</a:t>
            </a:r>
          </a:p>
          <a:p>
            <a:pPr>
              <a:lnSpc>
                <a:spcPct val="110000"/>
              </a:lnSpc>
              <a:spcBef>
                <a:spcPts val="600"/>
              </a:spcBef>
            </a:pPr>
            <a:r>
              <a:rPr lang="en-US" dirty="0" smtClean="0"/>
              <a:t>Do the dates of services look unfamiliar? </a:t>
            </a:r>
          </a:p>
          <a:p>
            <a:pPr>
              <a:lnSpc>
                <a:spcPct val="110000"/>
              </a:lnSpc>
              <a:spcBef>
                <a:spcPts val="600"/>
              </a:spcBef>
            </a:pPr>
            <a:r>
              <a:rPr lang="en-US" dirty="0" smtClean="0"/>
              <a:t>Was he billed for the same thing twice?</a:t>
            </a:r>
          </a:p>
          <a:p>
            <a:pPr>
              <a:lnSpc>
                <a:spcPct val="110000"/>
              </a:lnSpc>
              <a:spcBef>
                <a:spcPts val="600"/>
              </a:spcBef>
            </a:pPr>
            <a:r>
              <a:rPr lang="en-US" dirty="0" smtClean="0"/>
              <a:t>Does his credit report show any unpaid bills for medical services or equipment you didn’t receive?</a:t>
            </a:r>
          </a:p>
          <a:p>
            <a:pPr>
              <a:lnSpc>
                <a:spcPct val="110000"/>
              </a:lnSpc>
              <a:spcBef>
                <a:spcPts val="600"/>
              </a:spcBef>
            </a:pPr>
            <a:r>
              <a:rPr lang="en-US" dirty="0" smtClean="0"/>
              <a:t>Has he received any collection notices for medical services or equipment he didn’t receive?</a:t>
            </a:r>
          </a:p>
          <a:p>
            <a:pPr>
              <a:lnSpc>
                <a:spcPct val="110000"/>
              </a:lnSpc>
              <a:spcBef>
                <a:spcPts val="600"/>
              </a:spcBef>
            </a:pPr>
            <a:endParaRPr lang="en-US" dirty="0"/>
          </a:p>
        </p:txBody>
      </p:sp>
      <p:pic>
        <p:nvPicPr>
          <p:cNvPr id="15" name="Picture 4" descr="Graphic showing Deter, Detect, Defend tag line.&#10;Source: Fight Back Brochure STOPMedicareFraud.gov&#10;&#10;" title="Graphic showing Deter, Detect, Defend tag l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4152" y="5602806"/>
            <a:ext cx="3473564" cy="833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Date Placeholder 3"/>
          <p:cNvSpPr>
            <a:spLocks noGrp="1"/>
          </p:cNvSpPr>
          <p:nvPr>
            <p:ph type="dt" sz="half" idx="2"/>
          </p:nvPr>
        </p:nvSpPr>
        <p:spPr/>
        <p:txBody>
          <a:bodyPr/>
          <a:lstStyle/>
          <a:p>
            <a:r>
              <a:rPr lang="en-US" dirty="0" smtClean="0"/>
              <a:t>May 2016</a:t>
            </a:r>
            <a:endParaRPr lang="en-US" dirty="0"/>
          </a:p>
        </p:txBody>
      </p:sp>
      <p:sp>
        <p:nvSpPr>
          <p:cNvPr id="18"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7" name="Slide Number Placeholder 1"/>
          <p:cNvSpPr>
            <a:spLocks noGrp="1"/>
          </p:cNvSpPr>
          <p:nvPr>
            <p:ph type="sldNum" sz="quarter" idx="12"/>
          </p:nvPr>
        </p:nvSpPr>
        <p:spPr>
          <a:xfrm>
            <a:off x="6457950" y="6356351"/>
            <a:ext cx="2057400" cy="365125"/>
          </a:xfrm>
        </p:spPr>
        <p:txBody>
          <a:bodyPr/>
          <a:lstStyle/>
          <a:p>
            <a:r>
              <a:rPr lang="en-US" dirty="0" smtClean="0"/>
              <a:t>41</a:t>
            </a:r>
            <a:endParaRPr lang="en-US" dirty="0"/>
          </a:p>
        </p:txBody>
      </p:sp>
    </p:spTree>
    <p:extLst>
      <p:ext uri="{BB962C8B-B14F-4D97-AF65-F5344CB8AC3E}">
        <p14:creationId xmlns:p14="http://schemas.microsoft.com/office/powerpoint/2010/main" val="41187063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1"/>
            <a:ext cx="9144000" cy="951580"/>
          </a:xfrm>
        </p:spPr>
        <p:txBody>
          <a:bodyPr/>
          <a:lstStyle/>
          <a:p>
            <a:r>
              <a:rPr lang="en-US" dirty="0" smtClean="0"/>
              <a:t>Fighting Fraud Can Pay</a:t>
            </a:r>
          </a:p>
        </p:txBody>
      </p:sp>
      <p:sp>
        <p:nvSpPr>
          <p:cNvPr id="63491" name="Content Placeholder 2"/>
          <p:cNvSpPr>
            <a:spLocks noGrp="1"/>
          </p:cNvSpPr>
          <p:nvPr>
            <p:ph idx="1"/>
          </p:nvPr>
        </p:nvSpPr>
        <p:spPr>
          <a:xfrm>
            <a:off x="628649" y="1130968"/>
            <a:ext cx="8260170" cy="5376158"/>
          </a:xfrm>
        </p:spPr>
        <p:txBody>
          <a:bodyPr>
            <a:normAutofit fontScale="77500" lnSpcReduction="20000"/>
          </a:bodyPr>
          <a:lstStyle/>
          <a:p>
            <a:pPr>
              <a:lnSpc>
                <a:spcPct val="110000"/>
              </a:lnSpc>
              <a:spcBef>
                <a:spcPts val="600"/>
              </a:spcBef>
            </a:pPr>
            <a:r>
              <a:rPr lang="en-US" sz="3500" dirty="0" smtClean="0"/>
              <a:t>You may get a reward if you meet all of these conditions:</a:t>
            </a:r>
          </a:p>
          <a:p>
            <a:pPr marL="466725" lvl="1" indent="-233363">
              <a:lnSpc>
                <a:spcPct val="110000"/>
              </a:lnSpc>
              <a:spcBef>
                <a:spcPts val="600"/>
              </a:spcBef>
            </a:pPr>
            <a:r>
              <a:rPr lang="en-US" sz="3100" dirty="0" smtClean="0"/>
              <a:t>You call either 1-800-HHS-TIPS (1-800-447-8477) or call         1-800-MEDICARE (1-800-633-4227) to report suspected fraud. TTY users should call 1-877-486-2048.</a:t>
            </a:r>
          </a:p>
          <a:p>
            <a:pPr marL="466725" lvl="1" indent="-233363">
              <a:lnSpc>
                <a:spcPct val="110000"/>
              </a:lnSpc>
              <a:spcBef>
                <a:spcPts val="600"/>
              </a:spcBef>
            </a:pPr>
            <a:r>
              <a:rPr lang="en-US" sz="3100" dirty="0" smtClean="0"/>
              <a:t>The suspected Medicare fraud you report must be investigated and validated by Medicare contractors.</a:t>
            </a:r>
          </a:p>
          <a:p>
            <a:pPr marL="466725" lvl="1" indent="-233363">
              <a:lnSpc>
                <a:spcPct val="110000"/>
              </a:lnSpc>
              <a:spcBef>
                <a:spcPts val="600"/>
              </a:spcBef>
            </a:pPr>
            <a:r>
              <a:rPr lang="en-US" sz="3100" dirty="0" smtClean="0"/>
              <a:t>The reported fraud must be formally referred to the Office of Inspector General for further investigation.</a:t>
            </a:r>
          </a:p>
          <a:p>
            <a:pPr marL="466725" lvl="1" indent="-233363">
              <a:lnSpc>
                <a:spcPct val="110000"/>
              </a:lnSpc>
              <a:spcBef>
                <a:spcPts val="600"/>
              </a:spcBef>
            </a:pPr>
            <a:r>
              <a:rPr lang="en-US" sz="3100" dirty="0" smtClean="0"/>
              <a:t>You aren’t an excluded individual.</a:t>
            </a:r>
          </a:p>
          <a:p>
            <a:pPr marL="466725" lvl="1" indent="-233363">
              <a:lnSpc>
                <a:spcPct val="110000"/>
              </a:lnSpc>
              <a:spcBef>
                <a:spcPts val="600"/>
              </a:spcBef>
            </a:pPr>
            <a:r>
              <a:rPr lang="en-US" sz="3100" dirty="0" smtClean="0"/>
              <a:t>The person or organization you’re reporting isn’t already under investigation by law enforcement.</a:t>
            </a:r>
          </a:p>
          <a:p>
            <a:pPr marL="466725" lvl="1" indent="-233363">
              <a:lnSpc>
                <a:spcPct val="110000"/>
              </a:lnSpc>
              <a:spcBef>
                <a:spcPts val="600"/>
              </a:spcBef>
            </a:pPr>
            <a:r>
              <a:rPr lang="en-US" sz="3100" dirty="0" smtClean="0"/>
              <a:t>Your report leads directly to the recovery of at least $100 of Medicare money.</a:t>
            </a:r>
            <a:endParaRPr lang="en-US" sz="3100" dirty="0"/>
          </a:p>
        </p:txBody>
      </p:sp>
      <p:sp>
        <p:nvSpPr>
          <p:cNvPr id="7" name="Date Placeholder 3"/>
          <p:cNvSpPr>
            <a:spLocks noGrp="1"/>
          </p:cNvSpPr>
          <p:nvPr>
            <p:ph type="dt" sz="half" idx="10"/>
          </p:nvPr>
        </p:nvSpPr>
        <p:spPr/>
        <p:txBody>
          <a:bodyPr/>
          <a:lstStyle/>
          <a:p>
            <a:r>
              <a:rPr lang="en-US" smtClean="0"/>
              <a:t>May 2016</a:t>
            </a:r>
            <a:endParaRPr lang="en-US" dirty="0"/>
          </a:p>
        </p:txBody>
      </p:sp>
      <p:sp>
        <p:nvSpPr>
          <p:cNvPr id="8"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9" name="Slide Number Placeholder 1"/>
          <p:cNvSpPr>
            <a:spLocks noGrp="1"/>
          </p:cNvSpPr>
          <p:nvPr>
            <p:ph type="sldNum" sz="quarter" idx="12"/>
          </p:nvPr>
        </p:nvSpPr>
        <p:spPr>
          <a:xfrm>
            <a:off x="6457950" y="6356351"/>
            <a:ext cx="2057400" cy="365125"/>
          </a:xfrm>
        </p:spPr>
        <p:txBody>
          <a:bodyPr/>
          <a:lstStyle/>
          <a:p>
            <a:r>
              <a:rPr lang="en-US" dirty="0" smtClean="0"/>
              <a:t>42</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1" name="Title 1"/>
          <p:cNvSpPr>
            <a:spLocks noGrp="1"/>
          </p:cNvSpPr>
          <p:nvPr>
            <p:ph type="title"/>
          </p:nvPr>
        </p:nvSpPr>
        <p:spPr>
          <a:xfrm>
            <a:off x="0" y="1"/>
            <a:ext cx="9144000" cy="951580"/>
          </a:xfrm>
        </p:spPr>
        <p:txBody>
          <a:bodyPr/>
          <a:lstStyle/>
          <a:p>
            <a:r>
              <a:rPr lang="en-US" dirty="0" smtClean="0"/>
              <a:t>The Senior Medicare Patrol (SMP)</a:t>
            </a:r>
          </a:p>
        </p:txBody>
      </p:sp>
      <p:sp>
        <p:nvSpPr>
          <p:cNvPr id="60419" name="Content Placeholder 2"/>
          <p:cNvSpPr>
            <a:spLocks noGrp="1"/>
          </p:cNvSpPr>
          <p:nvPr>
            <p:ph idx="1"/>
          </p:nvPr>
        </p:nvSpPr>
        <p:spPr/>
        <p:txBody>
          <a:bodyPr>
            <a:normAutofit fontScale="92500" lnSpcReduction="10000"/>
          </a:bodyPr>
          <a:lstStyle/>
          <a:p>
            <a:pPr>
              <a:lnSpc>
                <a:spcPct val="110000"/>
              </a:lnSpc>
              <a:spcBef>
                <a:spcPts val="600"/>
              </a:spcBef>
            </a:pPr>
            <a:r>
              <a:rPr lang="en-US" dirty="0" smtClean="0"/>
              <a:t>Education and prevention program aimed at educating people with Medicare on preventing, identifying, and reporting health care fraud</a:t>
            </a:r>
          </a:p>
          <a:p>
            <a:pPr>
              <a:lnSpc>
                <a:spcPct val="110000"/>
              </a:lnSpc>
              <a:spcBef>
                <a:spcPts val="600"/>
              </a:spcBef>
            </a:pPr>
            <a:r>
              <a:rPr lang="en-US" dirty="0" smtClean="0"/>
              <a:t>Active programs in all states, the District of Columbia, Puerto Rico, Guam, and U.S. Virgin Islands</a:t>
            </a:r>
          </a:p>
          <a:p>
            <a:pPr>
              <a:lnSpc>
                <a:spcPct val="110000"/>
              </a:lnSpc>
              <a:spcBef>
                <a:spcPts val="600"/>
              </a:spcBef>
            </a:pPr>
            <a:r>
              <a:rPr lang="en-US" dirty="0" smtClean="0"/>
              <a:t>Seeks volunteers to represent their communities</a:t>
            </a:r>
          </a:p>
          <a:p>
            <a:pPr>
              <a:lnSpc>
                <a:spcPct val="110000"/>
              </a:lnSpc>
              <a:spcBef>
                <a:spcPts val="600"/>
              </a:spcBef>
            </a:pPr>
            <a:r>
              <a:rPr lang="en-US" dirty="0" smtClean="0"/>
              <a:t>Nationwide toll-free number: 1-877-808-2468</a:t>
            </a:r>
          </a:p>
          <a:p>
            <a:pPr>
              <a:lnSpc>
                <a:spcPct val="110000"/>
              </a:lnSpc>
              <a:spcBef>
                <a:spcPts val="600"/>
              </a:spcBef>
            </a:pPr>
            <a:r>
              <a:rPr lang="en-US" dirty="0" smtClean="0"/>
              <a:t>For more information visit </a:t>
            </a:r>
            <a:r>
              <a:rPr lang="en-US" u="sng" dirty="0" smtClean="0">
                <a:hlinkClick r:id="rId3"/>
              </a:rPr>
              <a:t>smpresource.org</a:t>
            </a:r>
            <a:endParaRPr lang="en-US" dirty="0"/>
          </a:p>
          <a:p>
            <a:pPr marL="0" indent="0">
              <a:lnSpc>
                <a:spcPct val="110000"/>
              </a:lnSpc>
              <a:spcBef>
                <a:spcPts val="600"/>
              </a:spcBef>
              <a:buNone/>
            </a:pPr>
            <a:endParaRPr lang="en-US" dirty="0"/>
          </a:p>
        </p:txBody>
      </p:sp>
      <p:pic>
        <p:nvPicPr>
          <p:cNvPr id="52230" name="Picture 2" descr="Logo for Senior Medicare Patrol from SMPresource.org/" title="SMP"/>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602435" y="3827720"/>
            <a:ext cx="2256967" cy="1465715"/>
          </a:xfrm>
          <a:prstGeom prst="rect">
            <a:avLst/>
          </a:prstGeom>
          <a:noFill/>
          <a:ln w="9525">
            <a:noFill/>
            <a:miter lim="800000"/>
            <a:headEnd/>
            <a:tailEnd/>
          </a:ln>
        </p:spPr>
      </p:pic>
      <p:sp>
        <p:nvSpPr>
          <p:cNvPr id="13" name="Date Placeholder 3"/>
          <p:cNvSpPr>
            <a:spLocks noGrp="1"/>
          </p:cNvSpPr>
          <p:nvPr>
            <p:ph type="dt" sz="half" idx="10"/>
          </p:nvPr>
        </p:nvSpPr>
        <p:spPr/>
        <p:txBody>
          <a:bodyPr/>
          <a:lstStyle/>
          <a:p>
            <a:r>
              <a:rPr lang="en-US" smtClean="0"/>
              <a:t>May 2016</a:t>
            </a:r>
            <a:endParaRPr lang="en-US" dirty="0"/>
          </a:p>
        </p:txBody>
      </p:sp>
      <p:sp>
        <p:nvSpPr>
          <p:cNvPr id="14"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8" name="Slide Number Placeholder 1"/>
          <p:cNvSpPr>
            <a:spLocks noGrp="1"/>
          </p:cNvSpPr>
          <p:nvPr>
            <p:ph type="sldNum" sz="quarter" idx="12"/>
          </p:nvPr>
        </p:nvSpPr>
        <p:spPr>
          <a:xfrm>
            <a:off x="6457950" y="6356351"/>
            <a:ext cx="2057400" cy="365125"/>
          </a:xfrm>
        </p:spPr>
        <p:txBody>
          <a:bodyPr/>
          <a:lstStyle/>
          <a:p>
            <a:r>
              <a:rPr lang="en-US" dirty="0" smtClean="0"/>
              <a:t>43</a:t>
            </a:r>
            <a:endParaRPr lang="en-US" dirty="0"/>
          </a:p>
        </p:txBody>
      </p:sp>
    </p:spTree>
    <p:extLst>
      <p:ext uri="{BB962C8B-B14F-4D97-AF65-F5344CB8AC3E}">
        <p14:creationId xmlns:p14="http://schemas.microsoft.com/office/powerpoint/2010/main" val="34549573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
            <a:ext cx="9144000" cy="951580"/>
          </a:xfrm>
        </p:spPr>
        <p:txBody>
          <a:bodyPr/>
          <a:lstStyle/>
          <a:p>
            <a:r>
              <a:rPr lang="en-US" dirty="0" smtClean="0"/>
              <a:t>Protecting Personal Information</a:t>
            </a:r>
            <a:endParaRPr lang="en-US" dirty="0"/>
          </a:p>
        </p:txBody>
      </p:sp>
      <p:sp>
        <p:nvSpPr>
          <p:cNvPr id="2" name="Content Placeholder 1"/>
          <p:cNvSpPr>
            <a:spLocks noGrp="1"/>
          </p:cNvSpPr>
          <p:nvPr>
            <p:ph idx="1"/>
          </p:nvPr>
        </p:nvSpPr>
        <p:spPr/>
        <p:txBody>
          <a:bodyPr>
            <a:noAutofit/>
          </a:bodyPr>
          <a:lstStyle/>
          <a:p>
            <a:pPr>
              <a:spcBef>
                <a:spcPts val="600"/>
              </a:spcBef>
            </a:pPr>
            <a:r>
              <a:rPr lang="en-US" dirty="0" smtClean="0"/>
              <a:t>Only share with people you trust</a:t>
            </a:r>
          </a:p>
          <a:p>
            <a:pPr marL="574675" lvl="1" indent="-287338">
              <a:spcBef>
                <a:spcPts val="600"/>
              </a:spcBef>
            </a:pPr>
            <a:r>
              <a:rPr lang="en-US" dirty="0" smtClean="0"/>
              <a:t>Doctors, other health care providers, and plans approved by Medicare</a:t>
            </a:r>
          </a:p>
          <a:p>
            <a:pPr marL="574675" lvl="1" indent="-287338">
              <a:spcBef>
                <a:spcPts val="600"/>
              </a:spcBef>
            </a:pPr>
            <a:r>
              <a:rPr lang="en-US" dirty="0" smtClean="0"/>
              <a:t>Insurers who pay benefits on your behalf</a:t>
            </a:r>
          </a:p>
          <a:p>
            <a:pPr marL="574675" lvl="1" indent="-287338">
              <a:spcBef>
                <a:spcPts val="600"/>
              </a:spcBef>
            </a:pPr>
            <a:r>
              <a:rPr lang="en-US" dirty="0" smtClean="0"/>
              <a:t>Trusted people in the community who work with Medicare, like your State Health Insurance Assistance Program (SHIP) or Social Security</a:t>
            </a:r>
          </a:p>
          <a:p>
            <a:pPr>
              <a:spcBef>
                <a:spcPts val="600"/>
              </a:spcBef>
            </a:pPr>
            <a:r>
              <a:rPr lang="en-US" dirty="0" smtClean="0"/>
              <a:t>Call 1-800-MEDICARE (1‑800‑633‑4227) if you aren’t sure if a provider is approved by Medicare</a:t>
            </a:r>
          </a:p>
          <a:p>
            <a:pPr marL="574675" lvl="1" indent="-287338">
              <a:spcBef>
                <a:spcPts val="600"/>
              </a:spcBef>
            </a:pPr>
            <a:r>
              <a:rPr lang="en-US" dirty="0"/>
              <a:t>TTY users should call 1‑877‑486‑2048</a:t>
            </a:r>
          </a:p>
        </p:txBody>
      </p:sp>
      <p:sp>
        <p:nvSpPr>
          <p:cNvPr id="7" name="Date Placeholder 3"/>
          <p:cNvSpPr>
            <a:spLocks noGrp="1"/>
          </p:cNvSpPr>
          <p:nvPr>
            <p:ph type="dt" sz="half" idx="10"/>
          </p:nvPr>
        </p:nvSpPr>
        <p:spPr/>
        <p:txBody>
          <a:bodyPr/>
          <a:lstStyle/>
          <a:p>
            <a:r>
              <a:rPr lang="en-US" smtClean="0"/>
              <a:t>May 2016</a:t>
            </a:r>
            <a:endParaRPr lang="en-US" dirty="0"/>
          </a:p>
        </p:txBody>
      </p:sp>
      <p:sp>
        <p:nvSpPr>
          <p:cNvPr id="8"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9" name="Slide Number Placeholder 1"/>
          <p:cNvSpPr>
            <a:spLocks noGrp="1"/>
          </p:cNvSpPr>
          <p:nvPr>
            <p:ph type="sldNum" sz="quarter" idx="12"/>
          </p:nvPr>
        </p:nvSpPr>
        <p:spPr>
          <a:xfrm>
            <a:off x="6457950" y="6356351"/>
            <a:ext cx="2057400" cy="365125"/>
          </a:xfrm>
        </p:spPr>
        <p:txBody>
          <a:bodyPr/>
          <a:lstStyle/>
          <a:p>
            <a:r>
              <a:rPr lang="en-US" dirty="0" smtClean="0"/>
              <a:t>44</a:t>
            </a:r>
            <a:endParaRPr lang="en-US" dirty="0"/>
          </a:p>
        </p:txBody>
      </p:sp>
    </p:spTree>
    <p:extLst>
      <p:ext uri="{BB962C8B-B14F-4D97-AF65-F5344CB8AC3E}">
        <p14:creationId xmlns:p14="http://schemas.microsoft.com/office/powerpoint/2010/main" val="33716558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0" y="1"/>
            <a:ext cx="9144000" cy="951580"/>
          </a:xfrm>
        </p:spPr>
        <p:txBody>
          <a:bodyPr/>
          <a:lstStyle/>
          <a:p>
            <a:r>
              <a:rPr lang="en-US" dirty="0" smtClean="0"/>
              <a:t>Identity Theft</a:t>
            </a:r>
          </a:p>
        </p:txBody>
      </p:sp>
      <p:sp>
        <p:nvSpPr>
          <p:cNvPr id="65539" name="Content Placeholder 2"/>
          <p:cNvSpPr>
            <a:spLocks noGrp="1"/>
          </p:cNvSpPr>
          <p:nvPr>
            <p:ph idx="1"/>
          </p:nvPr>
        </p:nvSpPr>
        <p:spPr>
          <a:xfrm>
            <a:off x="264159" y="1039528"/>
            <a:ext cx="8879841" cy="5045995"/>
          </a:xfrm>
        </p:spPr>
        <p:txBody>
          <a:bodyPr>
            <a:noAutofit/>
          </a:bodyPr>
          <a:lstStyle/>
          <a:p>
            <a:pPr>
              <a:lnSpc>
                <a:spcPct val="95000"/>
              </a:lnSpc>
              <a:spcBef>
                <a:spcPts val="600"/>
              </a:spcBef>
            </a:pPr>
            <a:r>
              <a:rPr lang="en-US" dirty="0" smtClean="0"/>
              <a:t>Identity theft is a serious crime</a:t>
            </a:r>
          </a:p>
          <a:p>
            <a:pPr marL="509588" lvl="1" indent="-222250">
              <a:lnSpc>
                <a:spcPct val="95000"/>
              </a:lnSpc>
              <a:spcBef>
                <a:spcPts val="600"/>
              </a:spcBef>
            </a:pPr>
            <a:r>
              <a:rPr lang="en-US" dirty="0" smtClean="0"/>
              <a:t>Someone else uses your personal information, like your Social Security or Medicare number</a:t>
            </a:r>
          </a:p>
          <a:p>
            <a:pPr marL="265510" lvl="2" indent="-265510">
              <a:lnSpc>
                <a:spcPct val="95000"/>
              </a:lnSpc>
              <a:spcBef>
                <a:spcPts val="600"/>
              </a:spcBef>
              <a:buSzPct val="100000"/>
              <a:buFont typeface="Wingdings" panose="05000000000000000000" pitchFamily="2" charset="2"/>
              <a:buChar char="§"/>
            </a:pPr>
            <a:r>
              <a:rPr lang="en-US" sz="3200" dirty="0"/>
              <a:t>If you think someone is using your information</a:t>
            </a:r>
          </a:p>
          <a:p>
            <a:pPr marL="509588" lvl="1" indent="-222250">
              <a:lnSpc>
                <a:spcPct val="95000"/>
              </a:lnSpc>
              <a:spcBef>
                <a:spcPts val="600"/>
              </a:spcBef>
            </a:pPr>
            <a:r>
              <a:rPr lang="en-US" dirty="0"/>
              <a:t>Call your local police department</a:t>
            </a:r>
          </a:p>
          <a:p>
            <a:pPr marL="509588" lvl="1" indent="-222250">
              <a:lnSpc>
                <a:spcPct val="95000"/>
              </a:lnSpc>
              <a:spcBef>
                <a:spcPts val="600"/>
              </a:spcBef>
            </a:pPr>
            <a:r>
              <a:rPr lang="en-US" dirty="0"/>
              <a:t>Call the Federal Trade Commission’</a:t>
            </a:r>
            <a:r>
              <a:rPr lang="en-US" altLang="ja-JP" dirty="0"/>
              <a:t>s ID Theft Hotline </a:t>
            </a:r>
            <a:r>
              <a:rPr lang="en-US" altLang="ja-JP" dirty="0" smtClean="0"/>
              <a:t>at </a:t>
            </a:r>
            <a:r>
              <a:rPr lang="en-US" dirty="0" smtClean="0"/>
              <a:t>1-877-438-4338. </a:t>
            </a:r>
            <a:r>
              <a:rPr lang="en-US" altLang="ja-JP" dirty="0" smtClean="0"/>
              <a:t>TTY </a:t>
            </a:r>
            <a:r>
              <a:rPr lang="en-US" altLang="ja-JP" dirty="0"/>
              <a:t>users should call </a:t>
            </a:r>
            <a:r>
              <a:rPr lang="en-US" altLang="ja-JP" dirty="0" smtClean="0"/>
              <a:t>1-866-653-4261.</a:t>
            </a:r>
            <a:endParaRPr lang="en-US" dirty="0"/>
          </a:p>
          <a:p>
            <a:pPr marL="265510" lvl="2" indent="-265510">
              <a:lnSpc>
                <a:spcPct val="95000"/>
              </a:lnSpc>
              <a:spcBef>
                <a:spcPts val="600"/>
              </a:spcBef>
              <a:buSzPct val="100000"/>
              <a:buFont typeface="Wingdings" panose="05000000000000000000" pitchFamily="2" charset="2"/>
              <a:buChar char="§"/>
            </a:pPr>
            <a:r>
              <a:rPr lang="en-US" sz="3200" dirty="0"/>
              <a:t>If your Medicare card is lost or stolen, report it right away</a:t>
            </a:r>
          </a:p>
          <a:p>
            <a:pPr marL="509588" lvl="1" indent="-222250">
              <a:lnSpc>
                <a:spcPct val="95000"/>
              </a:lnSpc>
              <a:spcBef>
                <a:spcPts val="600"/>
              </a:spcBef>
            </a:pPr>
            <a:r>
              <a:rPr lang="en-US" dirty="0"/>
              <a:t>Call Social Security at 1-800-772-1213</a:t>
            </a:r>
          </a:p>
          <a:p>
            <a:pPr marL="509588" lvl="1" indent="-222250">
              <a:lnSpc>
                <a:spcPct val="95000"/>
              </a:lnSpc>
              <a:spcBef>
                <a:spcPts val="600"/>
              </a:spcBef>
            </a:pPr>
            <a:r>
              <a:rPr lang="en-US" dirty="0"/>
              <a:t>TTY users should call </a:t>
            </a:r>
            <a:r>
              <a:rPr lang="en-US" dirty="0" smtClean="0"/>
              <a:t>1-800-325-0778</a:t>
            </a:r>
          </a:p>
        </p:txBody>
      </p:sp>
      <p:sp>
        <p:nvSpPr>
          <p:cNvPr id="10" name="Date Placeholder 3"/>
          <p:cNvSpPr>
            <a:spLocks noGrp="1"/>
          </p:cNvSpPr>
          <p:nvPr>
            <p:ph type="dt" sz="half" idx="10"/>
          </p:nvPr>
        </p:nvSpPr>
        <p:spPr>
          <a:xfrm>
            <a:off x="628650" y="6478405"/>
            <a:ext cx="2057400" cy="365125"/>
          </a:xfrm>
        </p:spPr>
        <p:txBody>
          <a:bodyPr/>
          <a:lstStyle/>
          <a:p>
            <a:r>
              <a:rPr lang="en-US" smtClean="0"/>
              <a:t>May 2016</a:t>
            </a:r>
            <a:endParaRPr lang="en-US" dirty="0"/>
          </a:p>
        </p:txBody>
      </p:sp>
      <p:sp>
        <p:nvSpPr>
          <p:cNvPr id="6" name="Footer Placeholder 4"/>
          <p:cNvSpPr>
            <a:spLocks noGrp="1"/>
          </p:cNvSpPr>
          <p:nvPr>
            <p:ph type="ftr" sz="quarter" idx="11"/>
          </p:nvPr>
        </p:nvSpPr>
        <p:spPr>
          <a:xfrm>
            <a:off x="3028950" y="6356351"/>
            <a:ext cx="3086100" cy="365125"/>
          </a:xfrm>
        </p:spPr>
        <p:txBody>
          <a:bodyPr/>
          <a:lstStyle/>
          <a:p>
            <a:r>
              <a:rPr lang="en-US" dirty="0" smtClean="0"/>
              <a:t>Medicare and Medicaid Fraud and Abuse Prevention</a:t>
            </a:r>
            <a:endParaRPr lang="en-US" dirty="0"/>
          </a:p>
        </p:txBody>
      </p:sp>
      <p:sp>
        <p:nvSpPr>
          <p:cNvPr id="7" name="Slide Number Placeholder 1"/>
          <p:cNvSpPr>
            <a:spLocks noGrp="1"/>
          </p:cNvSpPr>
          <p:nvPr>
            <p:ph type="sldNum" sz="quarter" idx="12"/>
          </p:nvPr>
        </p:nvSpPr>
        <p:spPr>
          <a:xfrm>
            <a:off x="6457950" y="6356351"/>
            <a:ext cx="2057400" cy="365125"/>
          </a:xfrm>
        </p:spPr>
        <p:txBody>
          <a:bodyPr/>
          <a:lstStyle/>
          <a:p>
            <a:r>
              <a:rPr lang="en-US" dirty="0" smtClean="0"/>
              <a:t>45</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51580"/>
          </a:xfrm>
        </p:spPr>
        <p:txBody>
          <a:bodyPr/>
          <a:lstStyle/>
          <a:p>
            <a:r>
              <a:rPr lang="en-US" dirty="0" smtClean="0"/>
              <a:t>Reporting Suspected Medicaid Fraud</a:t>
            </a:r>
            <a:endParaRPr lang="en-US" dirty="0"/>
          </a:p>
        </p:txBody>
      </p:sp>
      <p:sp>
        <p:nvSpPr>
          <p:cNvPr id="3" name="Content Placeholder 2"/>
          <p:cNvSpPr>
            <a:spLocks noGrp="1"/>
          </p:cNvSpPr>
          <p:nvPr>
            <p:ph idx="1"/>
          </p:nvPr>
        </p:nvSpPr>
        <p:spPr>
          <a:xfrm>
            <a:off x="628651" y="1286429"/>
            <a:ext cx="7760438" cy="5252484"/>
          </a:xfrm>
        </p:spPr>
        <p:txBody>
          <a:bodyPr>
            <a:normAutofit fontScale="92500" lnSpcReduction="20000"/>
          </a:bodyPr>
          <a:lstStyle/>
          <a:p>
            <a:pPr>
              <a:spcBef>
                <a:spcPts val="600"/>
              </a:spcBef>
            </a:pPr>
            <a:r>
              <a:rPr lang="en-US" dirty="0" smtClean="0"/>
              <a:t>Medicaid Fraud Control Unit (MFCU) investigates and prosecutes</a:t>
            </a:r>
          </a:p>
          <a:p>
            <a:pPr marL="509588" lvl="1" indent="-222250">
              <a:spcBef>
                <a:spcPts val="600"/>
              </a:spcBef>
            </a:pPr>
            <a:r>
              <a:rPr lang="en-US" dirty="0" smtClean="0"/>
              <a:t>Medicaid fraud</a:t>
            </a:r>
          </a:p>
          <a:p>
            <a:pPr marL="509588" lvl="1" indent="-222250">
              <a:spcBef>
                <a:spcPts val="600"/>
              </a:spcBef>
            </a:pPr>
            <a:r>
              <a:rPr lang="en-US" dirty="0" smtClean="0"/>
              <a:t>Patient abuse and neglect in health care facilities</a:t>
            </a:r>
          </a:p>
          <a:p>
            <a:pPr marL="509588" lvl="1" indent="-222250">
              <a:spcBef>
                <a:spcPts val="600"/>
              </a:spcBef>
            </a:pPr>
            <a:r>
              <a:rPr lang="en-US" dirty="0" smtClean="0"/>
              <a:t>Call the Office of the Inspector General at 1-800-447-8477 (TTY 1-800-377-4950)</a:t>
            </a:r>
          </a:p>
          <a:p>
            <a:pPr marL="744538" lvl="2" indent="-234950">
              <a:spcBef>
                <a:spcPts val="600"/>
              </a:spcBef>
            </a:pPr>
            <a:r>
              <a:rPr lang="en-US" dirty="0" smtClean="0"/>
              <a:t>They also certify and annually re-certify the MFCU</a:t>
            </a:r>
          </a:p>
          <a:p>
            <a:pPr>
              <a:spcBef>
                <a:spcPts val="600"/>
              </a:spcBef>
            </a:pPr>
            <a:r>
              <a:rPr lang="en-US" dirty="0" smtClean="0"/>
              <a:t>State Medical Assistance (Medicaid) office </a:t>
            </a:r>
          </a:p>
          <a:p>
            <a:pPr marL="509588" lvl="1" indent="-222250">
              <a:spcBef>
                <a:spcPts val="600"/>
              </a:spcBef>
            </a:pPr>
            <a:r>
              <a:rPr lang="en-US" dirty="0"/>
              <a:t>See state listing for Medicaid</a:t>
            </a:r>
          </a:p>
          <a:p>
            <a:pPr marL="744538" lvl="2" indent="-234950">
              <a:spcBef>
                <a:spcPts val="600"/>
              </a:spcBef>
            </a:pPr>
            <a:r>
              <a:rPr lang="en-US" dirty="0" smtClean="0"/>
              <a:t>Download contacts at </a:t>
            </a:r>
            <a:r>
              <a:rPr lang="en-US" u="sng" dirty="0" smtClean="0">
                <a:hlinkClick r:id="rId3"/>
              </a:rPr>
              <a:t>CMS.gov/Medicare-Medicaid-Coordination/Fraud-Prevention/FraudAbuseforConsumers/Downloads/smafraudcontacts-oct2014.pdf</a:t>
            </a:r>
            <a:endParaRPr lang="en-US" dirty="0"/>
          </a:p>
        </p:txBody>
      </p:sp>
      <p:sp>
        <p:nvSpPr>
          <p:cNvPr id="10" name="Date Placeholder 3"/>
          <p:cNvSpPr>
            <a:spLocks noGrp="1"/>
          </p:cNvSpPr>
          <p:nvPr>
            <p:ph type="dt" sz="half" idx="10"/>
          </p:nvPr>
        </p:nvSpPr>
        <p:spPr/>
        <p:txBody>
          <a:bodyPr/>
          <a:lstStyle/>
          <a:p>
            <a:r>
              <a:rPr lang="en-US" smtClean="0"/>
              <a:t>May 2016</a:t>
            </a:r>
            <a:endParaRPr lang="en-US" dirty="0"/>
          </a:p>
        </p:txBody>
      </p:sp>
      <p:sp>
        <p:nvSpPr>
          <p:cNvPr id="11"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7" name="Slide Number Placeholder 1"/>
          <p:cNvSpPr>
            <a:spLocks noGrp="1"/>
          </p:cNvSpPr>
          <p:nvPr>
            <p:ph type="sldNum" sz="quarter" idx="12"/>
          </p:nvPr>
        </p:nvSpPr>
        <p:spPr>
          <a:xfrm>
            <a:off x="6457950" y="6356351"/>
            <a:ext cx="2057400" cy="365125"/>
          </a:xfrm>
        </p:spPr>
        <p:txBody>
          <a:bodyPr/>
          <a:lstStyle/>
          <a:p>
            <a:r>
              <a:rPr lang="en-US" dirty="0" smtClean="0"/>
              <a:t>46</a:t>
            </a:r>
            <a:endParaRPr lang="en-US" dirty="0"/>
          </a:p>
        </p:txBody>
      </p:sp>
    </p:spTree>
    <p:extLst>
      <p:ext uri="{BB962C8B-B14F-4D97-AF65-F5344CB8AC3E}">
        <p14:creationId xmlns:p14="http://schemas.microsoft.com/office/powerpoint/2010/main" val="34357168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51580"/>
          </a:xfrm>
        </p:spPr>
        <p:txBody>
          <a:bodyPr/>
          <a:lstStyle/>
          <a:p>
            <a:r>
              <a:rPr lang="en-US" dirty="0" smtClean="0"/>
              <a:t>Key Points to Remember</a:t>
            </a:r>
            <a:endParaRPr lang="en-US" dirty="0"/>
          </a:p>
        </p:txBody>
      </p:sp>
      <p:sp>
        <p:nvSpPr>
          <p:cNvPr id="9" name="Content Placeholder 8"/>
          <p:cNvSpPr>
            <a:spLocks noGrp="1"/>
          </p:cNvSpPr>
          <p:nvPr>
            <p:ph idx="1"/>
          </p:nvPr>
        </p:nvSpPr>
        <p:spPr/>
        <p:txBody>
          <a:bodyPr/>
          <a:lstStyle/>
          <a:p>
            <a:pPr marL="404813" indent="-404813">
              <a:spcBef>
                <a:spcPts val="600"/>
              </a:spcBef>
              <a:buFont typeface="Wingdings" panose="05000000000000000000" pitchFamily="2" charset="2"/>
              <a:buChar char="ü"/>
            </a:pPr>
            <a:r>
              <a:rPr lang="en-US" dirty="0">
                <a:latin typeface="Calibri" panose="020F0502020204030204" pitchFamily="34" charset="0"/>
                <a:cs typeface="Calibri" panose="020F0502020204030204" pitchFamily="34" charset="0"/>
              </a:rPr>
              <a:t>The key difference between fraud and abuse is intention</a:t>
            </a:r>
          </a:p>
          <a:p>
            <a:pPr marL="404813" indent="-404813">
              <a:spcBef>
                <a:spcPts val="600"/>
              </a:spcBef>
              <a:buFont typeface="Wingdings" panose="05000000000000000000" pitchFamily="2" charset="2"/>
              <a:buChar char="ü"/>
            </a:pPr>
            <a:r>
              <a:rPr lang="en-US" dirty="0">
                <a:latin typeface="Calibri" panose="020F0502020204030204" pitchFamily="34" charset="0"/>
                <a:cs typeface="Calibri" panose="020F0502020204030204" pitchFamily="34" charset="0"/>
              </a:rPr>
              <a:t>Improper payments are often mistakes</a:t>
            </a:r>
          </a:p>
          <a:p>
            <a:pPr marL="404813" indent="-404813">
              <a:spcBef>
                <a:spcPts val="600"/>
              </a:spcBef>
              <a:buFont typeface="Wingdings" panose="05000000000000000000" pitchFamily="2" charset="2"/>
              <a:buChar char="ü"/>
            </a:pPr>
            <a:r>
              <a:rPr lang="en-US" dirty="0">
                <a:latin typeface="Calibri" panose="020F0502020204030204" pitchFamily="34" charset="0"/>
                <a:cs typeface="Calibri" panose="020F0502020204030204" pitchFamily="34" charset="0"/>
              </a:rPr>
              <a:t>CMS</a:t>
            </a:r>
            <a:r>
              <a:rPr lang="en-US" altLang="ja-JP" dirty="0">
                <a:latin typeface="Calibri" panose="020F0502020204030204" pitchFamily="34" charset="0"/>
                <a:cs typeface="Calibri" panose="020F0502020204030204" pitchFamily="34" charset="0"/>
              </a:rPr>
              <a:t> fights fraud and abuse with support from Program Integrity Contractors</a:t>
            </a:r>
          </a:p>
          <a:p>
            <a:pPr marL="404813" indent="-404813">
              <a:spcBef>
                <a:spcPts val="600"/>
              </a:spcBef>
              <a:buFont typeface="Wingdings" panose="05000000000000000000" pitchFamily="2" charset="2"/>
              <a:buChar char="ü"/>
            </a:pPr>
            <a:r>
              <a:rPr lang="en-US" dirty="0">
                <a:latin typeface="Calibri" panose="020F0502020204030204" pitchFamily="34" charset="0"/>
                <a:cs typeface="Calibri" panose="020F0502020204030204" pitchFamily="34" charset="0"/>
              </a:rPr>
              <a:t>You can fight fraud and abuse with the 4Rs: Record, Review, Report, Remember</a:t>
            </a:r>
          </a:p>
          <a:p>
            <a:pPr marL="404813" indent="-404813">
              <a:spcBef>
                <a:spcPts val="600"/>
              </a:spcBef>
              <a:buFont typeface="Wingdings" panose="05000000000000000000" pitchFamily="2" charset="2"/>
              <a:buChar char="ü"/>
            </a:pPr>
            <a:r>
              <a:rPr lang="en-US" dirty="0">
                <a:latin typeface="Calibri" panose="020F0502020204030204" pitchFamily="34" charset="0"/>
                <a:cs typeface="Calibri" panose="020F0502020204030204" pitchFamily="34" charset="0"/>
              </a:rPr>
              <a:t>There are many sources of additional information </a:t>
            </a:r>
          </a:p>
        </p:txBody>
      </p:sp>
      <p:sp>
        <p:nvSpPr>
          <p:cNvPr id="11" name="Date Placeholder 3"/>
          <p:cNvSpPr>
            <a:spLocks noGrp="1"/>
          </p:cNvSpPr>
          <p:nvPr>
            <p:ph type="dt" sz="half" idx="10"/>
          </p:nvPr>
        </p:nvSpPr>
        <p:spPr/>
        <p:txBody>
          <a:bodyPr/>
          <a:lstStyle/>
          <a:p>
            <a:r>
              <a:rPr lang="en-US" smtClean="0"/>
              <a:t>May 2016</a:t>
            </a:r>
            <a:endParaRPr lang="en-US" dirty="0"/>
          </a:p>
        </p:txBody>
      </p:sp>
      <p:sp>
        <p:nvSpPr>
          <p:cNvPr id="12"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7" name="Slide Number Placeholder 1"/>
          <p:cNvSpPr>
            <a:spLocks noGrp="1"/>
          </p:cNvSpPr>
          <p:nvPr>
            <p:ph type="sldNum" sz="quarter" idx="12"/>
          </p:nvPr>
        </p:nvSpPr>
        <p:spPr>
          <a:xfrm>
            <a:off x="6457950" y="6356351"/>
            <a:ext cx="2057400" cy="365125"/>
          </a:xfrm>
        </p:spPr>
        <p:txBody>
          <a:bodyPr/>
          <a:lstStyle/>
          <a:p>
            <a:r>
              <a:rPr lang="en-US" dirty="0" smtClean="0"/>
              <a:t>47</a:t>
            </a:r>
            <a:endParaRPr lang="en-US" dirty="0"/>
          </a:p>
        </p:txBody>
      </p:sp>
    </p:spTree>
    <p:extLst>
      <p:ext uri="{BB962C8B-B14F-4D97-AF65-F5344CB8AC3E}">
        <p14:creationId xmlns:p14="http://schemas.microsoft.com/office/powerpoint/2010/main" val="36599320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Resources</a:t>
            </a:r>
          </a:p>
        </p:txBody>
      </p:sp>
      <p:graphicFrame>
        <p:nvGraphicFramePr>
          <p:cNvPr id="8" name="Content Placeholder 5" descr="Resources&#10;Medicare Products&#10;www.medicare.gov&#10;1-800-MEDICARE (1-800-633-4227)&#10;(TTY users should call 1-877-466-2048)&#10;Prescription Drug Benefit Manual&#10;http://www.cms.gov/Medicare/Prescription-Drug-Coverage/PrescriptionDrugCovContra/&#10;PartDManuals.html&#10;PDP Enrollment and Disenrollment Guidance&#10;http://www.cms.gov/Medicare/Eligibility-and-Enrollment/MedicarePresDrugEligEnrol/index.html&#10;Local State Health Insurance Programs&#10;www.medicare.gov/contacts&#10;Centers for Medicare &amp; Medicaid Services&#10;www.cms.gov&#10;Social Security &#10;1-800-772-1213&#10;www.socialsecurity.gov&#10;Medicare’s Limited Income NET Program&#10;1-800-783-1307 or 1-877-801-0369 (TTY)&#10;e-mail : MedicareLINET@cms.hhs.gov &#10;Affordable Care Act &#10;www.healthcare.gov/law/full/index.html&#10;RxAssist&#10;A directory of Patient Assistance Programs (PAPs) &#10;www.rxassist.org&#10;Medicare Part D Appeals www.medicarepartdappeals.com&#10;Determining the Part B income- related  premium &#10;SSA publication 10161 available at http://www.socialsecurity.gov/pubs/10536.pdf&#10;Medicare &amp; You Handbook&#10;CMS (Product No. 10050)&#10;Your Guide to Medicare Prescription Drug Coverage&#10;(CMS Product No. 11109)&#10;Your Medicare Benefits&#10;(CMS Product No. 10116) &#10;To get these products:&#10;View and order single copies: &#10;www.medicare.gov&#10;        &#10;Order multiple copies &#10;(partners only):&#10;productordering.cms.hhs.gov&#10;(You must register your organization)&#10;"/>
          <p:cNvGraphicFramePr>
            <a:graphicFrameLocks noChangeAspect="1"/>
          </p:cNvGraphicFramePr>
          <p:nvPr>
            <p:extLst>
              <p:ext uri="{D42A27DB-BD31-4B8C-83A1-F6EECF244321}">
                <p14:modId xmlns:p14="http://schemas.microsoft.com/office/powerpoint/2010/main" val="636918139"/>
              </p:ext>
            </p:extLst>
          </p:nvPr>
        </p:nvGraphicFramePr>
        <p:xfrm>
          <a:off x="54990" y="1049857"/>
          <a:ext cx="9034020" cy="5708702"/>
        </p:xfrm>
        <a:graphic>
          <a:graphicData uri="http://schemas.openxmlformats.org/drawingml/2006/table">
            <a:tbl>
              <a:tblPr firstRow="1" bandRow="1">
                <a:tableStyleId>{5C22544A-7EE6-4342-B048-85BDC9FD1C3A}</a:tableStyleId>
              </a:tblPr>
              <a:tblGrid>
                <a:gridCol w="2609589">
                  <a:extLst>
                    <a:ext uri="{9D8B030D-6E8A-4147-A177-3AD203B41FA5}">
                      <a16:colId xmlns:a16="http://schemas.microsoft.com/office/drawing/2014/main" xmlns="" val="20000"/>
                    </a:ext>
                  </a:extLst>
                </a:gridCol>
                <a:gridCol w="3056699">
                  <a:extLst>
                    <a:ext uri="{9D8B030D-6E8A-4147-A177-3AD203B41FA5}">
                      <a16:colId xmlns:a16="http://schemas.microsoft.com/office/drawing/2014/main" xmlns="" val="20001"/>
                    </a:ext>
                  </a:extLst>
                </a:gridCol>
                <a:gridCol w="3367732">
                  <a:extLst>
                    <a:ext uri="{9D8B030D-6E8A-4147-A177-3AD203B41FA5}">
                      <a16:colId xmlns:a16="http://schemas.microsoft.com/office/drawing/2014/main" xmlns="" val="20002"/>
                    </a:ext>
                  </a:extLst>
                </a:gridCol>
              </a:tblGrid>
              <a:tr h="284650">
                <a:tc>
                  <a:txBody>
                    <a:bodyPr/>
                    <a:lstStyle/>
                    <a:p>
                      <a:pPr marL="0" marR="0" algn="r">
                        <a:lnSpc>
                          <a:spcPct val="115000"/>
                        </a:lnSpc>
                        <a:spcBef>
                          <a:spcPts val="0"/>
                        </a:spcBef>
                        <a:spcAft>
                          <a:spcPts val="1000"/>
                        </a:spcAft>
                      </a:pPr>
                      <a:r>
                        <a:rPr lang="en-US" sz="1800" b="1" dirty="0" smtClean="0">
                          <a:solidFill>
                            <a:schemeClr val="bg1"/>
                          </a:solidFill>
                          <a:effectLst/>
                          <a:latin typeface="Calibri"/>
                          <a:ea typeface="Calibri"/>
                          <a:cs typeface="Times New Roman"/>
                        </a:rPr>
                        <a:t>Resources</a:t>
                      </a:r>
                      <a:endParaRPr lang="en-US" sz="1800" dirty="0">
                        <a:solidFill>
                          <a:schemeClr val="bg1"/>
                        </a:solidFill>
                        <a:effectLst/>
                        <a:latin typeface="Calibri"/>
                        <a:ea typeface="Calibri"/>
                        <a:cs typeface="Times New Roman"/>
                      </a:endParaRPr>
                    </a:p>
                  </a:txBody>
                  <a:tcPr marL="40346" marR="40346" marT="6265" marB="0">
                    <a:lnR w="12700" cap="flat" cmpd="sng" algn="ctr">
                      <a:solidFill>
                        <a:schemeClr val="tx2">
                          <a:lumMod val="20000"/>
                          <a:lumOff val="80000"/>
                        </a:schemeClr>
                      </a:solidFill>
                      <a:prstDash val="solid"/>
                      <a:round/>
                      <a:headEnd type="none" w="med" len="med"/>
                      <a:tailEnd type="none" w="med" len="med"/>
                    </a:lnR>
                  </a:tcPr>
                </a:tc>
                <a:tc>
                  <a:txBody>
                    <a:bodyPr/>
                    <a:lstStyle/>
                    <a:p>
                      <a:pPr marL="0" marR="0">
                        <a:lnSpc>
                          <a:spcPct val="115000"/>
                        </a:lnSpc>
                        <a:spcBef>
                          <a:spcPts val="0"/>
                        </a:spcBef>
                        <a:spcAft>
                          <a:spcPts val="1000"/>
                        </a:spcAft>
                      </a:pPr>
                      <a:r>
                        <a:rPr lang="en-US" sz="1800" b="1" dirty="0">
                          <a:solidFill>
                            <a:srgbClr val="5B9BD5"/>
                          </a:solidFill>
                          <a:effectLst/>
                          <a:latin typeface="Calibri"/>
                          <a:ea typeface="Calibri"/>
                          <a:cs typeface="Times New Roman"/>
                        </a:rPr>
                        <a:t>Resources</a:t>
                      </a:r>
                      <a:endParaRPr lang="en-US" sz="1800" dirty="0">
                        <a:solidFill>
                          <a:srgbClr val="5B9BD5"/>
                        </a:solidFill>
                        <a:effectLst/>
                        <a:latin typeface="Calibri"/>
                        <a:ea typeface="Calibri"/>
                        <a:cs typeface="Times New Roman"/>
                      </a:endParaRPr>
                    </a:p>
                  </a:txBody>
                  <a:tcPr marL="40346" marR="40346" marT="6265" marB="0">
                    <a:lnL w="12700" cap="flat" cmpd="sng" algn="ctr">
                      <a:solidFill>
                        <a:schemeClr val="tx2">
                          <a:lumMod val="20000"/>
                          <a:lumOff val="8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a:lnSpc>
                          <a:spcPct val="115000"/>
                        </a:lnSpc>
                        <a:spcBef>
                          <a:spcPts val="0"/>
                        </a:spcBef>
                        <a:spcAft>
                          <a:spcPts val="1000"/>
                        </a:spcAft>
                      </a:pPr>
                      <a:r>
                        <a:rPr lang="en-US" sz="1800" b="1" dirty="0">
                          <a:solidFill>
                            <a:schemeClr val="bg1"/>
                          </a:solidFill>
                          <a:effectLst/>
                          <a:latin typeface="Calibri"/>
                          <a:ea typeface="Calibri"/>
                          <a:cs typeface="Times New Roman"/>
                        </a:rPr>
                        <a:t>Medicare Products</a:t>
                      </a:r>
                      <a:endParaRPr lang="en-US" sz="1800" dirty="0">
                        <a:solidFill>
                          <a:schemeClr val="bg1"/>
                        </a:solidFill>
                        <a:effectLst/>
                        <a:latin typeface="Calibri"/>
                        <a:ea typeface="Calibri"/>
                        <a:cs typeface="Times New Roman"/>
                      </a:endParaRPr>
                    </a:p>
                  </a:txBody>
                  <a:tcPr marL="40346" marR="40346" marT="6265" marB="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0"/>
                  </a:ext>
                </a:extLst>
              </a:tr>
              <a:tr h="5386969">
                <a:tc>
                  <a:txBody>
                    <a:bodyPr/>
                    <a:lstStyle/>
                    <a:p>
                      <a:pPr>
                        <a:lnSpc>
                          <a:spcPct val="100000"/>
                        </a:lnSpc>
                        <a:spcBef>
                          <a:spcPts val="0"/>
                        </a:spcBef>
                        <a:spcAft>
                          <a:spcPts val="0"/>
                        </a:spcAft>
                        <a:buNone/>
                      </a:pPr>
                      <a:r>
                        <a:rPr lang="en-US" sz="1200" b="1" dirty="0" smtClean="0"/>
                        <a:t>Centers for Medicare &amp; </a:t>
                      </a:r>
                    </a:p>
                    <a:p>
                      <a:pPr>
                        <a:lnSpc>
                          <a:spcPct val="100000"/>
                        </a:lnSpc>
                        <a:spcBef>
                          <a:spcPts val="0"/>
                        </a:spcBef>
                        <a:spcAft>
                          <a:spcPts val="0"/>
                        </a:spcAft>
                        <a:buNone/>
                      </a:pPr>
                      <a:r>
                        <a:rPr lang="en-US" sz="1200" b="1" dirty="0" smtClean="0"/>
                        <a:t>Medicaid Services (CMS)</a:t>
                      </a:r>
                    </a:p>
                    <a:p>
                      <a:pPr>
                        <a:lnSpc>
                          <a:spcPct val="100000"/>
                        </a:lnSpc>
                        <a:spcBef>
                          <a:spcPts val="0"/>
                        </a:spcBef>
                        <a:spcAft>
                          <a:spcPts val="0"/>
                        </a:spcAft>
                        <a:buNone/>
                      </a:pPr>
                      <a:r>
                        <a:rPr lang="en-US" sz="1200" dirty="0" smtClean="0"/>
                        <a:t>1-800-MEDICARE (1-800-633-4227)  </a:t>
                      </a:r>
                    </a:p>
                    <a:p>
                      <a:pPr>
                        <a:lnSpc>
                          <a:spcPct val="100000"/>
                        </a:lnSpc>
                        <a:spcBef>
                          <a:spcPts val="0"/>
                        </a:spcBef>
                        <a:spcAft>
                          <a:spcPts val="0"/>
                        </a:spcAft>
                        <a:buNone/>
                      </a:pPr>
                      <a:r>
                        <a:rPr lang="en-US" sz="1200" b="0" dirty="0" smtClean="0"/>
                        <a:t>TTY users should call</a:t>
                      </a:r>
                      <a:r>
                        <a:rPr lang="en-US" sz="1200" b="1" dirty="0" smtClean="0"/>
                        <a:t> </a:t>
                      </a:r>
                    </a:p>
                    <a:p>
                      <a:pPr>
                        <a:lnSpc>
                          <a:spcPct val="100000"/>
                        </a:lnSpc>
                        <a:spcBef>
                          <a:spcPts val="0"/>
                        </a:spcBef>
                        <a:spcAft>
                          <a:spcPts val="0"/>
                        </a:spcAft>
                        <a:buNone/>
                      </a:pPr>
                      <a:r>
                        <a:rPr lang="en-US" sz="1200" dirty="0" smtClean="0"/>
                        <a:t>1-877-486-2048</a:t>
                      </a:r>
                    </a:p>
                    <a:p>
                      <a:pPr marL="0" marR="0" indent="0" algn="l" defTabSz="6858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dk1"/>
                          </a:solidFill>
                          <a:effectLst/>
                          <a:latin typeface="+mn-lt"/>
                          <a:ea typeface="+mn-ea"/>
                          <a:cs typeface="+mn-cs"/>
                          <a:hlinkClick r:id="rId3"/>
                        </a:rPr>
                        <a:t>Medicare.gov</a:t>
                      </a:r>
                      <a:endParaRPr lang="en-US" sz="1200" kern="1200" dirty="0" smtClean="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cap="none" normalizeH="0" baseline="0" dirty="0" smtClean="0">
                        <a:ln>
                          <a:noFill/>
                        </a:ln>
                        <a:solidFill>
                          <a:srgbClr val="000000"/>
                        </a:solidFill>
                        <a:effectLst/>
                        <a:latin typeface="Calibri" pitchFamily="34" charset="0"/>
                        <a:ea typeface="ＭＳ Ｐゴシック" pitchFamily="7"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rgbClr val="000000"/>
                          </a:solidFill>
                          <a:effectLst/>
                          <a:latin typeface="Calibri" pitchFamily="34" charset="0"/>
                          <a:ea typeface="ＭＳ Ｐゴシック" pitchFamily="7" charset="-128"/>
                        </a:rPr>
                        <a:t>MyMedicare.gov - </a:t>
                      </a:r>
                      <a:r>
                        <a:rPr kumimoji="0" lang="en-US" sz="1200" b="0" i="0" u="none" strike="noStrike" cap="none" normalizeH="0" baseline="0" dirty="0" smtClean="0">
                          <a:ln>
                            <a:noFill/>
                          </a:ln>
                          <a:solidFill>
                            <a:srgbClr val="000000"/>
                          </a:solidFill>
                          <a:effectLst/>
                          <a:latin typeface="Calibri" pitchFamily="34" charset="0"/>
                          <a:ea typeface="ＭＳ Ｐゴシック" pitchFamily="7" charset="-128"/>
                          <a:hlinkClick r:id="rId4" tooltip="https://www.mymedicare.gov/"/>
                        </a:rPr>
                        <a:t>MyMedicare.gov/</a:t>
                      </a:r>
                      <a:endParaRPr kumimoji="0" lang="en-US" sz="1200" b="0" i="0" u="none" strike="noStrike" cap="none" normalizeH="0" baseline="0" dirty="0" smtClean="0">
                        <a:ln>
                          <a:noFill/>
                        </a:ln>
                        <a:solidFill>
                          <a:srgbClr val="000000"/>
                        </a:solidFill>
                        <a:effectLst/>
                        <a:latin typeface="Calibri" pitchFamily="34" charset="0"/>
                        <a:ea typeface="ＭＳ Ｐゴシック" pitchFamily="7"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hlinkClick r:id="rId5"/>
                        </a:rPr>
                        <a:t>Medicare.gov/fraud</a:t>
                      </a:r>
                      <a:endParaRPr lang="en-US" sz="1200" kern="1200" dirty="0" smtClean="0">
                        <a:solidFill>
                          <a:schemeClr val="dk1"/>
                        </a:solidFill>
                        <a:effectLst/>
                        <a:latin typeface="+mn-lt"/>
                        <a:ea typeface="+mn-ea"/>
                        <a:cs typeface="+mn-cs"/>
                      </a:endParaRPr>
                    </a:p>
                    <a:p>
                      <a:pPr>
                        <a:lnSpc>
                          <a:spcPct val="100000"/>
                        </a:lnSpc>
                        <a:spcBef>
                          <a:spcPts val="0"/>
                        </a:spcBef>
                        <a:spcAft>
                          <a:spcPts val="0"/>
                        </a:spcAft>
                      </a:pPr>
                      <a:endParaRPr lang="en-US" sz="1200" b="1" dirty="0" smtClean="0"/>
                    </a:p>
                    <a:p>
                      <a:pPr>
                        <a:lnSpc>
                          <a:spcPct val="100000"/>
                        </a:lnSpc>
                        <a:spcBef>
                          <a:spcPts val="0"/>
                        </a:spcBef>
                        <a:spcAft>
                          <a:spcPts val="0"/>
                        </a:spcAft>
                      </a:pPr>
                      <a:r>
                        <a:rPr lang="en-US" sz="1200" b="1" dirty="0" smtClean="0"/>
                        <a:t>Social Security</a:t>
                      </a:r>
                    </a:p>
                    <a:p>
                      <a:pPr>
                        <a:lnSpc>
                          <a:spcPct val="100000"/>
                        </a:lnSpc>
                        <a:spcBef>
                          <a:spcPts val="0"/>
                        </a:spcBef>
                        <a:spcAft>
                          <a:spcPts val="0"/>
                        </a:spcAft>
                      </a:pPr>
                      <a:r>
                        <a:rPr lang="en-US" sz="1200" kern="1200" baseline="0" dirty="0" smtClean="0">
                          <a:solidFill>
                            <a:schemeClr val="dk1"/>
                          </a:solidFill>
                          <a:latin typeface="+mn-lt"/>
                          <a:ea typeface="+mn-ea"/>
                          <a:cs typeface="+mn-cs"/>
                        </a:rPr>
                        <a:t>1‑800‑772‑1213 </a:t>
                      </a:r>
                    </a:p>
                    <a:p>
                      <a:pPr>
                        <a:lnSpc>
                          <a:spcPct val="100000"/>
                        </a:lnSpc>
                        <a:spcBef>
                          <a:spcPts val="0"/>
                        </a:spcBef>
                        <a:spcAft>
                          <a:spcPts val="0"/>
                        </a:spcAft>
                      </a:pPr>
                      <a:r>
                        <a:rPr lang="en-US" sz="1200" kern="1200" baseline="0" dirty="0" smtClean="0">
                          <a:solidFill>
                            <a:schemeClr val="dk1"/>
                          </a:solidFill>
                          <a:latin typeface="+mn-lt"/>
                          <a:ea typeface="+mn-ea"/>
                          <a:cs typeface="+mn-cs"/>
                        </a:rPr>
                        <a:t>TTY users should call </a:t>
                      </a:r>
                    </a:p>
                    <a:p>
                      <a:pPr>
                        <a:lnSpc>
                          <a:spcPct val="100000"/>
                        </a:lnSpc>
                        <a:spcBef>
                          <a:spcPts val="0"/>
                        </a:spcBef>
                        <a:spcAft>
                          <a:spcPts val="0"/>
                        </a:spcAft>
                      </a:pPr>
                      <a:r>
                        <a:rPr lang="en-US" sz="1200" kern="1200" baseline="0" dirty="0" smtClean="0">
                          <a:solidFill>
                            <a:schemeClr val="dk1"/>
                          </a:solidFill>
                          <a:latin typeface="+mn-lt"/>
                          <a:ea typeface="+mn-ea"/>
                          <a:cs typeface="+mn-cs"/>
                        </a:rPr>
                        <a:t>1‑800‑325‑0778</a:t>
                      </a:r>
                    </a:p>
                    <a:p>
                      <a:pPr marL="0" marR="0" indent="0" algn="l" defTabSz="6858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dk1"/>
                          </a:solidFill>
                          <a:effectLst/>
                          <a:latin typeface="+mn-lt"/>
                          <a:ea typeface="+mn-ea"/>
                          <a:cs typeface="+mn-cs"/>
                          <a:hlinkClick r:id="rId6"/>
                        </a:rPr>
                        <a:t>ssa.gov</a:t>
                      </a:r>
                      <a:endParaRPr lang="en-US" sz="1200" kern="1200" dirty="0" smtClean="0">
                        <a:solidFill>
                          <a:schemeClr val="dk1"/>
                        </a:solidFill>
                        <a:effectLst/>
                        <a:latin typeface="+mn-lt"/>
                        <a:ea typeface="+mn-ea"/>
                        <a:cs typeface="+mn-cs"/>
                      </a:endParaRPr>
                    </a:p>
                    <a:p>
                      <a:pPr>
                        <a:lnSpc>
                          <a:spcPct val="100000"/>
                        </a:lnSpc>
                        <a:spcBef>
                          <a:spcPts val="0"/>
                        </a:spcBef>
                        <a:spcAft>
                          <a:spcPts val="0"/>
                        </a:spcAft>
                      </a:pPr>
                      <a:endParaRPr lang="en-US" sz="1200" kern="1200" baseline="0" dirty="0" smtClean="0">
                        <a:solidFill>
                          <a:schemeClr val="dk1"/>
                        </a:solidFill>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1" i="0" u="none" strike="noStrike" cap="none" normalizeH="0" baseline="0" dirty="0" smtClean="0">
                          <a:ln>
                            <a:noFill/>
                          </a:ln>
                          <a:solidFill>
                            <a:srgbClr val="000000"/>
                          </a:solidFill>
                          <a:effectLst/>
                          <a:latin typeface="+mn-lt"/>
                          <a:ea typeface="ＭＳ Ｐゴシック" pitchFamily="7" charset="-128"/>
                        </a:rPr>
                        <a:t>Senior Medicare Patrol Program</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u="sng" kern="1200" dirty="0" smtClean="0">
                          <a:solidFill>
                            <a:schemeClr val="dk1"/>
                          </a:solidFill>
                          <a:effectLst/>
                          <a:latin typeface="+mn-lt"/>
                          <a:ea typeface="+mn-ea"/>
                          <a:cs typeface="+mn-cs"/>
                          <a:hlinkClick r:id="rId7"/>
                        </a:rPr>
                        <a:t>smpresource.org</a:t>
                      </a:r>
                      <a:endParaRPr lang="en-US" sz="1200" u="sng"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effectLst/>
                        <a:latin typeface="+mn-lt"/>
                        <a:ea typeface="Calibri"/>
                        <a:cs typeface="Times New Roman"/>
                      </a:endParaRP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1" i="0" u="none" strike="noStrike" cap="none" normalizeH="0" baseline="0" dirty="0" smtClean="0">
                          <a:ln>
                            <a:noFill/>
                          </a:ln>
                          <a:solidFill>
                            <a:srgbClr val="000000"/>
                          </a:solidFill>
                          <a:effectLst/>
                          <a:latin typeface="+mn-lt"/>
                          <a:ea typeface="ＭＳ Ｐゴシック" pitchFamily="7" charset="-128"/>
                        </a:rPr>
                        <a:t>National Health Care Anti-Fraud Association </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smtClean="0">
                          <a:ln>
                            <a:noFill/>
                          </a:ln>
                          <a:solidFill>
                            <a:srgbClr val="000000"/>
                          </a:solidFill>
                          <a:effectLst/>
                          <a:latin typeface="+mn-lt"/>
                          <a:ea typeface="ＭＳ Ｐゴシック" pitchFamily="7" charset="-128"/>
                          <a:hlinkClick r:id="rId8" tooltip="NHCAA.org"/>
                        </a:rPr>
                        <a:t>NHCAA.org</a:t>
                      </a:r>
                      <a:endParaRPr kumimoji="0" lang="en-US" sz="1200" b="0" i="0" u="none" strike="noStrike" cap="none" normalizeH="0" baseline="0" dirty="0" smtClean="0">
                        <a:ln>
                          <a:noFill/>
                        </a:ln>
                        <a:solidFill>
                          <a:srgbClr val="000000"/>
                        </a:solidFill>
                        <a:effectLst/>
                        <a:latin typeface="+mn-lt"/>
                        <a:ea typeface="ＭＳ Ｐゴシック" pitchFamily="7" charset="-128"/>
                      </a:endParaRPr>
                    </a:p>
                    <a:p>
                      <a:pPr marL="0" algn="ctr" defTabSz="914400" rtl="0" eaLnBrk="1" latinLnBrk="0" hangingPunct="1">
                        <a:lnSpc>
                          <a:spcPct val="100000"/>
                        </a:lnSpc>
                        <a:spcBef>
                          <a:spcPts val="0"/>
                        </a:spcBef>
                        <a:spcAft>
                          <a:spcPts val="0"/>
                        </a:spcAft>
                      </a:pPr>
                      <a:endParaRPr lang="en-US" sz="900" kern="1200" dirty="0" smtClean="0">
                        <a:solidFill>
                          <a:schemeClr val="tx1">
                            <a:tint val="75000"/>
                          </a:schemeClr>
                        </a:solidFill>
                        <a:latin typeface="+mn-lt"/>
                        <a:ea typeface="+mn-ea"/>
                        <a:cs typeface="+mn-cs"/>
                      </a:endParaRPr>
                    </a:p>
                    <a:p>
                      <a:pPr marL="0" algn="ctr" defTabSz="914400" rtl="0" eaLnBrk="1" latinLnBrk="0" hangingPunct="1">
                        <a:lnSpc>
                          <a:spcPct val="100000"/>
                        </a:lnSpc>
                        <a:spcBef>
                          <a:spcPts val="0"/>
                        </a:spcBef>
                        <a:spcAft>
                          <a:spcPts val="0"/>
                        </a:spcAft>
                      </a:pPr>
                      <a:endParaRPr lang="en-US" sz="900" kern="1200" dirty="0" smtClean="0">
                        <a:solidFill>
                          <a:schemeClr val="tx1">
                            <a:tint val="75000"/>
                          </a:schemeClr>
                        </a:solidFill>
                        <a:latin typeface="+mn-lt"/>
                        <a:ea typeface="+mn-ea"/>
                        <a:cs typeface="+mn-cs"/>
                      </a:endParaRPr>
                    </a:p>
                    <a:p>
                      <a:pPr marL="0" algn="ctr" defTabSz="914400" rtl="0" eaLnBrk="1" latinLnBrk="0" hangingPunct="1">
                        <a:lnSpc>
                          <a:spcPct val="100000"/>
                        </a:lnSpc>
                        <a:spcBef>
                          <a:spcPts val="0"/>
                        </a:spcBef>
                        <a:spcAft>
                          <a:spcPts val="0"/>
                        </a:spcAft>
                      </a:pPr>
                      <a:endParaRPr lang="en-US" sz="900" kern="1200" dirty="0" smtClean="0">
                        <a:solidFill>
                          <a:schemeClr val="tx1">
                            <a:tint val="75000"/>
                          </a:schemeClr>
                        </a:solidFill>
                        <a:latin typeface="+mn-lt"/>
                        <a:ea typeface="+mn-ea"/>
                        <a:cs typeface="+mn-cs"/>
                      </a:endParaRPr>
                    </a:p>
                    <a:p>
                      <a:pPr marL="0" algn="ctr" defTabSz="914400" rtl="0" eaLnBrk="1" latinLnBrk="0" hangingPunct="1">
                        <a:lnSpc>
                          <a:spcPct val="100000"/>
                        </a:lnSpc>
                        <a:spcBef>
                          <a:spcPts val="0"/>
                        </a:spcBef>
                        <a:spcAft>
                          <a:spcPts val="0"/>
                        </a:spcAft>
                      </a:pPr>
                      <a:endParaRPr lang="en-US" sz="900" kern="1200" dirty="0" smtClean="0">
                        <a:solidFill>
                          <a:schemeClr val="tx1">
                            <a:tint val="75000"/>
                          </a:schemeClr>
                        </a:solidFill>
                        <a:latin typeface="+mn-lt"/>
                        <a:ea typeface="+mn-ea"/>
                        <a:cs typeface="+mn-cs"/>
                      </a:endParaRPr>
                    </a:p>
                  </a:txBody>
                  <a:tcPr marL="57494" marR="57494" marT="34290" marB="34290">
                    <a:lnR w="12700" cap="flat" cmpd="sng" algn="ctr">
                      <a:solidFill>
                        <a:schemeClr val="bg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1" i="0" u="none" strike="noStrike" cap="none" normalizeH="0" baseline="0" dirty="0" smtClean="0">
                          <a:ln>
                            <a:noFill/>
                          </a:ln>
                          <a:solidFill>
                            <a:srgbClr val="000000"/>
                          </a:solidFill>
                          <a:effectLst/>
                          <a:latin typeface="+mn-lt"/>
                          <a:ea typeface="ＭＳ Ｐゴシック" pitchFamily="7" charset="-128"/>
                        </a:rPr>
                        <a:t>NBI Medic’s Parts C&amp;D Fraud Reporting Group</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smtClean="0">
                          <a:ln>
                            <a:noFill/>
                          </a:ln>
                          <a:solidFill>
                            <a:srgbClr val="000000"/>
                          </a:solidFill>
                          <a:effectLst/>
                          <a:latin typeface="+mn-lt"/>
                          <a:ea typeface="ＭＳ Ｐゴシック" pitchFamily="7" charset="-128"/>
                        </a:rPr>
                        <a:t>1-877-7SAFERX (1-877-772‑3379) </a:t>
                      </a:r>
                    </a:p>
                    <a:p>
                      <a:pPr marL="0" marR="0" lvl="1" indent="0" algn="l" defTabSz="6858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dk1"/>
                          </a:solidFill>
                          <a:effectLst/>
                          <a:latin typeface="+mn-lt"/>
                          <a:ea typeface="+mn-ea"/>
                          <a:cs typeface="+mn-cs"/>
                          <a:hlinkClick r:id="rId9"/>
                        </a:rPr>
                        <a:t>healthintegrity.org/contracts/nbi-medic/reporting-a-complaint</a:t>
                      </a:r>
                      <a:endParaRPr lang="en-US" sz="1200" kern="1200" dirty="0" smtClean="0">
                        <a:solidFill>
                          <a:schemeClr val="dk1"/>
                        </a:solidFill>
                        <a:effectLst/>
                        <a:latin typeface="+mn-lt"/>
                        <a:ea typeface="+mn-ea"/>
                        <a:cs typeface="+mn-cs"/>
                      </a:endParaRPr>
                    </a:p>
                    <a:p>
                      <a:pPr marL="0" lvl="1" indent="0">
                        <a:lnSpc>
                          <a:spcPct val="100000"/>
                        </a:lnSpc>
                        <a:spcBef>
                          <a:spcPts val="0"/>
                        </a:spcBef>
                        <a:spcAft>
                          <a:spcPts val="0"/>
                        </a:spcAft>
                      </a:pPr>
                      <a:endParaRPr lang="en-US" sz="500" dirty="0" smtClean="0">
                        <a:effectLst/>
                        <a:latin typeface="+mn-lt"/>
                      </a:endParaRPr>
                    </a:p>
                    <a:p>
                      <a:pPr marL="0" lvl="1" indent="0">
                        <a:lnSpc>
                          <a:spcPct val="100000"/>
                        </a:lnSpc>
                        <a:spcBef>
                          <a:spcPts val="0"/>
                        </a:spcBef>
                        <a:spcAft>
                          <a:spcPts val="0"/>
                        </a:spcAft>
                      </a:pPr>
                      <a:r>
                        <a:rPr kumimoji="0" lang="en-US" sz="1200" b="1" i="0" u="none" strike="noStrike" kern="1200" cap="none" spc="0" normalizeH="0" baseline="0" dirty="0" smtClean="0">
                          <a:ln>
                            <a:noFill/>
                          </a:ln>
                          <a:solidFill>
                            <a:prstClr val="black"/>
                          </a:solidFill>
                          <a:effectLst/>
                          <a:uLnTx/>
                          <a:uFillTx/>
                          <a:latin typeface="+mn-lt"/>
                          <a:ea typeface="+mn-ea"/>
                          <a:cs typeface="+mn-cs"/>
                        </a:rPr>
                        <a:t>NBI MEDIC at </a:t>
                      </a:r>
                      <a:r>
                        <a:rPr lang="en-US" sz="1200" b="1" dirty="0" smtClean="0">
                          <a:effectLst/>
                          <a:latin typeface="+mn-lt"/>
                        </a:rPr>
                        <a:t>1-877-7SafeRx</a:t>
                      </a:r>
                      <a:r>
                        <a:rPr lang="en-US" sz="1200" dirty="0" smtClean="0">
                          <a:effectLst/>
                          <a:latin typeface="+mn-lt"/>
                        </a:rPr>
                        <a:t> (1-877-772-3379)</a:t>
                      </a:r>
                    </a:p>
                    <a:p>
                      <a:pPr marL="0" marR="0" lvl="0" indent="0" algn="l" defTabSz="914400" rtl="0" eaLnBrk="0" fontAlgn="base" latinLnBrk="0" hangingPunct="0">
                        <a:lnSpc>
                          <a:spcPct val="100000"/>
                        </a:lnSpc>
                        <a:spcBef>
                          <a:spcPts val="0"/>
                        </a:spcBef>
                        <a:spcAft>
                          <a:spcPts val="0"/>
                        </a:spcAft>
                        <a:buClrTx/>
                        <a:buSzTx/>
                        <a:buFont typeface="Wingdings" pitchFamily="2" charset="2"/>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CMS Outreach &amp; Education MEDIC </a:t>
                      </a:r>
                      <a:endParaRPr kumimoji="0" lang="en-US" sz="1200" b="0" i="0" u="none" strike="noStrike" kern="1200" cap="none" spc="0" normalizeH="0" baseline="0" noProof="0" dirty="0" smtClean="0">
                        <a:ln>
                          <a:noFill/>
                        </a:ln>
                        <a:solidFill>
                          <a:prstClr val="black"/>
                        </a:solidFill>
                        <a:effectLst/>
                        <a:uLnTx/>
                        <a:uFillTx/>
                        <a:latin typeface="+mn-lt"/>
                        <a:ea typeface="ＭＳ Ｐゴシック" pitchFamily="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ＭＳ Ｐゴシック" pitchFamily="7" charset="-128"/>
                          <a:cs typeface="+mn-cs"/>
                          <a:hlinkClick r:id="rId10" tooltip="http://medic-outreach.rainmakerssolutions.com/"/>
                        </a:rPr>
                        <a:t>medic-outreach.rainmakerssolutions.com/ </a:t>
                      </a:r>
                      <a:endParaRPr kumimoji="0" lang="en-US" sz="1200" b="0" i="0" u="none" strike="noStrike" kern="1200" cap="none" spc="0" normalizeH="0" baseline="0" noProof="0" dirty="0" smtClean="0">
                        <a:ln>
                          <a:noFill/>
                        </a:ln>
                        <a:solidFill>
                          <a:prstClr val="black"/>
                        </a:solidFill>
                        <a:effectLst/>
                        <a:uLnTx/>
                        <a:uFillTx/>
                        <a:latin typeface="+mn-lt"/>
                        <a:ea typeface="ＭＳ Ｐゴシック" pitchFamily="7" charset="-128"/>
                        <a:cs typeface="+mn-cs"/>
                      </a:endParaRPr>
                    </a:p>
                    <a:p>
                      <a:pPr marL="0" marR="0" lvl="0" indent="0" algn="l" defTabSz="914400" rtl="0" eaLnBrk="1" fontAlgn="base" latinLnBrk="0" hangingPunct="1">
                        <a:lnSpc>
                          <a:spcPct val="100000"/>
                        </a:lnSpc>
                        <a:spcBef>
                          <a:spcPts val="0"/>
                        </a:spcBef>
                        <a:spcAft>
                          <a:spcPts val="0"/>
                        </a:spcAft>
                        <a:buClrTx/>
                        <a:buSzTx/>
                        <a:buFontTx/>
                        <a:buNone/>
                        <a:tabLst/>
                      </a:pPr>
                      <a:endParaRPr kumimoji="0" lang="en-US" sz="500" b="1" i="0" u="none" strike="noStrike" cap="none" normalizeH="0" baseline="0" dirty="0" smtClean="0">
                        <a:ln>
                          <a:noFill/>
                        </a:ln>
                        <a:solidFill>
                          <a:srgbClr val="000000"/>
                        </a:solidFill>
                        <a:effectLst/>
                        <a:latin typeface="+mn-lt"/>
                        <a:ea typeface="ＭＳ Ｐゴシック" pitchFamily="7" charset="-128"/>
                      </a:endParaRP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1" i="0" u="none" strike="noStrike" cap="none" normalizeH="0" baseline="0" dirty="0" smtClean="0">
                          <a:ln>
                            <a:noFill/>
                          </a:ln>
                          <a:solidFill>
                            <a:srgbClr val="000000"/>
                          </a:solidFill>
                          <a:effectLst/>
                          <a:latin typeface="+mn-lt"/>
                          <a:ea typeface="ＭＳ Ｐゴシック" pitchFamily="7" charset="-128"/>
                        </a:rPr>
                        <a:t>2015 HCFAC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dk1"/>
                          </a:solidFill>
                          <a:effectLst/>
                          <a:latin typeface="+mn-lt"/>
                          <a:ea typeface="+mn-ea"/>
                          <a:cs typeface="+mn-cs"/>
                          <a:hlinkClick r:id="rId11"/>
                        </a:rPr>
                        <a:t>OIG.hhs.gov/publications/docs/hcfac/FY2015-hcfac.pdf</a:t>
                      </a:r>
                      <a:endParaRPr lang="en-US" sz="12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500" b="1"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Medicaid Beneficiary Education </a:t>
                      </a:r>
                      <a:r>
                        <a:rPr lang="en-US" sz="1200" kern="1200" dirty="0" smtClean="0">
                          <a:solidFill>
                            <a:schemeClr val="tx1"/>
                          </a:solidFill>
                          <a:latin typeface="+mn-lt"/>
                          <a:ea typeface="ＭＳ Ｐゴシック" pitchFamily="7" charset="-128"/>
                          <a:cs typeface="+mn-cs"/>
                          <a:hlinkClick r:id="rId12" tooltip="http://cms.gov/Medicare-Medicaid-Coordination/Fraud-Prevention/Medicaid-Integrity-Education/edmic-landing.html"/>
                        </a:rPr>
                        <a:t>CMS.gov/Medicare-Medicaid-Coordination/Fraud-Prevention/Medicaid-Integrity-Education/edmic-landing.html </a:t>
                      </a:r>
                      <a:endParaRPr lang="en-US" sz="1200" kern="1200" dirty="0" smtClean="0">
                        <a:solidFill>
                          <a:schemeClr val="tx1"/>
                        </a:solidFill>
                        <a:latin typeface="+mn-lt"/>
                        <a:ea typeface="ＭＳ Ｐゴシック" pitchFamily="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500" dirty="0" smtClean="0">
                        <a:latin typeface="+mn-lt"/>
                        <a:ea typeface="ＭＳ Ｐゴシック" pitchFamily="7" charset="-128"/>
                      </a:endParaRPr>
                    </a:p>
                    <a:p>
                      <a:pPr marL="0" marR="0" lvl="0" indent="0" algn="l" defTabSz="914400" rtl="0" eaLnBrk="0" fontAlgn="base" latinLnBrk="0" hangingPunct="0">
                        <a:lnSpc>
                          <a:spcPct val="100000"/>
                        </a:lnSpc>
                        <a:spcBef>
                          <a:spcPts val="0"/>
                        </a:spcBef>
                        <a:spcAft>
                          <a:spcPts val="0"/>
                        </a:spcAft>
                        <a:buClrTx/>
                        <a:buSzTx/>
                        <a:buFont typeface="Wingdings" pitchFamily="2" charset="2"/>
                        <a:buNone/>
                        <a:tabLst/>
                        <a:defRPr/>
                      </a:pPr>
                      <a:r>
                        <a:rPr lang="en-US" sz="1200" b="1" dirty="0" smtClean="0">
                          <a:latin typeface="+mn-lt"/>
                          <a:cs typeface="Calibri" pitchFamily="34" charset="0"/>
                        </a:rPr>
                        <a:t>Prevention Toolkit</a:t>
                      </a:r>
                    </a:p>
                    <a:p>
                      <a:pPr marL="0" marR="0" lvl="0" indent="0" algn="l" defTabSz="914400" rtl="0" eaLnBrk="0" fontAlgn="base" latinLnBrk="0" hangingPunct="0">
                        <a:lnSpc>
                          <a:spcPct val="100000"/>
                        </a:lnSpc>
                        <a:spcBef>
                          <a:spcPts val="0"/>
                        </a:spcBef>
                        <a:spcAft>
                          <a:spcPts val="0"/>
                        </a:spcAft>
                        <a:buClrTx/>
                        <a:buSzTx/>
                        <a:buFont typeface="Wingdings" pitchFamily="2" charset="2"/>
                        <a:buNone/>
                        <a:tabLst/>
                        <a:defRPr/>
                      </a:pPr>
                      <a:r>
                        <a:rPr lang="en-US" sz="1200" u="sng" kern="1200" dirty="0" smtClean="0">
                          <a:solidFill>
                            <a:schemeClr val="dk1"/>
                          </a:solidFill>
                          <a:effectLst/>
                          <a:latin typeface="+mn-lt"/>
                          <a:ea typeface="+mn-ea"/>
                          <a:cs typeface="+mn-cs"/>
                          <a:hlinkClick r:id="rId13"/>
                        </a:rPr>
                        <a:t>CMS.gov/outreach-and-education/outreach/partnerships/fraudpreventiontoolkit</a:t>
                      </a:r>
                      <a:endParaRPr lang="en-US" sz="1200" kern="1200" dirty="0" smtClean="0">
                        <a:solidFill>
                          <a:schemeClr val="dk1"/>
                        </a:solidFill>
                        <a:effectLst/>
                        <a:latin typeface="+mn-lt"/>
                        <a:ea typeface="+mn-ea"/>
                        <a:cs typeface="+mn-cs"/>
                      </a:endParaRPr>
                    </a:p>
                    <a:p>
                      <a:pPr marL="0" marR="0" lvl="0" indent="0" algn="l" defTabSz="914400" rtl="0" eaLnBrk="0" fontAlgn="base" latinLnBrk="0" hangingPunct="0">
                        <a:lnSpc>
                          <a:spcPct val="100000"/>
                        </a:lnSpc>
                        <a:spcBef>
                          <a:spcPts val="0"/>
                        </a:spcBef>
                        <a:spcAft>
                          <a:spcPts val="0"/>
                        </a:spcAft>
                        <a:buClrTx/>
                        <a:buSzTx/>
                        <a:buFont typeface="Wingdings" pitchFamily="2" charset="2"/>
                        <a:buNone/>
                        <a:tabLst/>
                        <a:defRPr/>
                      </a:pPr>
                      <a:endParaRPr kumimoji="0" lang="en-US" sz="500" b="1" i="0" u="none" strike="noStrike" kern="1200" cap="none" normalizeH="0" baseline="0" dirty="0" smtClean="0">
                        <a:ln>
                          <a:noFill/>
                        </a:ln>
                        <a:solidFill>
                          <a:srgbClr val="000000"/>
                        </a:solidFill>
                        <a:effectLst/>
                        <a:latin typeface="Calibri" pitchFamily="34" charset="0"/>
                        <a:ea typeface="ＭＳ Ｐゴシック" pitchFamily="7" charset="-128"/>
                        <a:cs typeface="+mn-cs"/>
                      </a:endParaRPr>
                    </a:p>
                    <a:p>
                      <a:pPr marL="0" marR="0" lvl="0" indent="0" algn="l" defTabSz="914400" rtl="0" eaLnBrk="0" fontAlgn="base" latinLnBrk="0" hangingPunct="0">
                        <a:lnSpc>
                          <a:spcPct val="100000"/>
                        </a:lnSpc>
                        <a:spcBef>
                          <a:spcPts val="0"/>
                        </a:spcBef>
                        <a:spcAft>
                          <a:spcPts val="0"/>
                        </a:spcAft>
                        <a:buClrTx/>
                        <a:buSzTx/>
                        <a:buFont typeface="Wingdings" pitchFamily="2" charset="2"/>
                        <a:buNone/>
                        <a:tabLst/>
                        <a:defRPr/>
                      </a:pPr>
                      <a:r>
                        <a:rPr kumimoji="0" lang="en-US" sz="1200" b="1" i="0" u="none" strike="noStrike" kern="1200" cap="none" normalizeH="0" baseline="0" dirty="0" smtClean="0">
                          <a:ln>
                            <a:noFill/>
                          </a:ln>
                          <a:solidFill>
                            <a:srgbClr val="000000"/>
                          </a:solidFill>
                          <a:effectLst/>
                          <a:latin typeface="Calibri" pitchFamily="34" charset="0"/>
                          <a:ea typeface="ＭＳ Ｐゴシック" pitchFamily="7" charset="-128"/>
                          <a:cs typeface="+mn-cs"/>
                        </a:rPr>
                        <a:t>CMS Program Integrity </a:t>
                      </a:r>
                      <a:r>
                        <a:rPr lang="en-US" sz="1200" dirty="0" smtClean="0">
                          <a:hlinkClick r:id="rId14"/>
                        </a:rPr>
                        <a:t>CMS.gov/ About-CMS/Components/CPI/Center-for-program-integrity.html</a:t>
                      </a:r>
                      <a:endParaRPr lang="en-US" sz="1200" dirty="0" smtClean="0"/>
                    </a:p>
                    <a:p>
                      <a:pPr marL="0" marR="0" lvl="0" indent="0" algn="l" defTabSz="914400" rtl="0" eaLnBrk="1" fontAlgn="base" latinLnBrk="0" hangingPunct="1">
                        <a:lnSpc>
                          <a:spcPct val="100000"/>
                        </a:lnSpc>
                        <a:spcBef>
                          <a:spcPts val="0"/>
                        </a:spcBef>
                        <a:spcAft>
                          <a:spcPts val="0"/>
                        </a:spcAft>
                        <a:buClrTx/>
                        <a:buSzTx/>
                        <a:buFontTx/>
                        <a:buNone/>
                        <a:tabLst/>
                      </a:pPr>
                      <a:endParaRPr kumimoji="0" lang="en-US" sz="500" b="1" i="0" u="none" strike="noStrike" cap="none" normalizeH="0" baseline="0" dirty="0" smtClean="0">
                        <a:ln>
                          <a:noFill/>
                        </a:ln>
                        <a:solidFill>
                          <a:srgbClr val="000000"/>
                        </a:solidFill>
                        <a:effectLst/>
                        <a:latin typeface="Calibri" pitchFamily="34" charset="0"/>
                        <a:ea typeface="ＭＳ Ｐゴシック" pitchFamily="7" charset="-128"/>
                      </a:endParaRP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ea typeface="ＭＳ Ｐゴシック" pitchFamily="7" charset="-128"/>
                        </a:rPr>
                        <a:t>Fraud Hotline</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ＭＳ Ｐゴシック" pitchFamily="7" charset="-128"/>
                        </a:rPr>
                        <a:t>1-800-HHS-TIPS (1-800-447-8477)</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ＭＳ Ｐゴシック" pitchFamily="7" charset="-128"/>
                        </a:rPr>
                        <a:t>TTY 1-800-337-4950</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ＭＳ Ｐゴシック" pitchFamily="7" charset="-128"/>
                        </a:rPr>
                        <a:t>Fax 1-800-223-8162</a:t>
                      </a:r>
                      <a:endParaRPr kumimoji="0" lang="en-US" sz="800" b="0" i="0" u="none" strike="noStrike" kern="1200" cap="none" spc="0" normalizeH="0" baseline="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b="0" u="none" baseline="0" dirty="0" smtClean="0"/>
                    </a:p>
                  </a:txBody>
                  <a:tcPr marL="57494" marR="57494" marT="34290" marB="34290">
                    <a:lnL w="12700" cap="flat" cmpd="sng" algn="ctr">
                      <a:solidFill>
                        <a:schemeClr val="bg1"/>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ea typeface="ＭＳ Ｐゴシック" pitchFamily="7" charset="-128"/>
                        </a:rPr>
                        <a:t>“Medicare Authorization to Disclose Personal Information” form</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ＭＳ Ｐゴシック" pitchFamily="7" charset="-128"/>
                        </a:rPr>
                        <a:t>CMS Product No. 10106</a:t>
                      </a:r>
                    </a:p>
                    <a:p>
                      <a:pPr marL="0" marR="0" lvl="0" indent="0" algn="l" defTabSz="914400" rtl="0" eaLnBrk="1" fontAlgn="base" latinLnBrk="0" hangingPunct="1">
                        <a:lnSpc>
                          <a:spcPct val="100000"/>
                        </a:lnSpc>
                        <a:spcBef>
                          <a:spcPts val="0"/>
                        </a:spcBef>
                        <a:spcAft>
                          <a:spcPts val="0"/>
                        </a:spcAft>
                        <a:buClrTx/>
                        <a:buSzTx/>
                        <a:buFontTx/>
                        <a:buNone/>
                        <a:tabLst/>
                      </a:pPr>
                      <a:endParaRPr kumimoji="0" lang="en-US" sz="500" b="1" i="1" u="none" strike="noStrike" cap="none" normalizeH="0" baseline="0" dirty="0" smtClean="0">
                        <a:ln>
                          <a:noFill/>
                        </a:ln>
                        <a:solidFill>
                          <a:srgbClr val="000000"/>
                        </a:solidFill>
                        <a:effectLst/>
                        <a:latin typeface="Calibri" pitchFamily="34" charset="0"/>
                        <a:ea typeface="ＭＳ Ｐゴシック" pitchFamily="7" charset="-128"/>
                      </a:endParaRP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1" i="1" u="none" strike="noStrike" cap="none" normalizeH="0" baseline="0" dirty="0" smtClean="0">
                          <a:ln>
                            <a:noFill/>
                          </a:ln>
                          <a:solidFill>
                            <a:srgbClr val="000000"/>
                          </a:solidFill>
                          <a:effectLst/>
                          <a:latin typeface="Calibri" pitchFamily="34" charset="0"/>
                          <a:ea typeface="ＭＳ Ｐゴシック" pitchFamily="7" charset="-128"/>
                        </a:rPr>
                        <a:t>“</a:t>
                      </a:r>
                      <a:r>
                        <a:rPr kumimoji="0" lang="en-US" sz="1200" b="1" i="0" u="none" strike="noStrike" cap="none" normalizeH="0" baseline="0" dirty="0" smtClean="0">
                          <a:ln>
                            <a:noFill/>
                          </a:ln>
                          <a:solidFill>
                            <a:srgbClr val="000000"/>
                          </a:solidFill>
                          <a:effectLst/>
                          <a:latin typeface="Calibri" pitchFamily="34" charset="0"/>
                          <a:ea typeface="ＭＳ Ｐゴシック" pitchFamily="7" charset="-128"/>
                        </a:rPr>
                        <a:t>Help Prevent Fraud: Check Your Medicare Claims Early!”</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ＭＳ Ｐゴシック" pitchFamily="7" charset="-128"/>
                        </a:rPr>
                        <a:t>CMS Product No. 11491 and No. 11492 </a:t>
                      </a:r>
                    </a:p>
                    <a:p>
                      <a:pPr marL="0" marR="0" lvl="0" indent="0" algn="l" defTabSz="914400" rtl="0" eaLnBrk="1" fontAlgn="base" latinLnBrk="0" hangingPunct="1">
                        <a:lnSpc>
                          <a:spcPct val="100000"/>
                        </a:lnSpc>
                        <a:spcBef>
                          <a:spcPts val="0"/>
                        </a:spcBef>
                        <a:spcAft>
                          <a:spcPts val="0"/>
                        </a:spcAft>
                        <a:buClrTx/>
                        <a:buSzTx/>
                        <a:buFontTx/>
                        <a:buNone/>
                        <a:tabLst/>
                      </a:pPr>
                      <a:endParaRPr kumimoji="0" lang="en-US" sz="500" b="0" i="0" u="none" strike="noStrike" kern="1200" cap="none" normalizeH="0" baseline="0" dirty="0" smtClean="0">
                        <a:ln>
                          <a:noFill/>
                        </a:ln>
                        <a:solidFill>
                          <a:srgbClr val="000000"/>
                        </a:solidFill>
                        <a:effectLst/>
                        <a:latin typeface="Calibri" pitchFamily="34" charset="0"/>
                        <a:ea typeface="ＭＳ Ｐゴシック" pitchFamily="7" charset="-128"/>
                        <a:cs typeface="+mn-cs"/>
                      </a:endParaRP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ea typeface="ＭＳ Ｐゴシック" pitchFamily="7" charset="-128"/>
                        </a:rPr>
                        <a:t>“Protecting Yourself &amp; Medicare From Fraud” </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ＭＳ Ｐゴシック" pitchFamily="7" charset="-128"/>
                        </a:rPr>
                        <a:t>CMS Product No. 10111 </a:t>
                      </a:r>
                    </a:p>
                    <a:p>
                      <a:pPr marL="0" marR="0" lvl="0" indent="0" algn="l" defTabSz="914400" rtl="0" eaLnBrk="1" fontAlgn="base" latinLnBrk="0" hangingPunct="1">
                        <a:lnSpc>
                          <a:spcPct val="100000"/>
                        </a:lnSpc>
                        <a:spcBef>
                          <a:spcPts val="0"/>
                        </a:spcBef>
                        <a:spcAft>
                          <a:spcPts val="0"/>
                        </a:spcAft>
                        <a:buClrTx/>
                        <a:buSzTx/>
                        <a:buFontTx/>
                        <a:buNone/>
                        <a:tabLst/>
                      </a:pPr>
                      <a:endParaRPr kumimoji="0" lang="en-US" sz="500" b="0" i="0" u="none" strike="noStrike" cap="none" normalizeH="0" baseline="0" dirty="0" smtClean="0">
                        <a:ln>
                          <a:noFill/>
                        </a:ln>
                        <a:solidFill>
                          <a:srgbClr val="000000"/>
                        </a:solidFill>
                        <a:effectLst/>
                        <a:latin typeface="Calibri" pitchFamily="34" charset="0"/>
                        <a:ea typeface="ＭＳ Ｐゴシック" pitchFamily="7" charset="-128"/>
                      </a:endParaRP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ea typeface="ＭＳ Ｐゴシック" pitchFamily="7" charset="-128"/>
                        </a:rPr>
                        <a:t>“Quick Facts About Medicare Plans and Protecting Your Personal Information”</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ＭＳ Ｐゴシック" pitchFamily="7" charset="-128"/>
                        </a:rPr>
                        <a:t>CMS Product No. 11147 </a:t>
                      </a:r>
                    </a:p>
                    <a:p>
                      <a:pPr marL="0" marR="0" lvl="0" indent="0" algn="l" defTabSz="914400" rtl="0" eaLnBrk="1" fontAlgn="base" latinLnBrk="0" hangingPunct="1">
                        <a:lnSpc>
                          <a:spcPct val="100000"/>
                        </a:lnSpc>
                        <a:spcBef>
                          <a:spcPts val="0"/>
                        </a:spcBef>
                        <a:spcAft>
                          <a:spcPts val="0"/>
                        </a:spcAft>
                        <a:buClrTx/>
                        <a:buSzTx/>
                        <a:buFontTx/>
                        <a:buNone/>
                        <a:tabLst/>
                      </a:pPr>
                      <a:endParaRPr kumimoji="0" lang="en-US" sz="500" b="0" i="0" u="none" strike="noStrike" cap="none" normalizeH="0" baseline="0" dirty="0" smtClean="0">
                        <a:ln>
                          <a:noFill/>
                        </a:ln>
                        <a:solidFill>
                          <a:srgbClr val="000000"/>
                        </a:solidFill>
                        <a:effectLst/>
                        <a:latin typeface="Calibri" pitchFamily="34" charset="0"/>
                        <a:ea typeface="ＭＳ Ｐゴシック" pitchFamily="7" charset="-128"/>
                      </a:endParaRP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1" i="0" u="none" strike="noStrike" kern="1200" cap="none" normalizeH="0" baseline="0" dirty="0" smtClean="0">
                          <a:ln>
                            <a:noFill/>
                          </a:ln>
                          <a:solidFill>
                            <a:srgbClr val="000000"/>
                          </a:solidFill>
                          <a:effectLst/>
                          <a:latin typeface="Calibri" pitchFamily="34" charset="0"/>
                          <a:ea typeface="ＭＳ Ｐゴシック" pitchFamily="7" charset="-128"/>
                          <a:cs typeface="+mn-cs"/>
                        </a:rPr>
                        <a:t>“4Rs for Fighting Fraud”</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ＭＳ Ｐゴシック" pitchFamily="7" charset="-128"/>
                        </a:rPr>
                        <a:t>CMS Product No. 11610</a:t>
                      </a:r>
                    </a:p>
                    <a:p>
                      <a:pPr marL="0" marR="0" lvl="0" indent="0" algn="l" defTabSz="914400" rtl="0" eaLnBrk="1" fontAlgn="base" latinLnBrk="0" hangingPunct="1">
                        <a:lnSpc>
                          <a:spcPct val="100000"/>
                        </a:lnSpc>
                        <a:spcBef>
                          <a:spcPts val="0"/>
                        </a:spcBef>
                        <a:spcAft>
                          <a:spcPts val="0"/>
                        </a:spcAft>
                        <a:buClrTx/>
                        <a:buSzTx/>
                        <a:buFontTx/>
                        <a:buNone/>
                        <a:tabLst/>
                      </a:pPr>
                      <a:endParaRPr kumimoji="0" lang="en-US" sz="500" b="0" i="0" u="none" strike="noStrike" cap="none" normalizeH="0" baseline="0" dirty="0" smtClean="0">
                        <a:ln>
                          <a:noFill/>
                        </a:ln>
                        <a:solidFill>
                          <a:srgbClr val="000000"/>
                        </a:solidFill>
                        <a:effectLst/>
                        <a:latin typeface="Calibri" pitchFamily="34" charset="0"/>
                        <a:ea typeface="ＭＳ Ｐゴシック" pitchFamily="7" charset="-128"/>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1" i="0" u="none" strike="noStrike" kern="1200" cap="none" normalizeH="0" baseline="0" dirty="0" smtClean="0">
                          <a:ln>
                            <a:noFill/>
                          </a:ln>
                          <a:solidFill>
                            <a:srgbClr val="000000"/>
                          </a:solidFill>
                          <a:effectLst/>
                          <a:latin typeface="Calibri" pitchFamily="34" charset="0"/>
                          <a:ea typeface="ＭＳ Ｐゴシック" pitchFamily="7" charset="-128"/>
                          <a:cs typeface="+mn-cs"/>
                        </a:rPr>
                        <a:t>“You Can Help Protect Yourself and Medicare From Fraud Committed by Dishonest Suppliers”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normalizeH="0" baseline="0" dirty="0" smtClean="0">
                          <a:ln>
                            <a:noFill/>
                          </a:ln>
                          <a:solidFill>
                            <a:srgbClr val="000000"/>
                          </a:solidFill>
                          <a:effectLst/>
                          <a:latin typeface="Calibri" pitchFamily="34" charset="0"/>
                          <a:ea typeface="ＭＳ Ｐゴシック" pitchFamily="7" charset="-128"/>
                          <a:cs typeface="+mn-cs"/>
                        </a:rPr>
                        <a:t>CMS Product No. </a:t>
                      </a:r>
                      <a:r>
                        <a:rPr lang="en-US" sz="1200" kern="1200" dirty="0" smtClean="0">
                          <a:solidFill>
                            <a:schemeClr val="tx1"/>
                          </a:solidFill>
                          <a:effectLst/>
                        </a:rPr>
                        <a:t>11442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To access these products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View and order single copies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dk1"/>
                          </a:solidFill>
                          <a:effectLst/>
                          <a:latin typeface="+mn-lt"/>
                          <a:ea typeface="+mn-ea"/>
                          <a:cs typeface="+mn-cs"/>
                          <a:hlinkClick r:id="rId15"/>
                        </a:rPr>
                        <a:t>Medicare.gov/Publications/Search</a:t>
                      </a:r>
                      <a:r>
                        <a:rPr lang="en-US" sz="1200" u="none" kern="1200" dirty="0" smtClean="0">
                          <a:solidFill>
                            <a:schemeClr val="dk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Order multiple copies (partners only)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dk1"/>
                          </a:solidFill>
                          <a:effectLst/>
                          <a:latin typeface="+mn-lt"/>
                          <a:ea typeface="+mn-ea"/>
                          <a:cs typeface="+mn-cs"/>
                          <a:hlinkClick r:id="rId16"/>
                        </a:rPr>
                        <a:t>productordering.cms.hhs.gov</a:t>
                      </a:r>
                      <a:r>
                        <a:rPr lang="en-US" sz="1200" u="none" kern="1200" dirty="0" smtClean="0">
                          <a:solidFill>
                            <a:schemeClr val="dk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(You must register your organization.)</a:t>
                      </a:r>
                    </a:p>
                    <a:p>
                      <a:pPr>
                        <a:lnSpc>
                          <a:spcPct val="100000"/>
                        </a:lnSpc>
                        <a:spcBef>
                          <a:spcPts val="0"/>
                        </a:spcBef>
                        <a:spcAft>
                          <a:spcPts val="0"/>
                        </a:spcAft>
                        <a:buNone/>
                      </a:pPr>
                      <a:endParaRPr lang="en-US" sz="1200" b="1" dirty="0" smtClean="0"/>
                    </a:p>
                    <a:p>
                      <a:pPr>
                        <a:lnSpc>
                          <a:spcPct val="100000"/>
                        </a:lnSpc>
                        <a:spcBef>
                          <a:spcPts val="0"/>
                        </a:spcBef>
                        <a:spcAft>
                          <a:spcPts val="0"/>
                        </a:spcAft>
                        <a:buNone/>
                      </a:pPr>
                      <a:endParaRPr lang="en-US" sz="1200" dirty="0" smtClean="0"/>
                    </a:p>
                    <a:p>
                      <a:pPr marL="0" algn="ctr" defTabSz="914400" rtl="0" eaLnBrk="1" latinLnBrk="0" hangingPunct="1">
                        <a:lnSpc>
                          <a:spcPct val="100000"/>
                        </a:lnSpc>
                        <a:spcBef>
                          <a:spcPts val="0"/>
                        </a:spcBef>
                        <a:spcAft>
                          <a:spcPts val="0"/>
                        </a:spcAft>
                      </a:pPr>
                      <a:endParaRPr lang="en-US" sz="1200" kern="1200" dirty="0" smtClean="0">
                        <a:solidFill>
                          <a:schemeClr val="tx1">
                            <a:tint val="75000"/>
                          </a:schemeClr>
                        </a:solidFill>
                        <a:latin typeface="+mn-lt"/>
                        <a:ea typeface="+mn-ea"/>
                        <a:cs typeface="+mn-cs"/>
                      </a:endParaRPr>
                    </a:p>
                  </a:txBody>
                  <a:tcPr marL="57494" marR="57494" marT="34290" marB="34290"/>
                </a:tc>
                <a:extLst>
                  <a:ext uri="{0D108BD9-81ED-4DB2-BD59-A6C34878D82A}">
                    <a16:rowId xmlns:a16="http://schemas.microsoft.com/office/drawing/2014/main" xmlns="" val="10001"/>
                  </a:ext>
                </a:extLst>
              </a:tr>
            </a:tbl>
          </a:graphicData>
        </a:graphic>
      </p:graphicFrame>
      <p:sp>
        <p:nvSpPr>
          <p:cNvPr id="7" name="Date Placeholder 6"/>
          <p:cNvSpPr>
            <a:spLocks noGrp="1"/>
          </p:cNvSpPr>
          <p:nvPr>
            <p:ph type="dt" sz="half" idx="2"/>
          </p:nvPr>
        </p:nvSpPr>
        <p:spPr>
          <a:xfrm>
            <a:off x="434340" y="6492875"/>
            <a:ext cx="2057400" cy="365125"/>
          </a:xfrm>
        </p:spPr>
        <p:txBody>
          <a:bodyPr/>
          <a:lstStyle/>
          <a:p>
            <a:r>
              <a:rPr lang="en-US" dirty="0" smtClean="0">
                <a:solidFill>
                  <a:prstClr val="black">
                    <a:tint val="75000"/>
                  </a:prstClr>
                </a:solidFill>
              </a:rPr>
              <a:t>May 2016</a:t>
            </a:r>
            <a:endParaRPr lang="en-US" dirty="0">
              <a:solidFill>
                <a:prstClr val="black">
                  <a:tint val="75000"/>
                </a:prstClr>
              </a:solidFill>
            </a:endParaRPr>
          </a:p>
        </p:txBody>
      </p:sp>
      <p:sp>
        <p:nvSpPr>
          <p:cNvPr id="10" name="Footer Placeholder 4"/>
          <p:cNvSpPr txBox="1">
            <a:spLocks/>
          </p:cNvSpPr>
          <p:nvPr/>
        </p:nvSpPr>
        <p:spPr>
          <a:xfrm>
            <a:off x="3181350" y="65087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Medicare and Medicaid Fraud and Abuse Prevention</a:t>
            </a:r>
            <a:endParaRPr lang="en-US" dirty="0"/>
          </a:p>
        </p:txBody>
      </p:sp>
      <p:sp>
        <p:nvSpPr>
          <p:cNvPr id="11" name="Slide Number Placeholder 1"/>
          <p:cNvSpPr txBox="1">
            <a:spLocks/>
          </p:cNvSpPr>
          <p:nvPr/>
        </p:nvSpPr>
        <p:spPr>
          <a:xfrm>
            <a:off x="6610350" y="65087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48</a:t>
            </a:r>
            <a:endParaRPr lang="en-US" dirty="0"/>
          </a:p>
        </p:txBody>
      </p:sp>
    </p:spTree>
    <p:extLst>
      <p:ext uri="{BB962C8B-B14F-4D97-AF65-F5344CB8AC3E}">
        <p14:creationId xmlns:p14="http://schemas.microsoft.com/office/powerpoint/2010/main" val="12560608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51580"/>
          </a:xfrm>
        </p:spPr>
        <p:txBody>
          <a:bodyPr/>
          <a:lstStyle/>
          <a:p>
            <a:r>
              <a:rPr lang="en-US" dirty="0" smtClean="0"/>
              <a:t>Fraud Prevention Toolkit</a:t>
            </a:r>
            <a:endParaRPr lang="en-US" dirty="0"/>
          </a:p>
        </p:txBody>
      </p:sp>
      <p:sp>
        <p:nvSpPr>
          <p:cNvPr id="3" name="Content Placeholder 2"/>
          <p:cNvSpPr>
            <a:spLocks noGrp="1"/>
          </p:cNvSpPr>
          <p:nvPr>
            <p:ph idx="1"/>
          </p:nvPr>
        </p:nvSpPr>
        <p:spPr/>
        <p:txBody>
          <a:bodyPr>
            <a:normAutofit lnSpcReduction="10000"/>
          </a:bodyPr>
          <a:lstStyle/>
          <a:p>
            <a:pPr>
              <a:spcBef>
                <a:spcPts val="600"/>
              </a:spcBef>
            </a:pPr>
            <a:r>
              <a:rPr lang="en-US" dirty="0" smtClean="0"/>
              <a:t>Visit CMS.gov to access the Fraud Prevention Toolkit, which includes</a:t>
            </a:r>
          </a:p>
          <a:p>
            <a:pPr marL="574675" lvl="1" indent="-287338">
              <a:spcBef>
                <a:spcPts val="600"/>
              </a:spcBef>
            </a:pPr>
            <a:r>
              <a:rPr lang="en-US" dirty="0"/>
              <a:t>The 4Rs </a:t>
            </a:r>
            <a:r>
              <a:rPr lang="en-US" dirty="0" smtClean="0"/>
              <a:t>brochure</a:t>
            </a:r>
          </a:p>
          <a:p>
            <a:pPr marL="862013" lvl="2" indent="-292100">
              <a:spcBef>
                <a:spcPts val="600"/>
              </a:spcBef>
            </a:pPr>
            <a:r>
              <a:rPr lang="en-US" dirty="0" smtClean="0"/>
              <a:t>Record, Review, Report, and Remember</a:t>
            </a:r>
            <a:endParaRPr lang="en-US" dirty="0"/>
          </a:p>
          <a:p>
            <a:pPr marL="574675" lvl="1" indent="-287338">
              <a:spcBef>
                <a:spcPts val="600"/>
              </a:spcBef>
            </a:pPr>
            <a:r>
              <a:rPr lang="en-US" dirty="0"/>
              <a:t>Fact sheets on preventing and detecting fraud</a:t>
            </a:r>
          </a:p>
          <a:p>
            <a:pPr marL="574675" lvl="1" indent="-287338">
              <a:spcBef>
                <a:spcPts val="600"/>
              </a:spcBef>
            </a:pPr>
            <a:r>
              <a:rPr lang="en-US" dirty="0"/>
              <a:t>Frequently Asked Questions</a:t>
            </a:r>
          </a:p>
          <a:p>
            <a:pPr>
              <a:spcBef>
                <a:spcPts val="600"/>
              </a:spcBef>
            </a:pPr>
            <a:r>
              <a:rPr lang="en-US" dirty="0" smtClean="0"/>
              <a:t>CMS.gov also has information about the Center for Program Integrity and fraud prevention efforts in Original Medicare (fee-for-service), Part C and Part D, and Medicaid</a:t>
            </a:r>
            <a:endParaRPr lang="en-US" dirty="0"/>
          </a:p>
        </p:txBody>
      </p:sp>
      <p:sp>
        <p:nvSpPr>
          <p:cNvPr id="10" name="Date Placeholder 3"/>
          <p:cNvSpPr>
            <a:spLocks noGrp="1"/>
          </p:cNvSpPr>
          <p:nvPr>
            <p:ph type="dt" sz="half" idx="10"/>
          </p:nvPr>
        </p:nvSpPr>
        <p:spPr/>
        <p:txBody>
          <a:bodyPr/>
          <a:lstStyle/>
          <a:p>
            <a:r>
              <a:rPr lang="en-US" smtClean="0"/>
              <a:t>May 2016</a:t>
            </a:r>
            <a:endParaRPr lang="en-US" dirty="0"/>
          </a:p>
        </p:txBody>
      </p:sp>
      <p:sp>
        <p:nvSpPr>
          <p:cNvPr id="11"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7" name="Slide Number Placeholder 1"/>
          <p:cNvSpPr>
            <a:spLocks noGrp="1"/>
          </p:cNvSpPr>
          <p:nvPr>
            <p:ph type="sldNum" sz="quarter" idx="12"/>
          </p:nvPr>
        </p:nvSpPr>
        <p:spPr>
          <a:xfrm>
            <a:off x="6457950" y="6356351"/>
            <a:ext cx="2057400" cy="365125"/>
          </a:xfrm>
        </p:spPr>
        <p:txBody>
          <a:bodyPr/>
          <a:lstStyle/>
          <a:p>
            <a:r>
              <a:rPr lang="en-US" dirty="0" smtClean="0"/>
              <a:t>49</a:t>
            </a:r>
            <a:endParaRPr lang="en-US" dirty="0"/>
          </a:p>
        </p:txBody>
      </p:sp>
    </p:spTree>
    <p:extLst>
      <p:ext uri="{BB962C8B-B14F-4D97-AF65-F5344CB8AC3E}">
        <p14:creationId xmlns:p14="http://schemas.microsoft.com/office/powerpoint/2010/main" val="3509702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1"/>
            <a:ext cx="9144000" cy="951580"/>
          </a:xfrm>
        </p:spPr>
        <p:txBody>
          <a:bodyPr/>
          <a:lstStyle/>
          <a:p>
            <a:r>
              <a:rPr lang="en-US" dirty="0" smtClean="0"/>
              <a:t>Protecting Taxpayer Dollars</a:t>
            </a:r>
          </a:p>
        </p:txBody>
      </p:sp>
      <p:sp>
        <p:nvSpPr>
          <p:cNvPr id="3" name="Content Placeholder 2"/>
          <p:cNvSpPr>
            <a:spLocks noGrp="1"/>
          </p:cNvSpPr>
          <p:nvPr>
            <p:ph idx="1"/>
          </p:nvPr>
        </p:nvSpPr>
        <p:spPr>
          <a:xfrm>
            <a:off x="435935" y="1130968"/>
            <a:ext cx="8165805" cy="5045995"/>
          </a:xfrm>
        </p:spPr>
        <p:txBody>
          <a:bodyPr>
            <a:normAutofit fontScale="92500"/>
          </a:bodyPr>
          <a:lstStyle/>
          <a:p>
            <a:pPr marL="0" indent="0">
              <a:lnSpc>
                <a:spcPct val="110000"/>
              </a:lnSpc>
              <a:spcBef>
                <a:spcPts val="600"/>
              </a:spcBef>
              <a:buNone/>
            </a:pPr>
            <a:r>
              <a:rPr lang="en-US" dirty="0" smtClean="0"/>
              <a:t>The Centers for Medicare &amp; Medicaid Services must </a:t>
            </a:r>
          </a:p>
          <a:p>
            <a:pPr marL="509588" lvl="1" indent="-222250">
              <a:lnSpc>
                <a:spcPct val="110000"/>
              </a:lnSpc>
              <a:spcBef>
                <a:spcPts val="600"/>
              </a:spcBef>
            </a:pPr>
            <a:r>
              <a:rPr lang="en-US" dirty="0" smtClean="0"/>
              <a:t>Protect Medicare Trust Funds</a:t>
            </a:r>
          </a:p>
          <a:p>
            <a:pPr marL="796925" lvl="2" indent="-287338">
              <a:lnSpc>
                <a:spcPct val="110000"/>
              </a:lnSpc>
              <a:spcBef>
                <a:spcPts val="600"/>
              </a:spcBef>
            </a:pPr>
            <a:r>
              <a:rPr lang="en-US" dirty="0" smtClean="0"/>
              <a:t>Medicare Hospital Insurance (Part A) Trust Fund</a:t>
            </a:r>
          </a:p>
          <a:p>
            <a:pPr marL="796925" lvl="2" indent="-287338">
              <a:lnSpc>
                <a:spcPct val="110000"/>
              </a:lnSpc>
              <a:spcBef>
                <a:spcPts val="600"/>
              </a:spcBef>
            </a:pPr>
            <a:r>
              <a:rPr lang="en-US" dirty="0" smtClean="0"/>
              <a:t>Supplementary Medical Insurance (Part B) Trust Fund</a:t>
            </a:r>
          </a:p>
          <a:p>
            <a:pPr marL="509588" lvl="1" indent="-222250">
              <a:lnSpc>
                <a:spcPct val="110000"/>
              </a:lnSpc>
              <a:spcBef>
                <a:spcPts val="600"/>
              </a:spcBef>
            </a:pPr>
            <a:r>
              <a:rPr lang="en-US" dirty="0"/>
              <a:t>Protect the public resources that fund the Medicaid programs</a:t>
            </a:r>
          </a:p>
          <a:p>
            <a:pPr marL="509588" lvl="1" indent="-222250">
              <a:lnSpc>
                <a:spcPct val="110000"/>
              </a:lnSpc>
              <a:spcBef>
                <a:spcPts val="600"/>
              </a:spcBef>
            </a:pPr>
            <a:r>
              <a:rPr lang="en-US" dirty="0"/>
              <a:t>Manage the careful balance </a:t>
            </a:r>
            <a:r>
              <a:rPr lang="en-US" dirty="0" smtClean="0"/>
              <a:t>between paying </a:t>
            </a:r>
            <a:r>
              <a:rPr lang="en-US" dirty="0"/>
              <a:t>claims quickly </a:t>
            </a:r>
            <a:r>
              <a:rPr lang="en-US" dirty="0" smtClean="0"/>
              <a:t>and limiting </a:t>
            </a:r>
            <a:r>
              <a:rPr lang="en-US" dirty="0"/>
              <a:t>burden on the provider community with conducting reviews that prevent and detect fraud </a:t>
            </a:r>
          </a:p>
          <a:p>
            <a:pPr>
              <a:lnSpc>
                <a:spcPct val="110000"/>
              </a:lnSpc>
              <a:spcBef>
                <a:spcPts val="600"/>
              </a:spcBef>
            </a:pPr>
            <a:endParaRPr lang="en-US" dirty="0" smtClean="0"/>
          </a:p>
          <a:p>
            <a:pPr>
              <a:lnSpc>
                <a:spcPct val="110000"/>
              </a:lnSpc>
              <a:spcBef>
                <a:spcPts val="600"/>
              </a:spcBef>
            </a:pPr>
            <a:endParaRPr lang="en-US" dirty="0"/>
          </a:p>
        </p:txBody>
      </p:sp>
      <p:sp>
        <p:nvSpPr>
          <p:cNvPr id="10" name="Date Placeholder 3"/>
          <p:cNvSpPr>
            <a:spLocks noGrp="1"/>
          </p:cNvSpPr>
          <p:nvPr>
            <p:ph type="dt" sz="half" idx="10"/>
          </p:nvPr>
        </p:nvSpPr>
        <p:spPr/>
        <p:txBody>
          <a:bodyPr/>
          <a:lstStyle/>
          <a:p>
            <a:r>
              <a:rPr lang="en-US" smtClean="0"/>
              <a:t>May 2016</a:t>
            </a:r>
            <a:endParaRPr lang="en-US" dirty="0"/>
          </a:p>
        </p:txBody>
      </p:sp>
      <p:sp>
        <p:nvSpPr>
          <p:cNvPr id="11"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7" name="Slide Number Placeholder 1"/>
          <p:cNvSpPr>
            <a:spLocks noGrp="1"/>
          </p:cNvSpPr>
          <p:nvPr>
            <p:ph type="sldNum" sz="quarter" idx="12"/>
          </p:nvPr>
        </p:nvSpPr>
        <p:spPr>
          <a:xfrm>
            <a:off x="6457950" y="6356351"/>
            <a:ext cx="2057400" cy="365125"/>
          </a:xfrm>
        </p:spPr>
        <p:txBody>
          <a:bodyPr/>
          <a:lstStyle/>
          <a:p>
            <a:r>
              <a:rPr lang="en-US" dirty="0" smtClean="0"/>
              <a:t>5</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This Training </a:t>
            </a:r>
            <a:r>
              <a:rPr lang="en-US" dirty="0"/>
              <a:t>P</a:t>
            </a:r>
            <a:r>
              <a:rPr lang="en-US" dirty="0" smtClean="0"/>
              <a:t>rovided by the</a:t>
            </a:r>
            <a:endParaRPr lang="en-US" dirty="0"/>
          </a:p>
        </p:txBody>
      </p:sp>
      <p:sp>
        <p:nvSpPr>
          <p:cNvPr id="9" name="Content Placeholder 2"/>
          <p:cNvSpPr txBox="1">
            <a:spLocks/>
          </p:cNvSpPr>
          <p:nvPr/>
        </p:nvSpPr>
        <p:spPr>
          <a:xfrm>
            <a:off x="381000" y="1234440"/>
            <a:ext cx="8414084" cy="50863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600"/>
              </a:spcBef>
              <a:buNone/>
            </a:pPr>
            <a:r>
              <a:rPr lang="en-US" dirty="0"/>
              <a:t>CMS National Training Program (NTP)</a:t>
            </a:r>
          </a:p>
          <a:p>
            <a:pPr marL="0" indent="0" algn="ctr">
              <a:spcBef>
                <a:spcPts val="600"/>
              </a:spcBef>
              <a:buNone/>
            </a:pPr>
            <a:endParaRPr lang="en-US" sz="1000" dirty="0"/>
          </a:p>
          <a:p>
            <a:pPr marL="0" indent="0" algn="ctr">
              <a:spcBef>
                <a:spcPts val="600"/>
              </a:spcBef>
              <a:buNone/>
            </a:pPr>
            <a:r>
              <a:rPr lang="en-US" dirty="0"/>
              <a:t>For questions about training products, email </a:t>
            </a:r>
            <a:r>
              <a:rPr lang="en-US" dirty="0">
                <a:hlinkClick r:id="rId3"/>
              </a:rPr>
              <a:t>training@cms.hhs.gov</a:t>
            </a:r>
            <a:r>
              <a:rPr lang="en-US" dirty="0"/>
              <a:t>.</a:t>
            </a:r>
          </a:p>
          <a:p>
            <a:pPr marL="0" indent="0" algn="ctr">
              <a:spcBef>
                <a:spcPts val="600"/>
              </a:spcBef>
              <a:buNone/>
            </a:pPr>
            <a:endParaRPr lang="en-US" sz="1000" dirty="0"/>
          </a:p>
          <a:p>
            <a:pPr marL="0" indent="0" algn="ctr">
              <a:spcBef>
                <a:spcPts val="600"/>
              </a:spcBef>
              <a:buNone/>
            </a:pPr>
            <a:r>
              <a:rPr lang="en-US" dirty="0"/>
              <a:t>To view all available NTP training materials, </a:t>
            </a:r>
          </a:p>
          <a:p>
            <a:pPr marL="0" indent="0" algn="ctr">
              <a:spcBef>
                <a:spcPts val="600"/>
              </a:spcBef>
              <a:buNone/>
            </a:pPr>
            <a:r>
              <a:rPr lang="en-US" dirty="0"/>
              <a:t>or to subscribe to our email list, visit</a:t>
            </a:r>
          </a:p>
          <a:p>
            <a:pPr marL="0" indent="0" algn="ctr">
              <a:spcBef>
                <a:spcPts val="600"/>
              </a:spcBef>
              <a:buNone/>
            </a:pPr>
            <a:r>
              <a:rPr lang="en-US" u="sng" dirty="0" smtClean="0">
                <a:hlinkClick r:id="rId4"/>
              </a:rPr>
              <a:t>CMS.gov/outreach-and-education/training/CMSNationalTrainingProgram</a:t>
            </a:r>
            <a:r>
              <a:rPr lang="en-US" dirty="0"/>
              <a:t>.</a:t>
            </a:r>
            <a:endParaRPr lang="en-US" dirty="0" smtClean="0"/>
          </a:p>
          <a:p>
            <a:pPr marL="0" indent="0">
              <a:buNone/>
            </a:pPr>
            <a:endParaRPr lang="en-US" dirty="0"/>
          </a:p>
        </p:txBody>
      </p:sp>
    </p:spTree>
    <p:extLst>
      <p:ext uri="{BB962C8B-B14F-4D97-AF65-F5344CB8AC3E}">
        <p14:creationId xmlns:p14="http://schemas.microsoft.com/office/powerpoint/2010/main" val="1698126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1"/>
            <a:ext cx="9144000" cy="951580"/>
          </a:xfrm>
        </p:spPr>
        <p:txBody>
          <a:bodyPr/>
          <a:lstStyle/>
          <a:p>
            <a:r>
              <a:rPr lang="en-US" dirty="0" smtClean="0"/>
              <a:t>Examples of Fraud</a:t>
            </a:r>
          </a:p>
        </p:txBody>
      </p:sp>
      <p:sp>
        <p:nvSpPr>
          <p:cNvPr id="3" name="Content Placeholder 2"/>
          <p:cNvSpPr>
            <a:spLocks noGrp="1"/>
          </p:cNvSpPr>
          <p:nvPr>
            <p:ph idx="1"/>
          </p:nvPr>
        </p:nvSpPr>
        <p:spPr>
          <a:xfrm>
            <a:off x="365760" y="937928"/>
            <a:ext cx="8422640" cy="5045995"/>
          </a:xfrm>
        </p:spPr>
        <p:txBody>
          <a:bodyPr>
            <a:noAutofit/>
          </a:bodyPr>
          <a:lstStyle/>
          <a:p>
            <a:pPr>
              <a:spcBef>
                <a:spcPts val="600"/>
              </a:spcBef>
            </a:pPr>
            <a:r>
              <a:rPr lang="en-US" sz="2800" dirty="0" smtClean="0"/>
              <a:t>Medicare or Medicaid is billed for </a:t>
            </a:r>
          </a:p>
          <a:p>
            <a:pPr marL="509588" lvl="1" indent="-222250">
              <a:spcBef>
                <a:spcPts val="600"/>
              </a:spcBef>
            </a:pPr>
            <a:r>
              <a:rPr lang="en-US" sz="2600" dirty="0" smtClean="0"/>
              <a:t>Services you never received</a:t>
            </a:r>
          </a:p>
          <a:p>
            <a:pPr marL="509588" lvl="1" indent="-222250">
              <a:spcBef>
                <a:spcPts val="600"/>
              </a:spcBef>
            </a:pPr>
            <a:r>
              <a:rPr lang="en-US" sz="2600" dirty="0"/>
              <a:t>Equipment you never got or </a:t>
            </a:r>
            <a:r>
              <a:rPr lang="en-US" sz="2600" dirty="0" smtClean="0"/>
              <a:t>that was </a:t>
            </a:r>
            <a:r>
              <a:rPr lang="en-US" sz="2600" dirty="0"/>
              <a:t>returned</a:t>
            </a:r>
          </a:p>
          <a:p>
            <a:pPr>
              <a:spcBef>
                <a:spcPts val="600"/>
              </a:spcBef>
            </a:pPr>
            <a:r>
              <a:rPr lang="en-US" sz="2800" dirty="0" smtClean="0"/>
              <a:t>Documents are altered to gain a higher payment </a:t>
            </a:r>
          </a:p>
          <a:p>
            <a:pPr>
              <a:spcBef>
                <a:spcPts val="600"/>
              </a:spcBef>
            </a:pPr>
            <a:r>
              <a:rPr lang="en-US" sz="2800" dirty="0" smtClean="0"/>
              <a:t>Misrepresentation of dates, descriptions of furnished services, or your identity</a:t>
            </a:r>
          </a:p>
          <a:p>
            <a:pPr>
              <a:spcBef>
                <a:spcPts val="600"/>
              </a:spcBef>
            </a:pPr>
            <a:r>
              <a:rPr lang="en-US" sz="2800" dirty="0" smtClean="0"/>
              <a:t>Someone uses your Medicare or Medicaid card with or without your permission</a:t>
            </a:r>
          </a:p>
          <a:p>
            <a:pPr>
              <a:spcBef>
                <a:spcPts val="600"/>
              </a:spcBef>
            </a:pPr>
            <a:r>
              <a:rPr lang="en-US" sz="2800" dirty="0" smtClean="0"/>
              <a:t>A company uses false information to mislead you into joining a Medicare plan </a:t>
            </a:r>
          </a:p>
          <a:p>
            <a:pPr>
              <a:spcBef>
                <a:spcPts val="600"/>
              </a:spcBef>
            </a:pPr>
            <a:r>
              <a:rPr lang="en-US" sz="2800" dirty="0" smtClean="0"/>
              <a:t>For recent examples of fraud by region visit, </a:t>
            </a:r>
            <a:r>
              <a:rPr lang="en-US" sz="2800" dirty="0" smtClean="0">
                <a:hlinkClick r:id="rId3"/>
              </a:rPr>
              <a:t>medic-outreach.rainmakerssolutions.com/fraud-in-the-news/</a:t>
            </a:r>
            <a:endParaRPr lang="en-US" sz="2800" dirty="0"/>
          </a:p>
        </p:txBody>
      </p:sp>
      <p:sp>
        <p:nvSpPr>
          <p:cNvPr id="7" name="Date Placeholder 3"/>
          <p:cNvSpPr>
            <a:spLocks noGrp="1"/>
          </p:cNvSpPr>
          <p:nvPr>
            <p:ph type="dt" sz="half" idx="10"/>
          </p:nvPr>
        </p:nvSpPr>
        <p:spPr>
          <a:xfrm>
            <a:off x="628650" y="6417311"/>
            <a:ext cx="2057400" cy="365125"/>
          </a:xfrm>
        </p:spPr>
        <p:txBody>
          <a:bodyPr/>
          <a:lstStyle/>
          <a:p>
            <a:r>
              <a:rPr lang="en-US" smtClean="0"/>
              <a:t>May 2016</a:t>
            </a:r>
            <a:endParaRPr lang="en-US" dirty="0"/>
          </a:p>
        </p:txBody>
      </p:sp>
      <p:sp>
        <p:nvSpPr>
          <p:cNvPr id="8" name="Footer Placeholder 4"/>
          <p:cNvSpPr>
            <a:spLocks noGrp="1"/>
          </p:cNvSpPr>
          <p:nvPr>
            <p:ph type="ftr" sz="quarter" idx="11"/>
          </p:nvPr>
        </p:nvSpPr>
        <p:spPr>
          <a:xfrm>
            <a:off x="3028950" y="6417311"/>
            <a:ext cx="3086100" cy="365125"/>
          </a:xfrm>
        </p:spPr>
        <p:txBody>
          <a:bodyPr/>
          <a:lstStyle/>
          <a:p>
            <a:r>
              <a:rPr lang="en-US" dirty="0" smtClean="0">
                <a:solidFill>
                  <a:schemeClr val="bg2"/>
                </a:solidFill>
              </a:rPr>
              <a:t>Medicare and Medicaid Fraud and Abuse Prevention</a:t>
            </a:r>
            <a:endParaRPr lang="en-US" dirty="0">
              <a:solidFill>
                <a:schemeClr val="bg2"/>
              </a:solidFill>
            </a:endParaRPr>
          </a:p>
        </p:txBody>
      </p:sp>
      <p:sp>
        <p:nvSpPr>
          <p:cNvPr id="9" name="Slide Number Placeholder 1"/>
          <p:cNvSpPr>
            <a:spLocks noGrp="1"/>
          </p:cNvSpPr>
          <p:nvPr>
            <p:ph type="sldNum" sz="quarter" idx="12"/>
          </p:nvPr>
        </p:nvSpPr>
        <p:spPr>
          <a:xfrm>
            <a:off x="6731000" y="6417310"/>
            <a:ext cx="2057400" cy="365125"/>
          </a:xfrm>
        </p:spPr>
        <p:txBody>
          <a:bodyPr/>
          <a:lstStyle/>
          <a:p>
            <a:r>
              <a:rPr lang="en-US" dirty="0" smtClean="0"/>
              <a:t>6</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0" y="1"/>
            <a:ext cx="9144000" cy="951580"/>
          </a:xfrm>
        </p:spPr>
        <p:txBody>
          <a:bodyPr/>
          <a:lstStyle/>
          <a:p>
            <a:r>
              <a:rPr lang="en-US" dirty="0" smtClean="0"/>
              <a:t>Consequences of Sharing a </a:t>
            </a:r>
            <a:br>
              <a:rPr lang="en-US" dirty="0" smtClean="0"/>
            </a:br>
            <a:r>
              <a:rPr lang="en-US" dirty="0" smtClean="0"/>
              <a:t>Medicaid Card or Number</a:t>
            </a:r>
          </a:p>
        </p:txBody>
      </p:sp>
      <p:sp>
        <p:nvSpPr>
          <p:cNvPr id="55299" name="Content Placeholder 2"/>
          <p:cNvSpPr>
            <a:spLocks noGrp="1"/>
          </p:cNvSpPr>
          <p:nvPr>
            <p:ph idx="1"/>
          </p:nvPr>
        </p:nvSpPr>
        <p:spPr/>
        <p:txBody>
          <a:bodyPr>
            <a:noAutofit/>
          </a:bodyPr>
          <a:lstStyle/>
          <a:p>
            <a:pPr>
              <a:spcBef>
                <a:spcPts val="600"/>
              </a:spcBef>
            </a:pPr>
            <a:r>
              <a:rPr lang="en-US" dirty="0" smtClean="0"/>
              <a:t>Medicaid-specific lock-in program</a:t>
            </a:r>
          </a:p>
          <a:p>
            <a:pPr marL="509588" lvl="1" indent="-222250">
              <a:spcBef>
                <a:spcPts val="600"/>
              </a:spcBef>
            </a:pPr>
            <a:r>
              <a:rPr lang="en-US" dirty="0" smtClean="0"/>
              <a:t>Limits you to certain doctors/drug stores/hospitals</a:t>
            </a:r>
          </a:p>
          <a:p>
            <a:pPr marL="796925" lvl="2" indent="-287338">
              <a:spcBef>
                <a:spcPts val="600"/>
              </a:spcBef>
            </a:pPr>
            <a:r>
              <a:rPr lang="en-US" sz="2600" dirty="0"/>
              <a:t>For activities like ER visits for non-emergency care and using multiple doctors that duplicate treatment/medication</a:t>
            </a:r>
          </a:p>
          <a:p>
            <a:pPr>
              <a:spcBef>
                <a:spcPts val="600"/>
              </a:spcBef>
            </a:pPr>
            <a:r>
              <a:rPr lang="en-US" dirty="0" smtClean="0"/>
              <a:t>Your medical records could be wrong</a:t>
            </a:r>
          </a:p>
          <a:p>
            <a:pPr>
              <a:spcBef>
                <a:spcPts val="600"/>
              </a:spcBef>
            </a:pPr>
            <a:r>
              <a:rPr lang="en-US" dirty="0" smtClean="0"/>
              <a:t>You may have to pay money back or be fined</a:t>
            </a:r>
          </a:p>
          <a:p>
            <a:pPr>
              <a:spcBef>
                <a:spcPts val="600"/>
              </a:spcBef>
            </a:pPr>
            <a:r>
              <a:rPr lang="en-US" dirty="0" smtClean="0"/>
              <a:t>You could be arrested</a:t>
            </a:r>
          </a:p>
          <a:p>
            <a:pPr>
              <a:spcBef>
                <a:spcPts val="600"/>
              </a:spcBef>
            </a:pPr>
            <a:r>
              <a:rPr lang="en-US" dirty="0" smtClean="0"/>
              <a:t>You might lose your Medicaid benefits</a:t>
            </a:r>
          </a:p>
          <a:p>
            <a:pPr>
              <a:spcBef>
                <a:spcPts val="600"/>
              </a:spcBef>
            </a:pPr>
            <a:endParaRPr lang="en-US" dirty="0" smtClean="0"/>
          </a:p>
        </p:txBody>
      </p:sp>
      <p:pic>
        <p:nvPicPr>
          <p:cNvPr id="4098" name="Picture 2" descr="Image of a handcuff that is placed on a paper. The handcuff is positionally placed so that it circles the word &quot;fraud.&quot;" title="Image with handcuf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8239" y="5049520"/>
            <a:ext cx="1617644" cy="866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Date Placeholder 3"/>
          <p:cNvSpPr>
            <a:spLocks noGrp="1"/>
          </p:cNvSpPr>
          <p:nvPr>
            <p:ph type="dt" sz="half" idx="10"/>
          </p:nvPr>
        </p:nvSpPr>
        <p:spPr/>
        <p:txBody>
          <a:bodyPr/>
          <a:lstStyle/>
          <a:p>
            <a:r>
              <a:rPr lang="en-US" smtClean="0"/>
              <a:t>May 2016</a:t>
            </a:r>
            <a:endParaRPr lang="en-US" dirty="0"/>
          </a:p>
        </p:txBody>
      </p:sp>
      <p:sp>
        <p:nvSpPr>
          <p:cNvPr id="11"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8" name="Slide Number Placeholder 1"/>
          <p:cNvSpPr>
            <a:spLocks noGrp="1"/>
          </p:cNvSpPr>
          <p:nvPr>
            <p:ph type="sldNum" sz="quarter" idx="12"/>
          </p:nvPr>
        </p:nvSpPr>
        <p:spPr>
          <a:xfrm>
            <a:off x="6457950" y="6356351"/>
            <a:ext cx="2057400" cy="365125"/>
          </a:xfrm>
        </p:spPr>
        <p:txBody>
          <a:bodyPr/>
          <a:lstStyle/>
          <a:p>
            <a:r>
              <a:rPr lang="en-US" dirty="0" smtClean="0"/>
              <a:t>7</a:t>
            </a:r>
            <a:endParaRPr lang="en-US" dirty="0"/>
          </a:p>
        </p:txBody>
      </p:sp>
    </p:spTree>
    <p:extLst>
      <p:ext uri="{BB962C8B-B14F-4D97-AF65-F5344CB8AC3E}">
        <p14:creationId xmlns:p14="http://schemas.microsoft.com/office/powerpoint/2010/main" val="3348812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1"/>
            <a:ext cx="9144000" cy="951580"/>
          </a:xfrm>
        </p:spPr>
        <p:txBody>
          <a:bodyPr/>
          <a:lstStyle/>
          <a:p>
            <a:r>
              <a:rPr lang="en-US" dirty="0" smtClean="0"/>
              <a:t>Who Commits Fraud?</a:t>
            </a:r>
          </a:p>
        </p:txBody>
      </p:sp>
      <p:sp>
        <p:nvSpPr>
          <p:cNvPr id="17411" name="Content Placeholder 2"/>
          <p:cNvSpPr>
            <a:spLocks noGrp="1"/>
          </p:cNvSpPr>
          <p:nvPr>
            <p:ph idx="1"/>
          </p:nvPr>
        </p:nvSpPr>
        <p:spPr>
          <a:xfrm>
            <a:off x="628650" y="1130968"/>
            <a:ext cx="7886700" cy="5045995"/>
          </a:xfrm>
        </p:spPr>
        <p:txBody>
          <a:bodyPr>
            <a:noAutofit/>
          </a:bodyPr>
          <a:lstStyle/>
          <a:p>
            <a:pPr>
              <a:spcBef>
                <a:spcPts val="600"/>
              </a:spcBef>
            </a:pPr>
            <a:r>
              <a:rPr lang="en-US" dirty="0" smtClean="0"/>
              <a:t>Most individuals and organizations that work with Medicare and Medicaid are honest </a:t>
            </a:r>
          </a:p>
          <a:p>
            <a:pPr>
              <a:spcBef>
                <a:spcPts val="600"/>
              </a:spcBef>
            </a:pPr>
            <a:r>
              <a:rPr lang="en-US" dirty="0" smtClean="0"/>
              <a:t>However, anyone can commit fraud</a:t>
            </a:r>
          </a:p>
          <a:p>
            <a:pPr marL="509588" lvl="1" indent="-222250">
              <a:spcBef>
                <a:spcPts val="600"/>
              </a:spcBef>
            </a:pPr>
            <a:r>
              <a:rPr lang="en-US" dirty="0" smtClean="0"/>
              <a:t>Doctors and health care providers</a:t>
            </a:r>
          </a:p>
          <a:p>
            <a:pPr marL="509588" lvl="1" indent="-222250">
              <a:spcBef>
                <a:spcPts val="600"/>
              </a:spcBef>
            </a:pPr>
            <a:r>
              <a:rPr lang="en-US" dirty="0" smtClean="0"/>
              <a:t>Suppliers of durable medical equipment</a:t>
            </a:r>
          </a:p>
          <a:p>
            <a:pPr marL="509588" lvl="1" indent="-222250">
              <a:spcBef>
                <a:spcPts val="600"/>
              </a:spcBef>
            </a:pPr>
            <a:r>
              <a:rPr lang="en-US" dirty="0" smtClean="0"/>
              <a:t>Employees of doctors or suppliers </a:t>
            </a:r>
          </a:p>
          <a:p>
            <a:pPr marL="509588" lvl="1" indent="-222250">
              <a:spcBef>
                <a:spcPts val="600"/>
              </a:spcBef>
            </a:pPr>
            <a:r>
              <a:rPr lang="en-US" dirty="0" smtClean="0"/>
              <a:t>Employees of companies that manage Medicare billing</a:t>
            </a:r>
          </a:p>
          <a:p>
            <a:pPr marL="509588" lvl="1" indent="-222250">
              <a:spcBef>
                <a:spcPts val="600"/>
              </a:spcBef>
            </a:pPr>
            <a:r>
              <a:rPr lang="en-US" dirty="0" smtClean="0"/>
              <a:t>People with Medicare and/or Medicaid</a:t>
            </a:r>
          </a:p>
          <a:p>
            <a:pPr lvl="1">
              <a:spcBef>
                <a:spcPts val="600"/>
              </a:spcBef>
            </a:pPr>
            <a:endParaRPr lang="en-US" dirty="0" smtClean="0"/>
          </a:p>
          <a:p>
            <a:pPr lvl="1">
              <a:spcBef>
                <a:spcPts val="600"/>
              </a:spcBef>
            </a:pPr>
            <a:endParaRPr lang="en-US" dirty="0" smtClean="0"/>
          </a:p>
        </p:txBody>
      </p:sp>
      <p:sp>
        <p:nvSpPr>
          <p:cNvPr id="10" name="Date Placeholder 3"/>
          <p:cNvSpPr>
            <a:spLocks noGrp="1"/>
          </p:cNvSpPr>
          <p:nvPr>
            <p:ph type="dt" sz="half" idx="10"/>
          </p:nvPr>
        </p:nvSpPr>
        <p:spPr/>
        <p:txBody>
          <a:bodyPr/>
          <a:lstStyle/>
          <a:p>
            <a:r>
              <a:rPr lang="en-US" smtClean="0"/>
              <a:t>May 2016</a:t>
            </a:r>
            <a:endParaRPr lang="en-US" dirty="0"/>
          </a:p>
        </p:txBody>
      </p:sp>
      <p:sp>
        <p:nvSpPr>
          <p:cNvPr id="11"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7" name="Slide Number Placeholder 1"/>
          <p:cNvSpPr>
            <a:spLocks noGrp="1"/>
          </p:cNvSpPr>
          <p:nvPr>
            <p:ph type="sldNum" sz="quarter" idx="12"/>
          </p:nvPr>
        </p:nvSpPr>
        <p:spPr>
          <a:xfrm>
            <a:off x="6457950" y="6356351"/>
            <a:ext cx="2057400" cy="365125"/>
          </a:xfrm>
        </p:spPr>
        <p:txBody>
          <a:bodyPr/>
          <a:lstStyle/>
          <a:p>
            <a:r>
              <a:rPr lang="en-US" dirty="0" smtClean="0"/>
              <a:t>8</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51580"/>
          </a:xfrm>
        </p:spPr>
        <p:txBody>
          <a:bodyPr/>
          <a:lstStyle/>
          <a:p>
            <a:r>
              <a:rPr lang="en-US" dirty="0" smtClean="0"/>
              <a:t>Improper Payment Transparency—Medicare </a:t>
            </a:r>
            <a:endParaRPr lang="en-US" dirty="0"/>
          </a:p>
        </p:txBody>
      </p:sp>
      <p:sp>
        <p:nvSpPr>
          <p:cNvPr id="16" name="TextBox 15"/>
          <p:cNvSpPr txBox="1"/>
          <p:nvPr/>
        </p:nvSpPr>
        <p:spPr>
          <a:xfrm>
            <a:off x="0" y="1012501"/>
            <a:ext cx="9144000" cy="954107"/>
          </a:xfrm>
          <a:prstGeom prst="rect">
            <a:avLst/>
          </a:prstGeom>
          <a:solidFill>
            <a:srgbClr val="A8B7DF"/>
          </a:solidFill>
        </p:spPr>
        <p:txBody>
          <a:bodyPr wrap="square" rtlCol="0">
            <a:spAutoFit/>
          </a:bodyPr>
          <a:lstStyle/>
          <a:p>
            <a:pPr algn="ctr"/>
            <a:r>
              <a:rPr lang="en-US" sz="2800" b="1" dirty="0" smtClean="0"/>
              <a:t>Medicare Fiscal Reporting Year 2015</a:t>
            </a:r>
          </a:p>
          <a:p>
            <a:pPr algn="ctr"/>
            <a:r>
              <a:rPr lang="en-US" sz="2800" b="1" dirty="0" smtClean="0"/>
              <a:t>Error Rate is 12.1% or $43.3 billion</a:t>
            </a:r>
            <a:endParaRPr lang="en-US" sz="2800" b="1" dirty="0"/>
          </a:p>
        </p:txBody>
      </p:sp>
      <p:pic>
        <p:nvPicPr>
          <p:cNvPr id="6" name="Picture 5" descr="Graph shows Medicare improper payment rates for 2015 of 12.1 percent or forty three billion dollars in improper payments. The rate decreased from 12.7 percent in 2014 to 12.1 percent in 2015.&#10; " title="Improper Payment transparency-Medicare"/>
          <p:cNvPicPr>
            <a:picLocks noChangeAspect="1"/>
          </p:cNvPicPr>
          <p:nvPr/>
        </p:nvPicPr>
        <p:blipFill rotWithShape="1">
          <a:blip r:embed="rId3">
            <a:extLst>
              <a:ext uri="{28A0092B-C50C-407E-A947-70E740481C1C}">
                <a14:useLocalDpi xmlns:a14="http://schemas.microsoft.com/office/drawing/2010/main" val="0"/>
              </a:ext>
            </a:extLst>
          </a:blip>
          <a:srcRect l="3725" t="14382" r="1864" b="10942"/>
          <a:stretch/>
        </p:blipFill>
        <p:spPr>
          <a:xfrm>
            <a:off x="1497860" y="1981707"/>
            <a:ext cx="5914078" cy="4515676"/>
          </a:xfrm>
          <a:prstGeom prst="rect">
            <a:avLst/>
          </a:prstGeom>
        </p:spPr>
      </p:pic>
      <p:sp>
        <p:nvSpPr>
          <p:cNvPr id="19" name="Date Placeholder 3"/>
          <p:cNvSpPr>
            <a:spLocks noGrp="1"/>
          </p:cNvSpPr>
          <p:nvPr>
            <p:ph type="dt" sz="half" idx="10"/>
          </p:nvPr>
        </p:nvSpPr>
        <p:spPr/>
        <p:txBody>
          <a:bodyPr/>
          <a:lstStyle/>
          <a:p>
            <a:r>
              <a:rPr lang="en-US" smtClean="0"/>
              <a:t>May 2016</a:t>
            </a:r>
            <a:endParaRPr lang="en-US" dirty="0"/>
          </a:p>
        </p:txBody>
      </p:sp>
      <p:sp>
        <p:nvSpPr>
          <p:cNvPr id="20" name="Footer Placeholder 4"/>
          <p:cNvSpPr>
            <a:spLocks noGrp="1"/>
          </p:cNvSpPr>
          <p:nvPr>
            <p:ph type="ftr" sz="quarter" idx="11"/>
          </p:nvPr>
        </p:nvSpPr>
        <p:spPr/>
        <p:txBody>
          <a:bodyPr/>
          <a:lstStyle/>
          <a:p>
            <a:r>
              <a:rPr lang="en-US" dirty="0" smtClean="0"/>
              <a:t>Medicare and Medicaid Fraud and Abuse Prevention</a:t>
            </a:r>
            <a:endParaRPr lang="en-US" dirty="0"/>
          </a:p>
        </p:txBody>
      </p:sp>
      <p:sp>
        <p:nvSpPr>
          <p:cNvPr id="8" name="Slide Number Placeholder 1"/>
          <p:cNvSpPr>
            <a:spLocks noGrp="1"/>
          </p:cNvSpPr>
          <p:nvPr>
            <p:ph type="sldNum" sz="quarter" idx="12"/>
          </p:nvPr>
        </p:nvSpPr>
        <p:spPr>
          <a:xfrm>
            <a:off x="6457950" y="6356351"/>
            <a:ext cx="2057400" cy="365125"/>
          </a:xfrm>
        </p:spPr>
        <p:txBody>
          <a:bodyPr/>
          <a:lstStyle/>
          <a:p>
            <a:r>
              <a:rPr lang="en-US" dirty="0" smtClean="0"/>
              <a:t>9</a:t>
            </a:r>
            <a:endParaRPr lang="en-US" dirty="0"/>
          </a:p>
        </p:txBody>
      </p:sp>
    </p:spTree>
    <p:extLst>
      <p:ext uri="{BB962C8B-B14F-4D97-AF65-F5344CB8AC3E}">
        <p14:creationId xmlns:p14="http://schemas.microsoft.com/office/powerpoint/2010/main" val="2462023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5687438E-5A0B-49A1-93AD-3CCD7DF03B27}"/>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8611ABE4-F9CF-465A-AD8F-7875D2A83E82}"/>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40E4E048-E822-4C7F-8E8A-B9C21D1035E6}"/>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40E4E048-E822-4C7F-8E8A-B9C21D1035E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2016ntpPowerPointTemplate11_5_15</Template>
  <TotalTime>2392</TotalTime>
  <Words>10362</Words>
  <Application>Microsoft Office PowerPoint</Application>
  <PresentationFormat>On-screen Show (4:3)</PresentationFormat>
  <Paragraphs>896</Paragraphs>
  <Slides>50</Slides>
  <Notes>50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50</vt:i4>
      </vt:variant>
    </vt:vector>
  </HeadingPairs>
  <TitlesOfParts>
    <vt:vector size="61" baseType="lpstr">
      <vt:lpstr>ＭＳ Ｐゴシック</vt:lpstr>
      <vt:lpstr>Arial</vt:lpstr>
      <vt:lpstr>Calibri</vt:lpstr>
      <vt:lpstr>Calibri </vt:lpstr>
      <vt:lpstr>Symbol</vt:lpstr>
      <vt:lpstr>Times New Roman</vt:lpstr>
      <vt:lpstr>Wingdings</vt:lpstr>
      <vt:lpstr>1_Custom Design</vt:lpstr>
      <vt:lpstr>2_Custom Design</vt:lpstr>
      <vt:lpstr>Custom Design</vt:lpstr>
      <vt:lpstr>3_Custom Design</vt:lpstr>
      <vt:lpstr> </vt:lpstr>
      <vt:lpstr>Session Objectives</vt:lpstr>
      <vt:lpstr>Lesson 1—Fraud and Abuse Overview</vt:lpstr>
      <vt:lpstr>Definitions of Fraud and Abuse</vt:lpstr>
      <vt:lpstr>Protecting Taxpayer Dollars</vt:lpstr>
      <vt:lpstr>Examples of Fraud</vt:lpstr>
      <vt:lpstr>Consequences of Sharing a  Medicaid Card or Number</vt:lpstr>
      <vt:lpstr>Who Commits Fraud?</vt:lpstr>
      <vt:lpstr>Improper Payment Transparency—Medicare </vt:lpstr>
      <vt:lpstr>Improper Payment Transparency—Medicaid</vt:lpstr>
      <vt:lpstr>Causes of Improper Payments</vt:lpstr>
      <vt:lpstr>Preventing Fraud in Medicare  Part C and Part D </vt:lpstr>
      <vt:lpstr>Telemarketing and Fraud— Durable Medical Equipment (DME) </vt:lpstr>
      <vt:lpstr>Quality of Care Concerns</vt:lpstr>
      <vt:lpstr>Check Your Knowledge—Question 1</vt:lpstr>
      <vt:lpstr>Check Your Knowledge—Question 2</vt:lpstr>
      <vt:lpstr>Lesson 2—CMS Fraud and Abuse Strategies</vt:lpstr>
      <vt:lpstr>The Center for Program Integrity</vt:lpstr>
      <vt:lpstr>Program Integrity Contractors</vt:lpstr>
      <vt:lpstr>Zone Program Integrity Contractors (ZPICs) </vt:lpstr>
      <vt:lpstr>Zone Program Integrity Contractors (ZPICs)— Continued </vt:lpstr>
      <vt:lpstr>Zone Program Integrity Contractor (ZPIC) Map</vt:lpstr>
      <vt:lpstr>Recovery Audit Program</vt:lpstr>
      <vt:lpstr>National Benefit Integrity Medicare Drug Integrity Contractor (NBI MEDIC) </vt:lpstr>
      <vt:lpstr>Outreach &amp; Education MEDIC  (O&amp;E MEDIC)</vt:lpstr>
      <vt:lpstr>Medicaid Integrity Contractors (MICs)</vt:lpstr>
      <vt:lpstr>CMS Administrative Actions </vt:lpstr>
      <vt:lpstr>Law Enforcement Actions</vt:lpstr>
      <vt:lpstr>Health Care Fraud Prevention Partnership</vt:lpstr>
      <vt:lpstr>Health Care Fraud Prevention  and Enforcement Action (HEAT) Team </vt:lpstr>
      <vt:lpstr> Medicare Fraud Strike Force Teams </vt:lpstr>
      <vt:lpstr>Provider and Beneficiary Education</vt:lpstr>
      <vt:lpstr>Check Your Knowledge―Question 3</vt:lpstr>
      <vt:lpstr>Lesson 3—How You Can Fight Fraud</vt:lpstr>
      <vt:lpstr>“4Rs” for Fighting Medicare Fraud</vt:lpstr>
      <vt:lpstr> Medicare.gov/fraud </vt:lpstr>
      <vt:lpstr>Medicare Summary Notice (MSN)</vt:lpstr>
      <vt:lpstr>MyMedicare.gov</vt:lpstr>
      <vt:lpstr> 1-800-MEDICARE (TTY 1-877-486-2048) </vt:lpstr>
      <vt:lpstr>Learning Activity</vt:lpstr>
      <vt:lpstr>Learning Activity: What Might Indicate Fraud?</vt:lpstr>
      <vt:lpstr>Fighting Fraud Can Pay</vt:lpstr>
      <vt:lpstr>The Senior Medicare Patrol (SMP)</vt:lpstr>
      <vt:lpstr>Protecting Personal Information</vt:lpstr>
      <vt:lpstr>Identity Theft</vt:lpstr>
      <vt:lpstr>Reporting Suspected Medicaid Fraud</vt:lpstr>
      <vt:lpstr>Key Points to Remember</vt:lpstr>
      <vt:lpstr>Resources</vt:lpstr>
      <vt:lpstr>Fraud Prevention Toolkit</vt:lpstr>
      <vt:lpstr>This Training Provided by the</vt:lpstr>
    </vt:vector>
  </TitlesOfParts>
  <Company>CMS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Lare</dc:creator>
  <cp:lastModifiedBy>Melissa Moreno</cp:lastModifiedBy>
  <cp:revision>206</cp:revision>
  <dcterms:created xsi:type="dcterms:W3CDTF">2015-11-05T17:26:50Z</dcterms:created>
  <dcterms:modified xsi:type="dcterms:W3CDTF">2016-07-07T11:01:20Z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-541926067</vt:i4>
  </property>
  <property fmtid="{D5CDD505-2E9C-101B-9397-08002B2CF9AE}" pid="4" name="_EmailSubject">
    <vt:lpwstr>Fraud Prevention Toolkit on cms.gov</vt:lpwstr>
  </property>
  <property fmtid="{D5CDD505-2E9C-101B-9397-08002B2CF9AE}" pid="5" name="_AuthorEmail">
    <vt:lpwstr>Walter.Gutowski@cms.hhs.gov</vt:lpwstr>
  </property>
  <property fmtid="{D5CDD505-2E9C-101B-9397-08002B2CF9AE}" pid="6" name="_AuthorEmailDisplayName">
    <vt:lpwstr>Gutowski, Walter A. (CMS/OC)</vt:lpwstr>
  </property>
  <property fmtid="{D5CDD505-2E9C-101B-9397-08002B2CF9AE}" pid="7" name="_PreviousAdHocReviewCycleID">
    <vt:i4>-820979475</vt:i4>
  </property>
</Properties>
</file>