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92" r:id="rId2"/>
    <p:sldId id="468" r:id="rId3"/>
    <p:sldId id="471" r:id="rId4"/>
    <p:sldId id="481" r:id="rId5"/>
    <p:sldId id="483" r:id="rId6"/>
    <p:sldId id="482" r:id="rId7"/>
    <p:sldId id="487" r:id="rId8"/>
    <p:sldId id="495" r:id="rId9"/>
    <p:sldId id="491" r:id="rId10"/>
    <p:sldId id="492" r:id="rId11"/>
    <p:sldId id="490" r:id="rId12"/>
    <p:sldId id="494" r:id="rId13"/>
    <p:sldId id="488" r:id="rId14"/>
    <p:sldId id="493" r:id="rId15"/>
    <p:sldId id="489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5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A7DA6"/>
    <a:srgbClr val="FF9900"/>
    <a:srgbClr val="969696"/>
    <a:srgbClr val="EAEAEA"/>
    <a:srgbClr val="FFFF00"/>
    <a:srgbClr val="DDDDDD"/>
    <a:srgbClr val="33CC33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35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82" y="-90"/>
      </p:cViewPr>
      <p:guideLst>
        <p:guide orient="horz" pos="10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10" y="-7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0" y="129264"/>
            <a:ext cx="7315200" cy="635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252" tIns="48626" rIns="97252" bIns="48626">
            <a:spAutoFit/>
          </a:bodyPr>
          <a:lstStyle/>
          <a:p>
            <a:pPr algn="ctr" defTabSz="972947">
              <a:spcBef>
                <a:spcPct val="50000"/>
              </a:spcBef>
              <a:defRPr/>
            </a:pPr>
            <a:r>
              <a:rPr lang="en-US" sz="1900" dirty="0">
                <a:latin typeface="Trebuchet MS" pitchFamily="34" charset="0"/>
                <a:cs typeface="+mn-cs"/>
              </a:rPr>
              <a:t>Metro Urology Strategic Planning Retreat</a:t>
            </a:r>
            <a:br>
              <a:rPr lang="en-US" sz="1900" dirty="0">
                <a:latin typeface="Trebuchet MS" pitchFamily="34" charset="0"/>
                <a:cs typeface="+mn-cs"/>
              </a:rPr>
            </a:br>
            <a:r>
              <a:rPr lang="en-US" sz="1600" dirty="0">
                <a:latin typeface="Trebuchet MS" pitchFamily="34" charset="0"/>
                <a:cs typeface="+mn-cs"/>
              </a:rPr>
              <a:t>January 25</a:t>
            </a:r>
            <a:r>
              <a:rPr lang="en-US" sz="1600" baseline="30000" dirty="0">
                <a:latin typeface="Trebuchet MS" pitchFamily="34" charset="0"/>
                <a:cs typeface="+mn-cs"/>
              </a:rPr>
              <a:t>th</a:t>
            </a:r>
            <a:r>
              <a:rPr lang="en-US" sz="1600" dirty="0">
                <a:latin typeface="Trebuchet MS" pitchFamily="34" charset="0"/>
                <a:cs typeface="+mn-cs"/>
              </a:rPr>
              <a:t>, 2014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3"/>
          </p:nvPr>
        </p:nvSpPr>
        <p:spPr>
          <a:xfrm>
            <a:off x="0" y="9120299"/>
            <a:ext cx="7313507" cy="479219"/>
          </a:xfrm>
          <a:prstGeom prst="rect">
            <a:avLst/>
          </a:prstGeom>
        </p:spPr>
        <p:txBody>
          <a:bodyPr vert="horz" lIns="97137" tIns="48568" rIns="97137" bIns="48568" rtlCol="0" anchor="b"/>
          <a:lstStyle>
            <a:lvl1pPr algn="r">
              <a:defRPr sz="1200"/>
            </a:lvl1pPr>
          </a:lstStyle>
          <a:p>
            <a:pPr algn="ctr"/>
            <a:r>
              <a:rPr lang="en-US" sz="1500" b="1" dirty="0">
                <a:latin typeface="Trebuchet MS" pitchFamily="34" charset="0"/>
              </a:rPr>
              <a:t>- </a:t>
            </a:r>
            <a:fld id="{99E9337A-22EE-4564-8055-50A8B2CEEC2B}" type="slidenum">
              <a:rPr lang="en-US" sz="1500" b="1">
                <a:latin typeface="Trebuchet MS" pitchFamily="34" charset="0"/>
              </a:rPr>
              <a:pPr algn="ctr"/>
              <a:t>‹#›</a:t>
            </a:fld>
            <a:r>
              <a:rPr lang="en-US" sz="1500" b="1" dirty="0">
                <a:latin typeface="Trebuchet MS" pitchFamily="34" charset="0"/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xmlns="" val="47629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52" tIns="48626" rIns="97252" bIns="48626" numCol="1" anchor="t" anchorCtr="0" compatLnSpc="1">
            <a:prstTxWarp prst="textNoShape">
              <a:avLst/>
            </a:prstTxWarp>
          </a:bodyPr>
          <a:lstStyle>
            <a:lvl1pPr defTabSz="972947">
              <a:defRPr sz="13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0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5" y="1"/>
            <a:ext cx="3170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52" tIns="48626" rIns="97252" bIns="48626" numCol="1" anchor="t" anchorCtr="0" compatLnSpc="1">
            <a:prstTxWarp prst="textNoShape">
              <a:avLst/>
            </a:prstTxWarp>
          </a:bodyPr>
          <a:lstStyle>
            <a:lvl1pPr algn="r" defTabSz="972947">
              <a:defRPr sz="13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6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0313" y="711200"/>
            <a:ext cx="4856162" cy="3641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7" y="4595814"/>
            <a:ext cx="5365750" cy="427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52" tIns="48626" rIns="97252" bIns="486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09075"/>
            <a:ext cx="317023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52" tIns="48626" rIns="97252" bIns="48626" numCol="1" anchor="b" anchorCtr="0" compatLnSpc="1">
            <a:prstTxWarp prst="textNoShape">
              <a:avLst/>
            </a:prstTxWarp>
          </a:bodyPr>
          <a:lstStyle>
            <a:lvl1pPr defTabSz="972947">
              <a:defRPr sz="13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0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5" y="9109075"/>
            <a:ext cx="317023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52" tIns="48626" rIns="97252" bIns="48626" numCol="1" anchor="b" anchorCtr="0" compatLnSpc="1">
            <a:prstTxWarp prst="textNoShape">
              <a:avLst/>
            </a:prstTxWarp>
          </a:bodyPr>
          <a:lstStyle>
            <a:lvl1pPr algn="r" defTabSz="972947">
              <a:defRPr sz="1300">
                <a:cs typeface="+mn-cs"/>
              </a:defRPr>
            </a:lvl1pPr>
          </a:lstStyle>
          <a:p>
            <a:pPr>
              <a:defRPr/>
            </a:pPr>
            <a:fld id="{18F90CC8-4DB6-4100-B36B-8B1DA58684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97622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B077D8-77D8-420A-A726-ADB1FAA9C592}" type="slidenum">
              <a:rPr lang="en-US" smtClean="0">
                <a:cs typeface="Arial" charset="0"/>
              </a:rPr>
              <a:pPr/>
              <a:t>1</a:t>
            </a:fld>
            <a:endParaRPr lang="en-US" dirty="0" smtClean="0">
              <a:cs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774689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9804"/>
            <a:fld id="{728A5B1C-E901-417D-9DE1-6558ADE44DC5}" type="slidenum">
              <a:rPr lang="en-US" smtClean="0">
                <a:solidFill>
                  <a:prstClr val="black"/>
                </a:solidFill>
              </a:rPr>
              <a:pPr defTabSz="969804"/>
              <a:t>10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205030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9804"/>
            <a:fld id="{728A5B1C-E901-417D-9DE1-6558ADE44DC5}" type="slidenum">
              <a:rPr lang="en-US" smtClean="0">
                <a:solidFill>
                  <a:prstClr val="black"/>
                </a:solidFill>
              </a:rPr>
              <a:pPr defTabSz="969804"/>
              <a:t>11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205030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9804"/>
            <a:fld id="{728A5B1C-E901-417D-9DE1-6558ADE44DC5}" type="slidenum">
              <a:rPr lang="en-US" smtClean="0">
                <a:solidFill>
                  <a:prstClr val="black"/>
                </a:solidFill>
              </a:rPr>
              <a:pPr defTabSz="969804"/>
              <a:t>12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205030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9804"/>
            <a:fld id="{728A5B1C-E901-417D-9DE1-6558ADE44DC5}" type="slidenum">
              <a:rPr lang="en-US" smtClean="0">
                <a:solidFill>
                  <a:prstClr val="black"/>
                </a:solidFill>
              </a:rPr>
              <a:pPr defTabSz="969804"/>
              <a:t>13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205030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9804"/>
            <a:fld id="{728A5B1C-E901-417D-9DE1-6558ADE44DC5}" type="slidenum">
              <a:rPr lang="en-US" smtClean="0">
                <a:solidFill>
                  <a:prstClr val="black"/>
                </a:solidFill>
              </a:rPr>
              <a:pPr defTabSz="969804"/>
              <a:t>14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205030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9804"/>
            <a:fld id="{728A5B1C-E901-417D-9DE1-6558ADE44DC5}" type="slidenum">
              <a:rPr lang="en-US" smtClean="0">
                <a:solidFill>
                  <a:prstClr val="black"/>
                </a:solidFill>
              </a:rPr>
              <a:pPr defTabSz="969804"/>
              <a:t>15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20503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9804"/>
            <a:fld id="{728A5B1C-E901-417D-9DE1-6558ADE44DC5}" type="slidenum">
              <a:rPr lang="en-US" smtClean="0">
                <a:solidFill>
                  <a:prstClr val="black"/>
                </a:solidFill>
              </a:rPr>
              <a:pPr defTabSz="969804"/>
              <a:t>2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84121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9804"/>
            <a:fld id="{728A5B1C-E901-417D-9DE1-6558ADE44DC5}" type="slidenum">
              <a:rPr lang="en-US" smtClean="0">
                <a:solidFill>
                  <a:prstClr val="black"/>
                </a:solidFill>
              </a:rPr>
              <a:pPr defTabSz="969804"/>
              <a:t>3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20503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9804"/>
            <a:fld id="{728A5B1C-E901-417D-9DE1-6558ADE44DC5}" type="slidenum">
              <a:rPr lang="en-US" smtClean="0">
                <a:solidFill>
                  <a:prstClr val="black"/>
                </a:solidFill>
              </a:rPr>
              <a:pPr defTabSz="969804"/>
              <a:t>4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20503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9804"/>
            <a:fld id="{728A5B1C-E901-417D-9DE1-6558ADE44DC5}" type="slidenum">
              <a:rPr lang="en-US" smtClean="0">
                <a:solidFill>
                  <a:prstClr val="black"/>
                </a:solidFill>
              </a:rPr>
              <a:pPr defTabSz="969804"/>
              <a:t>5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20503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9804"/>
            <a:fld id="{728A5B1C-E901-417D-9DE1-6558ADE44DC5}" type="slidenum">
              <a:rPr lang="en-US" smtClean="0">
                <a:solidFill>
                  <a:prstClr val="black"/>
                </a:solidFill>
              </a:rPr>
              <a:pPr defTabSz="969804"/>
              <a:t>6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20503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9804"/>
            <a:fld id="{728A5B1C-E901-417D-9DE1-6558ADE44DC5}" type="slidenum">
              <a:rPr lang="en-US" smtClean="0">
                <a:solidFill>
                  <a:prstClr val="black"/>
                </a:solidFill>
              </a:rPr>
              <a:pPr defTabSz="969804"/>
              <a:t>7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205030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9804"/>
            <a:fld id="{728A5B1C-E901-417D-9DE1-6558ADE44DC5}" type="slidenum">
              <a:rPr lang="en-US" smtClean="0">
                <a:solidFill>
                  <a:prstClr val="black"/>
                </a:solidFill>
              </a:rPr>
              <a:pPr defTabSz="969804"/>
              <a:t>8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205030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9804"/>
            <a:fld id="{728A5B1C-E901-417D-9DE1-6558ADE44DC5}" type="slidenum">
              <a:rPr lang="en-US" smtClean="0">
                <a:solidFill>
                  <a:prstClr val="black"/>
                </a:solidFill>
              </a:rPr>
              <a:pPr defTabSz="969804"/>
              <a:t>9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20503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8686800" y="63246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0" y="342900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2A7D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2016 Fraud, Waste, and Abuse Training</a:t>
            </a:r>
            <a:endParaRPr lang="en-US" sz="1400" b="1" dirty="0">
              <a:solidFill>
                <a:srgbClr val="2A7DA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52396" y="2209800"/>
            <a:ext cx="2639207" cy="10732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81600" y="5638800"/>
            <a:ext cx="3505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Presented July 25</a:t>
            </a:r>
            <a:r>
              <a:rPr lang="en-US" sz="11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</a:t>
            </a:r>
            <a:r>
              <a:rPr lang="en-US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2016 by Leah Gross, CPC, CUC</a:t>
            </a:r>
            <a:endParaRPr lang="en-US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 dirty="0" smtClean="0">
                <a:solidFill>
                  <a:srgbClr val="2A7D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Fraud, Waste, and Abuse:  Stark Law (</a:t>
            </a:r>
            <a:r>
              <a:rPr lang="en-US" sz="3600" b="1" dirty="0" err="1" smtClean="0">
                <a:solidFill>
                  <a:srgbClr val="2A7D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con’t</a:t>
            </a:r>
            <a:r>
              <a:rPr lang="en-US" sz="3600" b="1" dirty="0" smtClean="0">
                <a:solidFill>
                  <a:srgbClr val="2A7D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3600" b="1" dirty="0">
              <a:solidFill>
                <a:srgbClr val="2A7DA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3800" y="6096000"/>
            <a:ext cx="1371600" cy="557784"/>
          </a:xfrm>
          <a:prstGeom prst="rect">
            <a:avLst/>
          </a:prstGeo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81000" y="1219200"/>
            <a:ext cx="838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Strict liability for overpayments</a:t>
            </a: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Intent is required for </a:t>
            </a:r>
            <a:r>
              <a:rPr lang="en-US" sz="19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knowing</a:t>
            </a:r>
            <a:r>
              <a:rPr lang="en-US" sz="19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violations concerning CMP’s</a:t>
            </a: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CMP’s include:</a:t>
            </a:r>
          </a:p>
          <a:p>
            <a:pPr marL="742950" lvl="1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Overpayment and refund obligation</a:t>
            </a:r>
          </a:p>
          <a:p>
            <a:pPr marL="742950" lvl="1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FCA liability</a:t>
            </a:r>
          </a:p>
          <a:p>
            <a:pPr marL="742950" lvl="1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CMP and program exclusion (for </a:t>
            </a:r>
            <a:r>
              <a:rPr lang="en-US" sz="19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knowing</a:t>
            </a:r>
            <a:r>
              <a:rPr lang="en-US" sz="19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violations)</a:t>
            </a:r>
          </a:p>
          <a:p>
            <a:pPr marL="742950" lvl="1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Potential </a:t>
            </a:r>
            <a:r>
              <a:rPr lang="en-US" sz="19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$15,000 </a:t>
            </a:r>
            <a:r>
              <a:rPr lang="en-US" sz="19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CMP for each service</a:t>
            </a:r>
          </a:p>
          <a:p>
            <a:pPr marL="742950" lvl="1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Civil assessment up to </a:t>
            </a:r>
            <a:r>
              <a:rPr lang="en-US" sz="19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three times </a:t>
            </a:r>
            <a:r>
              <a:rPr lang="en-US" sz="19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amount claimed </a:t>
            </a: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endParaRPr lang="en-US" sz="19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lvl="1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lvl="1" indent="-285750">
              <a:spcAft>
                <a:spcPts val="600"/>
              </a:spcAft>
              <a:buSzPct val="100000"/>
            </a:pPr>
            <a:endParaRPr lang="en-US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lvl="1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endParaRPr lang="en-US" b="1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70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 dirty="0" smtClean="0">
                <a:solidFill>
                  <a:srgbClr val="2A7D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Fraud, Waste, and Abuse: Anti-Kickback Statute</a:t>
            </a:r>
            <a:endParaRPr lang="en-US" sz="3600" b="1" dirty="0">
              <a:solidFill>
                <a:srgbClr val="2A7DA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3800" y="6096000"/>
            <a:ext cx="1371600" cy="557784"/>
          </a:xfrm>
          <a:prstGeom prst="rect">
            <a:avLst/>
          </a:prstGeo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81000" y="1219200"/>
            <a:ext cx="838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Very similar to the Stark Law, however there are distinct and critical differences:</a:t>
            </a:r>
          </a:p>
          <a:p>
            <a:pPr marL="742950" lvl="1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Involves </a:t>
            </a:r>
            <a:r>
              <a:rPr lang="en-US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ALL </a:t>
            </a: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healthcare programs</a:t>
            </a:r>
          </a:p>
          <a:p>
            <a:pPr marL="742950" lvl="1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Involves </a:t>
            </a:r>
            <a:r>
              <a:rPr lang="en-US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ALL</a:t>
            </a: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items or services</a:t>
            </a:r>
          </a:p>
          <a:p>
            <a:pPr marL="742950" lvl="1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Applies to </a:t>
            </a:r>
            <a:r>
              <a:rPr lang="en-US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anyone</a:t>
            </a: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not just physicians</a:t>
            </a:r>
          </a:p>
          <a:p>
            <a:pPr marL="742950" lvl="1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Requires proof of intent; “knowing and willful” violation of the law</a:t>
            </a:r>
          </a:p>
          <a:p>
            <a:pPr marL="742950" lvl="1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FELONY</a:t>
            </a: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penalties</a:t>
            </a:r>
          </a:p>
          <a:p>
            <a:pPr marL="1200150" lvl="2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Potential </a:t>
            </a:r>
            <a:r>
              <a:rPr lang="en-US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$25,000 </a:t>
            </a: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 violation</a:t>
            </a:r>
          </a:p>
          <a:p>
            <a:pPr marL="1200150" lvl="2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Potential </a:t>
            </a:r>
            <a:r>
              <a:rPr lang="en-US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imprisonment of five years </a:t>
            </a: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 violation</a:t>
            </a:r>
          </a:p>
          <a:p>
            <a:pPr marL="1200150" lvl="2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70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 dirty="0" smtClean="0">
                <a:solidFill>
                  <a:srgbClr val="2A7D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Fraud, Waste, and Abuse: Anti-Kickback Statute (</a:t>
            </a:r>
            <a:r>
              <a:rPr lang="en-US" sz="3600" b="1" dirty="0" err="1" smtClean="0">
                <a:solidFill>
                  <a:srgbClr val="2A7D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con’t</a:t>
            </a:r>
            <a:r>
              <a:rPr lang="en-US" sz="3600" b="1" dirty="0" smtClean="0">
                <a:solidFill>
                  <a:srgbClr val="2A7D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3600" b="1" dirty="0">
              <a:solidFill>
                <a:srgbClr val="2A7DA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3800" y="6096000"/>
            <a:ext cx="1371600" cy="557784"/>
          </a:xfrm>
          <a:prstGeom prst="rect">
            <a:avLst/>
          </a:prstGeo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81000" y="1219200"/>
            <a:ext cx="838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Civil Penalties:</a:t>
            </a:r>
          </a:p>
          <a:p>
            <a:pPr marL="1200150" lvl="2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FCA liability</a:t>
            </a:r>
          </a:p>
          <a:p>
            <a:pPr marL="1200150" lvl="2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Potential </a:t>
            </a:r>
            <a:r>
              <a:rPr lang="en-US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$50,000 </a:t>
            </a: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CMP per violation</a:t>
            </a:r>
          </a:p>
          <a:p>
            <a:pPr marL="1200150" lvl="2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Civil penalties up to </a:t>
            </a:r>
            <a:r>
              <a:rPr lang="en-US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three times </a:t>
            </a: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amount of kickback</a:t>
            </a:r>
          </a:p>
          <a:p>
            <a:pPr marL="1200150" lvl="2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Program exclusion</a:t>
            </a:r>
          </a:p>
          <a:p>
            <a:pPr marL="1657350" lvl="3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70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 dirty="0" smtClean="0">
                <a:solidFill>
                  <a:srgbClr val="2A7D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Exclusion Statute</a:t>
            </a:r>
            <a:endParaRPr lang="en-US" sz="3600" b="1" dirty="0">
              <a:solidFill>
                <a:srgbClr val="2A7DA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3800" y="6096000"/>
            <a:ext cx="1371600" cy="557784"/>
          </a:xfrm>
          <a:prstGeom prst="rect">
            <a:avLst/>
          </a:prstGeo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81000" y="1219200"/>
            <a:ext cx="838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Handled through the Office of the Inspector General (OIG)</a:t>
            </a: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a physician is excluded:</a:t>
            </a:r>
          </a:p>
          <a:p>
            <a:pPr marL="742950" lvl="1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Banned from participation in </a:t>
            </a:r>
            <a:r>
              <a:rPr lang="en-US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ANY</a:t>
            </a: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federal or state healthcare program for </a:t>
            </a:r>
            <a:r>
              <a:rPr lang="en-US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ALL</a:t>
            </a: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services</a:t>
            </a: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Exclusion applies to:</a:t>
            </a:r>
          </a:p>
          <a:p>
            <a:pPr marL="742950" lvl="1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individual</a:t>
            </a:r>
          </a:p>
          <a:p>
            <a:pPr marL="742950" lvl="1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employer</a:t>
            </a:r>
          </a:p>
          <a:p>
            <a:pPr marL="742950" lvl="1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contractor</a:t>
            </a: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Exclusion lasts </a:t>
            </a:r>
            <a:r>
              <a:rPr lang="en-US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 less than five years!</a:t>
            </a:r>
          </a:p>
          <a:p>
            <a:pPr marL="742950" lvl="1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Must apply for reinstatement </a:t>
            </a:r>
          </a:p>
          <a:p>
            <a:pPr marL="742950" lvl="1" indent="-285750">
              <a:spcAft>
                <a:spcPts val="600"/>
              </a:spcAft>
              <a:buSzPct val="100000"/>
            </a:pPr>
            <a:endParaRPr lang="en-US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70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 dirty="0" smtClean="0">
                <a:solidFill>
                  <a:srgbClr val="2A7D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How do we prevent Fraud, Waste, and Abuse?</a:t>
            </a:r>
            <a:endParaRPr lang="en-US" sz="3600" b="1" dirty="0">
              <a:solidFill>
                <a:srgbClr val="2A7DA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3800" y="6096000"/>
            <a:ext cx="1371600" cy="557784"/>
          </a:xfrm>
          <a:prstGeom prst="rect">
            <a:avLst/>
          </a:prstGeo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81000" y="1219200"/>
            <a:ext cx="838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in doubt, ask!</a:t>
            </a: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Practice HIPAA compliance</a:t>
            </a: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endParaRPr lang="en-US" b="1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Stay up to date with laws, regulations, and policies</a:t>
            </a: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Verify information provided to you</a:t>
            </a: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Report suspicious activity</a:t>
            </a: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Ensure data and billing is both accurate and timely</a:t>
            </a:r>
          </a:p>
        </p:txBody>
      </p:sp>
    </p:spTree>
    <p:extLst>
      <p:ext uri="{BB962C8B-B14F-4D97-AF65-F5344CB8AC3E}">
        <p14:creationId xmlns:p14="http://schemas.microsoft.com/office/powerpoint/2010/main" xmlns="" val="4470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 dirty="0" smtClean="0">
                <a:solidFill>
                  <a:srgbClr val="2A7D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Reporting potential Fraud, Waste, and Abuse</a:t>
            </a:r>
            <a:endParaRPr lang="en-US" sz="3600" b="1" dirty="0">
              <a:solidFill>
                <a:srgbClr val="2A7DA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3800" y="6096000"/>
            <a:ext cx="1371600" cy="557784"/>
          </a:xfrm>
          <a:prstGeom prst="rect">
            <a:avLst/>
          </a:prstGeo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81000" y="1219200"/>
            <a:ext cx="838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Organization compliance officers</a:t>
            </a:r>
          </a:p>
          <a:p>
            <a:pPr marL="742950" lvl="1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OIG: Troy McCulloch 651-999-2713</a:t>
            </a:r>
          </a:p>
          <a:p>
            <a:pPr marL="742950" lvl="1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Saftey</a:t>
            </a: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OSHA: Jessica Hamilton 651-999-2727</a:t>
            </a:r>
          </a:p>
          <a:p>
            <a:pPr marL="742950" lvl="1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HIPAA: Theresa </a:t>
            </a:r>
            <a:r>
              <a:rPr lang="en-US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Molnau</a:t>
            </a: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651-999-7015</a:t>
            </a: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Office of Inspector General Hotline</a:t>
            </a:r>
          </a:p>
          <a:p>
            <a:pPr marL="742950" lvl="1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1-800-447-8477</a:t>
            </a:r>
          </a:p>
          <a:p>
            <a:pPr marL="742950" lvl="1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HHSTips@oig.hhs.gov</a:t>
            </a:r>
          </a:p>
        </p:txBody>
      </p:sp>
    </p:spTree>
    <p:extLst>
      <p:ext uri="{BB962C8B-B14F-4D97-AF65-F5344CB8AC3E}">
        <p14:creationId xmlns:p14="http://schemas.microsoft.com/office/powerpoint/2010/main" xmlns="" val="4470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 dirty="0" smtClean="0">
                <a:solidFill>
                  <a:srgbClr val="2A7D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What is Fraud, Waste, and Abuse?</a:t>
            </a:r>
            <a:endParaRPr lang="en-US" sz="3600" b="1" dirty="0">
              <a:solidFill>
                <a:srgbClr val="2A7DA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3800" y="6096000"/>
            <a:ext cx="1371600" cy="557784"/>
          </a:xfrm>
          <a:prstGeom prst="rect">
            <a:avLst/>
          </a:prstGeo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81000" y="1219200"/>
            <a:ext cx="838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Fraud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is intentionally submitting false information to the government or a government contractor in order to receive money or a benefit.</a:t>
            </a:r>
          </a:p>
          <a:p>
            <a:pPr lvl="0">
              <a:spcAft>
                <a:spcPts val="600"/>
              </a:spcAft>
              <a:buSzPct val="100000"/>
              <a:buFont typeface="Arial" pitchFamily="34" charset="0"/>
              <a:buChar char="•"/>
            </a:pP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Waste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is the overutilization of services or other practices directly or indirectly resulting in unnecessary cost to the Medicare Program. </a:t>
            </a:r>
          </a:p>
          <a:p>
            <a:pPr lvl="0">
              <a:spcAft>
                <a:spcPts val="600"/>
              </a:spcAft>
              <a:buSzPct val="100000"/>
              <a:buFont typeface="Arial" pitchFamily="34" charset="0"/>
              <a:buChar char="•"/>
            </a:pP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Abuse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includes actions that may directly or indirectly result in unnecessary costs to the Medicare Program.  It involves payment for items or services a company is not legally entitled to.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endParaRPr lang="en-US" sz="1600" b="1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3032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 dirty="0" smtClean="0">
                <a:solidFill>
                  <a:srgbClr val="2A7D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What is the difference between Fraud, Waste, and Abuse?</a:t>
            </a:r>
            <a:endParaRPr lang="en-US" sz="3600" b="1" dirty="0">
              <a:solidFill>
                <a:srgbClr val="2A7DA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3800" y="6096000"/>
            <a:ext cx="1371600" cy="557784"/>
          </a:xfrm>
          <a:prstGeom prst="rect">
            <a:avLst/>
          </a:prstGeo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81000" y="1219200"/>
            <a:ext cx="838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endParaRPr lang="en-US" b="1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INTENT AND KNOWLEDGE</a:t>
            </a: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b="1" u="sng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Fraud</a:t>
            </a: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requires the person to have an </a:t>
            </a:r>
            <a:r>
              <a:rPr lang="en-US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intent</a:t>
            </a: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to obtain payment and </a:t>
            </a:r>
            <a:r>
              <a:rPr lang="en-US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knowledge</a:t>
            </a: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to know his or her actions are wrong.</a:t>
            </a: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b="1" u="sng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Waste</a:t>
            </a: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and </a:t>
            </a:r>
            <a:r>
              <a:rPr lang="en-US" b="1" u="sng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Abuse</a:t>
            </a: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may involve obtaining an improper payment, but are NOT accompanied by the same </a:t>
            </a:r>
            <a:r>
              <a:rPr lang="en-US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intent</a:t>
            </a:r>
            <a:r>
              <a:rPr lang="en-US" i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and</a:t>
            </a:r>
            <a:r>
              <a:rPr lang="en-US" i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knowledge.</a:t>
            </a:r>
          </a:p>
        </p:txBody>
      </p:sp>
    </p:spTree>
    <p:extLst>
      <p:ext uri="{BB962C8B-B14F-4D97-AF65-F5344CB8AC3E}">
        <p14:creationId xmlns:p14="http://schemas.microsoft.com/office/powerpoint/2010/main" xmlns="" val="4470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 dirty="0" smtClean="0">
                <a:solidFill>
                  <a:srgbClr val="2A7D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Examples of Fraud</a:t>
            </a:r>
            <a:endParaRPr lang="en-US" sz="3600" b="1" dirty="0">
              <a:solidFill>
                <a:srgbClr val="2A7DA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3800" y="6096000"/>
            <a:ext cx="1371600" cy="557784"/>
          </a:xfrm>
          <a:prstGeom prst="rect">
            <a:avLst/>
          </a:prstGeo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81000" y="1219200"/>
            <a:ext cx="838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Billing for services you know were not furnished or provided</a:t>
            </a: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endParaRPr lang="en-US" sz="2000" i="1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Altering claim forms for higher payment</a:t>
            </a: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Billing for services at a higher level than provided or necessary</a:t>
            </a: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Misrepresenting the diagnosis to justify payment</a:t>
            </a: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Medical identity theft</a:t>
            </a: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Balance billing</a:t>
            </a:r>
          </a:p>
          <a:p>
            <a:pPr marL="285750" indent="-285750">
              <a:spcAft>
                <a:spcPts val="600"/>
              </a:spcAft>
              <a:buSzPct val="100000"/>
            </a:pPr>
            <a:endParaRPr lang="en-US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70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 dirty="0" smtClean="0">
                <a:solidFill>
                  <a:srgbClr val="2A7D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Examples of Waste</a:t>
            </a:r>
            <a:endParaRPr lang="en-US" sz="3600" b="1" dirty="0">
              <a:solidFill>
                <a:srgbClr val="2A7DA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3800" y="6096000"/>
            <a:ext cx="1371600" cy="557784"/>
          </a:xfrm>
          <a:prstGeom prst="rect">
            <a:avLst/>
          </a:prstGeo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81000" y="1219200"/>
            <a:ext cx="838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Ordering unnecessary or excessive laboratory or pathology tests</a:t>
            </a: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Default urinalysis testing on every patient that checks in</a:t>
            </a: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Ordering unnecessary or excessive radiology tests</a:t>
            </a: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Requiring excessive follow up care</a:t>
            </a:r>
          </a:p>
        </p:txBody>
      </p:sp>
    </p:spTree>
    <p:extLst>
      <p:ext uri="{BB962C8B-B14F-4D97-AF65-F5344CB8AC3E}">
        <p14:creationId xmlns:p14="http://schemas.microsoft.com/office/powerpoint/2010/main" xmlns="" val="4470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 dirty="0" smtClean="0">
                <a:solidFill>
                  <a:srgbClr val="2A7D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Examples of Abuse</a:t>
            </a:r>
            <a:endParaRPr lang="en-US" sz="3600" b="1" dirty="0">
              <a:solidFill>
                <a:srgbClr val="2A7DA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3800" y="6096000"/>
            <a:ext cx="1371600" cy="557784"/>
          </a:xfrm>
          <a:prstGeom prst="rect">
            <a:avLst/>
          </a:prstGeo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81000" y="1219200"/>
            <a:ext cx="838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Charging excessively for services or supplies</a:t>
            </a: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Billing for services that were not medically necessary</a:t>
            </a: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Failure to maintain adequate medical or financial records</a:t>
            </a: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Billing Medicare patients a higher fee schedule than non-Medicare patients </a:t>
            </a:r>
          </a:p>
        </p:txBody>
      </p:sp>
    </p:spTree>
    <p:extLst>
      <p:ext uri="{BB962C8B-B14F-4D97-AF65-F5344CB8AC3E}">
        <p14:creationId xmlns:p14="http://schemas.microsoft.com/office/powerpoint/2010/main" xmlns="" val="4470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 dirty="0" smtClean="0">
                <a:solidFill>
                  <a:srgbClr val="2A7D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Fraud, Waste, and Abuse: False Claims Act (FCA)</a:t>
            </a:r>
            <a:endParaRPr lang="en-US" sz="3600" b="1" dirty="0">
              <a:solidFill>
                <a:srgbClr val="2A7DA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3800" y="6096000"/>
            <a:ext cx="1371600" cy="557784"/>
          </a:xfrm>
          <a:prstGeom prst="rect">
            <a:avLst/>
          </a:prstGeo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81000" y="1219200"/>
            <a:ext cx="838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Occurs when a claim is submitted with the </a:t>
            </a:r>
            <a:r>
              <a:rPr lang="en-US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knowledge</a:t>
            </a: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that it is a false claim.</a:t>
            </a:r>
          </a:p>
          <a:p>
            <a:pPr marL="742950" lvl="1" indent="-285750"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Falsifying charts</a:t>
            </a:r>
          </a:p>
          <a:p>
            <a:pPr marL="742950" lvl="1" indent="-285750"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Submitting claims for services not supported, requested, or necessary</a:t>
            </a:r>
          </a:p>
          <a:p>
            <a:pPr marL="742950" lvl="1" indent="-285750"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Submitting claims for expired drugs</a:t>
            </a:r>
          </a:p>
          <a:p>
            <a:pPr marL="742950" lvl="1" indent="-285750"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Upcoding</a:t>
            </a: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and unbundling</a:t>
            </a:r>
          </a:p>
          <a:p>
            <a:pPr marL="742950" lvl="1" indent="-285750"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Violation of Incident-to guidelines</a:t>
            </a:r>
          </a:p>
          <a:p>
            <a:pPr marL="285750" lvl="1" indent="-285750">
              <a:spcAft>
                <a:spcPts val="600"/>
              </a:spcAft>
              <a:buSzPct val="100000"/>
              <a:buFont typeface="Arial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lvl="1" indent="-285750">
              <a:spcAft>
                <a:spcPts val="600"/>
              </a:spcAft>
              <a:buSzPct val="100000"/>
              <a:buFont typeface="Arial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spcAft>
                <a:spcPts val="600"/>
              </a:spcAft>
              <a:buSzPct val="100000"/>
              <a:buFont typeface="Arial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lvl="1" indent="-285750">
              <a:spcAft>
                <a:spcPts val="600"/>
              </a:spcAft>
              <a:buSzPct val="100000"/>
            </a:pPr>
            <a:endParaRPr lang="en-US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lvl="1" indent="-285750">
              <a:spcAft>
                <a:spcPts val="600"/>
              </a:spcAft>
              <a:buSzPct val="100000"/>
            </a:pPr>
            <a:endParaRPr lang="en-US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70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 dirty="0" smtClean="0">
                <a:solidFill>
                  <a:srgbClr val="2A7D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Fraud, Waste, and Abuse: False Claims Act  (</a:t>
            </a:r>
            <a:r>
              <a:rPr lang="en-US" sz="3600" b="1" dirty="0" err="1" smtClean="0">
                <a:solidFill>
                  <a:srgbClr val="2A7D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con’t</a:t>
            </a:r>
            <a:r>
              <a:rPr lang="en-US" sz="3600" b="1" dirty="0" smtClean="0">
                <a:solidFill>
                  <a:srgbClr val="2A7D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3600" b="1" dirty="0">
              <a:solidFill>
                <a:srgbClr val="2A7DA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3800" y="6096000"/>
            <a:ext cx="1371600" cy="557784"/>
          </a:xfrm>
          <a:prstGeom prst="rect">
            <a:avLst/>
          </a:prstGeo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81000" y="1219200"/>
            <a:ext cx="838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lvl="1" indent="-285750"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Potential occurrence even when there is no intent to defraud.</a:t>
            </a:r>
          </a:p>
          <a:p>
            <a:pPr marL="285750" lvl="1" indent="-285750">
              <a:spcAft>
                <a:spcPts val="600"/>
              </a:spcAft>
              <a:buSzPct val="100000"/>
              <a:buFont typeface="Arial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lvl="1" indent="-285750"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Civil Monetary Penalty (CMP) up to </a:t>
            </a:r>
            <a:r>
              <a:rPr lang="en-US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$11,000 per claim, plus up to three times the government damages involved </a:t>
            </a: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proven liable.</a:t>
            </a:r>
          </a:p>
          <a:p>
            <a:pPr marL="285750" lvl="1" indent="-285750">
              <a:spcAft>
                <a:spcPts val="600"/>
              </a:spcAft>
              <a:buSzPct val="100000"/>
              <a:buFont typeface="Arial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lvl="1" indent="-285750"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Qui Tam provision:  The whistleblower may be awarded up to </a:t>
            </a:r>
            <a:r>
              <a:rPr lang="en-US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twenty-five percent </a:t>
            </a: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of the amount recovered by the government.</a:t>
            </a:r>
          </a:p>
          <a:p>
            <a:pPr marL="285750" lvl="1" indent="-285750">
              <a:spcAft>
                <a:spcPts val="600"/>
              </a:spcAft>
              <a:buSzPct val="100000"/>
              <a:buFont typeface="Arial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lvl="1" indent="-285750">
              <a:spcAft>
                <a:spcPts val="600"/>
              </a:spcAft>
              <a:buSzPct val="100000"/>
              <a:buFont typeface="Arial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spcAft>
                <a:spcPts val="600"/>
              </a:spcAft>
              <a:buSzPct val="100000"/>
              <a:buFont typeface="Arial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lvl="1" indent="-285750">
              <a:spcAft>
                <a:spcPts val="600"/>
              </a:spcAft>
              <a:buSzPct val="100000"/>
            </a:pPr>
            <a:endParaRPr lang="en-US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lvl="1" indent="-285750">
              <a:spcAft>
                <a:spcPts val="600"/>
              </a:spcAft>
              <a:buSzPct val="100000"/>
            </a:pPr>
            <a:endParaRPr lang="en-US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70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 dirty="0" smtClean="0">
                <a:solidFill>
                  <a:srgbClr val="2A7D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Fraud, Waste, and Abuse:  Stark Law</a:t>
            </a:r>
            <a:endParaRPr lang="en-US" sz="3600" b="1" dirty="0">
              <a:solidFill>
                <a:srgbClr val="2A7DA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3800" y="6096000"/>
            <a:ext cx="1371600" cy="557784"/>
          </a:xfrm>
          <a:prstGeom prst="rect">
            <a:avLst/>
          </a:prstGeo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81000" y="1219200"/>
            <a:ext cx="838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A.K.A </a:t>
            </a:r>
            <a:r>
              <a:rPr lang="en-US" sz="19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Physician Self-Referral Law</a:t>
            </a: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Pertinent to Medicare and Medicaid DHS:</a:t>
            </a:r>
          </a:p>
          <a:p>
            <a:pPr marL="742950" lvl="1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</a:t>
            </a:r>
          </a:p>
          <a:p>
            <a:pPr marL="742950" lvl="1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PT/OT</a:t>
            </a:r>
          </a:p>
          <a:p>
            <a:pPr marL="742950" lvl="1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Radiology and radiation therapy</a:t>
            </a:r>
          </a:p>
          <a:p>
            <a:pPr marL="742950" lvl="1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DME, prosthetic, and orthotic devices and supplies</a:t>
            </a:r>
          </a:p>
          <a:p>
            <a:pPr marL="742950" lvl="1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(Par)</a:t>
            </a:r>
            <a:r>
              <a:rPr lang="en-US" sz="1900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enteral</a:t>
            </a:r>
            <a:r>
              <a:rPr lang="en-US" sz="19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nutrients, equipment, supplies</a:t>
            </a:r>
          </a:p>
          <a:p>
            <a:pPr marL="742950" lvl="1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Home health services</a:t>
            </a:r>
          </a:p>
          <a:p>
            <a:pPr marL="742950" lvl="1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Outpatient prescription drugs</a:t>
            </a:r>
          </a:p>
          <a:p>
            <a:pPr marL="742950" lvl="1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In- and Outpatient hospital services</a:t>
            </a: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Physicians cannot refer to an entity in which the physician or an immediate family member has a direct or indirect financial relationship.</a:t>
            </a: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Physicians cannot bill for services provided as a result of a self-referral.</a:t>
            </a:r>
          </a:p>
          <a:p>
            <a:pPr marL="742950" lvl="1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lvl="1" indent="-285750">
              <a:spcAft>
                <a:spcPts val="600"/>
              </a:spcAft>
              <a:buSzPct val="100000"/>
            </a:pPr>
            <a:endParaRPr lang="en-US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lvl="1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endParaRPr lang="en-US" b="1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70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49751</TotalTime>
  <Words>797</Words>
  <Application>Microsoft Office PowerPoint</Application>
  <PresentationFormat>On-screen Show (4:3)</PresentationFormat>
  <Paragraphs>152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Custom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Prevention First,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Dave Carpenter</dc:creator>
  <cp:lastModifiedBy>lgross</cp:lastModifiedBy>
  <cp:revision>477</cp:revision>
  <cp:lastPrinted>2014-01-25T06:42:35Z</cp:lastPrinted>
  <dcterms:created xsi:type="dcterms:W3CDTF">2001-12-20T20:51:32Z</dcterms:created>
  <dcterms:modified xsi:type="dcterms:W3CDTF">2016-07-25T21:39:10Z</dcterms:modified>
</cp:coreProperties>
</file>