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2"/>
  </p:notesMasterIdLst>
  <p:sldIdLst>
    <p:sldId id="295" r:id="rId2"/>
    <p:sldId id="257" r:id="rId3"/>
    <p:sldId id="296" r:id="rId4"/>
    <p:sldId id="326" r:id="rId5"/>
    <p:sldId id="327" r:id="rId6"/>
    <p:sldId id="332" r:id="rId7"/>
    <p:sldId id="297" r:id="rId8"/>
    <p:sldId id="299" r:id="rId9"/>
    <p:sldId id="305" r:id="rId10"/>
    <p:sldId id="306" r:id="rId11"/>
    <p:sldId id="307" r:id="rId12"/>
    <p:sldId id="310" r:id="rId13"/>
    <p:sldId id="311" r:id="rId14"/>
    <p:sldId id="328" r:id="rId15"/>
    <p:sldId id="336" r:id="rId16"/>
    <p:sldId id="314" r:id="rId17"/>
    <p:sldId id="315" r:id="rId18"/>
    <p:sldId id="316" r:id="rId19"/>
    <p:sldId id="317" r:id="rId20"/>
    <p:sldId id="318" r:id="rId21"/>
    <p:sldId id="319" r:id="rId22"/>
    <p:sldId id="320" r:id="rId23"/>
    <p:sldId id="321" r:id="rId24"/>
    <p:sldId id="322" r:id="rId25"/>
    <p:sldId id="323" r:id="rId26"/>
    <p:sldId id="335" r:id="rId27"/>
    <p:sldId id="331" r:id="rId28"/>
    <p:sldId id="333" r:id="rId29"/>
    <p:sldId id="324" r:id="rId30"/>
    <p:sldId id="285" r:id="rId31"/>
    <p:sldId id="286" r:id="rId32"/>
    <p:sldId id="287" r:id="rId33"/>
    <p:sldId id="288" r:id="rId34"/>
    <p:sldId id="289" r:id="rId35"/>
    <p:sldId id="290" r:id="rId36"/>
    <p:sldId id="291" r:id="rId37"/>
    <p:sldId id="292" r:id="rId38"/>
    <p:sldId id="293" r:id="rId39"/>
    <p:sldId id="294" r:id="rId40"/>
    <p:sldId id="29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79975" autoAdjust="0"/>
  </p:normalViewPr>
  <p:slideViewPr>
    <p:cSldViewPr>
      <p:cViewPr>
        <p:scale>
          <a:sx n="60" d="100"/>
          <a:sy n="60" d="100"/>
        </p:scale>
        <p:origin x="-1344"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00538C-27F0-4C62-8057-ACA579DE96FC}" type="datetimeFigureOut">
              <a:rPr lang="en-US" smtClean="0"/>
              <a:pPr/>
              <a:t>12/12/2017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6CDA8-0254-4689-A555-D741BE32B5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460375"/>
            <a:ext cx="3751262" cy="2814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 xmlns:p14="http://schemas.microsoft.com/office/powerpoint/2010/main" val="215516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Needlestick</a:t>
            </a:r>
            <a:r>
              <a:rPr lang="en-US" sz="1200" b="0" i="0" kern="1200" dirty="0" smtClean="0">
                <a:solidFill>
                  <a:schemeClr val="tx1"/>
                </a:solidFill>
                <a:latin typeface="+mn-lt"/>
                <a:ea typeface="+mn-ea"/>
                <a:cs typeface="+mn-cs"/>
              </a:rPr>
              <a:t> injuries are wounds caused by needles that accidentally puncture the skin.</a:t>
            </a:r>
          </a:p>
          <a:p>
            <a:r>
              <a:rPr lang="en-US" sz="1200" b="0" i="0" kern="1200" dirty="0" err="1" smtClean="0">
                <a:solidFill>
                  <a:schemeClr val="tx1"/>
                </a:solidFill>
                <a:latin typeface="+mn-lt"/>
                <a:ea typeface="+mn-ea"/>
                <a:cs typeface="+mn-cs"/>
              </a:rPr>
              <a:t>Needlestick</a:t>
            </a:r>
            <a:r>
              <a:rPr lang="en-US" sz="1200" b="0" i="0" kern="1200" dirty="0" smtClean="0">
                <a:solidFill>
                  <a:schemeClr val="tx1"/>
                </a:solidFill>
                <a:latin typeface="+mn-lt"/>
                <a:ea typeface="+mn-ea"/>
                <a:cs typeface="+mn-cs"/>
              </a:rPr>
              <a:t> injuries are a hazard for people who work with hypodermic syringes and other needle equipment. These injuries can occur at any time when people use, disassemble, or dispose of needles. When not disposed of properly, needles can become concealed in linen or garbage and injure other workers who encounter them unexpectedly.</a:t>
            </a:r>
          </a:p>
          <a:p>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F7B83-09B7-4ED7-8D4A-6F440358AC16}" type="slidenum">
              <a:rPr lang="en-US"/>
              <a:pPr/>
              <a:t>16</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FF579-6088-476C-B2D0-6C62C0D778F2}" type="slidenum">
              <a:rPr lang="en-US"/>
              <a:pPr/>
              <a:t>18</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46838-D62E-4935-BAFF-7BE2C0F5401A}" type="slidenum">
              <a:rPr lang="en-US"/>
              <a:pPr/>
              <a:t>19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FCBBD-D108-4730-80FE-9E5CCDC072AF}" type="slidenum">
              <a:rPr lang="en-US"/>
              <a:pPr/>
              <a:t>20</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2BCE3-19C7-481A-8C68-7709941FBAC4}" type="slidenum">
              <a:rPr lang="en-US"/>
              <a:pPr/>
              <a:t>21</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39266B-53FB-4180-B127-805F5B4A0D78}" type="slidenum">
              <a:rPr lang="en-US"/>
              <a:pPr/>
              <a:t>22</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D391C-323C-4748-94CA-8F0D7DF767E9}" type="slidenum">
              <a:rPr lang="en-US"/>
              <a:pPr/>
              <a:t>23</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61D43-2F5C-4FA5-8FE2-2FF9A526BD5D}" type="slidenum">
              <a:rPr lang="en-US"/>
              <a:pPr/>
              <a:t>24</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460375"/>
            <a:ext cx="3751262" cy="2814638"/>
          </a:xfrm>
        </p:spPr>
      </p:sp>
      <p:sp>
        <p:nvSpPr>
          <p:cNvPr id="3" name="Notes Placeholder 2"/>
          <p:cNvSpPr>
            <a:spLocks noGrp="1"/>
          </p:cNvSpPr>
          <p:nvPr>
            <p:ph type="body" idx="1"/>
          </p:nvPr>
        </p:nvSpPr>
        <p:spPr/>
        <p:txBody>
          <a:bodyPr>
            <a:normAutofit fontScale="85000" lnSpcReduction="20000"/>
          </a:bodyPr>
          <a:lstStyle/>
          <a:p>
            <a:r>
              <a:rPr lang="en-US" dirty="0" smtClean="0"/>
              <a:t>The </a:t>
            </a:r>
            <a:r>
              <a:rPr lang="en-US" dirty="0" err="1" smtClean="0"/>
              <a:t>Bloodborne</a:t>
            </a:r>
            <a:r>
              <a:rPr lang="en-US" dirty="0" smtClean="0"/>
              <a:t> Pathogens standard uses the term, "regulated waste," to refer to the following categories of waste which require special handling: (1) liquid or semi-liquid blood or OPIM; (2) items contaminated with blood or OPIM and which would release these substances in a liquid or semi-liquid state if compressed; (3) items that are caked with dried blood or OPIM and are capable of releasing these materials during handling; (4) contaminated sharps; and (5) pathological and microbiological wastes containing blood or OPIM.</a:t>
            </a:r>
          </a:p>
          <a:p>
            <a:endParaRPr lang="en-US" dirty="0" smtClean="0"/>
          </a:p>
          <a:p>
            <a:r>
              <a:rPr lang="en-US" dirty="0" smtClean="0"/>
              <a:t>It is the employer's responsibility to determine the existence of regulated waste. This determination is not based on actual volume of blood, but rather on the potential to release blood (e.g., when compacted in a waste container). If OSHA determines, on a case-by-case basis, that sufficient evidence of regulated waste exists, either through observation (e.g., a pool of liquid in the bottom of a container, dried blood flaking off during handling), or based on employee interviews, citations may be issued if the employer does not comply with the provisions of the standard on regulated waste.</a:t>
            </a:r>
          </a:p>
          <a:p>
            <a:endParaRPr lang="en-US" dirty="0" smtClean="0"/>
          </a:p>
          <a:p>
            <a:r>
              <a:rPr lang="en-US" dirty="0" smtClean="0"/>
              <a:t>Regulated waste shall be placed in containers which are:</a:t>
            </a:r>
          </a:p>
          <a:p>
            <a:pPr marL="162175" indent="-162175">
              <a:buFont typeface="Arial" panose="020B0604020202020204" pitchFamily="34" charset="0"/>
              <a:buChar char="•"/>
            </a:pPr>
            <a:r>
              <a:rPr lang="en-US" dirty="0" smtClean="0"/>
              <a:t>Closable; </a:t>
            </a:r>
          </a:p>
          <a:p>
            <a:pPr marL="162175" indent="-162175">
              <a:buFont typeface="Arial" panose="020B0604020202020204" pitchFamily="34" charset="0"/>
              <a:buChar char="•"/>
            </a:pPr>
            <a:r>
              <a:rPr lang="en-US" dirty="0" smtClean="0"/>
              <a:t>Constructed to contain all contents and prevent leakage of fluids during handling, storage, transport or shipping;</a:t>
            </a:r>
          </a:p>
          <a:p>
            <a:pPr marL="162175" indent="-162175">
              <a:buFont typeface="Arial" panose="020B0604020202020204" pitchFamily="34" charset="0"/>
              <a:buChar char="•"/>
            </a:pPr>
            <a:r>
              <a:rPr lang="en-US" dirty="0" smtClean="0"/>
              <a:t>Labeled or color-coded in accordance with paragraph (g)(1)(</a:t>
            </a:r>
            <a:r>
              <a:rPr lang="en-US" dirty="0" err="1" smtClean="0"/>
              <a:t>i</a:t>
            </a:r>
            <a:r>
              <a:rPr lang="en-US" dirty="0" smtClean="0"/>
              <a:t>) of the standard; and</a:t>
            </a:r>
          </a:p>
          <a:p>
            <a:pPr marL="162175" indent="-162175">
              <a:buFont typeface="Arial" panose="020B0604020202020204" pitchFamily="34" charset="0"/>
              <a:buChar char="•"/>
            </a:pPr>
            <a:r>
              <a:rPr lang="en-US" dirty="0" smtClean="0"/>
              <a:t>Closed before removal to prevent spillage or protrusion of contents during handling, storage, transport, or shipping.</a:t>
            </a:r>
          </a:p>
          <a:p>
            <a:endParaRPr lang="en-US" dirty="0" smtClean="0"/>
          </a:p>
          <a:p>
            <a:r>
              <a:rPr lang="en-US" dirty="0" smtClean="0"/>
              <a:t>If outside contamination of the regulated waste container occurs, it shall be placed in a second container. The second container shall be:</a:t>
            </a:r>
          </a:p>
          <a:p>
            <a:pPr marL="162175" indent="-162175">
              <a:buFont typeface="Arial" panose="020B0604020202020204" pitchFamily="34" charset="0"/>
              <a:buChar char="•"/>
            </a:pPr>
            <a:r>
              <a:rPr lang="en-US" dirty="0" smtClean="0"/>
              <a:t>Closable;</a:t>
            </a:r>
          </a:p>
          <a:p>
            <a:pPr marL="162175" indent="-162175">
              <a:buFont typeface="Arial" panose="020B0604020202020204" pitchFamily="34" charset="0"/>
              <a:buChar char="•"/>
            </a:pPr>
            <a:r>
              <a:rPr lang="en-US" dirty="0" smtClean="0"/>
              <a:t>Constructed to contain all contents and prevent leakage of fluids during handling, storage, transport, or shipping;</a:t>
            </a:r>
          </a:p>
          <a:p>
            <a:pPr marL="162175" indent="-162175">
              <a:buFont typeface="Arial" panose="020B0604020202020204" pitchFamily="34" charset="0"/>
              <a:buChar char="•"/>
            </a:pPr>
            <a:r>
              <a:rPr lang="en-US" dirty="0" smtClean="0"/>
              <a:t>Labeled or color-coded in accordance with paragraph (g)(1)(</a:t>
            </a:r>
            <a:r>
              <a:rPr lang="en-US" dirty="0" err="1" smtClean="0"/>
              <a:t>i</a:t>
            </a:r>
            <a:r>
              <a:rPr lang="en-US" dirty="0" smtClean="0"/>
              <a:t>) of the standard; and</a:t>
            </a:r>
          </a:p>
          <a:p>
            <a:pPr marL="162175" indent="-162175">
              <a:buFont typeface="Arial" panose="020B0604020202020204" pitchFamily="34" charset="0"/>
              <a:buChar char="•"/>
            </a:pPr>
            <a:r>
              <a:rPr lang="en-US" dirty="0" smtClean="0"/>
              <a:t>Closed before removal to prevent spillage or protrusion of contents during handling, storage, transport, or shipping.</a:t>
            </a:r>
          </a:p>
          <a:p>
            <a:endParaRPr lang="en-US" dirty="0" smtClean="0"/>
          </a:p>
          <a:p>
            <a:r>
              <a:rPr lang="en-US" dirty="0" smtClean="0"/>
              <a:t>Disposal of all regulated waste shall be in accordance with applicable regulations of the United States, States and Territories, and political subdivisions of States and Territories.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 xmlns:p14="http://schemas.microsoft.com/office/powerpoint/2010/main" val="386581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D0F86-609E-4D46-9225-A4989AE54384}" type="slidenum">
              <a:rPr lang="en-US"/>
              <a:pPr/>
              <a:t>27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460375"/>
            <a:ext cx="3751262" cy="2814638"/>
          </a:xfrm>
        </p:spPr>
      </p:sp>
      <p:sp>
        <p:nvSpPr>
          <p:cNvPr id="3" name="Notes Placeholder 2"/>
          <p:cNvSpPr>
            <a:spLocks noGrp="1"/>
          </p:cNvSpPr>
          <p:nvPr>
            <p:ph type="body" idx="1"/>
          </p:nvPr>
        </p:nvSpPr>
        <p:spPr/>
        <p:txBody>
          <a:bodyPr/>
          <a:lstStyle/>
          <a:p>
            <a:r>
              <a:rPr lang="en-US" dirty="0" smtClean="0"/>
              <a:t>The hepatitis B vaccination series must be made available to all employees who have occupational exposure. The employer does not have to make the hepatitis B vaccination available to employees who have previously received the vaccination series, who are already immune as their antibody tests reveal, or for whom receiving the vaccine is contraindicated for medical reasons.</a:t>
            </a:r>
            <a:r>
              <a:rPr lang="en-US" baseline="0" dirty="0" smtClean="0"/>
              <a:t> </a:t>
            </a:r>
            <a:r>
              <a:rPr lang="en-US" dirty="0" smtClean="0"/>
              <a:t>The hepatitis B vaccination must be made available within 10 working days of initial assignment, after appropriate training has been completed. </a:t>
            </a:r>
            <a:r>
              <a:rPr lang="en-US" baseline="0" dirty="0" smtClean="0"/>
              <a:t> </a:t>
            </a:r>
            <a:r>
              <a:rPr lang="en-US" dirty="0" smtClean="0"/>
              <a:t>All medical evaluations and procedures, including the hepatitis B vaccine and vaccination series, are to be provided according to the current recommendations of the U.S. Public Health Service (USPHS). </a:t>
            </a:r>
          </a:p>
          <a:p>
            <a:endParaRPr lang="en-US" dirty="0" smtClean="0"/>
          </a:p>
          <a:p>
            <a:r>
              <a:rPr lang="en-US" dirty="0" smtClean="0"/>
              <a:t>If an employee declines the hepatitis B vaccination, the employer must ensure that the employee signs a hepatitis B vaccine declination. The declination form is found in Appendix A of the standard. </a:t>
            </a:r>
          </a:p>
          <a:p>
            <a:endParaRPr lang="en-US" dirty="0" smtClean="0"/>
          </a:p>
          <a:p>
            <a:r>
              <a:rPr lang="en-US" dirty="0" smtClean="0"/>
              <a:t>Employees have the right to refuse the hepatitis B vaccine and/or any post-exposure evaluation and follow-up. Note, however, that the employee needs to be properly informed of the benefits of the vaccination and post-exposure evaluation through training. The employee also has the right to decide to take the vaccination at a later date if he or she so chooses. The employer must make the vaccination available at that time.</a:t>
            </a:r>
          </a:p>
          <a:p>
            <a:endParaRPr lang="en-US" dirty="0" smtClean="0"/>
          </a:p>
          <a:p>
            <a:r>
              <a:rPr lang="en-US" dirty="0" smtClean="0"/>
              <a:t>The responsibility lies with the employer to make the hepatitis B vaccine and vaccination, including post-exposure evaluation and follow-up, available at no cost to the employees.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 xmlns:p14="http://schemas.microsoft.com/office/powerpoint/2010/main" val="3537155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460375"/>
            <a:ext cx="3751262" cy="2814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 xmlns:p14="http://schemas.microsoft.com/office/powerpoint/2010/main" val="1816647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Answer:</a:t>
            </a:r>
            <a:r>
              <a:rPr lang="en-US" dirty="0" smtClean="0"/>
              <a:t> </a:t>
            </a:r>
            <a:r>
              <a:rPr lang="en-US" b="1" dirty="0" smtClean="0">
                <a:solidFill>
                  <a:srgbClr val="FF0000"/>
                </a:solidFill>
              </a:rPr>
              <a:t>d. All of the above</a:t>
            </a:r>
          </a:p>
          <a:p>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Answer:</a:t>
            </a:r>
            <a:r>
              <a:rPr lang="en-US" dirty="0" smtClean="0"/>
              <a:t> </a:t>
            </a:r>
            <a:r>
              <a:rPr lang="en-US" b="1" dirty="0" smtClean="0">
                <a:solidFill>
                  <a:srgbClr val="FF0000"/>
                </a:solidFill>
              </a:rPr>
              <a:t>d. all of the above</a:t>
            </a:r>
          </a:p>
          <a:p>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Answer:</a:t>
            </a:r>
            <a:r>
              <a:rPr lang="en-US" dirty="0" smtClean="0"/>
              <a:t> </a:t>
            </a:r>
            <a:r>
              <a:rPr lang="en-US" b="1" dirty="0" smtClean="0">
                <a:solidFill>
                  <a:srgbClr val="FF0000"/>
                </a:solidFill>
              </a:rPr>
              <a:t>c. Proper decontamination of spill areas</a:t>
            </a:r>
          </a:p>
          <a:p>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Answer:</a:t>
            </a:r>
            <a:r>
              <a:rPr lang="en-US" dirty="0" smtClean="0"/>
              <a:t> </a:t>
            </a:r>
            <a:r>
              <a:rPr lang="en-US" b="1" dirty="0" smtClean="0">
                <a:solidFill>
                  <a:srgbClr val="FF0000"/>
                </a:solidFill>
              </a:rPr>
              <a:t>b. Treat all blood and bodily fluids of </a:t>
            </a:r>
            <a:br>
              <a:rPr lang="en-US" b="1" dirty="0" smtClean="0">
                <a:solidFill>
                  <a:srgbClr val="FF0000"/>
                </a:solidFill>
              </a:rPr>
            </a:br>
            <a:r>
              <a:rPr lang="en-US" b="1" dirty="0" smtClean="0">
                <a:solidFill>
                  <a:srgbClr val="FF0000"/>
                </a:solidFill>
              </a:rPr>
              <a:t>               patients as potentially infectious             </a:t>
            </a:r>
            <a:br>
              <a:rPr lang="en-US" b="1" dirty="0" smtClean="0">
                <a:solidFill>
                  <a:srgbClr val="FF0000"/>
                </a:solidFill>
              </a:rPr>
            </a:br>
            <a:r>
              <a:rPr lang="en-US" b="1" dirty="0" smtClean="0">
                <a:solidFill>
                  <a:srgbClr val="FF0000"/>
                </a:solidFill>
              </a:rPr>
              <a:t>               materials</a:t>
            </a:r>
          </a:p>
          <a:p>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Answer:</a:t>
            </a:r>
            <a:r>
              <a:rPr lang="en-US" dirty="0" smtClean="0"/>
              <a:t> </a:t>
            </a:r>
            <a:r>
              <a:rPr lang="en-US" b="1" dirty="0" smtClean="0">
                <a:solidFill>
                  <a:srgbClr val="FF0000"/>
                </a:solidFill>
              </a:rPr>
              <a:t>d. Liver</a:t>
            </a:r>
          </a:p>
          <a:p>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Answer:</a:t>
            </a:r>
            <a:r>
              <a:rPr lang="en-US" dirty="0" smtClean="0"/>
              <a:t> </a:t>
            </a:r>
            <a:r>
              <a:rPr lang="en-US" b="1" dirty="0" smtClean="0">
                <a:solidFill>
                  <a:srgbClr val="FF0000"/>
                </a:solidFill>
              </a:rPr>
              <a:t>b. Wash the area thoroughly</a:t>
            </a:r>
          </a:p>
          <a:p>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Answer:</a:t>
            </a:r>
            <a:r>
              <a:rPr lang="en-US" dirty="0" smtClean="0"/>
              <a:t> </a:t>
            </a:r>
            <a:r>
              <a:rPr lang="en-US" b="1" dirty="0" smtClean="0">
                <a:solidFill>
                  <a:srgbClr val="FF0000"/>
                </a:solidFill>
              </a:rPr>
              <a:t>d. All of the above</a:t>
            </a:r>
          </a:p>
          <a:p>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C29E8-9391-4D77-A60D-42042BBCBD4C}" type="slidenum">
              <a:rPr lang="en-US"/>
              <a:pPr/>
              <a:t>4</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Answer:</a:t>
            </a:r>
            <a:r>
              <a:rPr lang="en-US" dirty="0" smtClean="0"/>
              <a:t> </a:t>
            </a:r>
            <a:r>
              <a:rPr lang="en-US" b="1" dirty="0" smtClean="0">
                <a:solidFill>
                  <a:srgbClr val="FF0000"/>
                </a:solidFill>
              </a:rPr>
              <a:t>b. Hepatitis B</a:t>
            </a:r>
          </a:p>
          <a:p>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Answer:</a:t>
            </a:r>
            <a:r>
              <a:rPr lang="en-US" dirty="0" smtClean="0"/>
              <a:t> </a:t>
            </a:r>
            <a:r>
              <a:rPr lang="en-US" b="1" dirty="0" smtClean="0">
                <a:solidFill>
                  <a:srgbClr val="FF0000"/>
                </a:solidFill>
              </a:rPr>
              <a:t>d. All of the above</a:t>
            </a:r>
          </a:p>
          <a:p>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2CA8D-8D5F-4F7D-9BCF-ABC58741C1AC}" type="slidenum">
              <a:rPr lang="en-US"/>
              <a:pPr/>
              <a:t>5</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MNU</a:t>
            </a:r>
            <a:r>
              <a:rPr lang="en-US" baseline="0" dirty="0" smtClean="0"/>
              <a:t> Annual determination </a:t>
            </a:r>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56CDA8-0254-4689-A555-D741BE32B5CD}"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DC7015-3B14-445D-8097-0610FD5B3A72}" type="slidenum">
              <a:rPr lang="en-US"/>
              <a:pPr/>
              <a:t>11</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9906E-89CC-49B0-903F-7A275135C065}" type="slidenum">
              <a:rPr lang="en-US"/>
              <a:pPr/>
              <a:t>12</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BB1D1-E6BF-4CC5-AD3A-0FD923449022}" type="slidenum">
              <a:rPr lang="en-US"/>
              <a:pPr/>
              <a:t>13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BA92B67-272A-409E-A062-8551BF299436}" type="datetimeFigureOut">
              <a:rPr lang="en-US" smtClean="0"/>
              <a:pPr/>
              <a:t>12/12/2017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07A5D5-295C-47E8-AA8E-5100881FA1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A92B67-272A-409E-A062-8551BF299436}"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7A5D5-295C-47E8-AA8E-5100881FA1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A92B67-272A-409E-A062-8551BF299436}"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7A5D5-295C-47E8-AA8E-5100881FA1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A92B67-272A-409E-A062-8551BF299436}"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7A5D5-295C-47E8-AA8E-5100881FA1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A92B67-272A-409E-A062-8551BF299436}"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7A5D5-295C-47E8-AA8E-5100881FA1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A92B67-272A-409E-A062-8551BF299436}"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7A5D5-295C-47E8-AA8E-5100881FA1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A92B67-272A-409E-A062-8551BF299436}" type="datetimeFigureOut">
              <a:rPr lang="en-US" smtClean="0"/>
              <a:pPr/>
              <a:t>12/12/2017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7A5D5-295C-47E8-AA8E-5100881FA1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A92B67-272A-409E-A062-8551BF299436}" type="datetimeFigureOut">
              <a:rPr lang="en-US" smtClean="0"/>
              <a:pPr/>
              <a:t>12/12/2017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7A5D5-295C-47E8-AA8E-5100881FA1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92B67-272A-409E-A062-8551BF299436}" type="datetimeFigureOut">
              <a:rPr lang="en-US" smtClean="0"/>
              <a:pPr/>
              <a:t>12/12/2017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7A5D5-295C-47E8-AA8E-5100881FA1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A92B67-272A-409E-A062-8551BF299436}"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7A5D5-295C-47E8-AA8E-5100881FA1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A92B67-272A-409E-A062-8551BF299436}"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807A5D5-295C-47E8-AA8E-5100881FA1A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BA92B67-272A-409E-A062-8551BF299436}" type="datetimeFigureOut">
              <a:rPr lang="en-US" smtClean="0"/>
              <a:pPr/>
              <a:t>12/12/2017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07A5D5-295C-47E8-AA8E-5100881FA1A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gif"/></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Image result for bloodborne pathogen"/>
          <p:cNvPicPr>
            <a:picLocks noChangeAspect="1" noChangeArrowheads="1"/>
          </p:cNvPicPr>
          <p:nvPr/>
        </p:nvPicPr>
        <p:blipFill>
          <a:blip r:embed="rId2" cstate="print"/>
          <a:srcRect/>
          <a:stretch>
            <a:fillRect/>
          </a:stretch>
        </p:blipFill>
        <p:spPr bwMode="auto">
          <a:xfrm>
            <a:off x="228600" y="152400"/>
            <a:ext cx="8610600" cy="4953000"/>
          </a:xfrm>
          <a:prstGeom prst="rect">
            <a:avLst/>
          </a:prstGeom>
          <a:noFill/>
        </p:spPr>
      </p:pic>
      <p:sp>
        <p:nvSpPr>
          <p:cNvPr id="6" name="Rectangle 5"/>
          <p:cNvSpPr/>
          <p:nvPr/>
        </p:nvSpPr>
        <p:spPr>
          <a:xfrm>
            <a:off x="838200" y="5105400"/>
            <a:ext cx="6400800" cy="1261884"/>
          </a:xfrm>
          <a:prstGeom prst="rect">
            <a:avLst/>
          </a:prstGeom>
        </p:spPr>
        <p:txBody>
          <a:bodyPr wrap="square">
            <a:spAutoFit/>
          </a:bodyPr>
          <a:lstStyle/>
          <a:p>
            <a:r>
              <a:rPr lang="en-US" altLang="en-US" sz="3600" b="1" dirty="0" err="1" smtClean="0">
                <a:solidFill>
                  <a:schemeClr val="tx1"/>
                </a:solidFill>
                <a:latin typeface="+mj-lt"/>
              </a:rPr>
              <a:t>Bloodborne</a:t>
            </a:r>
            <a:r>
              <a:rPr lang="en-US" altLang="en-US" sz="3600" b="1" dirty="0" smtClean="0">
                <a:solidFill>
                  <a:schemeClr val="tx1"/>
                </a:solidFill>
                <a:latin typeface="+mj-lt"/>
              </a:rPr>
              <a:t> Pathogens</a:t>
            </a:r>
          </a:p>
          <a:p>
            <a:r>
              <a:rPr lang="en-US" sz="2000" dirty="0" err="1" smtClean="0">
                <a:latin typeface="+mj-lt"/>
              </a:rPr>
              <a:t>Bloodborne</a:t>
            </a:r>
            <a:r>
              <a:rPr lang="en-US" sz="2000" dirty="0" smtClean="0">
                <a:latin typeface="+mj-lt"/>
              </a:rPr>
              <a:t> Pathogens Standard (29 CFR 1910.1030)</a:t>
            </a:r>
          </a:p>
          <a:p>
            <a:r>
              <a:rPr lang="en-US" sz="2000" b="1" dirty="0" smtClean="0">
                <a:latin typeface="+mj-lt"/>
              </a:rPr>
              <a:t>Minnesota Urology</a:t>
            </a:r>
            <a:endParaRPr lang="en-US" sz="2000" b="1" dirty="0">
              <a:latin typeface="+mj-lt"/>
            </a:endParaRPr>
          </a:p>
        </p:txBody>
      </p:sp>
      <p:pic>
        <p:nvPicPr>
          <p:cNvPr id="7" name="Picture 2" descr="Image result for bloodborne pathogen"/>
          <p:cNvPicPr>
            <a:picLocks noChangeAspect="1" noChangeArrowheads="1"/>
          </p:cNvPicPr>
          <p:nvPr/>
        </p:nvPicPr>
        <p:blipFill>
          <a:blip r:embed="rId3" cstate="print"/>
          <a:srcRect/>
          <a:stretch>
            <a:fillRect/>
          </a:stretch>
        </p:blipFill>
        <p:spPr bwMode="auto">
          <a:xfrm>
            <a:off x="8001000" y="0"/>
            <a:ext cx="1143000" cy="1043042"/>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idx="1"/>
          </p:nvPr>
        </p:nvSpPr>
        <p:spPr>
          <a:xfrm>
            <a:off x="457200" y="2514600"/>
            <a:ext cx="8229600" cy="3505200"/>
          </a:xfrm>
        </p:spPr>
        <p:txBody>
          <a:bodyPr>
            <a:normAutofit/>
          </a:bodyPr>
          <a:lstStyle/>
          <a:p>
            <a:pPr>
              <a:buNone/>
            </a:pPr>
            <a:r>
              <a:rPr lang="en-US" sz="3600" dirty="0">
                <a:solidFill>
                  <a:schemeClr val="tx2"/>
                </a:solidFill>
                <a:latin typeface="+mj-lt"/>
              </a:rPr>
              <a:t>Training shall be </a:t>
            </a:r>
            <a:r>
              <a:rPr lang="en-US" sz="3600" dirty="0" smtClean="0">
                <a:solidFill>
                  <a:schemeClr val="tx2"/>
                </a:solidFill>
                <a:latin typeface="+mj-lt"/>
              </a:rPr>
              <a:t>provided: </a:t>
            </a:r>
            <a:endParaRPr lang="en-US" sz="3600" dirty="0">
              <a:solidFill>
                <a:schemeClr val="tx2"/>
              </a:solidFill>
              <a:latin typeface="+mj-lt"/>
            </a:endParaRPr>
          </a:p>
          <a:p>
            <a:pPr lvl="1">
              <a:buClr>
                <a:schemeClr val="tx2"/>
              </a:buClr>
            </a:pPr>
            <a:r>
              <a:rPr lang="en-US" sz="2600" dirty="0">
                <a:latin typeface="+mj-lt"/>
              </a:rPr>
              <a:t>At </a:t>
            </a:r>
            <a:r>
              <a:rPr lang="en-US" sz="2600" dirty="0" smtClean="0">
                <a:latin typeface="+mj-lt"/>
              </a:rPr>
              <a:t>hire;</a:t>
            </a:r>
            <a:endParaRPr lang="en-US" sz="2600" dirty="0">
              <a:latin typeface="+mj-lt"/>
            </a:endParaRPr>
          </a:p>
          <a:p>
            <a:pPr lvl="1">
              <a:buClr>
                <a:schemeClr val="tx2"/>
              </a:buClr>
            </a:pPr>
            <a:r>
              <a:rPr lang="en-US" sz="2600" dirty="0" smtClean="0">
                <a:latin typeface="+mj-lt"/>
              </a:rPr>
              <a:t>Annually within </a:t>
            </a:r>
            <a:r>
              <a:rPr lang="en-US" sz="2600" dirty="0">
                <a:latin typeface="+mj-lt"/>
              </a:rPr>
              <a:t>one year of their previous </a:t>
            </a:r>
            <a:r>
              <a:rPr lang="en-US" sz="2600" dirty="0" smtClean="0">
                <a:latin typeface="+mj-lt"/>
              </a:rPr>
              <a:t>training; </a:t>
            </a:r>
            <a:endParaRPr lang="en-US" sz="2600" dirty="0">
              <a:latin typeface="+mj-lt"/>
            </a:endParaRPr>
          </a:p>
          <a:p>
            <a:pPr lvl="1">
              <a:buClr>
                <a:schemeClr val="tx2"/>
              </a:buClr>
            </a:pPr>
            <a:r>
              <a:rPr lang="en-US" sz="2600" dirty="0" smtClean="0">
                <a:latin typeface="+mj-lt"/>
              </a:rPr>
              <a:t>When job tasks </a:t>
            </a:r>
            <a:r>
              <a:rPr lang="en-US" sz="2600" dirty="0">
                <a:latin typeface="+mj-lt"/>
              </a:rPr>
              <a:t>or procedures </a:t>
            </a:r>
            <a:r>
              <a:rPr lang="en-US" sz="2600" dirty="0" smtClean="0">
                <a:latin typeface="+mj-lt"/>
              </a:rPr>
              <a:t>are changed or when those changes affect </a:t>
            </a:r>
            <a:r>
              <a:rPr lang="en-US" sz="2600" dirty="0">
                <a:latin typeface="+mj-lt"/>
              </a:rPr>
              <a:t>the employee's occupational exposure</a:t>
            </a:r>
            <a:r>
              <a:rPr lang="en-US" sz="2600" dirty="0" smtClean="0">
                <a:latin typeface="+mj-lt"/>
              </a:rPr>
              <a:t>.</a:t>
            </a:r>
            <a:endParaRPr lang="en-US" sz="2600" dirty="0">
              <a:latin typeface="+mj-lt"/>
            </a:endParaRPr>
          </a:p>
          <a:p>
            <a:pPr>
              <a:buClr>
                <a:schemeClr val="tx2"/>
              </a:buClr>
            </a:pPr>
            <a:endParaRPr lang="en-US" sz="2800" dirty="0"/>
          </a:p>
        </p:txBody>
      </p:sp>
      <p:pic>
        <p:nvPicPr>
          <p:cNvPr id="4" name="Picture 2" descr="Image result for bloodborne pathogen"/>
          <p:cNvPicPr>
            <a:picLocks noChangeAspect="1" noChangeArrowheads="1"/>
          </p:cNvPicPr>
          <p:nvPr/>
        </p:nvPicPr>
        <p:blipFill>
          <a:blip r:embed="rId2" cstate="print"/>
          <a:srcRect/>
          <a:stretch>
            <a:fillRect/>
          </a:stretch>
        </p:blipFill>
        <p:spPr bwMode="auto">
          <a:xfrm>
            <a:off x="7772400" y="838200"/>
            <a:ext cx="1143000" cy="1043042"/>
          </a:xfrm>
          <a:prstGeom prst="rect">
            <a:avLst/>
          </a:prstGeom>
          <a:noFill/>
        </p:spPr>
      </p:pic>
      <p:sp>
        <p:nvSpPr>
          <p:cNvPr id="103426" name="AutoShape 2" descr="Image result for trai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28" name="AutoShape 4" descr="Image result for trai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6" descr="Image result for training"/>
          <p:cNvPicPr>
            <a:picLocks noChangeAspect="1" noChangeArrowheads="1"/>
          </p:cNvPicPr>
          <p:nvPr/>
        </p:nvPicPr>
        <p:blipFill>
          <a:blip r:embed="rId3" cstate="print"/>
          <a:srcRect/>
          <a:stretch>
            <a:fillRect/>
          </a:stretch>
        </p:blipFill>
        <p:spPr bwMode="auto">
          <a:xfrm>
            <a:off x="2819400" y="1295400"/>
            <a:ext cx="3124200" cy="84742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Grp="1" noChangeArrowheads="1"/>
          </p:cNvSpPr>
          <p:nvPr>
            <p:ph type="title"/>
          </p:nvPr>
        </p:nvSpPr>
        <p:spPr>
          <a:xfrm>
            <a:off x="457200" y="914400"/>
            <a:ext cx="8229600" cy="914400"/>
          </a:xfrm>
        </p:spPr>
        <p:txBody>
          <a:bodyPr>
            <a:normAutofit/>
          </a:bodyPr>
          <a:lstStyle/>
          <a:p>
            <a:r>
              <a:rPr lang="en-US" sz="3600" dirty="0" smtClean="0">
                <a:latin typeface="+mn-lt"/>
              </a:rPr>
              <a:t>    </a:t>
            </a:r>
            <a:r>
              <a:rPr lang="en-US" sz="3600" dirty="0" smtClean="0"/>
              <a:t>Universal </a:t>
            </a:r>
            <a:r>
              <a:rPr lang="en-US" sz="3600" dirty="0"/>
              <a:t>(Standard) Precautions</a:t>
            </a:r>
          </a:p>
        </p:txBody>
      </p:sp>
      <p:sp>
        <p:nvSpPr>
          <p:cNvPr id="2058" name="Rectangle 10"/>
          <p:cNvSpPr>
            <a:spLocks noGrp="1" noChangeArrowheads="1"/>
          </p:cNvSpPr>
          <p:nvPr>
            <p:ph idx="1"/>
          </p:nvPr>
        </p:nvSpPr>
        <p:spPr/>
        <p:txBody>
          <a:bodyPr>
            <a:normAutofit/>
          </a:bodyPr>
          <a:lstStyle/>
          <a:p>
            <a:pPr>
              <a:lnSpc>
                <a:spcPct val="90000"/>
              </a:lnSpc>
              <a:buFont typeface="Wingdings" pitchFamily="2" charset="2"/>
              <a:buNone/>
            </a:pPr>
            <a:r>
              <a:rPr lang="en-US" sz="2800" dirty="0"/>
              <a:t>  </a:t>
            </a:r>
            <a:r>
              <a:rPr lang="en-US" dirty="0">
                <a:latin typeface="+mj-lt"/>
              </a:rPr>
              <a:t>“Precautions to protect against exposure must be taken when there is any potential for exposure to bodily fluids.  It is assumed that all bodily fluids have the potential to transmit disease”</a:t>
            </a:r>
          </a:p>
          <a:p>
            <a:pPr>
              <a:lnSpc>
                <a:spcPct val="90000"/>
              </a:lnSpc>
              <a:buFont typeface="Wingdings" pitchFamily="2" charset="2"/>
              <a:buNone/>
            </a:pPr>
            <a:endParaRPr lang="en-US" dirty="0">
              <a:latin typeface="+mj-lt"/>
            </a:endParaRPr>
          </a:p>
          <a:p>
            <a:pPr algn="ctr">
              <a:lnSpc>
                <a:spcPct val="90000"/>
              </a:lnSpc>
              <a:buFont typeface="Wingdings" pitchFamily="2" charset="2"/>
              <a:buNone/>
            </a:pPr>
            <a:r>
              <a:rPr lang="en-US" b="1" dirty="0">
                <a:latin typeface="+mj-lt"/>
              </a:rPr>
              <a:t>The Universal Precaution Rule:</a:t>
            </a:r>
          </a:p>
          <a:p>
            <a:pPr algn="ctr">
              <a:lnSpc>
                <a:spcPct val="90000"/>
              </a:lnSpc>
              <a:buFont typeface="Wingdings" pitchFamily="2" charset="2"/>
              <a:buNone/>
            </a:pPr>
            <a:r>
              <a:rPr lang="en-US" i="1" dirty="0">
                <a:latin typeface="+mj-lt"/>
              </a:rPr>
              <a:t>Treat all human blood, bodily fluids and other potentially infectious materials</a:t>
            </a:r>
            <a:br>
              <a:rPr lang="en-US" i="1" dirty="0">
                <a:latin typeface="+mj-lt"/>
              </a:rPr>
            </a:br>
            <a:r>
              <a:rPr lang="en-US" i="1" dirty="0">
                <a:latin typeface="+mj-lt"/>
              </a:rPr>
              <a:t>as if they are infectious.</a:t>
            </a:r>
            <a:r>
              <a:rPr lang="en-US" sz="2400" dirty="0">
                <a:latin typeface="+mj-lt"/>
              </a:rPr>
              <a:t/>
            </a:r>
            <a:br>
              <a:rPr lang="en-US" sz="2400" dirty="0">
                <a:latin typeface="+mj-lt"/>
              </a:rPr>
            </a:br>
            <a:endParaRPr lang="en-US" sz="2400" dirty="0">
              <a:latin typeface="+mj-lt"/>
            </a:endParaRPr>
          </a:p>
          <a:p>
            <a:pPr>
              <a:lnSpc>
                <a:spcPct val="90000"/>
              </a:lnSpc>
              <a:buFont typeface="Wingdings" pitchFamily="2" charset="2"/>
              <a:buNone/>
            </a:pPr>
            <a:endParaRPr lang="en-US" sz="2800" dirty="0"/>
          </a:p>
        </p:txBody>
      </p:sp>
      <p:sp>
        <p:nvSpPr>
          <p:cNvPr id="2060" name="Rectangle 1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059" name="Object 11"/>
          <p:cNvGraphicFramePr>
            <a:graphicFrameLocks noChangeAspect="1"/>
          </p:cNvGraphicFramePr>
          <p:nvPr/>
        </p:nvGraphicFramePr>
        <p:xfrm>
          <a:off x="914400" y="5257800"/>
          <a:ext cx="1047750" cy="1190625"/>
        </p:xfrm>
        <a:graphic>
          <a:graphicData uri="http://schemas.openxmlformats.org/presentationml/2006/ole">
            <p:oleObj spid="_x0000_s68610" name="Bitmap Image" r:id="rId4" imgW="1047619" imgH="1190476" progId="PBrush">
              <p:embed/>
            </p:oleObj>
          </a:graphicData>
        </a:graphic>
      </p:graphicFrame>
      <p:pic>
        <p:nvPicPr>
          <p:cNvPr id="6" name="Picture 2" descr="Image result for bloodborne pathogen"/>
          <p:cNvPicPr>
            <a:picLocks noChangeAspect="1" noChangeArrowheads="1"/>
          </p:cNvPicPr>
          <p:nvPr/>
        </p:nvPicPr>
        <p:blipFill>
          <a:blip r:embed="rId5" cstate="print"/>
          <a:srcRect/>
          <a:stretch>
            <a:fillRect/>
          </a:stretch>
        </p:blipFill>
        <p:spPr bwMode="auto">
          <a:xfrm>
            <a:off x="7772400" y="838200"/>
            <a:ext cx="1143000" cy="1043042"/>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143000"/>
            <a:ext cx="8229600" cy="762000"/>
          </a:xfrm>
        </p:spPr>
        <p:txBody>
          <a:bodyPr>
            <a:normAutofit/>
          </a:bodyPr>
          <a:lstStyle/>
          <a:p>
            <a:r>
              <a:rPr lang="en-US" sz="3600" dirty="0"/>
              <a:t>Routes of exposure</a:t>
            </a:r>
          </a:p>
        </p:txBody>
      </p:sp>
      <p:sp>
        <p:nvSpPr>
          <p:cNvPr id="57348" name="Rectangle 4"/>
          <p:cNvSpPr>
            <a:spLocks noGrp="1" noChangeArrowheads="1"/>
          </p:cNvSpPr>
          <p:nvPr>
            <p:ph idx="1"/>
          </p:nvPr>
        </p:nvSpPr>
        <p:spPr>
          <a:xfrm>
            <a:off x="457200" y="2057400"/>
            <a:ext cx="8229600" cy="3886200"/>
          </a:xfrm>
        </p:spPr>
        <p:txBody>
          <a:bodyPr>
            <a:normAutofit/>
          </a:bodyPr>
          <a:lstStyle/>
          <a:p>
            <a:pPr>
              <a:lnSpc>
                <a:spcPct val="80000"/>
              </a:lnSpc>
              <a:buNone/>
            </a:pPr>
            <a:r>
              <a:rPr lang="en-US" dirty="0" err="1" smtClean="0">
                <a:latin typeface="+mj-lt"/>
              </a:rPr>
              <a:t>Bloodborne</a:t>
            </a:r>
            <a:r>
              <a:rPr lang="en-US" dirty="0" smtClean="0">
                <a:latin typeface="+mj-lt"/>
              </a:rPr>
              <a:t> </a:t>
            </a:r>
            <a:r>
              <a:rPr lang="en-US" dirty="0">
                <a:latin typeface="+mj-lt"/>
              </a:rPr>
              <a:t>Pathogens </a:t>
            </a:r>
            <a:r>
              <a:rPr lang="en-US" dirty="0" smtClean="0">
                <a:latin typeface="+mj-lt"/>
              </a:rPr>
              <a:t>are transmitted </a:t>
            </a:r>
            <a:r>
              <a:rPr lang="en-US" dirty="0">
                <a:latin typeface="+mj-lt"/>
              </a:rPr>
              <a:t>through contact with human blood and bodily fluids. </a:t>
            </a:r>
            <a:r>
              <a:rPr lang="en-US" dirty="0" smtClean="0">
                <a:latin typeface="+mj-lt"/>
              </a:rPr>
              <a:t>Transmission routes </a:t>
            </a:r>
            <a:r>
              <a:rPr lang="en-US" dirty="0">
                <a:latin typeface="+mj-lt"/>
              </a:rPr>
              <a:t>include: </a:t>
            </a:r>
          </a:p>
          <a:p>
            <a:pPr lvl="1">
              <a:lnSpc>
                <a:spcPct val="80000"/>
              </a:lnSpc>
              <a:buClr>
                <a:schemeClr val="tx2"/>
              </a:buClr>
            </a:pPr>
            <a:r>
              <a:rPr lang="en-US" sz="2600" dirty="0" smtClean="0">
                <a:latin typeface="+mj-lt"/>
              </a:rPr>
              <a:t>sharps exposures</a:t>
            </a:r>
            <a:endParaRPr lang="en-US" sz="2600" dirty="0">
              <a:latin typeface="+mj-lt"/>
            </a:endParaRPr>
          </a:p>
          <a:p>
            <a:pPr lvl="1">
              <a:lnSpc>
                <a:spcPct val="80000"/>
              </a:lnSpc>
              <a:buClr>
                <a:schemeClr val="tx2"/>
              </a:buClr>
            </a:pPr>
            <a:r>
              <a:rPr lang="en-US" sz="2600" dirty="0">
                <a:latin typeface="+mj-lt"/>
              </a:rPr>
              <a:t>sexual activity </a:t>
            </a:r>
          </a:p>
          <a:p>
            <a:pPr lvl="1">
              <a:lnSpc>
                <a:spcPct val="80000"/>
              </a:lnSpc>
              <a:buClr>
                <a:schemeClr val="tx2"/>
              </a:buClr>
            </a:pPr>
            <a:r>
              <a:rPr lang="en-US" sz="2600" dirty="0">
                <a:latin typeface="+mj-lt"/>
              </a:rPr>
              <a:t>sharing of needles </a:t>
            </a:r>
          </a:p>
          <a:p>
            <a:pPr lvl="1">
              <a:lnSpc>
                <a:spcPct val="80000"/>
              </a:lnSpc>
              <a:buClr>
                <a:schemeClr val="tx2"/>
              </a:buClr>
            </a:pPr>
            <a:r>
              <a:rPr lang="en-US" sz="2600" dirty="0">
                <a:latin typeface="+mj-lt"/>
              </a:rPr>
              <a:t>mother-to-child exposures at birth</a:t>
            </a:r>
          </a:p>
          <a:p>
            <a:pPr lvl="1">
              <a:lnSpc>
                <a:spcPct val="80000"/>
              </a:lnSpc>
              <a:buClr>
                <a:schemeClr val="tx2"/>
              </a:buClr>
            </a:pPr>
            <a:r>
              <a:rPr lang="en-US" sz="2600" dirty="0" smtClean="0">
                <a:latin typeface="+mj-lt"/>
              </a:rPr>
              <a:t> pregnant women infected with HIV can </a:t>
            </a:r>
            <a:r>
              <a:rPr lang="en-US" sz="2600" dirty="0">
                <a:latin typeface="+mj-lt"/>
              </a:rPr>
              <a:t>pass </a:t>
            </a:r>
            <a:r>
              <a:rPr lang="en-US" sz="2600" dirty="0" smtClean="0">
                <a:latin typeface="+mj-lt"/>
              </a:rPr>
              <a:t>it </a:t>
            </a:r>
            <a:r>
              <a:rPr lang="en-US" sz="2600" dirty="0">
                <a:latin typeface="+mj-lt"/>
              </a:rPr>
              <a:t>to their </a:t>
            </a:r>
            <a:r>
              <a:rPr lang="en-US" sz="2600" dirty="0" smtClean="0">
                <a:latin typeface="+mj-lt"/>
              </a:rPr>
              <a:t>  babies </a:t>
            </a:r>
            <a:r>
              <a:rPr lang="en-US" sz="2600" dirty="0">
                <a:latin typeface="+mj-lt"/>
              </a:rPr>
              <a:t>during pregnancy, delivery, and breast feeding. </a:t>
            </a:r>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0" y="762000"/>
            <a:ext cx="5181600" cy="685800"/>
          </a:xfrm>
        </p:spPr>
        <p:txBody>
          <a:bodyPr>
            <a:normAutofit/>
          </a:bodyPr>
          <a:lstStyle/>
          <a:p>
            <a:r>
              <a:rPr lang="en-US" sz="3600" dirty="0"/>
              <a:t>Routes of </a:t>
            </a:r>
            <a:r>
              <a:rPr lang="en-US" sz="3600" dirty="0" smtClean="0"/>
              <a:t>Exposure</a:t>
            </a:r>
            <a:endParaRPr lang="en-US" sz="3600" dirty="0"/>
          </a:p>
        </p:txBody>
      </p:sp>
      <p:sp>
        <p:nvSpPr>
          <p:cNvPr id="63493" name="Rectangle 5"/>
          <p:cNvSpPr>
            <a:spLocks noGrp="1" noChangeArrowheads="1"/>
          </p:cNvSpPr>
          <p:nvPr>
            <p:ph idx="1"/>
          </p:nvPr>
        </p:nvSpPr>
        <p:spPr>
          <a:xfrm>
            <a:off x="533400" y="1600200"/>
            <a:ext cx="8153400" cy="4876800"/>
          </a:xfrm>
        </p:spPr>
        <p:txBody>
          <a:bodyPr>
            <a:normAutofit fontScale="85000" lnSpcReduction="10000"/>
          </a:bodyPr>
          <a:lstStyle/>
          <a:p>
            <a:pPr algn="just">
              <a:lnSpc>
                <a:spcPct val="80000"/>
              </a:lnSpc>
              <a:buNone/>
            </a:pPr>
            <a:r>
              <a:rPr lang="en-US" sz="3100" dirty="0">
                <a:latin typeface="+mj-lt"/>
              </a:rPr>
              <a:t>Unbroken skin is a good barrier against </a:t>
            </a:r>
            <a:r>
              <a:rPr lang="en-US" sz="3100" dirty="0" smtClean="0">
                <a:latin typeface="+mj-lt"/>
              </a:rPr>
              <a:t>BBPs, but </a:t>
            </a:r>
            <a:r>
              <a:rPr lang="en-US" sz="3100" dirty="0">
                <a:latin typeface="+mj-lt"/>
              </a:rPr>
              <a:t>infectious materials can enter </a:t>
            </a:r>
            <a:r>
              <a:rPr lang="en-US" sz="3100" dirty="0" smtClean="0">
                <a:latin typeface="+mj-lt"/>
              </a:rPr>
              <a:t>through </a:t>
            </a:r>
            <a:r>
              <a:rPr lang="en-US" sz="3100" dirty="0">
                <a:latin typeface="+mj-lt"/>
              </a:rPr>
              <a:t>skin openings such as:</a:t>
            </a:r>
          </a:p>
          <a:p>
            <a:pPr lvl="1">
              <a:lnSpc>
                <a:spcPct val="80000"/>
              </a:lnSpc>
              <a:buClr>
                <a:schemeClr val="tx2"/>
              </a:buClr>
            </a:pPr>
            <a:r>
              <a:rPr lang="en-US" sz="3100" dirty="0">
                <a:latin typeface="+mj-lt"/>
              </a:rPr>
              <a:t>Open sores </a:t>
            </a:r>
          </a:p>
          <a:p>
            <a:pPr lvl="1">
              <a:lnSpc>
                <a:spcPct val="80000"/>
              </a:lnSpc>
              <a:buClr>
                <a:schemeClr val="tx2"/>
              </a:buClr>
            </a:pPr>
            <a:r>
              <a:rPr lang="en-US" sz="3100" dirty="0">
                <a:latin typeface="+mj-lt"/>
              </a:rPr>
              <a:t>Cuts </a:t>
            </a:r>
          </a:p>
          <a:p>
            <a:pPr lvl="1">
              <a:lnSpc>
                <a:spcPct val="80000"/>
              </a:lnSpc>
              <a:buClr>
                <a:schemeClr val="tx2"/>
              </a:buClr>
            </a:pPr>
            <a:r>
              <a:rPr lang="en-US" sz="3100" dirty="0">
                <a:latin typeface="+mj-lt"/>
              </a:rPr>
              <a:t>Abrasions </a:t>
            </a:r>
          </a:p>
          <a:p>
            <a:pPr lvl="1">
              <a:lnSpc>
                <a:spcPct val="80000"/>
              </a:lnSpc>
              <a:buClr>
                <a:schemeClr val="tx2"/>
              </a:buClr>
            </a:pPr>
            <a:r>
              <a:rPr lang="en-US" sz="3100" dirty="0">
                <a:latin typeface="+mj-lt"/>
              </a:rPr>
              <a:t>Acne </a:t>
            </a:r>
          </a:p>
          <a:p>
            <a:pPr lvl="1">
              <a:lnSpc>
                <a:spcPct val="80000"/>
              </a:lnSpc>
              <a:buClr>
                <a:schemeClr val="tx2"/>
              </a:buClr>
            </a:pPr>
            <a:r>
              <a:rPr lang="en-US" sz="3100" dirty="0">
                <a:latin typeface="+mj-lt"/>
              </a:rPr>
              <a:t>Sunburn </a:t>
            </a:r>
          </a:p>
          <a:p>
            <a:pPr lvl="1">
              <a:lnSpc>
                <a:spcPct val="80000"/>
              </a:lnSpc>
              <a:buClr>
                <a:schemeClr val="tx2"/>
              </a:buClr>
            </a:pPr>
            <a:r>
              <a:rPr lang="en-US" sz="3100" dirty="0">
                <a:latin typeface="+mj-lt"/>
              </a:rPr>
              <a:t>Blisters </a:t>
            </a:r>
          </a:p>
          <a:p>
            <a:pPr>
              <a:lnSpc>
                <a:spcPct val="80000"/>
              </a:lnSpc>
              <a:buNone/>
            </a:pPr>
            <a:endParaRPr lang="en-US" sz="2800" dirty="0" smtClean="0">
              <a:latin typeface="+mj-lt"/>
            </a:endParaRPr>
          </a:p>
          <a:p>
            <a:pPr>
              <a:lnSpc>
                <a:spcPct val="80000"/>
              </a:lnSpc>
              <a:buNone/>
            </a:pPr>
            <a:r>
              <a:rPr lang="en-US" sz="3100" dirty="0" smtClean="0">
                <a:latin typeface="+mj-lt"/>
              </a:rPr>
              <a:t>BBPs may also be transmitted through mucous membranes: </a:t>
            </a:r>
            <a:endParaRPr lang="en-US" sz="3100" dirty="0">
              <a:latin typeface="+mj-lt"/>
            </a:endParaRPr>
          </a:p>
          <a:p>
            <a:pPr lvl="1">
              <a:lnSpc>
                <a:spcPct val="80000"/>
              </a:lnSpc>
              <a:buClr>
                <a:schemeClr val="tx2"/>
              </a:buClr>
            </a:pPr>
            <a:r>
              <a:rPr lang="en-US" sz="3100" dirty="0">
                <a:latin typeface="+mj-lt"/>
              </a:rPr>
              <a:t>Nose </a:t>
            </a:r>
          </a:p>
          <a:p>
            <a:pPr lvl="1">
              <a:lnSpc>
                <a:spcPct val="80000"/>
              </a:lnSpc>
              <a:buClr>
                <a:schemeClr val="tx2"/>
              </a:buClr>
            </a:pPr>
            <a:r>
              <a:rPr lang="en-US" sz="3100" dirty="0" smtClean="0">
                <a:latin typeface="+mj-lt"/>
              </a:rPr>
              <a:t>Mouth</a:t>
            </a:r>
          </a:p>
          <a:p>
            <a:pPr lvl="1">
              <a:lnSpc>
                <a:spcPct val="80000"/>
              </a:lnSpc>
              <a:buClr>
                <a:schemeClr val="tx2"/>
              </a:buClr>
            </a:pPr>
            <a:r>
              <a:rPr lang="en-US" sz="3100" dirty="0" smtClean="0">
                <a:latin typeface="+mj-lt"/>
              </a:rPr>
              <a:t>Eyes</a:t>
            </a:r>
            <a:endParaRPr lang="en-US" sz="3100" dirty="0">
              <a:latin typeface="+mj-lt"/>
            </a:endParaRPr>
          </a:p>
          <a:p>
            <a:pPr>
              <a:lnSpc>
                <a:spcPct val="80000"/>
              </a:lnSpc>
            </a:pPr>
            <a:endParaRPr lang="en-US" sz="2400" dirty="0"/>
          </a:p>
          <a:p>
            <a:pPr>
              <a:lnSpc>
                <a:spcPct val="80000"/>
              </a:lnSpc>
            </a:pPr>
            <a:endParaRPr lang="en-US" sz="1800" dirty="0"/>
          </a:p>
        </p:txBody>
      </p:sp>
      <p:pic>
        <p:nvPicPr>
          <p:cNvPr id="99330" name="Picture 2" descr="Image result for open finger cut"/>
          <p:cNvPicPr>
            <a:picLocks noChangeAspect="1" noChangeArrowheads="1"/>
          </p:cNvPicPr>
          <p:nvPr/>
        </p:nvPicPr>
        <p:blipFill>
          <a:blip r:embed="rId3" cstate="print"/>
          <a:srcRect/>
          <a:stretch>
            <a:fillRect/>
          </a:stretch>
        </p:blipFill>
        <p:spPr bwMode="auto">
          <a:xfrm>
            <a:off x="4267200" y="2514600"/>
            <a:ext cx="1600200" cy="1600200"/>
          </a:xfrm>
          <a:prstGeom prst="rect">
            <a:avLst/>
          </a:prstGeom>
          <a:noFill/>
        </p:spPr>
      </p:pic>
      <p:pic>
        <p:nvPicPr>
          <p:cNvPr id="151554" name="Picture 2" descr="Related image"/>
          <p:cNvPicPr>
            <a:picLocks noChangeAspect="1" noChangeArrowheads="1"/>
          </p:cNvPicPr>
          <p:nvPr/>
        </p:nvPicPr>
        <p:blipFill>
          <a:blip r:embed="rId4" cstate="print"/>
          <a:srcRect/>
          <a:stretch>
            <a:fillRect/>
          </a:stretch>
        </p:blipFill>
        <p:spPr bwMode="auto">
          <a:xfrm>
            <a:off x="6400800" y="2514600"/>
            <a:ext cx="2145431" cy="1428899"/>
          </a:xfrm>
          <a:prstGeom prst="rect">
            <a:avLst/>
          </a:prstGeom>
          <a:noFill/>
        </p:spPr>
      </p:pic>
      <p:pic>
        <p:nvPicPr>
          <p:cNvPr id="151556" name="Picture 4" descr="Image result for Abrasions"/>
          <p:cNvPicPr>
            <a:picLocks noChangeAspect="1" noChangeArrowheads="1"/>
          </p:cNvPicPr>
          <p:nvPr/>
        </p:nvPicPr>
        <p:blipFill>
          <a:blip r:embed="rId5" cstate="print"/>
          <a:srcRect/>
          <a:stretch>
            <a:fillRect/>
          </a:stretch>
        </p:blipFill>
        <p:spPr bwMode="auto">
          <a:xfrm>
            <a:off x="5181600" y="5181600"/>
            <a:ext cx="2209800" cy="148056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219200"/>
            <a:ext cx="4343400" cy="685800"/>
          </a:xfrm>
        </p:spPr>
        <p:txBody>
          <a:bodyPr>
            <a:normAutofit/>
          </a:bodyPr>
          <a:lstStyle/>
          <a:p>
            <a:r>
              <a:rPr lang="en-US" sz="3600" dirty="0" smtClean="0"/>
              <a:t>Needle stick injury</a:t>
            </a:r>
            <a:endParaRPr lang="en-US" sz="3600" dirty="0"/>
          </a:p>
        </p:txBody>
      </p:sp>
      <p:sp>
        <p:nvSpPr>
          <p:cNvPr id="7" name="Rectangle 6"/>
          <p:cNvSpPr/>
          <p:nvPr/>
        </p:nvSpPr>
        <p:spPr>
          <a:xfrm>
            <a:off x="533400" y="2133600"/>
            <a:ext cx="7924800" cy="3293209"/>
          </a:xfrm>
          <a:prstGeom prst="rect">
            <a:avLst/>
          </a:prstGeom>
        </p:spPr>
        <p:txBody>
          <a:bodyPr wrap="square">
            <a:spAutoFit/>
          </a:bodyPr>
          <a:lstStyle/>
          <a:p>
            <a:pPr>
              <a:buClr>
                <a:schemeClr val="tx2"/>
              </a:buClr>
              <a:buFont typeface="Arial" pitchFamily="34" charset="0"/>
              <a:buChar char="•"/>
            </a:pPr>
            <a:r>
              <a:rPr lang="en-US" sz="2600" dirty="0" smtClean="0">
                <a:latin typeface="+mj-lt"/>
              </a:rPr>
              <a:t> People who work with hypodermic syringes and other needle equipment are most at risk for </a:t>
            </a:r>
            <a:r>
              <a:rPr lang="en-US" sz="2600" dirty="0" err="1" smtClean="0">
                <a:latin typeface="+mj-lt"/>
              </a:rPr>
              <a:t>needlestick</a:t>
            </a:r>
            <a:r>
              <a:rPr lang="en-US" sz="2600" dirty="0" smtClean="0">
                <a:latin typeface="+mj-lt"/>
              </a:rPr>
              <a:t> injuries.</a:t>
            </a:r>
          </a:p>
          <a:p>
            <a:pPr>
              <a:buClr>
                <a:schemeClr val="tx2"/>
              </a:buClr>
              <a:buFont typeface="Arial" pitchFamily="34" charset="0"/>
              <a:buChar char="•"/>
            </a:pPr>
            <a:r>
              <a:rPr lang="en-US" sz="2600" dirty="0" smtClean="0">
                <a:latin typeface="+mj-lt"/>
              </a:rPr>
              <a:t> Injuries </a:t>
            </a:r>
            <a:r>
              <a:rPr lang="en-US" sz="2600" dirty="0">
                <a:latin typeface="+mj-lt"/>
              </a:rPr>
              <a:t>can </a:t>
            </a:r>
            <a:r>
              <a:rPr lang="en-US" sz="2600" dirty="0" smtClean="0">
                <a:latin typeface="+mj-lt"/>
              </a:rPr>
              <a:t>occur </a:t>
            </a:r>
            <a:r>
              <a:rPr lang="en-US" sz="2600" dirty="0">
                <a:latin typeface="+mj-lt"/>
              </a:rPr>
              <a:t>when people use, disassemble, or dispose of needles. </a:t>
            </a:r>
            <a:endParaRPr lang="en-US" sz="2600" dirty="0" smtClean="0">
              <a:latin typeface="+mj-lt"/>
            </a:endParaRPr>
          </a:p>
          <a:p>
            <a:pPr>
              <a:buClr>
                <a:schemeClr val="tx2"/>
              </a:buClr>
              <a:buFont typeface="Arial" pitchFamily="34" charset="0"/>
              <a:buChar char="•"/>
            </a:pPr>
            <a:r>
              <a:rPr lang="en-US" sz="2600" dirty="0" smtClean="0">
                <a:latin typeface="+mj-lt"/>
              </a:rPr>
              <a:t> If improperly disposed of, </a:t>
            </a:r>
            <a:r>
              <a:rPr lang="en-US" sz="2600" dirty="0">
                <a:latin typeface="+mj-lt"/>
              </a:rPr>
              <a:t>needles can become concealed in linen or garbage and injure other workers who encounter them unexpectedly.</a:t>
            </a:r>
          </a:p>
        </p:txBody>
      </p:sp>
      <p:pic>
        <p:nvPicPr>
          <p:cNvPr id="8" name="Picture 2" descr="Image result for bloodborne pathogen"/>
          <p:cNvPicPr>
            <a:picLocks noChangeAspect="1" noChangeArrowheads="1"/>
          </p:cNvPicPr>
          <p:nvPr/>
        </p:nvPicPr>
        <p:blipFill>
          <a:blip r:embed="rId3" cstate="print"/>
          <a:srcRect/>
          <a:stretch>
            <a:fillRect/>
          </a:stretch>
        </p:blipFill>
        <p:spPr bwMode="auto">
          <a:xfrm>
            <a:off x="7772400" y="838200"/>
            <a:ext cx="1143000" cy="1043042"/>
          </a:xfrm>
          <a:prstGeom prst="rect">
            <a:avLst/>
          </a:prstGeom>
          <a:noFill/>
        </p:spPr>
      </p:pic>
      <p:pic>
        <p:nvPicPr>
          <p:cNvPr id="99330" name="Picture 2" descr="C:\Users\kkosloske.MUS\AppData\Local\Microsoft\Windows\Temporary Internet Files\Content.IE5\ISLIO5C2\Needle[1].jpg"/>
          <p:cNvPicPr>
            <a:picLocks noChangeAspect="1" noChangeArrowheads="1"/>
          </p:cNvPicPr>
          <p:nvPr/>
        </p:nvPicPr>
        <p:blipFill>
          <a:blip r:embed="rId4" cstate="print"/>
          <a:srcRect/>
          <a:stretch>
            <a:fillRect/>
          </a:stretch>
        </p:blipFill>
        <p:spPr bwMode="auto">
          <a:xfrm>
            <a:off x="7315200" y="5334000"/>
            <a:ext cx="1111624" cy="1219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lated image"/>
          <p:cNvPicPr>
            <a:picLocks noChangeAspect="1" noChangeArrowheads="1"/>
          </p:cNvPicPr>
          <p:nvPr/>
        </p:nvPicPr>
        <p:blipFill>
          <a:blip r:embed="rId2" cstate="print"/>
          <a:srcRect/>
          <a:stretch>
            <a:fillRect/>
          </a:stretch>
        </p:blipFill>
        <p:spPr bwMode="auto">
          <a:xfrm>
            <a:off x="228600" y="1143000"/>
            <a:ext cx="4724400" cy="4314504"/>
          </a:xfrm>
          <a:prstGeom prst="rect">
            <a:avLst/>
          </a:prstGeom>
          <a:noFill/>
        </p:spPr>
      </p:pic>
      <p:pic>
        <p:nvPicPr>
          <p:cNvPr id="5" name="Picture 2" descr="Related image"/>
          <p:cNvPicPr>
            <a:picLocks noChangeAspect="1" noChangeArrowheads="1"/>
          </p:cNvPicPr>
          <p:nvPr/>
        </p:nvPicPr>
        <p:blipFill>
          <a:blip r:embed="rId3" cstate="print"/>
          <a:srcRect/>
          <a:stretch>
            <a:fillRect/>
          </a:stretch>
        </p:blipFill>
        <p:spPr bwMode="auto">
          <a:xfrm>
            <a:off x="5257800" y="2895600"/>
            <a:ext cx="3657601" cy="3774423"/>
          </a:xfrm>
          <a:prstGeom prst="rect">
            <a:avLst/>
          </a:prstGeom>
          <a:noFill/>
        </p:spPr>
      </p:pic>
      <p:pic>
        <p:nvPicPr>
          <p:cNvPr id="6" name="Picture 2" descr="Image result for bloodborne pathogen"/>
          <p:cNvPicPr>
            <a:picLocks noChangeAspect="1" noChangeArrowheads="1"/>
          </p:cNvPicPr>
          <p:nvPr/>
        </p:nvPicPr>
        <p:blipFill>
          <a:blip r:embed="rId4" cstate="print"/>
          <a:srcRect/>
          <a:stretch>
            <a:fillRect/>
          </a:stretch>
        </p:blipFill>
        <p:spPr bwMode="auto">
          <a:xfrm>
            <a:off x="7772400" y="838200"/>
            <a:ext cx="1143000" cy="104304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09600" y="1219200"/>
            <a:ext cx="8001000" cy="762000"/>
          </a:xfrm>
        </p:spPr>
        <p:txBody>
          <a:bodyPr>
            <a:normAutofit/>
          </a:bodyPr>
          <a:lstStyle/>
          <a:p>
            <a:r>
              <a:rPr lang="en-US" sz="3600" dirty="0"/>
              <a:t>Exposure control plan (ECP)</a:t>
            </a:r>
          </a:p>
        </p:txBody>
      </p:sp>
      <p:sp>
        <p:nvSpPr>
          <p:cNvPr id="72707" name="Rectangle 3"/>
          <p:cNvSpPr>
            <a:spLocks noGrp="1" noChangeArrowheads="1"/>
          </p:cNvSpPr>
          <p:nvPr>
            <p:ph idx="1"/>
          </p:nvPr>
        </p:nvSpPr>
        <p:spPr>
          <a:xfrm>
            <a:off x="457200" y="1981200"/>
            <a:ext cx="8229600" cy="3581400"/>
          </a:xfrm>
        </p:spPr>
        <p:txBody>
          <a:bodyPr>
            <a:normAutofit/>
          </a:bodyPr>
          <a:lstStyle/>
          <a:p>
            <a:pPr>
              <a:lnSpc>
                <a:spcPct val="80000"/>
              </a:lnSpc>
            </a:pPr>
            <a:endParaRPr lang="en-US" sz="2800" dirty="0"/>
          </a:p>
          <a:p>
            <a:pPr>
              <a:lnSpc>
                <a:spcPct val="80000"/>
              </a:lnSpc>
              <a:buClr>
                <a:schemeClr val="tx2"/>
              </a:buClr>
            </a:pPr>
            <a:r>
              <a:rPr lang="en-US" dirty="0">
                <a:latin typeface="+mj-lt"/>
              </a:rPr>
              <a:t>The OSHA BBP Standard requires employers to </a:t>
            </a:r>
            <a:r>
              <a:rPr lang="en-US" dirty="0" smtClean="0">
                <a:latin typeface="+mj-lt"/>
              </a:rPr>
              <a:t>have </a:t>
            </a:r>
            <a:r>
              <a:rPr lang="en-US" dirty="0">
                <a:latin typeface="+mj-lt"/>
              </a:rPr>
              <a:t>written </a:t>
            </a:r>
            <a:r>
              <a:rPr lang="en-US" dirty="0" smtClean="0">
                <a:latin typeface="+mj-lt"/>
              </a:rPr>
              <a:t>documents explaining </a:t>
            </a:r>
            <a:r>
              <a:rPr lang="en-US" dirty="0">
                <a:latin typeface="+mj-lt"/>
              </a:rPr>
              <a:t>how they will implement the standard, provide training to employees, </a:t>
            </a:r>
            <a:r>
              <a:rPr lang="en-US" dirty="0" smtClean="0">
                <a:latin typeface="+mj-lt"/>
              </a:rPr>
              <a:t>and </a:t>
            </a:r>
            <a:r>
              <a:rPr lang="en-US" dirty="0">
                <a:latin typeface="+mj-lt"/>
              </a:rPr>
              <a:t>eliminate or </a:t>
            </a:r>
            <a:r>
              <a:rPr lang="en-US" dirty="0" smtClean="0">
                <a:latin typeface="+mj-lt"/>
              </a:rPr>
              <a:t>minimize employees’ occupational </a:t>
            </a:r>
            <a:r>
              <a:rPr lang="en-US" dirty="0">
                <a:latin typeface="+mj-lt"/>
              </a:rPr>
              <a:t>exposure to </a:t>
            </a:r>
            <a:r>
              <a:rPr lang="en-US" dirty="0" err="1" smtClean="0">
                <a:latin typeface="+mj-lt"/>
              </a:rPr>
              <a:t>bloodborne</a:t>
            </a:r>
            <a:r>
              <a:rPr lang="en-US" dirty="0" smtClean="0">
                <a:latin typeface="+mj-lt"/>
              </a:rPr>
              <a:t> pathogens.</a:t>
            </a:r>
          </a:p>
          <a:p>
            <a:pPr>
              <a:lnSpc>
                <a:spcPct val="80000"/>
              </a:lnSpc>
              <a:buClr>
                <a:schemeClr val="tx2"/>
              </a:buClr>
            </a:pPr>
            <a:endParaRPr lang="en-US" dirty="0">
              <a:latin typeface="+mj-lt"/>
            </a:endParaRPr>
          </a:p>
          <a:p>
            <a:pPr>
              <a:lnSpc>
                <a:spcPct val="80000"/>
              </a:lnSpc>
              <a:buClr>
                <a:schemeClr val="tx2"/>
              </a:buClr>
            </a:pPr>
            <a:r>
              <a:rPr lang="en-US" dirty="0">
                <a:latin typeface="+mj-lt"/>
              </a:rPr>
              <a:t>The ECP must be tailored </a:t>
            </a:r>
            <a:r>
              <a:rPr lang="en-US" dirty="0" smtClean="0">
                <a:latin typeface="+mj-lt"/>
              </a:rPr>
              <a:t>to the institution and </a:t>
            </a:r>
            <a:r>
              <a:rPr lang="en-US" dirty="0">
                <a:latin typeface="+mj-lt"/>
              </a:rPr>
              <a:t>plans must be accessible to all employees, either on-line or in an area where they are available for review on all shifts.</a:t>
            </a:r>
          </a:p>
          <a:p>
            <a:pPr>
              <a:lnSpc>
                <a:spcPct val="80000"/>
              </a:lnSpc>
              <a:buFont typeface="Wingdings" pitchFamily="2" charset="2"/>
              <a:buNone/>
            </a:pPr>
            <a:endParaRPr lang="en-US" sz="2800" dirty="0"/>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696200" y="838200"/>
            <a:ext cx="1143000" cy="104304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704088"/>
            <a:ext cx="8229600" cy="896112"/>
          </a:xfrm>
        </p:spPr>
        <p:txBody>
          <a:bodyPr>
            <a:normAutofit/>
          </a:bodyPr>
          <a:lstStyle/>
          <a:p>
            <a:r>
              <a:rPr lang="en-US" sz="3600" dirty="0"/>
              <a:t>Exposure control plan (ECP)</a:t>
            </a:r>
          </a:p>
        </p:txBody>
      </p:sp>
      <p:sp>
        <p:nvSpPr>
          <p:cNvPr id="129027" name="Rectangle 3"/>
          <p:cNvSpPr>
            <a:spLocks noGrp="1" noChangeArrowheads="1"/>
          </p:cNvSpPr>
          <p:nvPr>
            <p:ph idx="1"/>
          </p:nvPr>
        </p:nvSpPr>
        <p:spPr>
          <a:xfrm>
            <a:off x="457200" y="1905000"/>
            <a:ext cx="8229600" cy="4800600"/>
          </a:xfrm>
        </p:spPr>
        <p:txBody>
          <a:bodyPr>
            <a:normAutofit lnSpcReduction="10000"/>
          </a:bodyPr>
          <a:lstStyle/>
          <a:p>
            <a:pPr>
              <a:lnSpc>
                <a:spcPct val="80000"/>
              </a:lnSpc>
              <a:buNone/>
            </a:pPr>
            <a:r>
              <a:rPr lang="en-US" dirty="0" smtClean="0">
                <a:latin typeface="+mj-lt"/>
              </a:rPr>
              <a:t>The ECP includes:</a:t>
            </a:r>
            <a:endParaRPr lang="en-US" dirty="0">
              <a:latin typeface="+mj-lt"/>
            </a:endParaRPr>
          </a:p>
          <a:p>
            <a:pPr lvl="1">
              <a:lnSpc>
                <a:spcPct val="80000"/>
              </a:lnSpc>
            </a:pPr>
            <a:r>
              <a:rPr lang="en-US" sz="2600" dirty="0">
                <a:latin typeface="+mj-lt"/>
              </a:rPr>
              <a:t>Determination of employee exposure </a:t>
            </a:r>
            <a:r>
              <a:rPr lang="en-US" sz="2600" dirty="0" smtClean="0">
                <a:latin typeface="+mj-lt"/>
              </a:rPr>
              <a:t>risk </a:t>
            </a:r>
            <a:endParaRPr lang="en-US" sz="2600" dirty="0">
              <a:latin typeface="+mj-lt"/>
            </a:endParaRPr>
          </a:p>
          <a:p>
            <a:pPr lvl="1">
              <a:lnSpc>
                <a:spcPct val="80000"/>
              </a:lnSpc>
            </a:pPr>
            <a:r>
              <a:rPr lang="en-US" sz="2600" dirty="0">
                <a:latin typeface="+mj-lt"/>
              </a:rPr>
              <a:t>Implementation of various methods of exposure control, including: </a:t>
            </a:r>
          </a:p>
          <a:p>
            <a:pPr lvl="2">
              <a:lnSpc>
                <a:spcPct val="80000"/>
              </a:lnSpc>
              <a:buClr>
                <a:schemeClr val="tx2"/>
              </a:buClr>
              <a:buFont typeface="Wingdings" pitchFamily="2" charset="2"/>
              <a:buChar char="Ø"/>
            </a:pPr>
            <a:r>
              <a:rPr lang="en-US" sz="2200" dirty="0">
                <a:latin typeface="+mj-lt"/>
              </a:rPr>
              <a:t>Universal (Standard) precautions </a:t>
            </a:r>
          </a:p>
          <a:p>
            <a:pPr lvl="2">
              <a:lnSpc>
                <a:spcPct val="80000"/>
              </a:lnSpc>
              <a:buClr>
                <a:schemeClr val="tx2"/>
              </a:buClr>
              <a:buFont typeface="Wingdings" pitchFamily="2" charset="2"/>
              <a:buChar char="Ø"/>
            </a:pPr>
            <a:r>
              <a:rPr lang="en-US" sz="2200" dirty="0">
                <a:latin typeface="+mj-lt"/>
              </a:rPr>
              <a:t>Engineering and work practice controls </a:t>
            </a:r>
          </a:p>
          <a:p>
            <a:pPr lvl="2">
              <a:lnSpc>
                <a:spcPct val="80000"/>
              </a:lnSpc>
              <a:buClr>
                <a:schemeClr val="tx2"/>
              </a:buClr>
              <a:buFont typeface="Wingdings" pitchFamily="2" charset="2"/>
              <a:buChar char="Ø"/>
            </a:pPr>
            <a:r>
              <a:rPr lang="en-US" sz="2200" dirty="0">
                <a:latin typeface="+mj-lt"/>
              </a:rPr>
              <a:t>Personal </a:t>
            </a:r>
            <a:r>
              <a:rPr lang="en-US" sz="2200" dirty="0" smtClean="0">
                <a:latin typeface="+mj-lt"/>
              </a:rPr>
              <a:t>Protective </a:t>
            </a:r>
            <a:r>
              <a:rPr lang="en-US" sz="2200" dirty="0">
                <a:latin typeface="+mj-lt"/>
              </a:rPr>
              <a:t>E</a:t>
            </a:r>
            <a:r>
              <a:rPr lang="en-US" sz="2200" dirty="0" smtClean="0">
                <a:latin typeface="+mj-lt"/>
              </a:rPr>
              <a:t>quipment  (PPE)</a:t>
            </a:r>
            <a:endParaRPr lang="en-US" sz="2200" dirty="0">
              <a:latin typeface="+mj-lt"/>
            </a:endParaRPr>
          </a:p>
          <a:p>
            <a:pPr lvl="2">
              <a:lnSpc>
                <a:spcPct val="80000"/>
              </a:lnSpc>
              <a:buClr>
                <a:schemeClr val="tx2"/>
              </a:buClr>
              <a:buFont typeface="Wingdings" pitchFamily="2" charset="2"/>
              <a:buChar char="Ø"/>
            </a:pPr>
            <a:r>
              <a:rPr lang="en-US" sz="2200" dirty="0">
                <a:latin typeface="+mj-lt"/>
              </a:rPr>
              <a:t>Waste segregation, treatment and disposal, including sharps </a:t>
            </a:r>
          </a:p>
          <a:p>
            <a:pPr lvl="2">
              <a:lnSpc>
                <a:spcPct val="80000"/>
              </a:lnSpc>
              <a:buClr>
                <a:schemeClr val="tx2"/>
              </a:buClr>
              <a:buFont typeface="Wingdings" pitchFamily="2" charset="2"/>
              <a:buChar char="Ø"/>
            </a:pPr>
            <a:r>
              <a:rPr lang="en-US" sz="2200" dirty="0">
                <a:latin typeface="+mj-lt"/>
              </a:rPr>
              <a:t>Hepatitis B vaccination </a:t>
            </a:r>
          </a:p>
          <a:p>
            <a:pPr lvl="2">
              <a:lnSpc>
                <a:spcPct val="80000"/>
              </a:lnSpc>
              <a:buClr>
                <a:schemeClr val="tx2"/>
              </a:buClr>
              <a:buFont typeface="Wingdings" pitchFamily="2" charset="2"/>
              <a:buChar char="Ø"/>
            </a:pPr>
            <a:r>
              <a:rPr lang="en-US" sz="2200" dirty="0">
                <a:latin typeface="+mj-lt"/>
              </a:rPr>
              <a:t>Post-exposure evaluation and follow-up </a:t>
            </a:r>
          </a:p>
          <a:p>
            <a:pPr lvl="2">
              <a:lnSpc>
                <a:spcPct val="80000"/>
              </a:lnSpc>
              <a:buClr>
                <a:schemeClr val="tx2"/>
              </a:buClr>
              <a:buFont typeface="Wingdings" pitchFamily="2" charset="2"/>
              <a:buChar char="Ø"/>
            </a:pPr>
            <a:r>
              <a:rPr lang="en-US" sz="2200" dirty="0">
                <a:latin typeface="+mj-lt"/>
              </a:rPr>
              <a:t>Communication </a:t>
            </a:r>
            <a:r>
              <a:rPr lang="en-US" sz="2200" dirty="0" smtClean="0">
                <a:latin typeface="+mj-lt"/>
              </a:rPr>
              <a:t>of risks and training for employees</a:t>
            </a:r>
            <a:endParaRPr lang="en-US" sz="2200" dirty="0">
              <a:latin typeface="+mj-lt"/>
            </a:endParaRPr>
          </a:p>
          <a:p>
            <a:pPr lvl="2">
              <a:lnSpc>
                <a:spcPct val="80000"/>
              </a:lnSpc>
              <a:buClr>
                <a:schemeClr val="tx2"/>
              </a:buClr>
              <a:buFont typeface="Wingdings" pitchFamily="2" charset="2"/>
              <a:buChar char="Ø"/>
            </a:pPr>
            <a:r>
              <a:rPr lang="en-US" sz="2200" dirty="0" smtClean="0">
                <a:latin typeface="+mj-lt"/>
              </a:rPr>
              <a:t>Recordkeeping - </a:t>
            </a:r>
            <a:r>
              <a:rPr lang="en-US" sz="2200" dirty="0">
                <a:latin typeface="+mj-lt"/>
              </a:rPr>
              <a:t>t</a:t>
            </a:r>
            <a:r>
              <a:rPr lang="en-US" sz="2200" dirty="0" smtClean="0">
                <a:latin typeface="+mj-lt"/>
              </a:rPr>
              <a:t>raining </a:t>
            </a:r>
            <a:r>
              <a:rPr lang="en-US" sz="2200" dirty="0">
                <a:latin typeface="+mj-lt"/>
              </a:rPr>
              <a:t>records, employee health records, exposure/incident records </a:t>
            </a:r>
          </a:p>
          <a:p>
            <a:pPr lvl="2">
              <a:lnSpc>
                <a:spcPct val="80000"/>
              </a:lnSpc>
              <a:buClr>
                <a:schemeClr val="tx2"/>
              </a:buClr>
              <a:buFont typeface="Wingdings" pitchFamily="2" charset="2"/>
              <a:buChar char="Ø"/>
            </a:pPr>
            <a:r>
              <a:rPr lang="en-US" sz="2200" dirty="0">
                <a:latin typeface="+mj-lt"/>
              </a:rPr>
              <a:t>Procedures for evaluating circumstances surrounding exposure incidents </a:t>
            </a:r>
          </a:p>
          <a:p>
            <a:pPr>
              <a:lnSpc>
                <a:spcPct val="80000"/>
              </a:lnSpc>
              <a:buClr>
                <a:schemeClr val="tx2"/>
              </a:buClr>
              <a:buFont typeface="Wingdings" pitchFamily="2" charset="2"/>
              <a:buChar char="Ø"/>
            </a:pPr>
            <a:endParaRPr lang="en-US" sz="2400" dirty="0"/>
          </a:p>
        </p:txBody>
      </p:sp>
      <p:pic>
        <p:nvPicPr>
          <p:cNvPr id="4" name="Picture 2" descr="Image result for bloodborne pathogen"/>
          <p:cNvPicPr>
            <a:picLocks noChangeAspect="1" noChangeArrowheads="1"/>
          </p:cNvPicPr>
          <p:nvPr/>
        </p:nvPicPr>
        <p:blipFill>
          <a:blip r:embed="rId2" cstate="print"/>
          <a:srcRect/>
          <a:stretch>
            <a:fillRect/>
          </a:stretch>
        </p:blipFill>
        <p:spPr bwMode="auto">
          <a:xfrm>
            <a:off x="7772400" y="762000"/>
            <a:ext cx="1143000" cy="104304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n-US" sz="3600" dirty="0"/>
              <a:t>Exposure control plan (ECP) cont…</a:t>
            </a:r>
          </a:p>
        </p:txBody>
      </p:sp>
      <p:sp>
        <p:nvSpPr>
          <p:cNvPr id="73731" name="Rectangle 3"/>
          <p:cNvSpPr>
            <a:spLocks noGrp="1" noChangeArrowheads="1"/>
          </p:cNvSpPr>
          <p:nvPr>
            <p:ph idx="1"/>
          </p:nvPr>
        </p:nvSpPr>
        <p:spPr/>
        <p:txBody>
          <a:bodyPr>
            <a:noAutofit/>
          </a:bodyPr>
          <a:lstStyle/>
          <a:p>
            <a:pPr>
              <a:lnSpc>
                <a:spcPct val="80000"/>
              </a:lnSpc>
              <a:buNone/>
            </a:pPr>
            <a:r>
              <a:rPr lang="en-US" dirty="0">
                <a:latin typeface="+mj-lt"/>
              </a:rPr>
              <a:t>Administrative </a:t>
            </a:r>
            <a:r>
              <a:rPr lang="en-US" dirty="0" smtClean="0">
                <a:latin typeface="+mj-lt"/>
              </a:rPr>
              <a:t>Controls including risk assessments, are steps taken by supervisors and individual employees, including:</a:t>
            </a:r>
            <a:endParaRPr lang="en-US" dirty="0">
              <a:latin typeface="+mj-lt"/>
            </a:endParaRPr>
          </a:p>
          <a:p>
            <a:pPr lvl="2">
              <a:lnSpc>
                <a:spcPct val="80000"/>
              </a:lnSpc>
              <a:buClr>
                <a:schemeClr val="tx2"/>
              </a:buClr>
            </a:pPr>
            <a:r>
              <a:rPr lang="en-US" sz="2600" dirty="0" smtClean="0">
                <a:latin typeface="+mj-lt"/>
              </a:rPr>
              <a:t>Conducting </a:t>
            </a:r>
            <a:r>
              <a:rPr lang="en-US" sz="2600" dirty="0">
                <a:latin typeface="+mj-lt"/>
              </a:rPr>
              <a:t>a risk assessment </a:t>
            </a:r>
            <a:r>
              <a:rPr lang="en-US" sz="2600" dirty="0" smtClean="0">
                <a:latin typeface="+mj-lt"/>
              </a:rPr>
              <a:t>of </a:t>
            </a:r>
            <a:r>
              <a:rPr lang="en-US" sz="2600" dirty="0">
                <a:latin typeface="+mj-lt"/>
              </a:rPr>
              <a:t>materials in use </a:t>
            </a:r>
          </a:p>
          <a:p>
            <a:pPr lvl="2">
              <a:lnSpc>
                <a:spcPct val="80000"/>
              </a:lnSpc>
              <a:buClr>
                <a:schemeClr val="tx2"/>
              </a:buClr>
            </a:pPr>
            <a:r>
              <a:rPr lang="en-US" sz="2600" dirty="0" smtClean="0">
                <a:latin typeface="+mj-lt"/>
              </a:rPr>
              <a:t>Following vaccination and training schedules;</a:t>
            </a:r>
            <a:endParaRPr lang="en-US" sz="2600" dirty="0">
              <a:latin typeface="+mj-lt"/>
            </a:endParaRPr>
          </a:p>
          <a:p>
            <a:pPr lvl="2">
              <a:lnSpc>
                <a:spcPct val="80000"/>
              </a:lnSpc>
              <a:buClr>
                <a:schemeClr val="tx2"/>
              </a:buClr>
            </a:pPr>
            <a:r>
              <a:rPr lang="en-US" sz="2600" dirty="0">
                <a:latin typeface="+mj-lt"/>
              </a:rPr>
              <a:t>Training </a:t>
            </a:r>
            <a:r>
              <a:rPr lang="en-US" sz="2600" dirty="0" smtClean="0">
                <a:latin typeface="+mj-lt"/>
              </a:rPr>
              <a:t>employees on the risks of, and how to </a:t>
            </a:r>
            <a:r>
              <a:rPr lang="en-US" sz="2600" dirty="0">
                <a:latin typeface="+mj-lt"/>
              </a:rPr>
              <a:t>handle specific infectious </a:t>
            </a:r>
            <a:r>
              <a:rPr lang="en-US" sz="2600" dirty="0" smtClean="0">
                <a:latin typeface="+mj-lt"/>
              </a:rPr>
              <a:t>materials;</a:t>
            </a:r>
            <a:endParaRPr lang="en-US" sz="2600" dirty="0">
              <a:latin typeface="+mj-lt"/>
            </a:endParaRPr>
          </a:p>
          <a:p>
            <a:pPr lvl="2">
              <a:lnSpc>
                <a:spcPct val="80000"/>
              </a:lnSpc>
              <a:buClr>
                <a:schemeClr val="tx2"/>
              </a:buClr>
            </a:pPr>
            <a:r>
              <a:rPr lang="en-US" sz="2600" dirty="0">
                <a:latin typeface="+mj-lt"/>
              </a:rPr>
              <a:t>Promoting individual awareness of </a:t>
            </a:r>
            <a:r>
              <a:rPr lang="en-US" sz="2600" dirty="0" smtClean="0">
                <a:latin typeface="+mj-lt"/>
              </a:rPr>
              <a:t>PPE </a:t>
            </a:r>
            <a:r>
              <a:rPr lang="en-US" sz="2600" dirty="0">
                <a:latin typeface="+mj-lt"/>
              </a:rPr>
              <a:t>and engineering </a:t>
            </a:r>
            <a:r>
              <a:rPr lang="en-US" sz="2600" dirty="0" smtClean="0">
                <a:latin typeface="+mj-lt"/>
              </a:rPr>
              <a:t>controls </a:t>
            </a:r>
            <a:r>
              <a:rPr lang="en-US" sz="2600" dirty="0">
                <a:latin typeface="+mj-lt"/>
              </a:rPr>
              <a:t>to minimize or eliminate </a:t>
            </a:r>
            <a:r>
              <a:rPr lang="en-US" sz="2600" dirty="0" smtClean="0">
                <a:latin typeface="+mj-lt"/>
              </a:rPr>
              <a:t>exposure risk</a:t>
            </a:r>
            <a:endParaRPr lang="en-US" sz="2600" dirty="0">
              <a:latin typeface="+mj-lt"/>
            </a:endParaRPr>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9600" y="704088"/>
            <a:ext cx="8077200" cy="972312"/>
          </a:xfrm>
        </p:spPr>
        <p:txBody>
          <a:bodyPr>
            <a:normAutofit/>
          </a:bodyPr>
          <a:lstStyle/>
          <a:p>
            <a:r>
              <a:rPr lang="en-US" sz="3600" dirty="0"/>
              <a:t>Exposure control plan (ECP) cont…</a:t>
            </a:r>
          </a:p>
        </p:txBody>
      </p:sp>
      <p:sp>
        <p:nvSpPr>
          <p:cNvPr id="74755" name="Rectangle 3"/>
          <p:cNvSpPr>
            <a:spLocks noGrp="1" noChangeArrowheads="1"/>
          </p:cNvSpPr>
          <p:nvPr>
            <p:ph idx="1"/>
          </p:nvPr>
        </p:nvSpPr>
        <p:spPr>
          <a:xfrm>
            <a:off x="457200" y="1935480"/>
            <a:ext cx="8229600" cy="4541520"/>
          </a:xfrm>
        </p:spPr>
        <p:txBody>
          <a:bodyPr>
            <a:normAutofit fontScale="92500" lnSpcReduction="20000"/>
          </a:bodyPr>
          <a:lstStyle/>
          <a:p>
            <a:pPr>
              <a:lnSpc>
                <a:spcPct val="90000"/>
              </a:lnSpc>
              <a:buNone/>
            </a:pPr>
            <a:r>
              <a:rPr lang="en-US" sz="2800" b="1" dirty="0">
                <a:latin typeface="+mj-lt"/>
              </a:rPr>
              <a:t>Sharps Precautions </a:t>
            </a:r>
            <a:r>
              <a:rPr lang="en-US" sz="2800" dirty="0" smtClean="0">
                <a:latin typeface="+mj-lt"/>
              </a:rPr>
              <a:t>- Be careful when </a:t>
            </a:r>
            <a:r>
              <a:rPr lang="en-US" sz="2800" dirty="0">
                <a:latin typeface="+mj-lt"/>
              </a:rPr>
              <a:t>using needles, scalpels, glass pipettes and other sharp instruments or devices</a:t>
            </a:r>
            <a:r>
              <a:rPr lang="en-US" sz="2800" dirty="0" smtClean="0">
                <a:latin typeface="+mj-lt"/>
              </a:rPr>
              <a:t>. When handling sharps:</a:t>
            </a:r>
            <a:endParaRPr lang="en-US" sz="2800" dirty="0">
              <a:latin typeface="+mj-lt"/>
            </a:endParaRPr>
          </a:p>
          <a:p>
            <a:pPr lvl="2">
              <a:lnSpc>
                <a:spcPct val="90000"/>
              </a:lnSpc>
              <a:buClr>
                <a:schemeClr val="tx2"/>
              </a:buClr>
            </a:pPr>
            <a:r>
              <a:rPr lang="en-US" sz="2800" dirty="0">
                <a:latin typeface="+mj-lt"/>
              </a:rPr>
              <a:t>Do not recap, bend, break, </a:t>
            </a:r>
            <a:r>
              <a:rPr lang="en-US" sz="2800" dirty="0" smtClean="0">
                <a:latin typeface="+mj-lt"/>
              </a:rPr>
              <a:t>or manipulate </a:t>
            </a:r>
            <a:r>
              <a:rPr lang="en-US" sz="2800" dirty="0">
                <a:latin typeface="+mj-lt"/>
              </a:rPr>
              <a:t>needles by </a:t>
            </a:r>
            <a:r>
              <a:rPr lang="en-US" sz="2800" dirty="0" smtClean="0">
                <a:latin typeface="+mj-lt"/>
              </a:rPr>
              <a:t>hand;</a:t>
            </a:r>
            <a:endParaRPr lang="en-US" sz="2800" dirty="0">
              <a:latin typeface="+mj-lt"/>
            </a:endParaRPr>
          </a:p>
          <a:p>
            <a:pPr lvl="2">
              <a:lnSpc>
                <a:spcPct val="90000"/>
              </a:lnSpc>
              <a:buClr>
                <a:schemeClr val="tx2"/>
              </a:buClr>
            </a:pPr>
            <a:r>
              <a:rPr lang="en-US" sz="2800" dirty="0">
                <a:latin typeface="+mj-lt"/>
              </a:rPr>
              <a:t>Do not remove used needles from disposable </a:t>
            </a:r>
            <a:r>
              <a:rPr lang="en-US" sz="2800" dirty="0" smtClean="0">
                <a:latin typeface="+mj-lt"/>
              </a:rPr>
              <a:t>syringes; </a:t>
            </a:r>
            <a:endParaRPr lang="en-US" sz="2800" dirty="0">
              <a:latin typeface="+mj-lt"/>
            </a:endParaRPr>
          </a:p>
          <a:p>
            <a:pPr lvl="2">
              <a:lnSpc>
                <a:spcPct val="90000"/>
              </a:lnSpc>
              <a:buClr>
                <a:schemeClr val="tx2"/>
              </a:buClr>
            </a:pPr>
            <a:r>
              <a:rPr lang="en-US" sz="2800" dirty="0">
                <a:latin typeface="+mj-lt"/>
              </a:rPr>
              <a:t>Place used sharps in labeled or color-coded puncture-resistant, leak-proof, closable, sharps </a:t>
            </a:r>
            <a:r>
              <a:rPr lang="en-US" sz="2800" dirty="0" smtClean="0">
                <a:latin typeface="+mj-lt"/>
              </a:rPr>
              <a:t>containers; </a:t>
            </a:r>
            <a:endParaRPr lang="en-US" sz="2800" dirty="0">
              <a:latin typeface="+mj-lt"/>
            </a:endParaRPr>
          </a:p>
          <a:p>
            <a:pPr lvl="2">
              <a:lnSpc>
                <a:spcPct val="90000"/>
              </a:lnSpc>
              <a:buClr>
                <a:schemeClr val="tx2"/>
              </a:buClr>
            </a:pPr>
            <a:r>
              <a:rPr lang="en-US" sz="2800" dirty="0">
                <a:latin typeface="+mj-lt"/>
              </a:rPr>
              <a:t>Do not overfill sharps </a:t>
            </a:r>
            <a:r>
              <a:rPr lang="en-US" sz="2800" dirty="0" smtClean="0">
                <a:latin typeface="+mj-lt"/>
              </a:rPr>
              <a:t>containers; </a:t>
            </a:r>
            <a:endParaRPr lang="en-US" sz="2800" dirty="0">
              <a:latin typeface="+mj-lt"/>
            </a:endParaRPr>
          </a:p>
          <a:p>
            <a:pPr lvl="2">
              <a:lnSpc>
                <a:spcPct val="90000"/>
              </a:lnSpc>
              <a:buClr>
                <a:schemeClr val="tx2"/>
              </a:buClr>
            </a:pPr>
            <a:r>
              <a:rPr lang="en-US" sz="2800" dirty="0">
                <a:latin typeface="+mj-lt"/>
              </a:rPr>
              <a:t>Consider the use of alternative, non-sharps equipment </a:t>
            </a:r>
            <a:r>
              <a:rPr lang="en-US" sz="2800" dirty="0" smtClean="0">
                <a:latin typeface="+mj-lt"/>
              </a:rPr>
              <a:t>when </a:t>
            </a:r>
            <a:r>
              <a:rPr lang="en-US" sz="2800" dirty="0">
                <a:latin typeface="+mj-lt"/>
              </a:rPr>
              <a:t>possible.</a:t>
            </a:r>
          </a:p>
          <a:p>
            <a:pPr>
              <a:lnSpc>
                <a:spcPct val="90000"/>
              </a:lnSpc>
              <a:buFont typeface="Wingdings" pitchFamily="2" charset="2"/>
              <a:buNone/>
            </a:pPr>
            <a:endParaRPr lang="en-US" sz="2800" dirty="0"/>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762000"/>
            <a:ext cx="7772400" cy="838200"/>
          </a:xfrm>
        </p:spPr>
        <p:txBody>
          <a:bodyPr>
            <a:normAutofit/>
          </a:bodyPr>
          <a:lstStyle/>
          <a:p>
            <a:r>
              <a:rPr lang="en-US" altLang="en-US" sz="3600" dirty="0" smtClean="0"/>
              <a:t>Objectives:</a:t>
            </a:r>
            <a:endParaRPr lang="en-US" altLang="en-US" sz="3600" b="1" dirty="0" smtClean="0"/>
          </a:p>
        </p:txBody>
      </p:sp>
      <p:sp>
        <p:nvSpPr>
          <p:cNvPr id="19459" name="Rectangle 3"/>
          <p:cNvSpPr>
            <a:spLocks noGrp="1" noChangeArrowheads="1"/>
          </p:cNvSpPr>
          <p:nvPr>
            <p:ph idx="1"/>
          </p:nvPr>
        </p:nvSpPr>
        <p:spPr>
          <a:xfrm>
            <a:off x="1028700" y="1447800"/>
            <a:ext cx="7086600" cy="4572000"/>
          </a:xfrm>
        </p:spPr>
        <p:txBody>
          <a:bodyPr>
            <a:normAutofit fontScale="92500" lnSpcReduction="10000"/>
          </a:bodyPr>
          <a:lstStyle/>
          <a:p>
            <a:pPr marL="0" indent="0" eaLnBrk="1" hangingPunct="1">
              <a:lnSpc>
                <a:spcPct val="90000"/>
              </a:lnSpc>
              <a:buNone/>
            </a:pPr>
            <a:r>
              <a:rPr lang="en-US" altLang="en-US" dirty="0" smtClean="0"/>
              <a:t> </a:t>
            </a:r>
          </a:p>
          <a:p>
            <a:pPr marL="457200" indent="-457200">
              <a:lnSpc>
                <a:spcPct val="90000"/>
              </a:lnSpc>
              <a:buClr>
                <a:schemeClr val="tx2"/>
              </a:buClr>
              <a:buFont typeface="+mj-lt"/>
              <a:buAutoNum type="arabicPeriod"/>
            </a:pPr>
            <a:r>
              <a:rPr lang="en-US" sz="2800" dirty="0" smtClean="0">
                <a:latin typeface="+mj-lt"/>
              </a:rPr>
              <a:t>Define </a:t>
            </a:r>
            <a:r>
              <a:rPr lang="en-US" sz="2800" dirty="0" err="1" smtClean="0">
                <a:latin typeface="+mj-lt"/>
              </a:rPr>
              <a:t>Bloodborne</a:t>
            </a:r>
            <a:r>
              <a:rPr lang="en-US" sz="2800" dirty="0" smtClean="0">
                <a:latin typeface="+mj-lt"/>
              </a:rPr>
              <a:t> Pathogens Standard (29 CFR 1910.1030)</a:t>
            </a:r>
          </a:p>
          <a:p>
            <a:pPr marL="457200" indent="-457200">
              <a:lnSpc>
                <a:spcPct val="90000"/>
              </a:lnSpc>
              <a:buClr>
                <a:schemeClr val="tx2"/>
              </a:buClr>
              <a:buFont typeface="+mj-lt"/>
              <a:buAutoNum type="arabicPeriod"/>
            </a:pPr>
            <a:r>
              <a:rPr lang="en-US" altLang="en-US" sz="2800" dirty="0" smtClean="0">
                <a:latin typeface="+mj-lt"/>
              </a:rPr>
              <a:t>Define </a:t>
            </a:r>
            <a:r>
              <a:rPr lang="en-US" altLang="en-US" sz="2800" dirty="0" err="1" smtClean="0">
                <a:latin typeface="+mj-lt"/>
              </a:rPr>
              <a:t>bloodborne</a:t>
            </a:r>
            <a:r>
              <a:rPr lang="en-US" altLang="en-US" sz="2800" dirty="0" smtClean="0">
                <a:latin typeface="+mj-lt"/>
              </a:rPr>
              <a:t> pathogens</a:t>
            </a:r>
          </a:p>
          <a:p>
            <a:pPr marL="457200" indent="-457200" eaLnBrk="1" hangingPunct="1">
              <a:lnSpc>
                <a:spcPct val="90000"/>
              </a:lnSpc>
              <a:buClr>
                <a:schemeClr val="tx2"/>
              </a:buClr>
              <a:buFont typeface="+mj-lt"/>
              <a:buAutoNum type="arabicPeriod"/>
            </a:pPr>
            <a:r>
              <a:rPr lang="en-US" altLang="en-US" sz="2800" dirty="0" smtClean="0">
                <a:latin typeface="+mj-lt"/>
              </a:rPr>
              <a:t>Identify workers who are at risk of exposure to </a:t>
            </a:r>
            <a:r>
              <a:rPr lang="en-US" altLang="en-US" sz="2800" dirty="0" err="1" smtClean="0">
                <a:latin typeface="+mj-lt"/>
              </a:rPr>
              <a:t>bloodborne</a:t>
            </a:r>
            <a:r>
              <a:rPr lang="en-US" altLang="en-US" sz="2800" dirty="0" smtClean="0">
                <a:latin typeface="+mj-lt"/>
              </a:rPr>
              <a:t> pathogens</a:t>
            </a:r>
          </a:p>
          <a:p>
            <a:pPr marL="457200" indent="-457200" eaLnBrk="1" hangingPunct="1">
              <a:lnSpc>
                <a:spcPct val="90000"/>
              </a:lnSpc>
              <a:buClr>
                <a:schemeClr val="tx2"/>
              </a:buClr>
              <a:buFont typeface="+mj-lt"/>
              <a:buAutoNum type="arabicPeriod"/>
            </a:pPr>
            <a:r>
              <a:rPr lang="en-US" altLang="en-US" sz="2800" dirty="0" smtClean="0">
                <a:latin typeface="+mj-lt"/>
              </a:rPr>
              <a:t>Identify key aspects of a </a:t>
            </a:r>
            <a:r>
              <a:rPr lang="en-US" altLang="en-US" sz="2800" dirty="0" err="1" smtClean="0">
                <a:latin typeface="+mj-lt"/>
              </a:rPr>
              <a:t>Bloodborne</a:t>
            </a:r>
            <a:r>
              <a:rPr lang="en-US" altLang="en-US" sz="2800" dirty="0" smtClean="0">
                <a:latin typeface="+mj-lt"/>
              </a:rPr>
              <a:t> Pathogen Exposure Control Plan</a:t>
            </a:r>
          </a:p>
          <a:p>
            <a:pPr marL="457200" indent="-457200" eaLnBrk="1" hangingPunct="1">
              <a:lnSpc>
                <a:spcPct val="90000"/>
              </a:lnSpc>
              <a:buClr>
                <a:schemeClr val="tx2"/>
              </a:buClr>
              <a:buFont typeface="+mj-lt"/>
              <a:buAutoNum type="arabicPeriod"/>
            </a:pPr>
            <a:r>
              <a:rPr lang="en-US" altLang="en-US" sz="2800" dirty="0" smtClean="0">
                <a:latin typeface="+mj-lt"/>
              </a:rPr>
              <a:t>Describe methods for controlling exposure to </a:t>
            </a:r>
            <a:r>
              <a:rPr lang="en-US" altLang="en-US" sz="2800" dirty="0" err="1" smtClean="0">
                <a:latin typeface="+mj-lt"/>
              </a:rPr>
              <a:t>bloodborne</a:t>
            </a:r>
            <a:r>
              <a:rPr lang="en-US" altLang="en-US" sz="2800" dirty="0" smtClean="0">
                <a:latin typeface="+mj-lt"/>
              </a:rPr>
              <a:t> pathogens</a:t>
            </a:r>
          </a:p>
          <a:p>
            <a:pPr marL="457200" indent="-457200" eaLnBrk="1" hangingPunct="1">
              <a:lnSpc>
                <a:spcPct val="90000"/>
              </a:lnSpc>
              <a:buClr>
                <a:schemeClr val="tx2"/>
              </a:buClr>
              <a:buFont typeface="+mj-lt"/>
              <a:buAutoNum type="arabicPeriod"/>
            </a:pPr>
            <a:r>
              <a:rPr lang="en-US" altLang="en-US" sz="2800" dirty="0" smtClean="0">
                <a:latin typeface="+mj-lt"/>
              </a:rPr>
              <a:t>Describe steps to take when exposed to a </a:t>
            </a:r>
            <a:r>
              <a:rPr lang="en-US" altLang="en-US" sz="2800" dirty="0" err="1" smtClean="0">
                <a:latin typeface="+mj-lt"/>
              </a:rPr>
              <a:t>bloodborne</a:t>
            </a:r>
            <a:r>
              <a:rPr lang="en-US" altLang="en-US" sz="2800" dirty="0" smtClean="0">
                <a:latin typeface="+mj-lt"/>
              </a:rPr>
              <a:t> pathogen</a:t>
            </a:r>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685800"/>
            <a:ext cx="1143000" cy="1043042"/>
          </a:xfrm>
          <a:prstGeom prst="rect">
            <a:avLst/>
          </a:prstGeom>
          <a:noFill/>
        </p:spPr>
      </p:pic>
    </p:spTree>
    <p:extLst>
      <p:ext uri="{BB962C8B-B14F-4D97-AF65-F5344CB8AC3E}">
        <p14:creationId xmlns="" xmlns:p14="http://schemas.microsoft.com/office/powerpoint/2010/main" val="3663126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704088"/>
            <a:ext cx="8229600" cy="819912"/>
          </a:xfrm>
        </p:spPr>
        <p:txBody>
          <a:bodyPr>
            <a:normAutofit/>
          </a:bodyPr>
          <a:lstStyle/>
          <a:p>
            <a:r>
              <a:rPr lang="en-US" sz="3600" dirty="0"/>
              <a:t>Exposure control plan (ECP) cont…</a:t>
            </a:r>
          </a:p>
        </p:txBody>
      </p:sp>
      <p:sp>
        <p:nvSpPr>
          <p:cNvPr id="75779" name="Rectangle 3"/>
          <p:cNvSpPr>
            <a:spLocks noGrp="1" noChangeArrowheads="1"/>
          </p:cNvSpPr>
          <p:nvPr>
            <p:ph idx="1"/>
          </p:nvPr>
        </p:nvSpPr>
        <p:spPr>
          <a:xfrm>
            <a:off x="457200" y="1600200"/>
            <a:ext cx="8229600" cy="4953000"/>
          </a:xfrm>
        </p:spPr>
        <p:txBody>
          <a:bodyPr>
            <a:normAutofit fontScale="92500" lnSpcReduction="10000"/>
          </a:bodyPr>
          <a:lstStyle/>
          <a:p>
            <a:pPr>
              <a:lnSpc>
                <a:spcPct val="90000"/>
              </a:lnSpc>
              <a:buNone/>
            </a:pPr>
            <a:r>
              <a:rPr lang="en-US" sz="2800" b="1" dirty="0">
                <a:latin typeface="+mj-lt"/>
              </a:rPr>
              <a:t>Personal Protective Equipment (</a:t>
            </a:r>
            <a:r>
              <a:rPr lang="en-US" sz="2800" b="1" dirty="0" smtClean="0">
                <a:latin typeface="+mj-lt"/>
              </a:rPr>
              <a:t>PPE) - </a:t>
            </a:r>
            <a:r>
              <a:rPr lang="en-US" sz="2800" dirty="0" smtClean="0">
                <a:latin typeface="+mj-lt"/>
              </a:rPr>
              <a:t>Whenever </a:t>
            </a:r>
            <a:r>
              <a:rPr lang="en-US" sz="2800" dirty="0">
                <a:latin typeface="+mj-lt"/>
              </a:rPr>
              <a:t>you may be exposed to infectious materials you must wear the appropriate </a:t>
            </a:r>
            <a:r>
              <a:rPr lang="en-US" sz="2800" dirty="0" smtClean="0">
                <a:latin typeface="+mj-lt"/>
              </a:rPr>
              <a:t>PPE. </a:t>
            </a:r>
            <a:r>
              <a:rPr lang="en-US" sz="2800" dirty="0">
                <a:latin typeface="+mj-lt"/>
              </a:rPr>
              <a:t>PPE places a barrier between you and </a:t>
            </a:r>
            <a:r>
              <a:rPr lang="en-US" sz="2800" dirty="0" smtClean="0">
                <a:latin typeface="+mj-lt"/>
              </a:rPr>
              <a:t>infectious </a:t>
            </a:r>
            <a:r>
              <a:rPr lang="en-US" sz="2800" dirty="0">
                <a:latin typeface="+mj-lt"/>
              </a:rPr>
              <a:t>material</a:t>
            </a:r>
            <a:r>
              <a:rPr lang="en-US" sz="2600" dirty="0">
                <a:latin typeface="+mj-lt"/>
              </a:rPr>
              <a:t>.</a:t>
            </a:r>
            <a:endParaRPr lang="en-US" sz="2600" b="1" dirty="0">
              <a:latin typeface="+mj-lt"/>
            </a:endParaRPr>
          </a:p>
          <a:p>
            <a:pPr lvl="2">
              <a:lnSpc>
                <a:spcPct val="90000"/>
              </a:lnSpc>
              <a:buClr>
                <a:schemeClr val="tx2"/>
              </a:buClr>
            </a:pPr>
            <a:r>
              <a:rPr lang="en-US" sz="2800" dirty="0" smtClean="0">
                <a:latin typeface="+mj-lt"/>
              </a:rPr>
              <a:t>PPE </a:t>
            </a:r>
            <a:r>
              <a:rPr lang="en-US" sz="2800" dirty="0">
                <a:latin typeface="+mj-lt"/>
              </a:rPr>
              <a:t>should be readily accessible</a:t>
            </a:r>
          </a:p>
          <a:p>
            <a:pPr lvl="2">
              <a:lnSpc>
                <a:spcPct val="90000"/>
              </a:lnSpc>
              <a:buClr>
                <a:schemeClr val="tx2"/>
              </a:buClr>
            </a:pPr>
            <a:r>
              <a:rPr lang="en-US" sz="2800" dirty="0">
                <a:latin typeface="+mj-lt"/>
              </a:rPr>
              <a:t>Always wear PPE in exposure </a:t>
            </a:r>
            <a:r>
              <a:rPr lang="en-US" sz="2800" dirty="0" smtClean="0">
                <a:latin typeface="+mj-lt"/>
              </a:rPr>
              <a:t>situations, such as when splashing </a:t>
            </a:r>
            <a:r>
              <a:rPr lang="en-US" sz="2800" dirty="0">
                <a:latin typeface="+mj-lt"/>
              </a:rPr>
              <a:t>is </a:t>
            </a:r>
            <a:r>
              <a:rPr lang="en-US" sz="2800" dirty="0" smtClean="0">
                <a:latin typeface="+mj-lt"/>
              </a:rPr>
              <a:t>possible</a:t>
            </a:r>
            <a:endParaRPr lang="en-US" sz="2800" dirty="0">
              <a:latin typeface="+mj-lt"/>
            </a:endParaRPr>
          </a:p>
          <a:p>
            <a:pPr lvl="2">
              <a:lnSpc>
                <a:spcPct val="90000"/>
              </a:lnSpc>
              <a:buClr>
                <a:schemeClr val="tx2"/>
              </a:buClr>
            </a:pPr>
            <a:r>
              <a:rPr lang="en-US" sz="2800" dirty="0">
                <a:latin typeface="+mj-lt"/>
              </a:rPr>
              <a:t>Remove and replace PPE that is torn or punctured, or that loses its ability to function as a barrier to potentially infectious materials</a:t>
            </a:r>
          </a:p>
          <a:p>
            <a:pPr lvl="2">
              <a:lnSpc>
                <a:spcPct val="90000"/>
              </a:lnSpc>
              <a:buClr>
                <a:schemeClr val="tx2"/>
              </a:buClr>
            </a:pPr>
            <a:r>
              <a:rPr lang="en-US" sz="2800" dirty="0">
                <a:latin typeface="+mj-lt"/>
              </a:rPr>
              <a:t>Remove PPE before leaving the work area</a:t>
            </a:r>
          </a:p>
          <a:p>
            <a:pPr lvl="2">
              <a:lnSpc>
                <a:spcPct val="90000"/>
              </a:lnSpc>
              <a:buClr>
                <a:schemeClr val="tx2"/>
              </a:buClr>
            </a:pPr>
            <a:r>
              <a:rPr lang="en-US" sz="2800" dirty="0" smtClean="0">
                <a:latin typeface="+mj-lt"/>
              </a:rPr>
              <a:t>Properly dispose </a:t>
            </a:r>
            <a:r>
              <a:rPr lang="en-US" sz="2800" dirty="0">
                <a:latin typeface="+mj-lt"/>
              </a:rPr>
              <a:t>of contaminated </a:t>
            </a:r>
            <a:r>
              <a:rPr lang="en-US" sz="2800" dirty="0" smtClean="0">
                <a:latin typeface="+mj-lt"/>
              </a:rPr>
              <a:t>PPE in </a:t>
            </a:r>
            <a:r>
              <a:rPr lang="en-US" sz="2800" dirty="0">
                <a:latin typeface="+mj-lt"/>
              </a:rPr>
              <a:t>biohazard containers</a:t>
            </a:r>
          </a:p>
          <a:p>
            <a:pPr>
              <a:lnSpc>
                <a:spcPct val="90000"/>
              </a:lnSpc>
            </a:pPr>
            <a:endParaRPr lang="en-US" sz="2400" dirty="0"/>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609600"/>
            <a:ext cx="1143000" cy="104304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09600" y="1143000"/>
            <a:ext cx="8229600" cy="762000"/>
          </a:xfrm>
        </p:spPr>
        <p:txBody>
          <a:bodyPr>
            <a:normAutofit/>
          </a:bodyPr>
          <a:lstStyle/>
          <a:p>
            <a:r>
              <a:rPr lang="en-US" sz="3600" dirty="0"/>
              <a:t>Exposure control plan (ECP) cont…</a:t>
            </a:r>
          </a:p>
        </p:txBody>
      </p:sp>
      <p:sp>
        <p:nvSpPr>
          <p:cNvPr id="76803" name="Rectangle 3"/>
          <p:cNvSpPr>
            <a:spLocks noGrp="1" noChangeArrowheads="1"/>
          </p:cNvSpPr>
          <p:nvPr>
            <p:ph idx="1"/>
          </p:nvPr>
        </p:nvSpPr>
        <p:spPr/>
        <p:txBody>
          <a:bodyPr/>
          <a:lstStyle/>
          <a:p>
            <a:pPr>
              <a:buNone/>
            </a:pPr>
            <a:r>
              <a:rPr lang="en-US" dirty="0">
                <a:latin typeface="+mj-lt"/>
              </a:rPr>
              <a:t>Types of Personal Protective Equipment (PPE):</a:t>
            </a:r>
          </a:p>
          <a:p>
            <a:pPr lvl="1">
              <a:buClr>
                <a:schemeClr val="tx2"/>
              </a:buClr>
            </a:pPr>
            <a:r>
              <a:rPr lang="en-US" sz="2600" dirty="0">
                <a:latin typeface="+mj-lt"/>
              </a:rPr>
              <a:t>Gloves</a:t>
            </a:r>
          </a:p>
          <a:p>
            <a:pPr lvl="1">
              <a:buClr>
                <a:schemeClr val="tx2"/>
              </a:buClr>
            </a:pPr>
            <a:r>
              <a:rPr lang="en-US" sz="2600" dirty="0">
                <a:latin typeface="+mj-lt"/>
              </a:rPr>
              <a:t>Protective clothing such </a:t>
            </a:r>
            <a:r>
              <a:rPr lang="en-US" sz="2600" dirty="0" smtClean="0">
                <a:latin typeface="+mj-lt"/>
              </a:rPr>
              <a:t>as gowns</a:t>
            </a:r>
            <a:r>
              <a:rPr lang="en-US" sz="2600" dirty="0">
                <a:latin typeface="+mj-lt"/>
              </a:rPr>
              <a:t>, aprons, lab coats, clinic jackets, or similar outer garments</a:t>
            </a:r>
          </a:p>
          <a:p>
            <a:pPr lvl="1">
              <a:buClr>
                <a:schemeClr val="tx2"/>
              </a:buClr>
            </a:pPr>
            <a:r>
              <a:rPr lang="en-US" sz="2600" dirty="0">
                <a:latin typeface="+mj-lt"/>
              </a:rPr>
              <a:t>Eye protection devices, such as masks, goggles or glasses with solid side shields, or chin-length face shields</a:t>
            </a:r>
          </a:p>
          <a:p>
            <a:pPr>
              <a:buFont typeface="Wingdings" pitchFamily="2" charset="2"/>
              <a:buNone/>
            </a:pPr>
            <a:endParaRPr lang="en-US" dirty="0"/>
          </a:p>
          <a:p>
            <a:endParaRPr lang="en-US" dirty="0"/>
          </a:p>
          <a:p>
            <a:endParaRPr lang="en-US" dirty="0"/>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pic>
        <p:nvPicPr>
          <p:cNvPr id="101378" name="Picture 2" descr="C:\Users\kkosloske.MUS\AppData\Local\Microsoft\Windows\Temporary Internet Files\Content.IE5\ISLIO5C2\772649-water-googles[1].gif"/>
          <p:cNvPicPr>
            <a:picLocks noChangeAspect="1" noChangeArrowheads="1"/>
          </p:cNvPicPr>
          <p:nvPr/>
        </p:nvPicPr>
        <p:blipFill>
          <a:blip r:embed="rId4" cstate="print"/>
          <a:srcRect/>
          <a:stretch>
            <a:fillRect/>
          </a:stretch>
        </p:blipFill>
        <p:spPr bwMode="auto">
          <a:xfrm>
            <a:off x="6934200" y="4953000"/>
            <a:ext cx="1733550" cy="1733550"/>
          </a:xfrm>
          <a:prstGeom prst="rect">
            <a:avLst/>
          </a:prstGeom>
          <a:noFill/>
        </p:spPr>
      </p:pic>
      <p:pic>
        <p:nvPicPr>
          <p:cNvPr id="101379" name="Picture 3" descr="C:\Users\kkosloske.MUS\AppData\Local\Microsoft\Windows\Temporary Internet Files\Content.IE5\YLZSICHI\jaleco%20para%20uso%20externo%20frente[1].jpg"/>
          <p:cNvPicPr>
            <a:picLocks noChangeAspect="1" noChangeArrowheads="1"/>
          </p:cNvPicPr>
          <p:nvPr/>
        </p:nvPicPr>
        <p:blipFill>
          <a:blip r:embed="rId5" cstate="print"/>
          <a:srcRect/>
          <a:stretch>
            <a:fillRect/>
          </a:stretch>
        </p:blipFill>
        <p:spPr bwMode="auto">
          <a:xfrm>
            <a:off x="5181600" y="4800600"/>
            <a:ext cx="1304314" cy="1828800"/>
          </a:xfrm>
          <a:prstGeom prst="rect">
            <a:avLst/>
          </a:prstGeom>
          <a:noFill/>
        </p:spPr>
      </p:pic>
      <p:pic>
        <p:nvPicPr>
          <p:cNvPr id="101380" name="Picture 4" descr="C:\Users\kkosloske.MUS\AppData\Local\Microsoft\Windows\Temporary Internet Files\Content.IE5\YLZSICHI\id5x9[1].jpg"/>
          <p:cNvPicPr>
            <a:picLocks noChangeAspect="1" noChangeArrowheads="1"/>
          </p:cNvPicPr>
          <p:nvPr/>
        </p:nvPicPr>
        <p:blipFill>
          <a:blip r:embed="rId6" cstate="print"/>
          <a:srcRect/>
          <a:stretch>
            <a:fillRect/>
          </a:stretch>
        </p:blipFill>
        <p:spPr bwMode="auto">
          <a:xfrm>
            <a:off x="457200" y="5000625"/>
            <a:ext cx="2047875" cy="1857375"/>
          </a:xfrm>
          <a:prstGeom prst="rect">
            <a:avLst/>
          </a:prstGeom>
          <a:noFill/>
        </p:spPr>
      </p:pic>
      <p:pic>
        <p:nvPicPr>
          <p:cNvPr id="101381" name="Picture 5" descr="C:\Users\kkosloske.MUS\AppData\Local\Microsoft\Windows\Temporary Internet Files\Content.IE5\00205X1P\kc-guardall-shield_large[1].jpg"/>
          <p:cNvPicPr>
            <a:picLocks noChangeAspect="1" noChangeArrowheads="1"/>
          </p:cNvPicPr>
          <p:nvPr/>
        </p:nvPicPr>
        <p:blipFill>
          <a:blip r:embed="rId7" cstate="print"/>
          <a:srcRect/>
          <a:stretch>
            <a:fillRect/>
          </a:stretch>
        </p:blipFill>
        <p:spPr bwMode="auto">
          <a:xfrm>
            <a:off x="3200400" y="4800600"/>
            <a:ext cx="1571625" cy="175393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704088"/>
            <a:ext cx="8229600" cy="972312"/>
          </a:xfrm>
        </p:spPr>
        <p:txBody>
          <a:bodyPr>
            <a:normAutofit/>
          </a:bodyPr>
          <a:lstStyle/>
          <a:p>
            <a:r>
              <a:rPr lang="en-US" sz="3600" dirty="0"/>
              <a:t>Exposure control plan (ECP) cont…</a:t>
            </a:r>
          </a:p>
        </p:txBody>
      </p:sp>
      <p:sp>
        <p:nvSpPr>
          <p:cNvPr id="77827" name="Rectangle 3"/>
          <p:cNvSpPr>
            <a:spLocks noGrp="1" noChangeArrowheads="1"/>
          </p:cNvSpPr>
          <p:nvPr>
            <p:ph idx="1"/>
          </p:nvPr>
        </p:nvSpPr>
        <p:spPr>
          <a:xfrm>
            <a:off x="457200" y="1828800"/>
            <a:ext cx="8229600" cy="4495800"/>
          </a:xfrm>
        </p:spPr>
        <p:txBody>
          <a:bodyPr>
            <a:noAutofit/>
          </a:bodyPr>
          <a:lstStyle/>
          <a:p>
            <a:pPr>
              <a:lnSpc>
                <a:spcPct val="90000"/>
              </a:lnSpc>
              <a:buNone/>
            </a:pPr>
            <a:r>
              <a:rPr lang="en-US" b="1" dirty="0">
                <a:latin typeface="+mj-lt"/>
              </a:rPr>
              <a:t>Hand </a:t>
            </a:r>
            <a:r>
              <a:rPr lang="en-US" b="1" dirty="0" smtClean="0">
                <a:latin typeface="+mj-lt"/>
              </a:rPr>
              <a:t>Hygiene - </a:t>
            </a:r>
            <a:r>
              <a:rPr lang="en-US" sz="2600" i="1" dirty="0" smtClean="0">
                <a:latin typeface="+mj-lt"/>
              </a:rPr>
              <a:t>Most </a:t>
            </a:r>
            <a:r>
              <a:rPr lang="en-US" sz="2600" i="1" dirty="0">
                <a:latin typeface="+mj-lt"/>
              </a:rPr>
              <a:t>common mode of </a:t>
            </a:r>
            <a:r>
              <a:rPr lang="en-US" sz="2600" i="1" dirty="0" smtClean="0">
                <a:latin typeface="+mj-lt"/>
              </a:rPr>
              <a:t>pathogen transmission is via </a:t>
            </a:r>
            <a:r>
              <a:rPr lang="en-US" sz="2600" i="1" dirty="0">
                <a:latin typeface="+mj-lt"/>
              </a:rPr>
              <a:t>hands!</a:t>
            </a:r>
            <a:endParaRPr lang="en-US" sz="2600" dirty="0">
              <a:latin typeface="+mj-lt"/>
            </a:endParaRPr>
          </a:p>
          <a:p>
            <a:pPr lvl="1">
              <a:lnSpc>
                <a:spcPct val="90000"/>
              </a:lnSpc>
              <a:buNone/>
            </a:pPr>
            <a:r>
              <a:rPr lang="en-US" sz="2600" dirty="0" smtClean="0">
                <a:latin typeface="+mj-lt"/>
              </a:rPr>
              <a:t>Employees </a:t>
            </a:r>
            <a:r>
              <a:rPr lang="en-US" sz="2600" dirty="0">
                <a:latin typeface="+mj-lt"/>
              </a:rPr>
              <a:t>must wash their hands with soap and water:</a:t>
            </a:r>
          </a:p>
          <a:p>
            <a:pPr lvl="2">
              <a:lnSpc>
                <a:spcPct val="90000"/>
              </a:lnSpc>
              <a:buClr>
                <a:schemeClr val="tx2"/>
              </a:buClr>
            </a:pPr>
            <a:r>
              <a:rPr lang="en-US" sz="2600" dirty="0" smtClean="0">
                <a:latin typeface="+mj-lt"/>
              </a:rPr>
              <a:t>immediately </a:t>
            </a:r>
            <a:r>
              <a:rPr lang="en-US" sz="2600" dirty="0">
                <a:latin typeface="+mj-lt"/>
              </a:rPr>
              <a:t>or as soon as </a:t>
            </a:r>
            <a:r>
              <a:rPr lang="en-US" sz="2600" dirty="0" smtClean="0">
                <a:latin typeface="+mj-lt"/>
              </a:rPr>
              <a:t>possible </a:t>
            </a:r>
            <a:r>
              <a:rPr lang="en-US" sz="2600" dirty="0">
                <a:latin typeface="+mj-lt"/>
              </a:rPr>
              <a:t>after removal of gloves or other PPE. </a:t>
            </a:r>
          </a:p>
          <a:p>
            <a:pPr lvl="2">
              <a:lnSpc>
                <a:spcPct val="90000"/>
              </a:lnSpc>
              <a:buClr>
                <a:schemeClr val="tx2"/>
              </a:buClr>
            </a:pPr>
            <a:r>
              <a:rPr lang="en-US" sz="2600" dirty="0">
                <a:latin typeface="+mj-lt"/>
              </a:rPr>
              <a:t>whenever they leave the work area, go on break, or before eating. </a:t>
            </a:r>
          </a:p>
          <a:p>
            <a:pPr lvl="2">
              <a:lnSpc>
                <a:spcPct val="90000"/>
              </a:lnSpc>
              <a:buClr>
                <a:schemeClr val="tx2"/>
              </a:buClr>
            </a:pPr>
            <a:r>
              <a:rPr lang="en-US" sz="2600" dirty="0">
                <a:latin typeface="+mj-lt"/>
              </a:rPr>
              <a:t>following contact with blood or other potentially infectious materials. </a:t>
            </a:r>
          </a:p>
          <a:p>
            <a:pPr>
              <a:lnSpc>
                <a:spcPct val="90000"/>
              </a:lnSpc>
              <a:buClr>
                <a:schemeClr val="tx2"/>
              </a:buClr>
              <a:buFont typeface="Wingdings" pitchFamily="2" charset="2"/>
              <a:buNone/>
            </a:pPr>
            <a:endParaRPr lang="en-US" dirty="0">
              <a:latin typeface="+mj-lt"/>
            </a:endParaRPr>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pic>
        <p:nvPicPr>
          <p:cNvPr id="102403" name="Picture 3" descr="C:\Users\kkosloske.MUS\AppData\Local\Microsoft\Windows\Temporary Internet Files\Content.IE5\ISLIO5C2\washing_hands[1].jpg"/>
          <p:cNvPicPr>
            <a:picLocks noChangeAspect="1" noChangeArrowheads="1"/>
          </p:cNvPicPr>
          <p:nvPr/>
        </p:nvPicPr>
        <p:blipFill>
          <a:blip r:embed="rId4" cstate="print"/>
          <a:srcRect/>
          <a:stretch>
            <a:fillRect/>
          </a:stretch>
        </p:blipFill>
        <p:spPr bwMode="auto">
          <a:xfrm>
            <a:off x="5105400" y="5181600"/>
            <a:ext cx="1781175" cy="13144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1295400"/>
            <a:ext cx="8229600" cy="838200"/>
          </a:xfrm>
        </p:spPr>
        <p:txBody>
          <a:bodyPr>
            <a:normAutofit/>
          </a:bodyPr>
          <a:lstStyle/>
          <a:p>
            <a:r>
              <a:rPr lang="en-US" sz="3600" dirty="0"/>
              <a:t>Exposure control plan (ECP) cont…</a:t>
            </a:r>
          </a:p>
        </p:txBody>
      </p:sp>
      <p:sp>
        <p:nvSpPr>
          <p:cNvPr id="78851" name="Rectangle 3"/>
          <p:cNvSpPr>
            <a:spLocks noGrp="1" noChangeArrowheads="1"/>
          </p:cNvSpPr>
          <p:nvPr>
            <p:ph idx="1"/>
          </p:nvPr>
        </p:nvSpPr>
        <p:spPr>
          <a:xfrm>
            <a:off x="457200" y="2286000"/>
            <a:ext cx="8229600" cy="4038600"/>
          </a:xfrm>
        </p:spPr>
        <p:txBody>
          <a:bodyPr>
            <a:normAutofit/>
          </a:bodyPr>
          <a:lstStyle/>
          <a:p>
            <a:pPr>
              <a:buNone/>
            </a:pPr>
            <a:r>
              <a:rPr lang="en-US" b="1" dirty="0" smtClean="0">
                <a:latin typeface="+mj-lt"/>
              </a:rPr>
              <a:t>Engineering Controls – </a:t>
            </a:r>
            <a:r>
              <a:rPr lang="en-US" dirty="0" smtClean="0">
                <a:latin typeface="+mj-lt"/>
              </a:rPr>
              <a:t>physical methods to minimize or reduce risk exposure, such as leak-proof sample containers, biohazard waste bins or a bio-hood</a:t>
            </a:r>
          </a:p>
          <a:p>
            <a:pPr lvl="1"/>
            <a:r>
              <a:rPr lang="en-US" sz="2600" dirty="0" smtClean="0">
                <a:latin typeface="+mj-lt"/>
              </a:rPr>
              <a:t>Containment - managing materials to reduce or eliminate potential exposures to employees, the general public and the outside environment.</a:t>
            </a:r>
          </a:p>
          <a:p>
            <a:pPr lvl="2">
              <a:buClr>
                <a:schemeClr val="tx2"/>
              </a:buClr>
              <a:buFont typeface="Wingdings" pitchFamily="2" charset="2"/>
              <a:buChar char="Ø"/>
            </a:pPr>
            <a:r>
              <a:rPr lang="en-US" sz="2200" dirty="0" smtClean="0">
                <a:latin typeface="+mj-lt"/>
              </a:rPr>
              <a:t>Primary containment consists of good microbiological techniques, appropriate vaccinations or immunizations,  appropriate PPE and safety equipment. </a:t>
            </a:r>
          </a:p>
          <a:p>
            <a:pPr lvl="1"/>
            <a:endParaRPr lang="en-US" sz="2600" dirty="0" smtClean="0">
              <a:latin typeface="+mj-lt"/>
            </a:endParaRPr>
          </a:p>
          <a:p>
            <a:pPr lvl="2">
              <a:buClr>
                <a:schemeClr val="tx2"/>
              </a:buClr>
              <a:buNone/>
            </a:pPr>
            <a:endParaRPr lang="en-US" sz="2600" dirty="0">
              <a:latin typeface="+mj-lt"/>
            </a:endParaRPr>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704088"/>
            <a:ext cx="8229600" cy="819912"/>
          </a:xfrm>
        </p:spPr>
        <p:txBody>
          <a:bodyPr>
            <a:normAutofit/>
          </a:bodyPr>
          <a:lstStyle/>
          <a:p>
            <a:r>
              <a:rPr lang="en-US" sz="3600" dirty="0"/>
              <a:t>Exposure control plan (ECP) cont…</a:t>
            </a:r>
          </a:p>
        </p:txBody>
      </p:sp>
      <p:sp>
        <p:nvSpPr>
          <p:cNvPr id="81923" name="Rectangle 3"/>
          <p:cNvSpPr>
            <a:spLocks noGrp="1" noChangeArrowheads="1"/>
          </p:cNvSpPr>
          <p:nvPr>
            <p:ph idx="1"/>
          </p:nvPr>
        </p:nvSpPr>
        <p:spPr>
          <a:xfrm>
            <a:off x="457200" y="1676400"/>
            <a:ext cx="8229600" cy="3352800"/>
          </a:xfrm>
        </p:spPr>
        <p:txBody>
          <a:bodyPr>
            <a:normAutofit/>
          </a:bodyPr>
          <a:lstStyle/>
          <a:p>
            <a:pPr lvl="1">
              <a:buSzPct val="150000"/>
              <a:buFont typeface="Arial" pitchFamily="34" charset="0"/>
              <a:buChar char="•"/>
            </a:pPr>
            <a:r>
              <a:rPr lang="en-US" sz="2600" b="1" dirty="0" err="1" smtClean="0">
                <a:latin typeface="+mj-lt"/>
              </a:rPr>
              <a:t>Needlestick</a:t>
            </a:r>
            <a:r>
              <a:rPr lang="en-US" sz="2600" b="1" dirty="0" smtClean="0">
                <a:latin typeface="+mj-lt"/>
              </a:rPr>
              <a:t> Prevention</a:t>
            </a:r>
            <a:r>
              <a:rPr lang="en-US" sz="2600" b="1" dirty="0">
                <a:latin typeface="+mj-lt"/>
              </a:rPr>
              <a:t> </a:t>
            </a:r>
            <a:r>
              <a:rPr lang="en-US" sz="2600" b="1" dirty="0" smtClean="0">
                <a:latin typeface="+mj-lt"/>
              </a:rPr>
              <a:t>– </a:t>
            </a:r>
            <a:r>
              <a:rPr lang="en-US" sz="2600" dirty="0" smtClean="0">
                <a:latin typeface="+mj-lt"/>
              </a:rPr>
              <a:t>options for minimizing or eliminating exposure risk</a:t>
            </a:r>
          </a:p>
          <a:p>
            <a:pPr lvl="2">
              <a:buFont typeface="Wingdings" pitchFamily="2" charset="2"/>
              <a:buChar char="Ø"/>
            </a:pPr>
            <a:r>
              <a:rPr lang="en-US" sz="2200" dirty="0" smtClean="0">
                <a:latin typeface="+mj-lt"/>
              </a:rPr>
              <a:t>Sharps </a:t>
            </a:r>
            <a:r>
              <a:rPr lang="en-US" sz="2200" dirty="0">
                <a:latin typeface="+mj-lt"/>
              </a:rPr>
              <a:t>disposal </a:t>
            </a:r>
            <a:r>
              <a:rPr lang="en-US" sz="2200" dirty="0" smtClean="0">
                <a:latin typeface="+mj-lt"/>
              </a:rPr>
              <a:t>containers</a:t>
            </a:r>
          </a:p>
          <a:p>
            <a:pPr lvl="2">
              <a:buFont typeface="Wingdings" pitchFamily="2" charset="2"/>
              <a:buChar char="Ø"/>
            </a:pPr>
            <a:r>
              <a:rPr lang="en-US" sz="2200" dirty="0" smtClean="0">
                <a:latin typeface="+mj-lt"/>
              </a:rPr>
              <a:t> </a:t>
            </a:r>
            <a:r>
              <a:rPr lang="en-US" sz="2200" dirty="0">
                <a:latin typeface="+mj-lt"/>
              </a:rPr>
              <a:t>self-sheathing </a:t>
            </a:r>
            <a:r>
              <a:rPr lang="en-US" sz="2200" dirty="0" smtClean="0">
                <a:latin typeface="+mj-lt"/>
              </a:rPr>
              <a:t>needles</a:t>
            </a:r>
          </a:p>
          <a:p>
            <a:pPr lvl="2">
              <a:buFont typeface="Wingdings" pitchFamily="2" charset="2"/>
              <a:buChar char="Ø"/>
            </a:pPr>
            <a:r>
              <a:rPr lang="en-US" sz="2200" dirty="0" smtClean="0">
                <a:latin typeface="+mj-lt"/>
              </a:rPr>
              <a:t>safer </a:t>
            </a:r>
            <a:r>
              <a:rPr lang="en-US" sz="2200" dirty="0">
                <a:latin typeface="+mj-lt"/>
              </a:rPr>
              <a:t>medical devices, such as sharps with engineered sharps injury </a:t>
            </a:r>
            <a:r>
              <a:rPr lang="en-US" sz="2200" dirty="0" smtClean="0">
                <a:latin typeface="+mj-lt"/>
              </a:rPr>
              <a:t>protections</a:t>
            </a:r>
          </a:p>
          <a:p>
            <a:pPr lvl="2">
              <a:buFont typeface="Wingdings" pitchFamily="2" charset="2"/>
              <a:buChar char="Ø"/>
            </a:pPr>
            <a:r>
              <a:rPr lang="en-US" sz="2200" dirty="0" smtClean="0">
                <a:latin typeface="+mj-lt"/>
              </a:rPr>
              <a:t>needleless </a:t>
            </a:r>
            <a:r>
              <a:rPr lang="en-US" sz="2200" dirty="0">
                <a:latin typeface="+mj-lt"/>
              </a:rPr>
              <a:t>systems </a:t>
            </a:r>
            <a:r>
              <a:rPr lang="en-US" sz="2200" dirty="0" smtClean="0">
                <a:latin typeface="+mj-lt"/>
              </a:rPr>
              <a:t>may be used to minimize exposure risk. </a:t>
            </a:r>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pic>
        <p:nvPicPr>
          <p:cNvPr id="130050" name="Picture 2" descr="Image result for blood borne pathogens"/>
          <p:cNvPicPr>
            <a:picLocks noChangeAspect="1" noChangeArrowheads="1"/>
          </p:cNvPicPr>
          <p:nvPr/>
        </p:nvPicPr>
        <p:blipFill>
          <a:blip r:embed="rId4" cstate="print"/>
          <a:srcRect/>
          <a:stretch>
            <a:fillRect/>
          </a:stretch>
        </p:blipFill>
        <p:spPr bwMode="auto">
          <a:xfrm>
            <a:off x="3200400" y="4572000"/>
            <a:ext cx="2268523" cy="210740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3600" dirty="0"/>
              <a:t>Accidents and Injuries</a:t>
            </a:r>
            <a:r>
              <a:rPr lang="en-US" dirty="0"/>
              <a:t>	</a:t>
            </a:r>
          </a:p>
        </p:txBody>
      </p:sp>
      <p:sp>
        <p:nvSpPr>
          <p:cNvPr id="118787" name="Rectangle 3"/>
          <p:cNvSpPr>
            <a:spLocks noGrp="1" noChangeArrowheads="1"/>
          </p:cNvSpPr>
          <p:nvPr>
            <p:ph idx="1"/>
          </p:nvPr>
        </p:nvSpPr>
        <p:spPr/>
        <p:txBody>
          <a:bodyPr>
            <a:normAutofit/>
          </a:bodyPr>
          <a:lstStyle/>
          <a:p>
            <a:pPr>
              <a:lnSpc>
                <a:spcPct val="90000"/>
              </a:lnSpc>
              <a:buNone/>
            </a:pPr>
            <a:r>
              <a:rPr lang="en-US" dirty="0">
                <a:latin typeface="+mj-lt"/>
              </a:rPr>
              <a:t>If you are exposed to blood or other potentially infectious or hazardous </a:t>
            </a:r>
            <a:r>
              <a:rPr lang="en-US" dirty="0" smtClean="0">
                <a:latin typeface="+mj-lt"/>
              </a:rPr>
              <a:t>materials:</a:t>
            </a:r>
            <a:endParaRPr lang="en-US" dirty="0">
              <a:latin typeface="+mj-lt"/>
            </a:endParaRPr>
          </a:p>
          <a:p>
            <a:pPr lvl="1">
              <a:lnSpc>
                <a:spcPct val="90000"/>
              </a:lnSpc>
            </a:pPr>
            <a:r>
              <a:rPr lang="en-US" sz="2600" dirty="0">
                <a:latin typeface="+mj-lt"/>
              </a:rPr>
              <a:t>If you experience a </a:t>
            </a:r>
            <a:r>
              <a:rPr lang="en-US" sz="2600" dirty="0" err="1">
                <a:latin typeface="+mj-lt"/>
              </a:rPr>
              <a:t>needlestick</a:t>
            </a:r>
            <a:r>
              <a:rPr lang="en-US" sz="2600" dirty="0">
                <a:latin typeface="+mj-lt"/>
              </a:rPr>
              <a:t> or sharps injury, immediately wash </a:t>
            </a:r>
            <a:r>
              <a:rPr lang="en-US" sz="2600" dirty="0" err="1" smtClean="0">
                <a:latin typeface="+mj-lt"/>
              </a:rPr>
              <a:t>needlestick</a:t>
            </a:r>
            <a:r>
              <a:rPr lang="en-US" sz="2600" dirty="0" smtClean="0">
                <a:latin typeface="+mj-lt"/>
              </a:rPr>
              <a:t> </a:t>
            </a:r>
            <a:r>
              <a:rPr lang="en-US" sz="2600" dirty="0">
                <a:latin typeface="+mj-lt"/>
              </a:rPr>
              <a:t>or </a:t>
            </a:r>
            <a:r>
              <a:rPr lang="en-US" sz="2600" dirty="0" smtClean="0">
                <a:latin typeface="+mj-lt"/>
              </a:rPr>
              <a:t>cut </a:t>
            </a:r>
            <a:r>
              <a:rPr lang="en-US" sz="2600" dirty="0">
                <a:latin typeface="+mj-lt"/>
              </a:rPr>
              <a:t>with soap and water. </a:t>
            </a:r>
          </a:p>
          <a:p>
            <a:pPr lvl="1">
              <a:lnSpc>
                <a:spcPct val="90000"/>
              </a:lnSpc>
            </a:pPr>
            <a:r>
              <a:rPr lang="en-US" sz="2600" dirty="0">
                <a:latin typeface="+mj-lt"/>
              </a:rPr>
              <a:t>Splashes to the nose, mouth, or skin should be flushed with water. </a:t>
            </a:r>
          </a:p>
          <a:p>
            <a:pPr lvl="1">
              <a:lnSpc>
                <a:spcPct val="90000"/>
              </a:lnSpc>
            </a:pPr>
            <a:r>
              <a:rPr lang="en-US" sz="2600" dirty="0">
                <a:latin typeface="+mj-lt"/>
              </a:rPr>
              <a:t>Irrigate eyes using </a:t>
            </a:r>
            <a:r>
              <a:rPr lang="en-US" sz="2600" dirty="0" smtClean="0">
                <a:latin typeface="+mj-lt"/>
              </a:rPr>
              <a:t>eyewash </a:t>
            </a:r>
            <a:r>
              <a:rPr lang="en-US" sz="2600" dirty="0">
                <a:latin typeface="+mj-lt"/>
              </a:rPr>
              <a:t>for 10 to 15 minutes. </a:t>
            </a:r>
          </a:p>
          <a:p>
            <a:pPr lvl="1">
              <a:lnSpc>
                <a:spcPct val="90000"/>
              </a:lnSpc>
            </a:pPr>
            <a:r>
              <a:rPr lang="en-US" sz="2600" dirty="0">
                <a:latin typeface="+mj-lt"/>
              </a:rPr>
              <a:t>Report the incident to your supervisor. </a:t>
            </a:r>
          </a:p>
          <a:p>
            <a:pPr lvl="1">
              <a:lnSpc>
                <a:spcPct val="90000"/>
              </a:lnSpc>
            </a:pPr>
            <a:r>
              <a:rPr lang="en-US" sz="2600" dirty="0">
                <a:solidFill>
                  <a:srgbClr val="C00000"/>
                </a:solidFill>
                <a:latin typeface="+mj-lt"/>
              </a:rPr>
              <a:t>Immediately seek </a:t>
            </a:r>
            <a:r>
              <a:rPr lang="en-US" sz="2600" dirty="0" smtClean="0">
                <a:solidFill>
                  <a:srgbClr val="C00000"/>
                </a:solidFill>
                <a:latin typeface="+mj-lt"/>
              </a:rPr>
              <a:t>medical treatment</a:t>
            </a:r>
            <a:endParaRPr lang="en-US" sz="2600" dirty="0">
              <a:solidFill>
                <a:srgbClr val="C00000"/>
              </a:solidFill>
              <a:latin typeface="+mj-lt"/>
            </a:endParaRPr>
          </a:p>
          <a:p>
            <a:pPr>
              <a:lnSpc>
                <a:spcPct val="90000"/>
              </a:lnSpc>
              <a:buFont typeface="Wingdings" pitchFamily="2" charset="2"/>
              <a:buNone/>
            </a:pPr>
            <a:endParaRPr lang="en-US" dirty="0">
              <a:latin typeface="+mj-lt"/>
            </a:endParaRPr>
          </a:p>
        </p:txBody>
      </p:sp>
      <p:pic>
        <p:nvPicPr>
          <p:cNvPr id="4" name="Picture 2" descr="Image result for bloodborne pathogen"/>
          <p:cNvPicPr>
            <a:picLocks noChangeAspect="1" noChangeArrowheads="1"/>
          </p:cNvPicPr>
          <p:nvPr/>
        </p:nvPicPr>
        <p:blipFill>
          <a:blip r:embed="rId2" cstate="print"/>
          <a:srcRect/>
          <a:stretch>
            <a:fillRect/>
          </a:stretch>
        </p:blipFill>
        <p:spPr bwMode="auto">
          <a:xfrm>
            <a:off x="7772400" y="762000"/>
            <a:ext cx="1143000" cy="104304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altLang="en-US" sz="3600" dirty="0"/>
              <a:t>Controlling Exposures</a:t>
            </a:r>
            <a:endParaRPr lang="en-US" sz="3600" dirty="0"/>
          </a:p>
        </p:txBody>
      </p:sp>
      <p:sp>
        <p:nvSpPr>
          <p:cNvPr id="3" name="Content Placeholder 2"/>
          <p:cNvSpPr>
            <a:spLocks noGrp="1"/>
          </p:cNvSpPr>
          <p:nvPr>
            <p:ph idx="1"/>
          </p:nvPr>
        </p:nvSpPr>
        <p:spPr>
          <a:xfrm>
            <a:off x="381000" y="1600200"/>
            <a:ext cx="5334000" cy="4648201"/>
          </a:xfrm>
        </p:spPr>
        <p:txBody>
          <a:bodyPr>
            <a:normAutofit/>
          </a:bodyPr>
          <a:lstStyle/>
          <a:p>
            <a:pPr lvl="0">
              <a:buNone/>
            </a:pPr>
            <a:r>
              <a:rPr lang="en-US" altLang="en-US" dirty="0">
                <a:solidFill>
                  <a:prstClr val="black"/>
                </a:solidFill>
                <a:latin typeface="+mj-lt"/>
                <a:ea typeface="Tahoma" panose="020B0604030504040204" pitchFamily="34" charset="0"/>
              </a:rPr>
              <a:t>Regulated </a:t>
            </a:r>
            <a:r>
              <a:rPr lang="en-US" altLang="en-US" dirty="0" smtClean="0">
                <a:solidFill>
                  <a:prstClr val="black"/>
                </a:solidFill>
                <a:latin typeface="+mj-lt"/>
                <a:ea typeface="Tahoma" panose="020B0604030504040204" pitchFamily="34" charset="0"/>
              </a:rPr>
              <a:t>waste disposal: </a:t>
            </a:r>
            <a:endParaRPr lang="en-US" altLang="en-US" dirty="0">
              <a:solidFill>
                <a:prstClr val="black"/>
              </a:solidFill>
              <a:latin typeface="+mj-lt"/>
              <a:ea typeface="Tahoma" panose="020B0604030504040204" pitchFamily="34" charset="0"/>
            </a:endParaRPr>
          </a:p>
          <a:p>
            <a:pPr lvl="1"/>
            <a:r>
              <a:rPr lang="en-US" altLang="en-US" sz="2600" dirty="0">
                <a:solidFill>
                  <a:prstClr val="black"/>
                </a:solidFill>
                <a:latin typeface="+mj-lt"/>
                <a:ea typeface="Tahoma" panose="020B0604030504040204" pitchFamily="34" charset="0"/>
              </a:rPr>
              <a:t>Dispose of regulated waste in closable, leak-proof red or biohazard labeled bags or containers</a:t>
            </a:r>
          </a:p>
          <a:p>
            <a:pPr lvl="1"/>
            <a:r>
              <a:rPr lang="en-US" altLang="en-US" sz="2600" dirty="0">
                <a:solidFill>
                  <a:prstClr val="black"/>
                </a:solidFill>
                <a:latin typeface="+mj-lt"/>
                <a:ea typeface="Tahoma" panose="020B0604030504040204" pitchFamily="34" charset="0"/>
              </a:rPr>
              <a:t>Dispose of contaminated sharps </a:t>
            </a:r>
            <a:r>
              <a:rPr lang="en-US" altLang="en-US" sz="2600" dirty="0" smtClean="0">
                <a:solidFill>
                  <a:prstClr val="black"/>
                </a:solidFill>
                <a:latin typeface="+mj-lt"/>
                <a:ea typeface="Tahoma" panose="020B0604030504040204" pitchFamily="34" charset="0"/>
              </a:rPr>
              <a:t>in </a:t>
            </a:r>
            <a:r>
              <a:rPr lang="en-US" altLang="en-US" sz="2600" dirty="0">
                <a:solidFill>
                  <a:prstClr val="black"/>
                </a:solidFill>
                <a:latin typeface="+mj-lt"/>
                <a:ea typeface="Tahoma" panose="020B0604030504040204" pitchFamily="34" charset="0"/>
              </a:rPr>
              <a:t>puncture-resistant, leak-proof, </a:t>
            </a:r>
            <a:r>
              <a:rPr lang="en-US" altLang="en-US" sz="2600" dirty="0" smtClean="0">
                <a:solidFill>
                  <a:prstClr val="black"/>
                </a:solidFill>
                <a:latin typeface="+mj-lt"/>
                <a:ea typeface="Tahoma" panose="020B0604030504040204" pitchFamily="34" charset="0"/>
              </a:rPr>
              <a:t>closable sharps container</a:t>
            </a:r>
            <a:endParaRPr lang="en-US" sz="2600" dirty="0">
              <a:latin typeface="+mj-lt"/>
            </a:endParaRPr>
          </a:p>
        </p:txBody>
      </p:sp>
      <p:pic>
        <p:nvPicPr>
          <p:cNvPr id="4" name="Picture 4" descr="Red Bag Waste copy"/>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a:xfrm>
            <a:off x="6096000" y="1543050"/>
            <a:ext cx="2455863" cy="3771900"/>
          </a:xfrm>
          <a:prstGeom prst="rect">
            <a:avLst/>
          </a:prstGeom>
          <a:noFill/>
          <a:ln w="25400">
            <a:solidFill>
              <a:schemeClr val="tx1"/>
            </a:solidFill>
            <a:miter lim="800000"/>
            <a:headEnd/>
            <a:tailEnd/>
          </a:ln>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46273" y="5314950"/>
            <a:ext cx="2133600"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 xmlns:p14="http://schemas.microsoft.com/office/powerpoint/2010/main" val="4222605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554182" y="2514600"/>
            <a:ext cx="7966364" cy="3962400"/>
          </a:xfrm>
          <a:noFill/>
          <a:ln/>
        </p:spPr>
        <p:txBody>
          <a:bodyPr lIns="0" tIns="0" rIns="0" bIns="0">
            <a:normAutofit/>
          </a:bodyPr>
          <a:lstStyle/>
          <a:p>
            <a:pPr marL="199447" indent="-199447" defTabSz="438784">
              <a:spcBef>
                <a:spcPct val="0"/>
              </a:spcBef>
              <a:buClr>
                <a:schemeClr val="tx2"/>
              </a:buClr>
              <a:buSzPct val="87000"/>
            </a:pPr>
            <a:r>
              <a:rPr lang="en-US" u="sng" dirty="0">
                <a:latin typeface="+mj-lt"/>
              </a:rPr>
              <a:t>&gt;</a:t>
            </a:r>
            <a:r>
              <a:rPr lang="en-US" dirty="0">
                <a:latin typeface="+mj-lt"/>
              </a:rPr>
              <a:t>200 million carriers worldwide</a:t>
            </a:r>
            <a:br>
              <a:rPr lang="en-US" dirty="0">
                <a:latin typeface="+mj-lt"/>
              </a:rPr>
            </a:br>
            <a:endParaRPr lang="en-US" dirty="0">
              <a:latin typeface="+mj-lt"/>
            </a:endParaRPr>
          </a:p>
          <a:p>
            <a:pPr marL="199447" indent="-199447" defTabSz="438784">
              <a:spcBef>
                <a:spcPct val="0"/>
              </a:spcBef>
              <a:buClr>
                <a:schemeClr val="tx2"/>
              </a:buClr>
              <a:buSzPct val="87000"/>
            </a:pPr>
            <a:r>
              <a:rPr lang="en-US" dirty="0">
                <a:latin typeface="+mj-lt"/>
              </a:rPr>
              <a:t>Established cause of chronic hepatitis and </a:t>
            </a:r>
            <a:r>
              <a:rPr lang="en-US" dirty="0" smtClean="0">
                <a:latin typeface="+mj-lt"/>
              </a:rPr>
              <a:t>cirrhosis</a:t>
            </a:r>
          </a:p>
          <a:p>
            <a:pPr marL="199447" indent="-199447" defTabSz="438784">
              <a:spcBef>
                <a:spcPct val="0"/>
              </a:spcBef>
              <a:buClr>
                <a:schemeClr val="tx2"/>
              </a:buClr>
              <a:buSzPct val="87000"/>
            </a:pPr>
            <a:endParaRPr lang="en-US" dirty="0">
              <a:latin typeface="+mj-lt"/>
            </a:endParaRPr>
          </a:p>
          <a:p>
            <a:pPr marL="199447" indent="-199447" defTabSz="438784">
              <a:spcBef>
                <a:spcPct val="0"/>
              </a:spcBef>
              <a:buClr>
                <a:schemeClr val="tx2"/>
              </a:buClr>
              <a:buSzPct val="87000"/>
            </a:pPr>
            <a:r>
              <a:rPr lang="en-US" dirty="0">
                <a:latin typeface="+mj-lt"/>
              </a:rPr>
              <a:t>Human carcinogen - cause of up to 80% of </a:t>
            </a:r>
            <a:r>
              <a:rPr lang="en-US" dirty="0" err="1">
                <a:latin typeface="+mj-lt"/>
              </a:rPr>
              <a:t>hepatocellular</a:t>
            </a:r>
            <a:r>
              <a:rPr lang="en-US" dirty="0">
                <a:latin typeface="+mj-lt"/>
              </a:rPr>
              <a:t> </a:t>
            </a:r>
            <a:r>
              <a:rPr lang="en-US" dirty="0" smtClean="0">
                <a:latin typeface="+mj-lt"/>
              </a:rPr>
              <a:t>carcinomas</a:t>
            </a:r>
          </a:p>
          <a:p>
            <a:pPr marL="199447" indent="-199447" defTabSz="438784">
              <a:spcBef>
                <a:spcPct val="0"/>
              </a:spcBef>
              <a:buClr>
                <a:schemeClr val="tx2"/>
              </a:buClr>
              <a:buSzPct val="87000"/>
            </a:pPr>
            <a:endParaRPr lang="en-US" dirty="0" smtClean="0"/>
          </a:p>
          <a:p>
            <a:pPr lvl="0">
              <a:lnSpc>
                <a:spcPct val="90000"/>
              </a:lnSpc>
              <a:buClr>
                <a:schemeClr val="tx2"/>
              </a:buClr>
              <a:buSzPct val="87000"/>
            </a:pPr>
            <a:r>
              <a:rPr lang="en-US" dirty="0" smtClean="0">
                <a:solidFill>
                  <a:srgbClr val="C00000"/>
                </a:solidFill>
                <a:latin typeface="+mj-lt"/>
              </a:rPr>
              <a:t>May retain infectivity  for at least 1 month at room temperature </a:t>
            </a:r>
            <a:endParaRPr lang="en-US" dirty="0">
              <a:solidFill>
                <a:srgbClr val="C00000"/>
              </a:solidFill>
              <a:latin typeface="+mj-lt"/>
            </a:endParaRPr>
          </a:p>
          <a:p>
            <a:pPr marL="199447" indent="-199447" defTabSz="438784">
              <a:spcBef>
                <a:spcPct val="0"/>
              </a:spcBef>
            </a:pPr>
            <a:endParaRPr lang="en-US" dirty="0"/>
          </a:p>
          <a:p>
            <a:pPr marL="199447" indent="-199447" defTabSz="438784">
              <a:spcBef>
                <a:spcPct val="0"/>
              </a:spcBef>
              <a:buNone/>
            </a:pPr>
            <a:endParaRPr lang="en-US" dirty="0"/>
          </a:p>
        </p:txBody>
      </p:sp>
      <p:sp>
        <p:nvSpPr>
          <p:cNvPr id="6148" name="Text Box 4"/>
          <p:cNvSpPr txBox="1">
            <a:spLocks noChangeArrowheads="1"/>
          </p:cNvSpPr>
          <p:nvPr/>
        </p:nvSpPr>
        <p:spPr bwMode="auto">
          <a:xfrm>
            <a:off x="831273" y="1676400"/>
            <a:ext cx="7409295" cy="762000"/>
          </a:xfrm>
          <a:prstGeom prst="rect">
            <a:avLst/>
          </a:prstGeom>
          <a:noFill/>
          <a:ln w="9525">
            <a:noFill/>
            <a:miter lim="800000"/>
            <a:headEnd/>
            <a:tailEnd/>
          </a:ln>
          <a:effectLst/>
        </p:spPr>
        <p:txBody>
          <a:bodyPr lIns="0" tIns="0" rIns="0" bIns="0"/>
          <a:lstStyle/>
          <a:p>
            <a:pPr algn="ctr" defTabSz="438784">
              <a:buClr>
                <a:srgbClr val="B2B2B2"/>
              </a:buClr>
              <a:buSzPct val="90000"/>
            </a:pPr>
            <a:r>
              <a:rPr lang="en-US" sz="3600" dirty="0">
                <a:solidFill>
                  <a:schemeClr val="tx2"/>
                </a:solidFill>
                <a:latin typeface="+mj-lt"/>
              </a:rPr>
              <a:t>Hepatitis B Virus Infection</a:t>
            </a:r>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85800"/>
          </a:xfrm>
        </p:spPr>
        <p:txBody>
          <a:bodyPr>
            <a:noAutofit/>
          </a:bodyPr>
          <a:lstStyle/>
          <a:p>
            <a:r>
              <a:rPr lang="en-US" altLang="en-US" sz="3600" dirty="0" smtClean="0"/>
              <a:t>Controlling Exposures</a:t>
            </a:r>
            <a:endParaRPr lang="en-US" sz="3600" dirty="0"/>
          </a:p>
        </p:txBody>
      </p:sp>
      <p:sp>
        <p:nvSpPr>
          <p:cNvPr id="3" name="Content Placeholder 2"/>
          <p:cNvSpPr>
            <a:spLocks noGrp="1"/>
          </p:cNvSpPr>
          <p:nvPr>
            <p:ph idx="1"/>
          </p:nvPr>
        </p:nvSpPr>
        <p:spPr>
          <a:xfrm>
            <a:off x="762000" y="2209800"/>
            <a:ext cx="4876800" cy="3733801"/>
          </a:xfrm>
        </p:spPr>
        <p:txBody>
          <a:bodyPr/>
          <a:lstStyle/>
          <a:p>
            <a:pPr marL="0" lvl="0" indent="0">
              <a:buClr>
                <a:schemeClr val="tx2"/>
              </a:buClr>
              <a:buNone/>
              <a:defRPr/>
            </a:pPr>
            <a:r>
              <a:rPr lang="en-US" altLang="en-US" dirty="0">
                <a:solidFill>
                  <a:prstClr val="black"/>
                </a:solidFill>
                <a:latin typeface="+mj-lt"/>
                <a:ea typeface="Tahoma" panose="020B0604030504040204" pitchFamily="34" charset="0"/>
              </a:rPr>
              <a:t>Hepatitis B </a:t>
            </a:r>
            <a:r>
              <a:rPr lang="en-US" altLang="en-US" dirty="0" smtClean="0">
                <a:solidFill>
                  <a:prstClr val="black"/>
                </a:solidFill>
                <a:latin typeface="+mj-lt"/>
                <a:ea typeface="Tahoma" panose="020B0604030504040204" pitchFamily="34" charset="0"/>
              </a:rPr>
              <a:t>vaccination:</a:t>
            </a:r>
            <a:endParaRPr lang="en-US" altLang="en-US" dirty="0">
              <a:solidFill>
                <a:prstClr val="black"/>
              </a:solidFill>
              <a:latin typeface="+mj-lt"/>
              <a:ea typeface="Tahoma" panose="020B0604030504040204" pitchFamily="34" charset="0"/>
            </a:endParaRPr>
          </a:p>
          <a:p>
            <a:pPr>
              <a:buClr>
                <a:schemeClr val="tx2"/>
              </a:buClr>
              <a:defRPr/>
            </a:pPr>
            <a:r>
              <a:rPr lang="en-US" altLang="en-US" dirty="0">
                <a:solidFill>
                  <a:prstClr val="black"/>
                </a:solidFill>
                <a:latin typeface="+mj-lt"/>
                <a:ea typeface="Tahoma" panose="020B0604030504040204" pitchFamily="34" charset="0"/>
              </a:rPr>
              <a:t>Offered to all </a:t>
            </a:r>
            <a:r>
              <a:rPr lang="en-US" altLang="en-US" dirty="0" smtClean="0">
                <a:solidFill>
                  <a:prstClr val="black"/>
                </a:solidFill>
                <a:latin typeface="+mj-lt"/>
                <a:ea typeface="Tahoma" panose="020B0604030504040204" pitchFamily="34" charset="0"/>
              </a:rPr>
              <a:t>employees at risk of exposure</a:t>
            </a:r>
            <a:endParaRPr lang="en-US" altLang="en-US" dirty="0">
              <a:solidFill>
                <a:prstClr val="black"/>
              </a:solidFill>
              <a:latin typeface="+mj-lt"/>
              <a:ea typeface="Tahoma" panose="020B0604030504040204" pitchFamily="34" charset="0"/>
            </a:endParaRPr>
          </a:p>
          <a:p>
            <a:pPr>
              <a:buClr>
                <a:schemeClr val="tx2"/>
              </a:buClr>
              <a:defRPr/>
            </a:pPr>
            <a:r>
              <a:rPr lang="en-US" altLang="en-US" dirty="0">
                <a:solidFill>
                  <a:prstClr val="black"/>
                </a:solidFill>
                <a:latin typeface="+mj-lt"/>
                <a:ea typeface="Tahoma" panose="020B0604030504040204" pitchFamily="34" charset="0"/>
              </a:rPr>
              <a:t>Provided at no cost to employees (within 10 days to employees with occupational exposure)</a:t>
            </a:r>
          </a:p>
          <a:p>
            <a:pPr>
              <a:buClr>
                <a:schemeClr val="tx2"/>
              </a:buClr>
              <a:defRPr/>
            </a:pPr>
            <a:r>
              <a:rPr lang="en-US" altLang="en-US" dirty="0">
                <a:solidFill>
                  <a:prstClr val="black"/>
                </a:solidFill>
                <a:latin typeface="+mj-lt"/>
                <a:ea typeface="Tahoma" panose="020B0604030504040204" pitchFamily="34" charset="0"/>
              </a:rPr>
              <a:t>Declination form</a:t>
            </a:r>
          </a:p>
          <a:p>
            <a:endParaRPr lang="en-US" dirty="0"/>
          </a:p>
        </p:txBody>
      </p:sp>
      <p:sp>
        <p:nvSpPr>
          <p:cNvPr id="5" name="TextBox 4"/>
          <p:cNvSpPr txBox="1"/>
          <p:nvPr/>
        </p:nvSpPr>
        <p:spPr>
          <a:xfrm>
            <a:off x="7239000" y="4821565"/>
            <a:ext cx="1102715" cy="215444"/>
          </a:xfrm>
          <a:prstGeom prst="rect">
            <a:avLst/>
          </a:prstGeom>
          <a:noFill/>
        </p:spPr>
        <p:txBody>
          <a:bodyPr wrap="square" rtlCol="0">
            <a:spAutoFit/>
          </a:bodyPr>
          <a:lstStyle/>
          <a:p>
            <a:pPr algn="r"/>
            <a:r>
              <a:rPr lang="en-US" sz="800" dirty="0" smtClean="0"/>
              <a:t>Source: OSHA DTE</a:t>
            </a:r>
            <a:endParaRPr lang="en-US" sz="800" dirty="0"/>
          </a:p>
        </p:txBody>
      </p:sp>
      <p:pic>
        <p:nvPicPr>
          <p:cNvPr id="6" name="Picture 4" descr="Image result for hepatitis B vaccinations"/>
          <p:cNvPicPr>
            <a:picLocks noChangeAspect="1" noChangeArrowheads="1"/>
          </p:cNvPicPr>
          <p:nvPr/>
        </p:nvPicPr>
        <p:blipFill>
          <a:blip r:embed="rId3" cstate="print"/>
          <a:srcRect/>
          <a:stretch>
            <a:fillRect/>
          </a:stretch>
        </p:blipFill>
        <p:spPr bwMode="auto">
          <a:xfrm>
            <a:off x="6096000" y="4589584"/>
            <a:ext cx="2743200" cy="2039816"/>
          </a:xfrm>
          <a:prstGeom prst="rect">
            <a:avLst/>
          </a:prstGeom>
          <a:noFill/>
        </p:spPr>
      </p:pic>
      <p:pic>
        <p:nvPicPr>
          <p:cNvPr id="7" name="Picture 2" descr="Image result for bloodborne pathogen"/>
          <p:cNvPicPr>
            <a:picLocks noChangeAspect="1" noChangeArrowheads="1"/>
          </p:cNvPicPr>
          <p:nvPr/>
        </p:nvPicPr>
        <p:blipFill>
          <a:blip r:embed="rId4" cstate="print"/>
          <a:srcRect/>
          <a:stretch>
            <a:fillRect/>
          </a:stretch>
        </p:blipFill>
        <p:spPr bwMode="auto">
          <a:xfrm>
            <a:off x="7772400" y="762000"/>
            <a:ext cx="1143000" cy="1043042"/>
          </a:xfrm>
          <a:prstGeom prst="rect">
            <a:avLst/>
          </a:prstGeom>
          <a:noFill/>
        </p:spPr>
      </p:pic>
    </p:spTree>
    <p:extLst>
      <p:ext uri="{BB962C8B-B14F-4D97-AF65-F5344CB8AC3E}">
        <p14:creationId xmlns="" xmlns:p14="http://schemas.microsoft.com/office/powerpoint/2010/main" val="2149606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a:bodyPr>
          <a:lstStyle/>
          <a:p>
            <a:r>
              <a:rPr lang="en-US" sz="3600" dirty="0" smtClean="0"/>
              <a:t>Summary</a:t>
            </a:r>
            <a:endParaRPr lang="en-US" sz="3600" dirty="0"/>
          </a:p>
        </p:txBody>
      </p:sp>
      <p:sp>
        <p:nvSpPr>
          <p:cNvPr id="134147" name="Rectangle 3"/>
          <p:cNvSpPr>
            <a:spLocks noGrp="1" noChangeArrowheads="1"/>
          </p:cNvSpPr>
          <p:nvPr>
            <p:ph idx="1"/>
          </p:nvPr>
        </p:nvSpPr>
        <p:spPr/>
        <p:txBody>
          <a:bodyPr/>
          <a:lstStyle/>
          <a:p>
            <a:pPr>
              <a:buClr>
                <a:schemeClr val="tx2"/>
              </a:buClr>
            </a:pPr>
            <a:r>
              <a:rPr lang="en-US" dirty="0">
                <a:latin typeface="+mj-lt"/>
              </a:rPr>
              <a:t>Treat all human blood, bodily fluids and other potentially infectious materials as if they are infectious</a:t>
            </a:r>
          </a:p>
          <a:p>
            <a:pPr>
              <a:buClr>
                <a:schemeClr val="tx2"/>
              </a:buClr>
            </a:pPr>
            <a:r>
              <a:rPr lang="en-US" dirty="0">
                <a:latin typeface="+mj-lt"/>
              </a:rPr>
              <a:t>There are 3 major Blood-borne pathogens: Hepatitis B, Hepatitis C and HIV.</a:t>
            </a:r>
          </a:p>
          <a:p>
            <a:pPr>
              <a:buClr>
                <a:schemeClr val="tx2"/>
              </a:buClr>
            </a:pPr>
            <a:r>
              <a:rPr lang="en-US" dirty="0">
                <a:latin typeface="+mj-lt"/>
              </a:rPr>
              <a:t>The most common mode of transmission of pathogens is the hands</a:t>
            </a:r>
          </a:p>
          <a:p>
            <a:pPr>
              <a:buClr>
                <a:schemeClr val="tx2"/>
              </a:buClr>
            </a:pPr>
            <a:r>
              <a:rPr lang="en-US" dirty="0">
                <a:latin typeface="+mj-lt"/>
              </a:rPr>
              <a:t>Wear proper PPE in exposure situations</a:t>
            </a:r>
          </a:p>
          <a:p>
            <a:endParaRPr lang="en-US" dirty="0"/>
          </a:p>
          <a:p>
            <a:endParaRPr lang="en-US" dirty="0"/>
          </a:p>
          <a:p>
            <a:endParaRPr lang="en-US" dirty="0"/>
          </a:p>
          <a:p>
            <a:endParaRPr lang="en-US" dirty="0"/>
          </a:p>
        </p:txBody>
      </p:sp>
      <p:pic>
        <p:nvPicPr>
          <p:cNvPr id="4" name="Picture 2" descr="Image result for bloodborne pathogen"/>
          <p:cNvPicPr>
            <a:picLocks noChangeAspect="1" noChangeArrowheads="1"/>
          </p:cNvPicPr>
          <p:nvPr/>
        </p:nvPicPr>
        <p:blipFill>
          <a:blip r:embed="rId2" cstate="print"/>
          <a:srcRect/>
          <a:stretch>
            <a:fillRect/>
          </a:stretch>
        </p:blipFill>
        <p:spPr bwMode="auto">
          <a:xfrm>
            <a:off x="7620000" y="762000"/>
            <a:ext cx="1143000" cy="104304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010400" cy="1219200"/>
          </a:xfrm>
        </p:spPr>
        <p:txBody>
          <a:bodyPr>
            <a:normAutofit/>
          </a:bodyPr>
          <a:lstStyle/>
          <a:p>
            <a:r>
              <a:rPr lang="en-US" sz="3600" dirty="0" err="1" smtClean="0"/>
              <a:t>Bloodborne</a:t>
            </a:r>
            <a:r>
              <a:rPr lang="en-US" sz="3600" dirty="0" smtClean="0"/>
              <a:t> Pathogens Standard employer requirements:</a:t>
            </a:r>
            <a:endParaRPr lang="en-US" sz="3600" dirty="0"/>
          </a:p>
        </p:txBody>
      </p:sp>
      <p:sp>
        <p:nvSpPr>
          <p:cNvPr id="3" name="Content Placeholder 2"/>
          <p:cNvSpPr>
            <a:spLocks noGrp="1"/>
          </p:cNvSpPr>
          <p:nvPr>
            <p:ph idx="1"/>
          </p:nvPr>
        </p:nvSpPr>
        <p:spPr>
          <a:xfrm>
            <a:off x="381000" y="1905000"/>
            <a:ext cx="8305800" cy="4191000"/>
          </a:xfrm>
        </p:spPr>
        <p:txBody>
          <a:bodyPr>
            <a:noAutofit/>
          </a:bodyPr>
          <a:lstStyle/>
          <a:p>
            <a:pPr>
              <a:buClr>
                <a:schemeClr val="tx2"/>
              </a:buClr>
            </a:pPr>
            <a:r>
              <a:rPr lang="en-US" sz="2400" dirty="0" smtClean="0">
                <a:latin typeface="+mj-lt"/>
              </a:rPr>
              <a:t>Establish an exposure control plan &amp; update it annually</a:t>
            </a:r>
          </a:p>
          <a:p>
            <a:pPr>
              <a:buClr>
                <a:schemeClr val="tx2"/>
              </a:buClr>
            </a:pPr>
            <a:r>
              <a:rPr lang="en-US" sz="2400" dirty="0" smtClean="0">
                <a:latin typeface="+mj-lt"/>
              </a:rPr>
              <a:t>Make post-exposure evaluation and follow-up available to any employee who has an exposure incident.</a:t>
            </a:r>
          </a:p>
          <a:p>
            <a:pPr>
              <a:buClr>
                <a:schemeClr val="tx2"/>
              </a:buClr>
            </a:pPr>
            <a:r>
              <a:rPr lang="en-US" sz="2400" dirty="0" smtClean="0">
                <a:latin typeface="+mj-lt"/>
              </a:rPr>
              <a:t>Implement the use of universal precautions.</a:t>
            </a:r>
          </a:p>
          <a:p>
            <a:pPr>
              <a:buClr>
                <a:schemeClr val="tx2"/>
              </a:buClr>
            </a:pPr>
            <a:r>
              <a:rPr lang="en-US" sz="2400" dirty="0" smtClean="0">
                <a:latin typeface="+mj-lt"/>
              </a:rPr>
              <a:t>Identify and use engineering controls.  </a:t>
            </a:r>
          </a:p>
          <a:p>
            <a:pPr>
              <a:buClr>
                <a:schemeClr val="tx2"/>
              </a:buClr>
            </a:pPr>
            <a:r>
              <a:rPr lang="en-US" sz="2400" dirty="0" smtClean="0">
                <a:latin typeface="+mj-lt"/>
              </a:rPr>
              <a:t>Use labels and signs to communicate hazards.</a:t>
            </a:r>
          </a:p>
          <a:p>
            <a:pPr>
              <a:buClr>
                <a:schemeClr val="tx2"/>
              </a:buClr>
            </a:pPr>
            <a:r>
              <a:rPr lang="en-US" sz="2400" dirty="0" smtClean="0">
                <a:latin typeface="+mj-lt"/>
              </a:rPr>
              <a:t>Provide personal protective equipment (PPE).</a:t>
            </a:r>
          </a:p>
          <a:p>
            <a:pPr>
              <a:buClr>
                <a:schemeClr val="tx2"/>
              </a:buClr>
            </a:pPr>
            <a:r>
              <a:rPr lang="en-US" sz="2400" dirty="0" smtClean="0">
                <a:latin typeface="+mj-lt"/>
              </a:rPr>
              <a:t>Make hepatitis B vaccinations available to all employees at risk of occupational exposure.</a:t>
            </a:r>
          </a:p>
          <a:p>
            <a:pPr>
              <a:buClr>
                <a:schemeClr val="tx2"/>
              </a:buClr>
            </a:pPr>
            <a:r>
              <a:rPr lang="en-US" sz="2400" dirty="0" smtClean="0">
                <a:latin typeface="+mj-lt"/>
              </a:rPr>
              <a:t>Provide information and training to employees.</a:t>
            </a:r>
          </a:p>
          <a:p>
            <a:pPr>
              <a:buClr>
                <a:schemeClr val="tx2"/>
              </a:buClr>
            </a:pPr>
            <a:r>
              <a:rPr lang="en-US" sz="2400" dirty="0" smtClean="0">
                <a:latin typeface="+mj-lt"/>
              </a:rPr>
              <a:t>Maintain employee medical and training records</a:t>
            </a:r>
            <a:endParaRPr lang="en-US" sz="2400" dirty="0">
              <a:latin typeface="+mj-lt"/>
            </a:endParaRPr>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a:bodyPr>
          <a:lstStyle/>
          <a:p>
            <a:pPr algn="ctr"/>
            <a:r>
              <a:rPr lang="en-US" altLang="en-US" b="1" dirty="0" smtClean="0"/>
              <a:t>What Questions Do You Have?</a:t>
            </a:r>
          </a:p>
        </p:txBody>
      </p:sp>
      <p:pic>
        <p:nvPicPr>
          <p:cNvPr id="119810" name="Picture 2" descr="Related image"/>
          <p:cNvPicPr>
            <a:picLocks noChangeAspect="1" noChangeArrowheads="1"/>
          </p:cNvPicPr>
          <p:nvPr/>
        </p:nvPicPr>
        <p:blipFill>
          <a:blip r:embed="rId3" cstate="print"/>
          <a:srcRect/>
          <a:stretch>
            <a:fillRect/>
          </a:stretch>
        </p:blipFill>
        <p:spPr bwMode="auto">
          <a:xfrm>
            <a:off x="1371600" y="2057400"/>
            <a:ext cx="6172200" cy="4141873"/>
          </a:xfrm>
          <a:prstGeom prst="rect">
            <a:avLst/>
          </a:prstGeom>
          <a:noFill/>
        </p:spPr>
      </p:pic>
    </p:spTree>
    <p:extLst>
      <p:ext uri="{BB962C8B-B14F-4D97-AF65-F5344CB8AC3E}">
        <p14:creationId xmlns="" xmlns:p14="http://schemas.microsoft.com/office/powerpoint/2010/main" val="2235266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Knowledge Check</a:t>
            </a:r>
            <a:endParaRPr lang="en-US" sz="3600" dirty="0"/>
          </a:p>
        </p:txBody>
      </p:sp>
      <p:sp>
        <p:nvSpPr>
          <p:cNvPr id="3" name="Content Placeholder 2"/>
          <p:cNvSpPr>
            <a:spLocks noGrp="1"/>
          </p:cNvSpPr>
          <p:nvPr>
            <p:ph idx="1"/>
          </p:nvPr>
        </p:nvSpPr>
        <p:spPr>
          <a:xfrm>
            <a:off x="533400" y="2133600"/>
            <a:ext cx="7924800" cy="4088523"/>
          </a:xfrm>
        </p:spPr>
        <p:txBody>
          <a:bodyPr>
            <a:normAutofit/>
          </a:bodyPr>
          <a:lstStyle/>
          <a:p>
            <a:pPr marL="514350" indent="-514350">
              <a:buClr>
                <a:schemeClr val="tx2"/>
              </a:buClr>
              <a:buAutoNum type="arabicPeriod"/>
            </a:pPr>
            <a:r>
              <a:rPr lang="en-US" dirty="0" err="1" smtClean="0">
                <a:latin typeface="+mj-lt"/>
              </a:rPr>
              <a:t>Bloodborne</a:t>
            </a:r>
            <a:r>
              <a:rPr lang="en-US" dirty="0" smtClean="0">
                <a:latin typeface="+mj-lt"/>
              </a:rPr>
              <a:t> pathogens can be transmitted by ___.</a:t>
            </a:r>
          </a:p>
          <a:p>
            <a:pPr marL="914400" lvl="1" indent="-514350">
              <a:buClr>
                <a:schemeClr val="tx2"/>
              </a:buClr>
              <a:buFont typeface="+mj-lt"/>
              <a:buAutoNum type="alphaLcPeriod"/>
            </a:pPr>
            <a:r>
              <a:rPr lang="en-US" sz="2200" dirty="0" smtClean="0">
                <a:latin typeface="+mj-lt"/>
              </a:rPr>
              <a:t>sexual intercourse or intravenous drug use</a:t>
            </a:r>
          </a:p>
          <a:p>
            <a:pPr marL="914400" lvl="1" indent="-514350">
              <a:buClr>
                <a:schemeClr val="tx2"/>
              </a:buClr>
              <a:buFont typeface="+mj-lt"/>
              <a:buAutoNum type="alphaLcPeriod"/>
            </a:pPr>
            <a:r>
              <a:rPr lang="en-US" sz="2200" dirty="0" smtClean="0">
                <a:latin typeface="+mj-lt"/>
              </a:rPr>
              <a:t>rubbing an eye after coming in contact with potentially infectious material</a:t>
            </a:r>
          </a:p>
          <a:p>
            <a:pPr marL="914400" lvl="1" indent="-514350">
              <a:buClr>
                <a:schemeClr val="tx2"/>
              </a:buClr>
              <a:buFont typeface="+mj-lt"/>
              <a:buAutoNum type="alphaLcPeriod"/>
            </a:pPr>
            <a:r>
              <a:rPr lang="en-US" sz="2200" dirty="0" smtClean="0">
                <a:latin typeface="+mj-lt"/>
              </a:rPr>
              <a:t>potentially infectious material coming in contact with inflamed acne or sunburn blisters</a:t>
            </a:r>
          </a:p>
          <a:p>
            <a:pPr marL="914400" lvl="1" indent="-514350">
              <a:buClr>
                <a:schemeClr val="tx2"/>
              </a:buClr>
              <a:buFont typeface="+mj-lt"/>
              <a:buAutoNum type="alphaLcPeriod"/>
            </a:pPr>
            <a:r>
              <a:rPr lang="en-US" sz="2200" dirty="0" smtClean="0">
                <a:latin typeface="+mj-lt"/>
              </a:rPr>
              <a:t>all of the above</a:t>
            </a:r>
            <a:endParaRPr lang="en-US" sz="2200" dirty="0">
              <a:latin typeface="+mj-lt"/>
            </a:endParaRPr>
          </a:p>
        </p:txBody>
      </p:sp>
      <p:sp>
        <p:nvSpPr>
          <p:cNvPr id="7" name="Content Placeholder 2"/>
          <p:cNvSpPr txBox="1">
            <a:spLocks/>
          </p:cNvSpPr>
          <p:nvPr/>
        </p:nvSpPr>
        <p:spPr>
          <a:xfrm>
            <a:off x="457200" y="5181600"/>
            <a:ext cx="8229600" cy="6733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solidFill>
                <a:srgbClr val="FF0000"/>
              </a:solidFill>
            </a:endParaRPr>
          </a:p>
        </p:txBody>
      </p:sp>
      <p:pic>
        <p:nvPicPr>
          <p:cNvPr id="5"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extLst>
      <p:ext uri="{BB962C8B-B14F-4D97-AF65-F5344CB8AC3E}">
        <p14:creationId xmlns="" xmlns:p14="http://schemas.microsoft.com/office/powerpoint/2010/main" val="269066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Knowledge Check</a:t>
            </a:r>
            <a:endParaRPr lang="en-US" sz="3600" dirty="0"/>
          </a:p>
        </p:txBody>
      </p:sp>
      <p:sp>
        <p:nvSpPr>
          <p:cNvPr id="3" name="Content Placeholder 2"/>
          <p:cNvSpPr>
            <a:spLocks noGrp="1"/>
          </p:cNvSpPr>
          <p:nvPr>
            <p:ph idx="1"/>
          </p:nvPr>
        </p:nvSpPr>
        <p:spPr>
          <a:xfrm>
            <a:off x="609600" y="2286000"/>
            <a:ext cx="7924800" cy="3505200"/>
          </a:xfrm>
        </p:spPr>
        <p:txBody>
          <a:bodyPr>
            <a:normAutofit/>
          </a:bodyPr>
          <a:lstStyle/>
          <a:p>
            <a:pPr marL="514350" indent="-514350">
              <a:buClr>
                <a:schemeClr val="tx2"/>
              </a:buClr>
              <a:buFont typeface="+mj-lt"/>
              <a:buAutoNum type="arabicPeriod" startAt="2"/>
            </a:pPr>
            <a:r>
              <a:rPr lang="en-US" dirty="0" smtClean="0">
                <a:latin typeface="+mj-lt"/>
              </a:rPr>
              <a:t>Employees should use PPE when ____.</a:t>
            </a:r>
          </a:p>
          <a:p>
            <a:pPr marL="914400" lvl="1" indent="-514350">
              <a:buClr>
                <a:schemeClr val="tx2"/>
              </a:buClr>
              <a:buFont typeface="+mj-lt"/>
              <a:buAutoNum type="alphaLcPeriod"/>
            </a:pPr>
            <a:r>
              <a:rPr lang="en-US" sz="2200" dirty="0" smtClean="0">
                <a:latin typeface="+mj-lt"/>
              </a:rPr>
              <a:t>there is a reasonable anticipation of contact with blood or OPIM</a:t>
            </a:r>
          </a:p>
          <a:p>
            <a:pPr marL="914400" lvl="1" indent="-514350">
              <a:buClr>
                <a:schemeClr val="tx2"/>
              </a:buClr>
              <a:buFont typeface="+mj-lt"/>
              <a:buAutoNum type="alphaLcPeriod"/>
            </a:pPr>
            <a:r>
              <a:rPr lang="en-US" sz="2200" dirty="0" smtClean="0">
                <a:latin typeface="+mj-lt"/>
              </a:rPr>
              <a:t>cleaning up spills</a:t>
            </a:r>
          </a:p>
          <a:p>
            <a:pPr marL="914400" lvl="1" indent="-514350">
              <a:buClr>
                <a:schemeClr val="tx2"/>
              </a:buClr>
              <a:buFont typeface="+mj-lt"/>
              <a:buAutoNum type="alphaLcPeriod"/>
            </a:pPr>
            <a:r>
              <a:rPr lang="en-US" sz="2200" dirty="0" smtClean="0">
                <a:latin typeface="+mj-lt"/>
              </a:rPr>
              <a:t>responding to an emergency</a:t>
            </a:r>
          </a:p>
          <a:p>
            <a:pPr marL="914400" lvl="1" indent="-514350">
              <a:buClr>
                <a:schemeClr val="tx2"/>
              </a:buClr>
              <a:buFont typeface="+mj-lt"/>
              <a:buAutoNum type="alphaLcPeriod"/>
            </a:pPr>
            <a:r>
              <a:rPr lang="en-US" sz="2200" dirty="0" smtClean="0">
                <a:latin typeface="+mj-lt"/>
              </a:rPr>
              <a:t>all of the above</a:t>
            </a:r>
            <a:endParaRPr lang="en-US" sz="2200" dirty="0">
              <a:latin typeface="+mj-lt"/>
            </a:endParaRPr>
          </a:p>
        </p:txBody>
      </p:sp>
      <p:sp>
        <p:nvSpPr>
          <p:cNvPr id="7" name="Content Placeholder 2"/>
          <p:cNvSpPr txBox="1">
            <a:spLocks/>
          </p:cNvSpPr>
          <p:nvPr/>
        </p:nvSpPr>
        <p:spPr>
          <a:xfrm>
            <a:off x="457200" y="4952999"/>
            <a:ext cx="8229600" cy="901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solidFill>
                <a:srgbClr val="FF0000"/>
              </a:solidFill>
            </a:endParaRPr>
          </a:p>
        </p:txBody>
      </p:sp>
      <p:pic>
        <p:nvPicPr>
          <p:cNvPr id="5"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extLst>
      <p:ext uri="{BB962C8B-B14F-4D97-AF65-F5344CB8AC3E}">
        <p14:creationId xmlns="" xmlns:p14="http://schemas.microsoft.com/office/powerpoint/2010/main" val="147072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Knowledge Check</a:t>
            </a:r>
            <a:endParaRPr lang="en-US" sz="3600" dirty="0"/>
          </a:p>
        </p:txBody>
      </p:sp>
      <p:sp>
        <p:nvSpPr>
          <p:cNvPr id="3" name="Content Placeholder 2"/>
          <p:cNvSpPr>
            <a:spLocks noGrp="1"/>
          </p:cNvSpPr>
          <p:nvPr>
            <p:ph idx="1"/>
          </p:nvPr>
        </p:nvSpPr>
        <p:spPr>
          <a:xfrm>
            <a:off x="914400" y="2286000"/>
            <a:ext cx="7772400" cy="2209800"/>
          </a:xfrm>
        </p:spPr>
        <p:txBody>
          <a:bodyPr>
            <a:normAutofit fontScale="92500" lnSpcReduction="20000"/>
          </a:bodyPr>
          <a:lstStyle/>
          <a:p>
            <a:pPr marL="514350" indent="-514350">
              <a:buClr>
                <a:schemeClr val="tx2"/>
              </a:buClr>
              <a:buFont typeface="+mj-lt"/>
              <a:buAutoNum type="arabicPeriod" startAt="3"/>
            </a:pPr>
            <a:r>
              <a:rPr lang="en-US" sz="2800" dirty="0" smtClean="0">
                <a:latin typeface="+mj-lt"/>
              </a:rPr>
              <a:t>Which of the following is an example of a work practice control?</a:t>
            </a:r>
          </a:p>
          <a:p>
            <a:pPr marL="914400" lvl="1" indent="-514350">
              <a:buClr>
                <a:schemeClr val="tx2"/>
              </a:buClr>
              <a:buFont typeface="+mj-lt"/>
              <a:buAutoNum type="alphaLcPeriod"/>
            </a:pPr>
            <a:r>
              <a:rPr lang="en-US" dirty="0" smtClean="0">
                <a:latin typeface="+mj-lt"/>
              </a:rPr>
              <a:t>Spill kits available </a:t>
            </a:r>
          </a:p>
          <a:p>
            <a:pPr marL="914400" lvl="1" indent="-514350">
              <a:buClr>
                <a:schemeClr val="tx2"/>
              </a:buClr>
              <a:buFont typeface="+mj-lt"/>
              <a:buAutoNum type="alphaLcPeriod"/>
            </a:pPr>
            <a:r>
              <a:rPr lang="en-US" dirty="0" err="1" smtClean="0">
                <a:latin typeface="+mj-lt"/>
              </a:rPr>
              <a:t>Handwashing</a:t>
            </a:r>
            <a:r>
              <a:rPr lang="en-US" dirty="0" smtClean="0">
                <a:latin typeface="+mj-lt"/>
              </a:rPr>
              <a:t> stations available</a:t>
            </a:r>
          </a:p>
          <a:p>
            <a:pPr marL="914400" lvl="1" indent="-514350">
              <a:buClr>
                <a:schemeClr val="tx2"/>
              </a:buClr>
              <a:buFont typeface="+mj-lt"/>
              <a:buAutoNum type="alphaLcPeriod"/>
            </a:pPr>
            <a:r>
              <a:rPr lang="en-US" dirty="0" smtClean="0">
                <a:latin typeface="+mj-lt"/>
              </a:rPr>
              <a:t>Proper process for decontamination of spill areas</a:t>
            </a:r>
          </a:p>
          <a:p>
            <a:pPr marL="914400" lvl="1" indent="-514350">
              <a:buClr>
                <a:schemeClr val="tx2"/>
              </a:buClr>
              <a:buFont typeface="+mj-lt"/>
              <a:buAutoNum type="alphaLcPeriod"/>
            </a:pPr>
            <a:r>
              <a:rPr lang="en-US" dirty="0" smtClean="0">
                <a:latin typeface="+mj-lt"/>
              </a:rPr>
              <a:t>Red hazardous waste bags available</a:t>
            </a:r>
            <a:endParaRPr lang="en-US" dirty="0">
              <a:latin typeface="+mj-lt"/>
            </a:endParaRPr>
          </a:p>
        </p:txBody>
      </p:sp>
      <p:sp>
        <p:nvSpPr>
          <p:cNvPr id="7" name="Content Placeholder 2"/>
          <p:cNvSpPr txBox="1">
            <a:spLocks/>
          </p:cNvSpPr>
          <p:nvPr/>
        </p:nvSpPr>
        <p:spPr>
          <a:xfrm>
            <a:off x="914400" y="4627505"/>
            <a:ext cx="76200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solidFill>
                <a:srgbClr val="FF0000"/>
              </a:solidFill>
            </a:endParaRPr>
          </a:p>
        </p:txBody>
      </p:sp>
      <p:pic>
        <p:nvPicPr>
          <p:cNvPr id="5"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extLst>
      <p:ext uri="{BB962C8B-B14F-4D97-AF65-F5344CB8AC3E}">
        <p14:creationId xmlns="" xmlns:p14="http://schemas.microsoft.com/office/powerpoint/2010/main" val="30268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Knowledge Check</a:t>
            </a:r>
            <a:endParaRPr lang="en-US" sz="3600" dirty="0"/>
          </a:p>
        </p:txBody>
      </p:sp>
      <p:sp>
        <p:nvSpPr>
          <p:cNvPr id="3" name="Content Placeholder 2"/>
          <p:cNvSpPr>
            <a:spLocks noGrp="1"/>
          </p:cNvSpPr>
          <p:nvPr>
            <p:ph idx="1"/>
          </p:nvPr>
        </p:nvSpPr>
        <p:spPr>
          <a:xfrm>
            <a:off x="685800" y="2286000"/>
            <a:ext cx="8229600" cy="3810001"/>
          </a:xfrm>
        </p:spPr>
        <p:txBody>
          <a:bodyPr>
            <a:normAutofit/>
          </a:bodyPr>
          <a:lstStyle/>
          <a:p>
            <a:pPr marL="514350" indent="-514350">
              <a:buClr>
                <a:schemeClr val="tx2"/>
              </a:buClr>
              <a:buFont typeface="+mj-lt"/>
              <a:buAutoNum type="arabicPeriod" startAt="4"/>
            </a:pPr>
            <a:r>
              <a:rPr lang="en-US" dirty="0" smtClean="0">
                <a:latin typeface="+mj-lt"/>
              </a:rPr>
              <a:t>Which of the following is a standard precaution for workers at risk of exposure to </a:t>
            </a:r>
            <a:r>
              <a:rPr lang="en-US" dirty="0" err="1" smtClean="0">
                <a:latin typeface="+mj-lt"/>
              </a:rPr>
              <a:t>bloodborne</a:t>
            </a:r>
            <a:r>
              <a:rPr lang="en-US" dirty="0" smtClean="0">
                <a:latin typeface="+mj-lt"/>
              </a:rPr>
              <a:t> pathogens?</a:t>
            </a:r>
          </a:p>
          <a:p>
            <a:pPr marL="914400" lvl="1" indent="-514350">
              <a:buClr>
                <a:schemeClr val="tx2"/>
              </a:buClr>
              <a:buFont typeface="+mj-lt"/>
              <a:buAutoNum type="alphaLcPeriod"/>
            </a:pPr>
            <a:r>
              <a:rPr lang="en-US" sz="2200" dirty="0" smtClean="0">
                <a:latin typeface="+mj-lt"/>
              </a:rPr>
              <a:t>Treat all liquids as hazardous for HIV </a:t>
            </a:r>
          </a:p>
          <a:p>
            <a:pPr marL="914400" lvl="1" indent="-514350">
              <a:buClr>
                <a:schemeClr val="tx2"/>
              </a:buClr>
              <a:buFont typeface="+mj-lt"/>
              <a:buAutoNum type="alphaLcPeriod"/>
            </a:pPr>
            <a:r>
              <a:rPr lang="en-US" sz="2200" dirty="0" smtClean="0">
                <a:latin typeface="+mj-lt"/>
              </a:rPr>
              <a:t>Treat all blood and bodily fluids of patients as potentially infectious materials</a:t>
            </a:r>
          </a:p>
          <a:p>
            <a:pPr marL="914400" lvl="1" indent="-514350">
              <a:buClr>
                <a:schemeClr val="tx2"/>
              </a:buClr>
              <a:buFont typeface="+mj-lt"/>
              <a:buAutoNum type="alphaLcPeriod"/>
            </a:pPr>
            <a:r>
              <a:rPr lang="en-US" sz="2200" dirty="0" smtClean="0">
                <a:latin typeface="+mj-lt"/>
              </a:rPr>
              <a:t>Test all blood and unknown bodily fluids for </a:t>
            </a:r>
            <a:br>
              <a:rPr lang="en-US" sz="2200" dirty="0" smtClean="0">
                <a:latin typeface="+mj-lt"/>
              </a:rPr>
            </a:br>
            <a:r>
              <a:rPr lang="en-US" sz="2200" dirty="0" smtClean="0">
                <a:latin typeface="+mj-lt"/>
              </a:rPr>
              <a:t>HIV after spills</a:t>
            </a:r>
          </a:p>
          <a:p>
            <a:pPr marL="914400" lvl="1" indent="-514350">
              <a:buClr>
                <a:schemeClr val="tx2"/>
              </a:buClr>
              <a:buFont typeface="+mj-lt"/>
              <a:buAutoNum type="alphaLcPeriod"/>
            </a:pPr>
            <a:r>
              <a:rPr lang="en-US" sz="2200" dirty="0" smtClean="0">
                <a:latin typeface="+mj-lt"/>
              </a:rPr>
              <a:t>Label unknown liquids with hazard signs</a:t>
            </a:r>
            <a:endParaRPr lang="en-US" sz="2200" dirty="0">
              <a:latin typeface="+mj-lt"/>
            </a:endParaRPr>
          </a:p>
        </p:txBody>
      </p:sp>
      <p:sp>
        <p:nvSpPr>
          <p:cNvPr id="7" name="Content Placeholder 2"/>
          <p:cNvSpPr txBox="1">
            <a:spLocks/>
          </p:cNvSpPr>
          <p:nvPr/>
        </p:nvSpPr>
        <p:spPr>
          <a:xfrm>
            <a:off x="609600" y="4953000"/>
            <a:ext cx="8534400" cy="114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b="1" dirty="0">
              <a:solidFill>
                <a:srgbClr val="FF0000"/>
              </a:solidFill>
            </a:endParaRPr>
          </a:p>
        </p:txBody>
      </p:sp>
      <p:pic>
        <p:nvPicPr>
          <p:cNvPr id="5"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extLst>
      <p:ext uri="{BB962C8B-B14F-4D97-AF65-F5344CB8AC3E}">
        <p14:creationId xmlns="" xmlns:p14="http://schemas.microsoft.com/office/powerpoint/2010/main" val="54495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Knowledge Check</a:t>
            </a:r>
            <a:endParaRPr lang="en-US" sz="3600" dirty="0"/>
          </a:p>
        </p:txBody>
      </p:sp>
      <p:sp>
        <p:nvSpPr>
          <p:cNvPr id="3" name="Content Placeholder 2"/>
          <p:cNvSpPr>
            <a:spLocks noGrp="1"/>
          </p:cNvSpPr>
          <p:nvPr>
            <p:ph idx="1"/>
          </p:nvPr>
        </p:nvSpPr>
        <p:spPr>
          <a:xfrm>
            <a:off x="990600" y="2514600"/>
            <a:ext cx="7315200" cy="3048000"/>
          </a:xfrm>
        </p:spPr>
        <p:txBody>
          <a:bodyPr>
            <a:normAutofit/>
          </a:bodyPr>
          <a:lstStyle/>
          <a:p>
            <a:pPr marL="514350" indent="-514350">
              <a:buClr>
                <a:schemeClr val="tx2"/>
              </a:buClr>
              <a:buFont typeface="+mj-lt"/>
              <a:buAutoNum type="arabicPeriod" startAt="5"/>
            </a:pPr>
            <a:r>
              <a:rPr lang="en-US" dirty="0" smtClean="0">
                <a:latin typeface="+mj-lt"/>
              </a:rPr>
              <a:t>Hepatitis B is an inflammation of which body organ?</a:t>
            </a:r>
          </a:p>
          <a:p>
            <a:pPr marL="914400" lvl="1" indent="-514350">
              <a:buClr>
                <a:schemeClr val="tx2"/>
              </a:buClr>
              <a:buFont typeface="+mj-lt"/>
              <a:buAutoNum type="alphaLcPeriod"/>
            </a:pPr>
            <a:r>
              <a:rPr lang="en-US" sz="2200" dirty="0" smtClean="0">
                <a:latin typeface="+mj-lt"/>
              </a:rPr>
              <a:t>Kidney</a:t>
            </a:r>
          </a:p>
          <a:p>
            <a:pPr marL="914400" lvl="1" indent="-514350">
              <a:buClr>
                <a:schemeClr val="tx2"/>
              </a:buClr>
              <a:buFont typeface="+mj-lt"/>
              <a:buAutoNum type="alphaLcPeriod"/>
            </a:pPr>
            <a:r>
              <a:rPr lang="en-US" sz="2200" dirty="0" smtClean="0">
                <a:latin typeface="+mj-lt"/>
              </a:rPr>
              <a:t>Lungs</a:t>
            </a:r>
          </a:p>
          <a:p>
            <a:pPr marL="914400" lvl="1" indent="-514350">
              <a:buClr>
                <a:schemeClr val="tx2"/>
              </a:buClr>
              <a:buFont typeface="+mj-lt"/>
              <a:buAutoNum type="alphaLcPeriod"/>
            </a:pPr>
            <a:r>
              <a:rPr lang="en-US" sz="2200" dirty="0" smtClean="0">
                <a:latin typeface="+mj-lt"/>
              </a:rPr>
              <a:t>Larynx</a:t>
            </a:r>
          </a:p>
          <a:p>
            <a:pPr marL="914400" lvl="1" indent="-514350">
              <a:buClr>
                <a:schemeClr val="tx2"/>
              </a:buClr>
              <a:buFont typeface="+mj-lt"/>
              <a:buAutoNum type="alphaLcPeriod"/>
            </a:pPr>
            <a:r>
              <a:rPr lang="en-US" sz="2200" dirty="0" smtClean="0">
                <a:latin typeface="+mj-lt"/>
              </a:rPr>
              <a:t>Liver</a:t>
            </a:r>
            <a:endParaRPr lang="en-US" sz="2200" dirty="0">
              <a:latin typeface="+mj-lt"/>
            </a:endParaRPr>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solidFill>
                <a:srgbClr val="FF0000"/>
              </a:solidFill>
            </a:endParaRPr>
          </a:p>
        </p:txBody>
      </p:sp>
      <p:pic>
        <p:nvPicPr>
          <p:cNvPr id="5"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extLst>
      <p:ext uri="{BB962C8B-B14F-4D97-AF65-F5344CB8AC3E}">
        <p14:creationId xmlns="" xmlns:p14="http://schemas.microsoft.com/office/powerpoint/2010/main" val="38838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Knowledge Check</a:t>
            </a:r>
            <a:endParaRPr lang="en-US" sz="3600" dirty="0"/>
          </a:p>
        </p:txBody>
      </p:sp>
      <p:sp>
        <p:nvSpPr>
          <p:cNvPr id="3" name="Content Placeholder 2"/>
          <p:cNvSpPr>
            <a:spLocks noGrp="1"/>
          </p:cNvSpPr>
          <p:nvPr>
            <p:ph idx="1"/>
          </p:nvPr>
        </p:nvSpPr>
        <p:spPr>
          <a:xfrm>
            <a:off x="762000" y="2438400"/>
            <a:ext cx="7772400" cy="3581399"/>
          </a:xfrm>
        </p:spPr>
        <p:txBody>
          <a:bodyPr>
            <a:normAutofit/>
          </a:bodyPr>
          <a:lstStyle/>
          <a:p>
            <a:pPr marL="514350" indent="-514350">
              <a:buClr>
                <a:schemeClr val="tx2"/>
              </a:buClr>
              <a:buFont typeface="+mj-lt"/>
              <a:buAutoNum type="arabicPeriod" startAt="6"/>
            </a:pPr>
            <a:r>
              <a:rPr lang="en-US" dirty="0" smtClean="0">
                <a:latin typeface="+mj-lt"/>
              </a:rPr>
              <a:t>In the event of an exposure incident, which following action should be taken first?</a:t>
            </a:r>
          </a:p>
          <a:p>
            <a:pPr marL="914400" lvl="1" indent="-514350">
              <a:buClr>
                <a:schemeClr val="tx2"/>
              </a:buClr>
              <a:buFont typeface="+mj-lt"/>
              <a:buAutoNum type="alphaLcPeriod"/>
            </a:pPr>
            <a:r>
              <a:rPr lang="en-US" sz="2200" dirty="0" smtClean="0">
                <a:latin typeface="+mj-lt"/>
              </a:rPr>
              <a:t>Notify appropriate personnel</a:t>
            </a:r>
          </a:p>
          <a:p>
            <a:pPr marL="914400" lvl="1" indent="-514350">
              <a:buClr>
                <a:schemeClr val="tx2"/>
              </a:buClr>
              <a:buFont typeface="+mj-lt"/>
              <a:buAutoNum type="alphaLcPeriod"/>
            </a:pPr>
            <a:r>
              <a:rPr lang="en-US" sz="2200" dirty="0" smtClean="0">
                <a:latin typeface="+mj-lt"/>
              </a:rPr>
              <a:t>Wash the area thoroughly</a:t>
            </a:r>
          </a:p>
          <a:p>
            <a:pPr marL="914400" lvl="1" indent="-514350">
              <a:buClr>
                <a:schemeClr val="tx2"/>
              </a:buClr>
              <a:buFont typeface="+mj-lt"/>
              <a:buAutoNum type="alphaLcPeriod"/>
            </a:pPr>
            <a:r>
              <a:rPr lang="en-US" sz="2200" dirty="0" smtClean="0">
                <a:latin typeface="+mj-lt"/>
              </a:rPr>
              <a:t>Seek medical treatment</a:t>
            </a:r>
          </a:p>
          <a:p>
            <a:pPr marL="914400" lvl="1" indent="-514350">
              <a:buClr>
                <a:schemeClr val="tx2"/>
              </a:buClr>
              <a:buFont typeface="+mj-lt"/>
              <a:buAutoNum type="alphaLcPeriod"/>
            </a:pPr>
            <a:r>
              <a:rPr lang="en-US" sz="2200" dirty="0" smtClean="0">
                <a:latin typeface="+mj-lt"/>
              </a:rPr>
              <a:t>Complete an incident or accident report</a:t>
            </a:r>
            <a:endParaRPr lang="en-US" sz="2200" dirty="0">
              <a:latin typeface="+mj-lt"/>
            </a:endParaRPr>
          </a:p>
        </p:txBody>
      </p:sp>
      <p:sp>
        <p:nvSpPr>
          <p:cNvPr id="7" name="Content Placeholder 2"/>
          <p:cNvSpPr txBox="1">
            <a:spLocks/>
          </p:cNvSpPr>
          <p:nvPr/>
        </p:nvSpPr>
        <p:spPr>
          <a:xfrm>
            <a:off x="457200" y="5029199"/>
            <a:ext cx="82296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solidFill>
                <a:srgbClr val="FF0000"/>
              </a:solidFill>
            </a:endParaRPr>
          </a:p>
        </p:txBody>
      </p:sp>
      <p:pic>
        <p:nvPicPr>
          <p:cNvPr id="5"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extLst>
      <p:ext uri="{BB962C8B-B14F-4D97-AF65-F5344CB8AC3E}">
        <p14:creationId xmlns="" xmlns:p14="http://schemas.microsoft.com/office/powerpoint/2010/main" val="397931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Knowledge Check</a:t>
            </a:r>
            <a:endParaRPr lang="en-US" sz="3600" dirty="0"/>
          </a:p>
        </p:txBody>
      </p:sp>
      <p:sp>
        <p:nvSpPr>
          <p:cNvPr id="3" name="Content Placeholder 2"/>
          <p:cNvSpPr>
            <a:spLocks noGrp="1"/>
          </p:cNvSpPr>
          <p:nvPr>
            <p:ph idx="1"/>
          </p:nvPr>
        </p:nvSpPr>
        <p:spPr>
          <a:xfrm>
            <a:off x="914400" y="2133600"/>
            <a:ext cx="7467600" cy="3581400"/>
          </a:xfrm>
        </p:spPr>
        <p:txBody>
          <a:bodyPr>
            <a:normAutofit/>
          </a:bodyPr>
          <a:lstStyle/>
          <a:p>
            <a:pPr marL="514350" indent="-514350">
              <a:buClr>
                <a:schemeClr val="tx2"/>
              </a:buClr>
              <a:buFont typeface="+mj-lt"/>
              <a:buAutoNum type="arabicPeriod" startAt="7"/>
            </a:pPr>
            <a:r>
              <a:rPr lang="en-US" dirty="0" smtClean="0">
                <a:latin typeface="+mj-lt"/>
              </a:rPr>
              <a:t>Which of the following actions can help prevent exposure to </a:t>
            </a:r>
            <a:r>
              <a:rPr lang="en-US" dirty="0" err="1" smtClean="0">
                <a:latin typeface="+mj-lt"/>
              </a:rPr>
              <a:t>bloodborne</a:t>
            </a:r>
            <a:r>
              <a:rPr lang="en-US" dirty="0" smtClean="0">
                <a:latin typeface="+mj-lt"/>
              </a:rPr>
              <a:t> pathogens?</a:t>
            </a:r>
          </a:p>
          <a:p>
            <a:pPr marL="914400" lvl="1" indent="-514350">
              <a:buClr>
                <a:schemeClr val="tx2"/>
              </a:buClr>
              <a:buFont typeface="+mj-lt"/>
              <a:buAutoNum type="alphaLcPeriod"/>
            </a:pPr>
            <a:r>
              <a:rPr lang="en-US" sz="2200" dirty="0" smtClean="0">
                <a:latin typeface="+mj-lt"/>
              </a:rPr>
              <a:t>Wearing latex gloves</a:t>
            </a:r>
          </a:p>
          <a:p>
            <a:pPr marL="914400" lvl="1" indent="-514350">
              <a:buClr>
                <a:schemeClr val="tx2"/>
              </a:buClr>
              <a:buFont typeface="+mj-lt"/>
              <a:buAutoNum type="alphaLcPeriod"/>
            </a:pPr>
            <a:r>
              <a:rPr lang="en-US" sz="2200" dirty="0" smtClean="0">
                <a:latin typeface="+mj-lt"/>
              </a:rPr>
              <a:t>Wearing goggles</a:t>
            </a:r>
          </a:p>
          <a:p>
            <a:pPr marL="914400" lvl="1" indent="-514350">
              <a:buClr>
                <a:schemeClr val="tx2"/>
              </a:buClr>
              <a:buFont typeface="+mj-lt"/>
              <a:buAutoNum type="alphaLcPeriod"/>
            </a:pPr>
            <a:r>
              <a:rPr lang="en-US" sz="2200" dirty="0" smtClean="0">
                <a:latin typeface="+mj-lt"/>
              </a:rPr>
              <a:t>Washing hands</a:t>
            </a:r>
          </a:p>
          <a:p>
            <a:pPr marL="914400" lvl="1" indent="-514350">
              <a:buClr>
                <a:schemeClr val="tx2"/>
              </a:buClr>
              <a:buFont typeface="+mj-lt"/>
              <a:buAutoNum type="alphaLcPeriod"/>
            </a:pPr>
            <a:r>
              <a:rPr lang="en-US" sz="2200" dirty="0" smtClean="0">
                <a:latin typeface="+mj-lt"/>
              </a:rPr>
              <a:t>All of the above</a:t>
            </a:r>
            <a:endParaRPr lang="en-US" sz="2200" dirty="0">
              <a:latin typeface="+mj-lt"/>
            </a:endParaRPr>
          </a:p>
        </p:txBody>
      </p:sp>
      <p:sp>
        <p:nvSpPr>
          <p:cNvPr id="7" name="Content Placeholder 2"/>
          <p:cNvSpPr txBox="1">
            <a:spLocks/>
          </p:cNvSpPr>
          <p:nvPr/>
        </p:nvSpPr>
        <p:spPr>
          <a:xfrm>
            <a:off x="457200" y="5029199"/>
            <a:ext cx="82296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solidFill>
                <a:srgbClr val="FF0000"/>
              </a:solidFill>
            </a:endParaRPr>
          </a:p>
        </p:txBody>
      </p:sp>
      <p:pic>
        <p:nvPicPr>
          <p:cNvPr id="5"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extLst>
      <p:ext uri="{BB962C8B-B14F-4D97-AF65-F5344CB8AC3E}">
        <p14:creationId xmlns="" xmlns:p14="http://schemas.microsoft.com/office/powerpoint/2010/main" val="223363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Knowledge Check</a:t>
            </a:r>
            <a:endParaRPr lang="en-US" sz="3600" dirty="0"/>
          </a:p>
        </p:txBody>
      </p:sp>
      <p:sp>
        <p:nvSpPr>
          <p:cNvPr id="3" name="Content Placeholder 2"/>
          <p:cNvSpPr>
            <a:spLocks noGrp="1"/>
          </p:cNvSpPr>
          <p:nvPr>
            <p:ph idx="1"/>
          </p:nvPr>
        </p:nvSpPr>
        <p:spPr>
          <a:xfrm>
            <a:off x="838200" y="1981200"/>
            <a:ext cx="7239000" cy="3886198"/>
          </a:xfrm>
        </p:spPr>
        <p:txBody>
          <a:bodyPr>
            <a:normAutofit/>
          </a:bodyPr>
          <a:lstStyle/>
          <a:p>
            <a:pPr marL="514350" indent="-514350">
              <a:buClr>
                <a:schemeClr val="tx2"/>
              </a:buClr>
              <a:buFont typeface="+mj-lt"/>
              <a:buAutoNum type="arabicPeriod" startAt="8"/>
            </a:pPr>
            <a:r>
              <a:rPr lang="en-US" dirty="0" smtClean="0">
                <a:latin typeface="+mj-lt"/>
              </a:rPr>
              <a:t>A vaccine is only available for which of the following major </a:t>
            </a:r>
            <a:r>
              <a:rPr lang="en-US" dirty="0" err="1" smtClean="0">
                <a:latin typeface="+mj-lt"/>
              </a:rPr>
              <a:t>bloodborne</a:t>
            </a:r>
            <a:r>
              <a:rPr lang="en-US" dirty="0" smtClean="0">
                <a:latin typeface="+mj-lt"/>
              </a:rPr>
              <a:t> pathogen viruses?</a:t>
            </a:r>
          </a:p>
          <a:p>
            <a:pPr marL="914400" lvl="1" indent="-514350">
              <a:buClr>
                <a:schemeClr val="tx2"/>
              </a:buClr>
              <a:buFont typeface="+mj-lt"/>
              <a:buAutoNum type="alphaLcPeriod"/>
            </a:pPr>
            <a:r>
              <a:rPr lang="en-US" sz="2200" dirty="0" smtClean="0">
                <a:latin typeface="+mj-lt"/>
              </a:rPr>
              <a:t>HIV</a:t>
            </a:r>
          </a:p>
          <a:p>
            <a:pPr marL="914400" lvl="1" indent="-514350">
              <a:buClr>
                <a:schemeClr val="tx2"/>
              </a:buClr>
              <a:buFont typeface="+mj-lt"/>
              <a:buAutoNum type="alphaLcPeriod"/>
            </a:pPr>
            <a:r>
              <a:rPr lang="en-US" sz="2200" dirty="0" smtClean="0">
                <a:latin typeface="+mj-lt"/>
              </a:rPr>
              <a:t>Hepatitis B</a:t>
            </a:r>
          </a:p>
          <a:p>
            <a:pPr marL="914400" lvl="1" indent="-514350">
              <a:buClr>
                <a:schemeClr val="tx2"/>
              </a:buClr>
              <a:buFont typeface="+mj-lt"/>
              <a:buAutoNum type="alphaLcPeriod"/>
            </a:pPr>
            <a:r>
              <a:rPr lang="en-US" sz="2200" dirty="0" smtClean="0">
                <a:latin typeface="+mj-lt"/>
              </a:rPr>
              <a:t>Hepatitis C</a:t>
            </a:r>
          </a:p>
          <a:p>
            <a:pPr marL="914400" lvl="1" indent="-514350">
              <a:buClr>
                <a:schemeClr val="tx2"/>
              </a:buClr>
              <a:buFont typeface="+mj-lt"/>
              <a:buAutoNum type="alphaLcPeriod"/>
            </a:pPr>
            <a:r>
              <a:rPr lang="en-US" sz="2200" dirty="0" smtClean="0">
                <a:latin typeface="+mj-lt"/>
              </a:rPr>
              <a:t>No vaccines are available for any of the three major BBP viruses</a:t>
            </a:r>
            <a:endParaRPr lang="en-US" sz="2200" dirty="0">
              <a:latin typeface="+mj-lt"/>
            </a:endParaRPr>
          </a:p>
        </p:txBody>
      </p:sp>
      <p:sp>
        <p:nvSpPr>
          <p:cNvPr id="7" name="Content Placeholder 2"/>
          <p:cNvSpPr txBox="1">
            <a:spLocks/>
          </p:cNvSpPr>
          <p:nvPr/>
        </p:nvSpPr>
        <p:spPr>
          <a:xfrm>
            <a:off x="457200" y="5181599"/>
            <a:ext cx="8229600" cy="673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solidFill>
                <a:srgbClr val="FF0000"/>
              </a:solidFill>
            </a:endParaRPr>
          </a:p>
        </p:txBody>
      </p:sp>
      <p:pic>
        <p:nvPicPr>
          <p:cNvPr id="5" name="Picture 2" descr="Image result for bloodborne pathogen"/>
          <p:cNvPicPr>
            <a:picLocks noChangeAspect="1" noChangeArrowheads="1"/>
          </p:cNvPicPr>
          <p:nvPr/>
        </p:nvPicPr>
        <p:blipFill>
          <a:blip r:embed="rId3" cstate="print"/>
          <a:srcRect/>
          <a:stretch>
            <a:fillRect/>
          </a:stretch>
        </p:blipFill>
        <p:spPr bwMode="auto">
          <a:xfrm>
            <a:off x="7772400" y="762000"/>
            <a:ext cx="1143000" cy="1043042"/>
          </a:xfrm>
          <a:prstGeom prst="rect">
            <a:avLst/>
          </a:prstGeom>
          <a:noFill/>
        </p:spPr>
      </p:pic>
    </p:spTree>
    <p:extLst>
      <p:ext uri="{BB962C8B-B14F-4D97-AF65-F5344CB8AC3E}">
        <p14:creationId xmlns="" xmlns:p14="http://schemas.microsoft.com/office/powerpoint/2010/main" val="31216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Knowledge Check</a:t>
            </a:r>
            <a:endParaRPr lang="en-US" sz="3600" dirty="0"/>
          </a:p>
        </p:txBody>
      </p:sp>
      <p:sp>
        <p:nvSpPr>
          <p:cNvPr id="3" name="Content Placeholder 2"/>
          <p:cNvSpPr>
            <a:spLocks noGrp="1"/>
          </p:cNvSpPr>
          <p:nvPr>
            <p:ph idx="1"/>
          </p:nvPr>
        </p:nvSpPr>
        <p:spPr>
          <a:xfrm>
            <a:off x="609600" y="1905000"/>
            <a:ext cx="8001000" cy="4191000"/>
          </a:xfrm>
        </p:spPr>
        <p:txBody>
          <a:bodyPr>
            <a:normAutofit/>
          </a:bodyPr>
          <a:lstStyle/>
          <a:p>
            <a:pPr marL="514350" indent="-514350">
              <a:buClr>
                <a:schemeClr val="tx2"/>
              </a:buClr>
              <a:buFont typeface="+mj-lt"/>
              <a:buAutoNum type="arabicPeriod" startAt="9"/>
            </a:pPr>
            <a:r>
              <a:rPr lang="en-US" dirty="0" smtClean="0"/>
              <a:t> </a:t>
            </a:r>
            <a:r>
              <a:rPr lang="en-US" dirty="0" smtClean="0">
                <a:latin typeface="+mj-lt"/>
              </a:rPr>
              <a:t>Which of the following are potential routes of entry for </a:t>
            </a:r>
            <a:r>
              <a:rPr lang="en-US" dirty="0" err="1" smtClean="0">
                <a:latin typeface="+mj-lt"/>
              </a:rPr>
              <a:t>bloodborne</a:t>
            </a:r>
            <a:r>
              <a:rPr lang="en-US" dirty="0" smtClean="0">
                <a:latin typeface="+mj-lt"/>
              </a:rPr>
              <a:t> pathogens?</a:t>
            </a:r>
          </a:p>
          <a:p>
            <a:pPr marL="914400" lvl="1" indent="-514350">
              <a:buClr>
                <a:schemeClr val="tx2"/>
              </a:buClr>
              <a:buFont typeface="+mj-lt"/>
              <a:buAutoNum type="alphaLcPeriod"/>
            </a:pPr>
            <a:r>
              <a:rPr lang="en-US" sz="2200" dirty="0" smtClean="0">
                <a:latin typeface="+mj-lt"/>
              </a:rPr>
              <a:t>Mucous membranes of the eyes, nose, and mouth</a:t>
            </a:r>
          </a:p>
          <a:p>
            <a:pPr marL="914400" lvl="1" indent="-514350">
              <a:buClr>
                <a:schemeClr val="tx2"/>
              </a:buClr>
              <a:buFont typeface="+mj-lt"/>
              <a:buAutoNum type="alphaLcPeriod"/>
            </a:pPr>
            <a:r>
              <a:rPr lang="en-US" sz="2200" dirty="0" smtClean="0">
                <a:latin typeface="+mj-lt"/>
              </a:rPr>
              <a:t>Non-intact skin</a:t>
            </a:r>
          </a:p>
          <a:p>
            <a:pPr marL="914400" lvl="1" indent="-514350">
              <a:buClr>
                <a:schemeClr val="tx2"/>
              </a:buClr>
              <a:buFont typeface="+mj-lt"/>
              <a:buAutoNum type="alphaLcPeriod"/>
            </a:pPr>
            <a:r>
              <a:rPr lang="en-US" sz="2200" dirty="0" smtClean="0">
                <a:latin typeface="+mj-lt"/>
              </a:rPr>
              <a:t>Penetration by a contaminated sharp object</a:t>
            </a:r>
          </a:p>
          <a:p>
            <a:pPr marL="914400" lvl="1" indent="-514350">
              <a:buClr>
                <a:schemeClr val="tx2"/>
              </a:buClr>
              <a:buFont typeface="+mj-lt"/>
              <a:buAutoNum type="alphaLcPeriod"/>
            </a:pPr>
            <a:r>
              <a:rPr lang="en-US" sz="2200" dirty="0" smtClean="0">
                <a:latin typeface="+mj-lt"/>
              </a:rPr>
              <a:t>All of the above</a:t>
            </a:r>
            <a:endParaRPr lang="en-US" sz="2200" dirty="0">
              <a:latin typeface="+mj-lt"/>
            </a:endParaRPr>
          </a:p>
        </p:txBody>
      </p:sp>
      <p:sp>
        <p:nvSpPr>
          <p:cNvPr id="7" name="Content Placeholder 2"/>
          <p:cNvSpPr txBox="1">
            <a:spLocks/>
          </p:cNvSpPr>
          <p:nvPr/>
        </p:nvSpPr>
        <p:spPr>
          <a:xfrm>
            <a:off x="457200" y="5271655"/>
            <a:ext cx="8229600" cy="749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b="1" dirty="0">
              <a:solidFill>
                <a:srgbClr val="FF0000"/>
              </a:solidFill>
            </a:endParaRPr>
          </a:p>
        </p:txBody>
      </p:sp>
      <p:pic>
        <p:nvPicPr>
          <p:cNvPr id="5" name="Picture 2" descr="Image result for bloodborne pathogen"/>
          <p:cNvPicPr>
            <a:picLocks noChangeAspect="1" noChangeArrowheads="1"/>
          </p:cNvPicPr>
          <p:nvPr/>
        </p:nvPicPr>
        <p:blipFill>
          <a:blip r:embed="rId3" cstate="print"/>
          <a:srcRect/>
          <a:stretch>
            <a:fillRect/>
          </a:stretch>
        </p:blipFill>
        <p:spPr bwMode="auto">
          <a:xfrm>
            <a:off x="6324600" y="4191000"/>
            <a:ext cx="2377440" cy="2438400"/>
          </a:xfrm>
          <a:prstGeom prst="rect">
            <a:avLst/>
          </a:prstGeom>
          <a:noFill/>
        </p:spPr>
      </p:pic>
      <p:pic>
        <p:nvPicPr>
          <p:cNvPr id="6" name="Picture 2" descr="Image result for bloodborne pathogen"/>
          <p:cNvPicPr>
            <a:picLocks noChangeAspect="1" noChangeArrowheads="1"/>
          </p:cNvPicPr>
          <p:nvPr/>
        </p:nvPicPr>
        <p:blipFill>
          <a:blip r:embed="rId4" cstate="print"/>
          <a:srcRect/>
          <a:stretch>
            <a:fillRect/>
          </a:stretch>
        </p:blipFill>
        <p:spPr bwMode="auto">
          <a:xfrm>
            <a:off x="7772400" y="762000"/>
            <a:ext cx="1143000" cy="1043042"/>
          </a:xfrm>
          <a:prstGeom prst="rect">
            <a:avLst/>
          </a:prstGeom>
          <a:noFill/>
        </p:spPr>
      </p:pic>
    </p:spTree>
    <p:extLst>
      <p:ext uri="{BB962C8B-B14F-4D97-AF65-F5344CB8AC3E}">
        <p14:creationId xmlns="" xmlns:p14="http://schemas.microsoft.com/office/powerpoint/2010/main" val="137029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85800"/>
            <a:ext cx="8077200" cy="990600"/>
          </a:xfrm>
        </p:spPr>
        <p:txBody>
          <a:bodyPr>
            <a:normAutofit/>
          </a:bodyPr>
          <a:lstStyle/>
          <a:p>
            <a:r>
              <a:rPr lang="en-US" sz="3600" dirty="0" err="1" smtClean="0"/>
              <a:t>Bloodborne</a:t>
            </a:r>
            <a:r>
              <a:rPr lang="en-US" sz="3600" dirty="0" smtClean="0"/>
              <a:t> </a:t>
            </a:r>
            <a:r>
              <a:rPr lang="en-US" sz="3600" dirty="0"/>
              <a:t>Pathogens (BBP)</a:t>
            </a:r>
          </a:p>
        </p:txBody>
      </p:sp>
      <p:sp>
        <p:nvSpPr>
          <p:cNvPr id="58371" name="Rectangle 3"/>
          <p:cNvSpPr>
            <a:spLocks noGrp="1" noChangeArrowheads="1"/>
          </p:cNvSpPr>
          <p:nvPr>
            <p:ph idx="1"/>
          </p:nvPr>
        </p:nvSpPr>
        <p:spPr>
          <a:xfrm>
            <a:off x="457200" y="1828800"/>
            <a:ext cx="8229600" cy="4495800"/>
          </a:xfrm>
        </p:spPr>
        <p:txBody>
          <a:bodyPr>
            <a:normAutofit lnSpcReduction="10000"/>
          </a:bodyPr>
          <a:lstStyle/>
          <a:p>
            <a:pPr marL="609600" indent="-609600">
              <a:lnSpc>
                <a:spcPct val="80000"/>
              </a:lnSpc>
              <a:buNone/>
            </a:pPr>
            <a:r>
              <a:rPr lang="en-US" dirty="0" smtClean="0">
                <a:latin typeface="+mj-lt"/>
              </a:rPr>
              <a:t>BBPs are specific microorganisms </a:t>
            </a:r>
            <a:r>
              <a:rPr lang="en-US" dirty="0">
                <a:latin typeface="+mj-lt"/>
              </a:rPr>
              <a:t>transmitted in </a:t>
            </a:r>
            <a:r>
              <a:rPr lang="en-US" dirty="0" smtClean="0">
                <a:latin typeface="+mj-lt"/>
              </a:rPr>
              <a:t>human blood </a:t>
            </a:r>
            <a:r>
              <a:rPr lang="en-US" dirty="0">
                <a:latin typeface="+mj-lt"/>
              </a:rPr>
              <a:t>or bodily </a:t>
            </a:r>
            <a:r>
              <a:rPr lang="en-US" dirty="0" smtClean="0">
                <a:latin typeface="+mj-lt"/>
              </a:rPr>
              <a:t>fluids, </a:t>
            </a:r>
            <a:r>
              <a:rPr lang="en-US" dirty="0">
                <a:latin typeface="+mj-lt"/>
              </a:rPr>
              <a:t>which can cause </a:t>
            </a:r>
            <a:r>
              <a:rPr lang="en-US" dirty="0" smtClean="0">
                <a:latin typeface="+mj-lt"/>
              </a:rPr>
              <a:t>disease. </a:t>
            </a:r>
            <a:endParaRPr lang="en-US" dirty="0">
              <a:latin typeface="+mj-lt"/>
            </a:endParaRPr>
          </a:p>
          <a:p>
            <a:pPr marL="609600" indent="-609600">
              <a:lnSpc>
                <a:spcPct val="80000"/>
              </a:lnSpc>
              <a:buNone/>
            </a:pPr>
            <a:r>
              <a:rPr lang="en-US" dirty="0">
                <a:latin typeface="+mj-lt"/>
              </a:rPr>
              <a:t>There are three major BBPs:</a:t>
            </a:r>
          </a:p>
          <a:p>
            <a:pPr marL="990600" lvl="1" indent="-533400">
              <a:lnSpc>
                <a:spcPct val="80000"/>
              </a:lnSpc>
              <a:buClr>
                <a:schemeClr val="tx2"/>
              </a:buClr>
              <a:buSzPct val="150000"/>
              <a:buFont typeface="Arial" pitchFamily="34" charset="0"/>
              <a:buChar char="•"/>
            </a:pPr>
            <a:r>
              <a:rPr lang="en-US" sz="2200" dirty="0">
                <a:latin typeface="+mj-lt"/>
              </a:rPr>
              <a:t>Hepatitis B (HBV) </a:t>
            </a:r>
          </a:p>
          <a:p>
            <a:pPr marL="1371600" lvl="2" indent="-457200">
              <a:lnSpc>
                <a:spcPct val="80000"/>
              </a:lnSpc>
              <a:buClr>
                <a:schemeClr val="tx2"/>
              </a:buClr>
              <a:buFont typeface="Wingdings" pitchFamily="2" charset="2"/>
              <a:buChar char="Ø"/>
            </a:pPr>
            <a:r>
              <a:rPr lang="en-US" sz="2200" dirty="0">
                <a:latin typeface="+mj-lt"/>
              </a:rPr>
              <a:t>causes inflammation of the liver that might lead to liver </a:t>
            </a:r>
            <a:r>
              <a:rPr lang="en-US" sz="2200" dirty="0" smtClean="0">
                <a:latin typeface="+mj-lt"/>
              </a:rPr>
              <a:t>failure </a:t>
            </a:r>
            <a:endParaRPr lang="en-US" sz="2200" dirty="0">
              <a:latin typeface="+mj-lt"/>
            </a:endParaRPr>
          </a:p>
          <a:p>
            <a:pPr marL="1371600" lvl="2" indent="-457200">
              <a:lnSpc>
                <a:spcPct val="80000"/>
              </a:lnSpc>
              <a:buClr>
                <a:schemeClr val="tx2"/>
              </a:buClr>
              <a:buFont typeface="Wingdings" pitchFamily="2" charset="2"/>
              <a:buChar char="Ø"/>
            </a:pPr>
            <a:r>
              <a:rPr lang="en-US" sz="2200" dirty="0" smtClean="0">
                <a:latin typeface="+mj-lt"/>
              </a:rPr>
              <a:t>preventable by </a:t>
            </a:r>
            <a:r>
              <a:rPr lang="en-US" sz="2200" dirty="0">
                <a:latin typeface="+mj-lt"/>
              </a:rPr>
              <a:t>vaccine</a:t>
            </a:r>
          </a:p>
          <a:p>
            <a:pPr marL="990600" lvl="1" indent="-533400">
              <a:lnSpc>
                <a:spcPct val="80000"/>
              </a:lnSpc>
              <a:buClr>
                <a:schemeClr val="tx2"/>
              </a:buClr>
              <a:buSzPct val="150000"/>
              <a:buFont typeface="Arial" pitchFamily="34" charset="0"/>
              <a:buChar char="•"/>
            </a:pPr>
            <a:r>
              <a:rPr lang="en-US" sz="2200" dirty="0">
                <a:latin typeface="+mj-lt"/>
              </a:rPr>
              <a:t>Hepatitis C (HCV) </a:t>
            </a:r>
          </a:p>
          <a:p>
            <a:pPr marL="1371600" lvl="2" indent="-457200">
              <a:lnSpc>
                <a:spcPct val="80000"/>
              </a:lnSpc>
              <a:buClr>
                <a:schemeClr val="tx2"/>
              </a:buClr>
              <a:buFont typeface="Wingdings" pitchFamily="2" charset="2"/>
              <a:buChar char="Ø"/>
            </a:pPr>
            <a:r>
              <a:rPr lang="en-US" sz="2200" dirty="0" smtClean="0">
                <a:latin typeface="+mj-lt"/>
              </a:rPr>
              <a:t>causes </a:t>
            </a:r>
            <a:r>
              <a:rPr lang="en-US" sz="2200" dirty="0">
                <a:latin typeface="+mj-lt"/>
              </a:rPr>
              <a:t>inflammation of the liver, </a:t>
            </a:r>
          </a:p>
          <a:p>
            <a:pPr marL="1371600" lvl="2" indent="-457200">
              <a:lnSpc>
                <a:spcPct val="80000"/>
              </a:lnSpc>
              <a:buClr>
                <a:schemeClr val="tx2"/>
              </a:buClr>
              <a:buFont typeface="Wingdings" pitchFamily="2" charset="2"/>
              <a:buChar char="Ø"/>
            </a:pPr>
            <a:r>
              <a:rPr lang="en-US" sz="2200" dirty="0">
                <a:latin typeface="+mj-lt"/>
              </a:rPr>
              <a:t>no vaccine to prevent infection</a:t>
            </a:r>
          </a:p>
          <a:p>
            <a:pPr marL="990600" lvl="1" indent="-533400">
              <a:lnSpc>
                <a:spcPct val="80000"/>
              </a:lnSpc>
              <a:buClr>
                <a:schemeClr val="tx2"/>
              </a:buClr>
              <a:buSzPct val="150000"/>
              <a:buFont typeface="Arial" pitchFamily="34" charset="0"/>
              <a:buChar char="•"/>
            </a:pPr>
            <a:r>
              <a:rPr lang="en-US" sz="2200" dirty="0">
                <a:latin typeface="+mj-lt"/>
              </a:rPr>
              <a:t>Human Immunodeficiency Virus (HIV) </a:t>
            </a:r>
          </a:p>
          <a:p>
            <a:pPr marL="1371600" lvl="2" indent="-457200">
              <a:lnSpc>
                <a:spcPct val="80000"/>
              </a:lnSpc>
              <a:buClr>
                <a:schemeClr val="tx2"/>
              </a:buClr>
              <a:buFont typeface="Wingdings" pitchFamily="2" charset="2"/>
              <a:buChar char="Ø"/>
            </a:pPr>
            <a:r>
              <a:rPr lang="en-US" sz="2200" dirty="0">
                <a:latin typeface="+mj-lt"/>
              </a:rPr>
              <a:t>HIV is a human retrovirus that causes AIDS (Acquired </a:t>
            </a:r>
            <a:r>
              <a:rPr lang="en-US" sz="2200" dirty="0" smtClean="0">
                <a:latin typeface="+mj-lt"/>
              </a:rPr>
              <a:t>Immune Deficiency </a:t>
            </a:r>
            <a:r>
              <a:rPr lang="en-US" sz="2200" dirty="0">
                <a:latin typeface="+mj-lt"/>
              </a:rPr>
              <a:t>Syndrome</a:t>
            </a:r>
            <a:r>
              <a:rPr lang="en-US" sz="2200" dirty="0" smtClean="0">
                <a:latin typeface="+mj-lt"/>
              </a:rPr>
              <a:t>).</a:t>
            </a:r>
            <a:endParaRPr lang="en-US" sz="2200" dirty="0">
              <a:latin typeface="+mj-lt"/>
            </a:endParaRPr>
          </a:p>
          <a:p>
            <a:pPr marL="1371600" lvl="2" indent="-457200">
              <a:lnSpc>
                <a:spcPct val="80000"/>
              </a:lnSpc>
              <a:buClr>
                <a:schemeClr val="tx2"/>
              </a:buClr>
              <a:buFont typeface="Wingdings" pitchFamily="2" charset="2"/>
              <a:buChar char="Ø"/>
            </a:pPr>
            <a:r>
              <a:rPr lang="en-US" sz="2200" dirty="0" smtClean="0">
                <a:latin typeface="+mj-lt"/>
              </a:rPr>
              <a:t>no vaccine to prevent infection</a:t>
            </a:r>
            <a:endParaRPr lang="en-US" sz="2200" dirty="0">
              <a:latin typeface="+mj-lt"/>
            </a:endParaRPr>
          </a:p>
          <a:p>
            <a:pPr marL="609600" indent="-609600">
              <a:lnSpc>
                <a:spcPct val="80000"/>
              </a:lnSpc>
              <a:buClr>
                <a:schemeClr val="tx2"/>
              </a:buClr>
              <a:buFont typeface="Wingdings" pitchFamily="2" charset="2"/>
              <a:buNone/>
            </a:pPr>
            <a:endParaRPr lang="en-US" sz="2400" dirty="0"/>
          </a:p>
        </p:txBody>
      </p:sp>
      <p:pic>
        <p:nvPicPr>
          <p:cNvPr id="4" name="Picture 4" descr="Related image"/>
          <p:cNvPicPr>
            <a:picLocks noChangeAspect="1" noChangeArrowheads="1"/>
          </p:cNvPicPr>
          <p:nvPr/>
        </p:nvPicPr>
        <p:blipFill>
          <a:blip r:embed="rId3" cstate="print"/>
          <a:srcRect/>
          <a:stretch>
            <a:fillRect/>
          </a:stretch>
        </p:blipFill>
        <p:spPr bwMode="auto">
          <a:xfrm>
            <a:off x="7010400" y="5791200"/>
            <a:ext cx="1828800" cy="857250"/>
          </a:xfrm>
          <a:prstGeom prst="rect">
            <a:avLst/>
          </a:prstGeom>
          <a:noFill/>
        </p:spPr>
      </p:pic>
      <p:pic>
        <p:nvPicPr>
          <p:cNvPr id="5" name="Picture 2" descr="Image result for bloodborne pathogen"/>
          <p:cNvPicPr>
            <a:picLocks noChangeAspect="1" noChangeArrowheads="1"/>
          </p:cNvPicPr>
          <p:nvPr/>
        </p:nvPicPr>
        <p:blipFill>
          <a:blip r:embed="rId4" cstate="print"/>
          <a:srcRect/>
          <a:stretch>
            <a:fillRect/>
          </a:stretch>
        </p:blipFill>
        <p:spPr bwMode="auto">
          <a:xfrm>
            <a:off x="228600" y="5486400"/>
            <a:ext cx="1143000" cy="1159071"/>
          </a:xfrm>
          <a:prstGeom prst="rect">
            <a:avLst/>
          </a:prstGeom>
          <a:noFill/>
        </p:spPr>
      </p:pic>
      <p:pic>
        <p:nvPicPr>
          <p:cNvPr id="7" name="Picture 2" descr="Image result for bloodborne pathogen"/>
          <p:cNvPicPr>
            <a:picLocks noChangeAspect="1" noChangeArrowheads="1"/>
          </p:cNvPicPr>
          <p:nvPr/>
        </p:nvPicPr>
        <p:blipFill>
          <a:blip r:embed="rId5" cstate="print"/>
          <a:srcRect/>
          <a:stretch>
            <a:fillRect/>
          </a:stretch>
        </p:blipFill>
        <p:spPr bwMode="auto">
          <a:xfrm>
            <a:off x="7696200" y="838200"/>
            <a:ext cx="1143000" cy="104304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Related image"/>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1066800"/>
            <a:ext cx="7315200" cy="762000"/>
          </a:xfrm>
        </p:spPr>
        <p:txBody>
          <a:bodyPr>
            <a:normAutofit fontScale="90000"/>
          </a:bodyPr>
          <a:lstStyle/>
          <a:p>
            <a:r>
              <a:rPr lang="en-US" sz="4000" dirty="0"/>
              <a:t>Other Potentially </a:t>
            </a:r>
            <a:r>
              <a:rPr lang="en-US" sz="4000" dirty="0" smtClean="0"/>
              <a:t>Infectious Materials:</a:t>
            </a:r>
            <a:endParaRPr lang="en-US" sz="4000" dirty="0"/>
          </a:p>
        </p:txBody>
      </p:sp>
      <p:sp>
        <p:nvSpPr>
          <p:cNvPr id="59395" name="Rectangle 3"/>
          <p:cNvSpPr>
            <a:spLocks noGrp="1" noChangeArrowheads="1"/>
          </p:cNvSpPr>
          <p:nvPr>
            <p:ph type="body" idx="4294967295"/>
          </p:nvPr>
        </p:nvSpPr>
        <p:spPr>
          <a:xfrm>
            <a:off x="381000" y="1905000"/>
            <a:ext cx="7848600" cy="2667000"/>
          </a:xfrm>
        </p:spPr>
        <p:txBody>
          <a:bodyPr>
            <a:normAutofit/>
          </a:bodyPr>
          <a:lstStyle/>
          <a:p>
            <a:pPr lvl="1">
              <a:buClr>
                <a:schemeClr val="tx2"/>
              </a:buClr>
            </a:pPr>
            <a:r>
              <a:rPr lang="en-US" sz="2600" dirty="0" smtClean="0">
                <a:latin typeface="+mj-lt"/>
              </a:rPr>
              <a:t>Bacteria</a:t>
            </a:r>
            <a:r>
              <a:rPr lang="en-US" sz="2600" dirty="0">
                <a:latin typeface="+mj-lt"/>
              </a:rPr>
              <a:t>, </a:t>
            </a:r>
            <a:r>
              <a:rPr lang="en-US" sz="2600" dirty="0" smtClean="0">
                <a:latin typeface="+mj-lt"/>
              </a:rPr>
              <a:t>Fungi, </a:t>
            </a:r>
            <a:r>
              <a:rPr lang="en-US" sz="2600" dirty="0">
                <a:latin typeface="+mj-lt"/>
              </a:rPr>
              <a:t>Parasites </a:t>
            </a:r>
          </a:p>
          <a:p>
            <a:pPr lvl="1">
              <a:buClr>
                <a:schemeClr val="tx2"/>
              </a:buClr>
            </a:pPr>
            <a:r>
              <a:rPr lang="en-US" sz="2600" dirty="0" smtClean="0">
                <a:latin typeface="+mj-lt"/>
              </a:rPr>
              <a:t>Viruses</a:t>
            </a:r>
            <a:r>
              <a:rPr lang="en-US" sz="2600" dirty="0">
                <a:latin typeface="+mj-lt"/>
              </a:rPr>
              <a:t>, including </a:t>
            </a:r>
            <a:r>
              <a:rPr lang="en-US" sz="2600" dirty="0" err="1">
                <a:latin typeface="+mj-lt"/>
              </a:rPr>
              <a:t>oncogenic</a:t>
            </a:r>
            <a:r>
              <a:rPr lang="en-US" sz="2600" dirty="0">
                <a:latin typeface="+mj-lt"/>
              </a:rPr>
              <a:t> (cancer causing) viruses </a:t>
            </a:r>
          </a:p>
          <a:p>
            <a:pPr lvl="1">
              <a:buClr>
                <a:schemeClr val="tx2"/>
              </a:buClr>
            </a:pPr>
            <a:r>
              <a:rPr lang="en-US" sz="2600" dirty="0">
                <a:latin typeface="+mj-lt"/>
              </a:rPr>
              <a:t>Recombinant DNA from infectious agents </a:t>
            </a:r>
          </a:p>
          <a:p>
            <a:pPr lvl="1">
              <a:buClr>
                <a:schemeClr val="tx2"/>
              </a:buClr>
            </a:pPr>
            <a:r>
              <a:rPr lang="en-US" sz="2600" dirty="0">
                <a:latin typeface="+mj-lt"/>
              </a:rPr>
              <a:t>Cell or tissue cultures of human origin </a:t>
            </a:r>
          </a:p>
          <a:p>
            <a:endParaRPr lang="en-US" dirty="0"/>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685800"/>
            <a:ext cx="1143000" cy="1043042"/>
          </a:xfrm>
          <a:prstGeom prst="rect">
            <a:avLst/>
          </a:prstGeom>
          <a:noFill/>
        </p:spPr>
      </p:pic>
      <p:pic>
        <p:nvPicPr>
          <p:cNvPr id="70658" name="Picture 2" descr="Related image"/>
          <p:cNvPicPr>
            <a:picLocks noChangeAspect="1" noChangeArrowheads="1"/>
          </p:cNvPicPr>
          <p:nvPr/>
        </p:nvPicPr>
        <p:blipFill>
          <a:blip r:embed="rId4" cstate="print"/>
          <a:srcRect/>
          <a:stretch>
            <a:fillRect/>
          </a:stretch>
        </p:blipFill>
        <p:spPr bwMode="auto">
          <a:xfrm>
            <a:off x="3200400" y="4343400"/>
            <a:ext cx="2286000" cy="2286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676400"/>
            <a:ext cx="7467600" cy="2286000"/>
          </a:xfrm>
        </p:spPr>
        <p:txBody>
          <a:bodyPr>
            <a:normAutofit/>
          </a:bodyPr>
          <a:lstStyle/>
          <a:p>
            <a:pPr>
              <a:buClr>
                <a:schemeClr val="tx2"/>
              </a:buClr>
            </a:pPr>
            <a:r>
              <a:rPr lang="en-US" dirty="0">
                <a:latin typeface="+mj-lt"/>
              </a:rPr>
              <a:t>A survey of DNA fragments circulating in the blood suggests the microbes living within us are vastly more diverse than previously known. </a:t>
            </a:r>
            <a:endParaRPr lang="en-US" dirty="0" smtClean="0">
              <a:latin typeface="+mj-lt"/>
            </a:endParaRPr>
          </a:p>
          <a:p>
            <a:pPr>
              <a:buClr>
                <a:schemeClr val="tx2"/>
              </a:buClr>
            </a:pPr>
            <a:r>
              <a:rPr lang="en-US" dirty="0" smtClean="0">
                <a:latin typeface="+mj-lt"/>
              </a:rPr>
              <a:t>99 </a:t>
            </a:r>
            <a:r>
              <a:rPr lang="en-US" dirty="0">
                <a:latin typeface="+mj-lt"/>
              </a:rPr>
              <a:t>percent of that DNA has never been seen before.</a:t>
            </a:r>
          </a:p>
        </p:txBody>
      </p:sp>
      <p:pic>
        <p:nvPicPr>
          <p:cNvPr id="122882" name="Picture 2"/>
          <p:cNvPicPr>
            <a:picLocks noChangeAspect="1" noChangeArrowheads="1"/>
          </p:cNvPicPr>
          <p:nvPr/>
        </p:nvPicPr>
        <p:blipFill>
          <a:blip r:embed="rId2" cstate="print"/>
          <a:srcRect/>
          <a:stretch>
            <a:fillRect/>
          </a:stretch>
        </p:blipFill>
        <p:spPr bwMode="auto">
          <a:xfrm>
            <a:off x="1752600" y="4191000"/>
            <a:ext cx="5791200" cy="2109346"/>
          </a:xfrm>
          <a:prstGeom prst="rect">
            <a:avLst/>
          </a:prstGeom>
          <a:noFill/>
          <a:ln w="9525">
            <a:noFill/>
            <a:miter lim="800000"/>
            <a:headEnd/>
            <a:tailEnd/>
          </a:ln>
          <a:effectLst/>
        </p:spPr>
      </p:pic>
      <p:pic>
        <p:nvPicPr>
          <p:cNvPr id="122888" name="Picture 8" descr="Proceedings of the National Academy of Sciences of the United States of America"/>
          <p:cNvPicPr>
            <a:picLocks noChangeAspect="1" noChangeArrowheads="1"/>
          </p:cNvPicPr>
          <p:nvPr/>
        </p:nvPicPr>
        <p:blipFill>
          <a:blip r:embed="rId3" cstate="print"/>
          <a:srcRect/>
          <a:stretch>
            <a:fillRect/>
          </a:stretch>
        </p:blipFill>
        <p:spPr bwMode="auto">
          <a:xfrm>
            <a:off x="533400" y="3810000"/>
            <a:ext cx="7826188" cy="228600"/>
          </a:xfrm>
          <a:prstGeom prst="rect">
            <a:avLst/>
          </a:prstGeom>
          <a:noFill/>
        </p:spPr>
      </p:pic>
      <p:pic>
        <p:nvPicPr>
          <p:cNvPr id="10" name="Picture 2" descr="Image result for bloodborne pathogen"/>
          <p:cNvPicPr>
            <a:picLocks noChangeAspect="1" noChangeArrowheads="1"/>
          </p:cNvPicPr>
          <p:nvPr/>
        </p:nvPicPr>
        <p:blipFill>
          <a:blip r:embed="rId4" cstate="print"/>
          <a:srcRect/>
          <a:stretch>
            <a:fillRect/>
          </a:stretch>
        </p:blipFill>
        <p:spPr bwMode="auto">
          <a:xfrm>
            <a:off x="7772400" y="685800"/>
            <a:ext cx="1143000" cy="104304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smtClean="0"/>
              <a:t>	Who is at risk of exposure to </a:t>
            </a:r>
            <a:br>
              <a:rPr lang="en-US" altLang="en-US" sz="3600" dirty="0" smtClean="0"/>
            </a:br>
            <a:r>
              <a:rPr lang="en-US" altLang="en-US" sz="3600" dirty="0" smtClean="0"/>
              <a:t>	</a:t>
            </a:r>
            <a:r>
              <a:rPr lang="en-US" altLang="en-US" sz="3600" dirty="0" err="1" smtClean="0"/>
              <a:t>bloodborne</a:t>
            </a:r>
            <a:r>
              <a:rPr lang="en-US" altLang="en-US" sz="3600" dirty="0" smtClean="0"/>
              <a:t> pathogens? </a:t>
            </a:r>
            <a:endParaRPr lang="en-US" sz="3600" dirty="0"/>
          </a:p>
        </p:txBody>
      </p:sp>
      <p:sp>
        <p:nvSpPr>
          <p:cNvPr id="3" name="Content Placeholder 2"/>
          <p:cNvSpPr>
            <a:spLocks noGrp="1"/>
          </p:cNvSpPr>
          <p:nvPr>
            <p:ph idx="1"/>
          </p:nvPr>
        </p:nvSpPr>
        <p:spPr/>
        <p:txBody>
          <a:bodyPr/>
          <a:lstStyle/>
          <a:p>
            <a:pPr>
              <a:buClr>
                <a:schemeClr val="tx2"/>
              </a:buClr>
              <a:buNone/>
            </a:pPr>
            <a:r>
              <a:rPr lang="en-US" dirty="0" smtClean="0">
                <a:latin typeface="+mj-lt"/>
              </a:rPr>
              <a:t>Workers in healthcare, including first responders, laboratory staff, housekeeping staff, nurses, MAs and other healthcare personnel, may be at risk.</a:t>
            </a:r>
            <a:endParaRPr lang="en-US" dirty="0">
              <a:latin typeface="+mj-lt"/>
            </a:endParaRPr>
          </a:p>
        </p:txBody>
      </p:sp>
      <p:pic>
        <p:nvPicPr>
          <p:cNvPr id="66562" name="Picture 2" descr="Image result for bloodborne pathogen"/>
          <p:cNvPicPr>
            <a:picLocks noChangeAspect="1" noChangeArrowheads="1"/>
          </p:cNvPicPr>
          <p:nvPr/>
        </p:nvPicPr>
        <p:blipFill>
          <a:blip r:embed="rId2" cstate="print"/>
          <a:srcRect/>
          <a:stretch>
            <a:fillRect/>
          </a:stretch>
        </p:blipFill>
        <p:spPr bwMode="auto">
          <a:xfrm>
            <a:off x="7772400" y="762000"/>
            <a:ext cx="1143000" cy="1043042"/>
          </a:xfrm>
          <a:prstGeom prst="rect">
            <a:avLst/>
          </a:prstGeom>
          <a:noFill/>
        </p:spPr>
      </p:pic>
      <p:pic>
        <p:nvPicPr>
          <p:cNvPr id="66564" name="Picture 4" descr="Image result for bloodborne pathogen"/>
          <p:cNvPicPr>
            <a:picLocks noChangeAspect="1" noChangeArrowheads="1"/>
          </p:cNvPicPr>
          <p:nvPr/>
        </p:nvPicPr>
        <p:blipFill>
          <a:blip r:embed="rId3" cstate="print"/>
          <a:srcRect/>
          <a:stretch>
            <a:fillRect/>
          </a:stretch>
        </p:blipFill>
        <p:spPr bwMode="auto">
          <a:xfrm>
            <a:off x="381000" y="4419600"/>
            <a:ext cx="2895600" cy="1931365"/>
          </a:xfrm>
          <a:prstGeom prst="rect">
            <a:avLst/>
          </a:prstGeom>
          <a:noFill/>
        </p:spPr>
      </p:pic>
      <p:pic>
        <p:nvPicPr>
          <p:cNvPr id="6" name="Picture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69144" y="3352800"/>
            <a:ext cx="4919990" cy="32004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685800"/>
          </a:xfrm>
        </p:spPr>
        <p:txBody>
          <a:bodyPr>
            <a:normAutofit/>
          </a:bodyPr>
          <a:lstStyle/>
          <a:p>
            <a:r>
              <a:rPr lang="en-US" altLang="en-US" sz="3600" dirty="0" err="1" smtClean="0"/>
              <a:t>Bloodborne</a:t>
            </a:r>
            <a:r>
              <a:rPr lang="en-US" altLang="en-US" sz="3600" dirty="0" smtClean="0"/>
              <a:t> Pathogen Exposure Control Plan</a:t>
            </a:r>
            <a:endParaRPr lang="en-US" sz="3600" dirty="0"/>
          </a:p>
        </p:txBody>
      </p:sp>
      <p:sp>
        <p:nvSpPr>
          <p:cNvPr id="3" name="Content Placeholder 2"/>
          <p:cNvSpPr>
            <a:spLocks noGrp="1"/>
          </p:cNvSpPr>
          <p:nvPr>
            <p:ph idx="1"/>
          </p:nvPr>
        </p:nvSpPr>
        <p:spPr>
          <a:xfrm>
            <a:off x="457200" y="2590800"/>
            <a:ext cx="8229600" cy="3048000"/>
          </a:xfrm>
        </p:spPr>
        <p:txBody>
          <a:bodyPr/>
          <a:lstStyle/>
          <a:p>
            <a:pPr>
              <a:buClr>
                <a:schemeClr val="tx2"/>
              </a:buClr>
            </a:pPr>
            <a:r>
              <a:rPr lang="en-US" dirty="0" smtClean="0">
                <a:solidFill>
                  <a:schemeClr val="tx2"/>
                </a:solidFill>
                <a:latin typeface="+mj-lt"/>
              </a:rPr>
              <a:t>See section 3 of Metro Urology’s Safety Manual</a:t>
            </a:r>
          </a:p>
          <a:p>
            <a:pPr>
              <a:buClr>
                <a:schemeClr val="tx2"/>
              </a:buClr>
            </a:pPr>
            <a:r>
              <a:rPr lang="en-US" dirty="0" smtClean="0">
                <a:solidFill>
                  <a:schemeClr val="tx2"/>
                </a:solidFill>
                <a:latin typeface="+mj-lt"/>
              </a:rPr>
              <a:t>Exposure Determination</a:t>
            </a:r>
          </a:p>
          <a:p>
            <a:pPr>
              <a:buClr>
                <a:schemeClr val="tx2"/>
              </a:buClr>
            </a:pPr>
            <a:r>
              <a:rPr lang="en-US" dirty="0" smtClean="0">
                <a:solidFill>
                  <a:schemeClr val="tx2"/>
                </a:solidFill>
                <a:latin typeface="+mj-lt"/>
              </a:rPr>
              <a:t>Proper training of all employees</a:t>
            </a:r>
          </a:p>
          <a:p>
            <a:pPr>
              <a:buClr>
                <a:schemeClr val="tx2"/>
              </a:buClr>
            </a:pPr>
            <a:r>
              <a:rPr lang="en-US" dirty="0" smtClean="0">
                <a:solidFill>
                  <a:schemeClr val="tx2"/>
                </a:solidFill>
                <a:latin typeface="+mj-lt"/>
              </a:rPr>
              <a:t>Ensures employee are offered Hepatitis B vaccination</a:t>
            </a:r>
          </a:p>
          <a:p>
            <a:pPr>
              <a:buClr>
                <a:schemeClr val="tx2"/>
              </a:buClr>
            </a:pPr>
            <a:r>
              <a:rPr lang="en-US" dirty="0" smtClean="0">
                <a:solidFill>
                  <a:schemeClr val="tx2"/>
                </a:solidFill>
                <a:latin typeface="+mj-lt"/>
              </a:rPr>
              <a:t>Methods of Compliance</a:t>
            </a:r>
          </a:p>
          <a:p>
            <a:pPr>
              <a:buClr>
                <a:schemeClr val="tx2"/>
              </a:buClr>
            </a:pPr>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2" descr="Image result for bloodborne pathogen"/>
          <p:cNvPicPr>
            <a:picLocks noChangeAspect="1" noChangeArrowheads="1"/>
          </p:cNvPicPr>
          <p:nvPr/>
        </p:nvPicPr>
        <p:blipFill>
          <a:blip r:embed="rId3" cstate="print"/>
          <a:srcRect/>
          <a:stretch>
            <a:fillRect/>
          </a:stretch>
        </p:blipFill>
        <p:spPr bwMode="auto">
          <a:xfrm>
            <a:off x="7772400" y="685800"/>
            <a:ext cx="1143000" cy="104304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a:xfrm>
            <a:off x="457200" y="2362200"/>
            <a:ext cx="8229600" cy="3962400"/>
          </a:xfrm>
        </p:spPr>
        <p:txBody>
          <a:bodyPr/>
          <a:lstStyle/>
          <a:p>
            <a:pPr>
              <a:buClr>
                <a:schemeClr val="tx2"/>
              </a:buClr>
              <a:buNone/>
            </a:pPr>
            <a:r>
              <a:rPr lang="en-US" dirty="0" smtClean="0">
                <a:latin typeface="+mj-lt"/>
              </a:rPr>
              <a:t>Minnesota Urology must </a:t>
            </a:r>
            <a:r>
              <a:rPr lang="en-US" dirty="0">
                <a:latin typeface="+mj-lt"/>
              </a:rPr>
              <a:t>ensure that all employees </a:t>
            </a:r>
            <a:r>
              <a:rPr lang="en-US" dirty="0" smtClean="0">
                <a:latin typeface="+mj-lt"/>
              </a:rPr>
              <a:t>at risk of occupational </a:t>
            </a:r>
            <a:r>
              <a:rPr lang="en-US" dirty="0">
                <a:latin typeface="+mj-lt"/>
              </a:rPr>
              <a:t>exposure participate in a training program which must be </a:t>
            </a:r>
            <a:r>
              <a:rPr lang="en-US" dirty="0" smtClean="0">
                <a:latin typeface="+mj-lt"/>
              </a:rPr>
              <a:t>provided to </a:t>
            </a:r>
            <a:r>
              <a:rPr lang="en-US" dirty="0">
                <a:latin typeface="+mj-lt"/>
              </a:rPr>
              <a:t>the </a:t>
            </a:r>
            <a:r>
              <a:rPr lang="en-US" dirty="0" smtClean="0">
                <a:latin typeface="+mj-lt"/>
              </a:rPr>
              <a:t>employee </a:t>
            </a:r>
            <a:r>
              <a:rPr lang="en-US" dirty="0">
                <a:latin typeface="+mj-lt"/>
              </a:rPr>
              <a:t>during working hours. </a:t>
            </a:r>
          </a:p>
        </p:txBody>
      </p:sp>
      <p:pic>
        <p:nvPicPr>
          <p:cNvPr id="104450" name="Picture 2" descr="Image result for training"/>
          <p:cNvPicPr>
            <a:picLocks noChangeAspect="1" noChangeArrowheads="1"/>
          </p:cNvPicPr>
          <p:nvPr/>
        </p:nvPicPr>
        <p:blipFill>
          <a:blip r:embed="rId3" cstate="print"/>
          <a:srcRect/>
          <a:stretch>
            <a:fillRect/>
          </a:stretch>
        </p:blipFill>
        <p:spPr bwMode="auto">
          <a:xfrm>
            <a:off x="4191000" y="4017065"/>
            <a:ext cx="3733800" cy="2840935"/>
          </a:xfrm>
          <a:prstGeom prst="rect">
            <a:avLst/>
          </a:prstGeom>
          <a:noFill/>
        </p:spPr>
      </p:pic>
      <p:pic>
        <p:nvPicPr>
          <p:cNvPr id="5" name="Picture 2" descr="Image result for bloodborne pathogen"/>
          <p:cNvPicPr>
            <a:picLocks noChangeAspect="1" noChangeArrowheads="1"/>
          </p:cNvPicPr>
          <p:nvPr/>
        </p:nvPicPr>
        <p:blipFill>
          <a:blip r:embed="rId4" cstate="print"/>
          <a:srcRect/>
          <a:stretch>
            <a:fillRect/>
          </a:stretch>
        </p:blipFill>
        <p:spPr bwMode="auto">
          <a:xfrm>
            <a:off x="7772400" y="838200"/>
            <a:ext cx="1143000" cy="1043042"/>
          </a:xfrm>
          <a:prstGeom prst="rect">
            <a:avLst/>
          </a:prstGeom>
          <a:noFill/>
        </p:spPr>
      </p:pic>
      <p:pic>
        <p:nvPicPr>
          <p:cNvPr id="7" name="Picture 6" descr="Image result for training"/>
          <p:cNvPicPr>
            <a:picLocks noChangeAspect="1" noChangeArrowheads="1"/>
          </p:cNvPicPr>
          <p:nvPr/>
        </p:nvPicPr>
        <p:blipFill>
          <a:blip r:embed="rId5" cstate="print"/>
          <a:srcRect/>
          <a:stretch>
            <a:fillRect/>
          </a:stretch>
        </p:blipFill>
        <p:spPr bwMode="auto">
          <a:xfrm>
            <a:off x="2895600" y="1219200"/>
            <a:ext cx="3124200" cy="84742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10757</TotalTime>
  <Words>2613</Words>
  <Application>Microsoft Office PowerPoint</Application>
  <PresentationFormat>On-screen Show (4:3)</PresentationFormat>
  <Paragraphs>300</Paragraphs>
  <Slides>40</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Flow</vt:lpstr>
      <vt:lpstr>Bitmap Image</vt:lpstr>
      <vt:lpstr>Slide 1</vt:lpstr>
      <vt:lpstr>Objectives:</vt:lpstr>
      <vt:lpstr>Bloodborne Pathogens Standard employer requirements:</vt:lpstr>
      <vt:lpstr>Bloodborne Pathogens (BBP)</vt:lpstr>
      <vt:lpstr>Other Potentially Infectious Materials:</vt:lpstr>
      <vt:lpstr>Slide 6</vt:lpstr>
      <vt:lpstr> Who is at risk of exposure to   bloodborne pathogens? </vt:lpstr>
      <vt:lpstr>Bloodborne Pathogen Exposure Control Plan</vt:lpstr>
      <vt:lpstr>Slide 9</vt:lpstr>
      <vt:lpstr>Slide 10</vt:lpstr>
      <vt:lpstr>    Universal (Standard) Precautions</vt:lpstr>
      <vt:lpstr>Routes of exposure</vt:lpstr>
      <vt:lpstr>Routes of Exposure</vt:lpstr>
      <vt:lpstr>Needle stick injury</vt:lpstr>
      <vt:lpstr>Slide 15</vt:lpstr>
      <vt:lpstr>Exposure control plan (ECP)</vt:lpstr>
      <vt:lpstr>Exposure control plan (ECP)</vt:lpstr>
      <vt:lpstr>Exposure control plan (ECP) cont…</vt:lpstr>
      <vt:lpstr>Exposure control plan (ECP) cont…</vt:lpstr>
      <vt:lpstr>Exposure control plan (ECP) cont…</vt:lpstr>
      <vt:lpstr>Exposure control plan (ECP) cont…</vt:lpstr>
      <vt:lpstr>Exposure control plan (ECP) cont…</vt:lpstr>
      <vt:lpstr>Exposure control plan (ECP) cont…</vt:lpstr>
      <vt:lpstr>Exposure control plan (ECP) cont…</vt:lpstr>
      <vt:lpstr>Accidents and Injuries </vt:lpstr>
      <vt:lpstr>Controlling Exposures</vt:lpstr>
      <vt:lpstr>Slide 27</vt:lpstr>
      <vt:lpstr>Controlling Exposures</vt:lpstr>
      <vt:lpstr>Summary</vt:lpstr>
      <vt:lpstr>What Questions Do You Have?</vt:lpstr>
      <vt:lpstr>Knowledge Check</vt:lpstr>
      <vt:lpstr>Knowledge Check</vt:lpstr>
      <vt:lpstr>Knowledge Check</vt:lpstr>
      <vt:lpstr>Knowledge Check</vt:lpstr>
      <vt:lpstr>Knowledge Check</vt:lpstr>
      <vt:lpstr>Knowledge Check</vt:lpstr>
      <vt:lpstr>Knowledge Check</vt:lpstr>
      <vt:lpstr>Knowledge Check</vt:lpstr>
      <vt:lpstr>Knowledge Check</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aivanoff</dc:creator>
  <cp:lastModifiedBy>aivanoff</cp:lastModifiedBy>
  <cp:revision>206</cp:revision>
  <dcterms:created xsi:type="dcterms:W3CDTF">2017-09-05T14:13:17Z</dcterms:created>
  <dcterms:modified xsi:type="dcterms:W3CDTF">2017-12-12T13:43:56Z</dcterms:modified>
</cp:coreProperties>
</file>