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9" r:id="rId6"/>
    <p:sldId id="260" r:id="rId7"/>
    <p:sldId id="270" r:id="rId8"/>
    <p:sldId id="275" r:id="rId9"/>
    <p:sldId id="276" r:id="rId10"/>
    <p:sldId id="278" r:id="rId11"/>
    <p:sldId id="277" r:id="rId12"/>
    <p:sldId id="279" r:id="rId13"/>
    <p:sldId id="280" r:id="rId14"/>
    <p:sldId id="261" r:id="rId15"/>
    <p:sldId id="262" r:id="rId16"/>
    <p:sldId id="263" r:id="rId17"/>
    <p:sldId id="273" r:id="rId18"/>
    <p:sldId id="264" r:id="rId19"/>
    <p:sldId id="26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7BA1"/>
    <a:srgbClr val="6BA42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94" y="-150"/>
      </p:cViewPr>
      <p:guideLst>
        <p:guide orient="horz" pos="2160"/>
        <p:guide pos="2880"/>
      </p:guideLst>
    </p:cSldViewPr>
  </p:slideViewPr>
  <p:notesTextViewPr>
    <p:cViewPr>
      <p:scale>
        <a:sx n="1" d="1"/>
        <a:sy n="1" d="1"/>
      </p:scale>
      <p:origin x="0" y="0"/>
    </p:cViewPr>
  </p:notesTextViewPr>
  <p:gridSpacing cx="156370338" cy="1563703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8045" y="4192525"/>
            <a:ext cx="7772400" cy="859205"/>
          </a:xfrm>
          <a:effectLst>
            <a:outerShdw blurRad="50800" dist="38100" dir="2700000" algn="tl" rotWithShape="0">
              <a:schemeClr val="accent1">
                <a:lumMod val="50000"/>
                <a:alpha val="40000"/>
              </a:schemeClr>
            </a:outerShdw>
          </a:effectLst>
        </p:spPr>
        <p:txBody>
          <a:bodyPr>
            <a:normAutofit/>
          </a:bodyPr>
          <a:lstStyle>
            <a:lvl1pPr algn="r">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599645" y="5342235"/>
            <a:ext cx="6400800" cy="835455"/>
          </a:xfrm>
        </p:spPr>
        <p:txBody>
          <a:bodyPr>
            <a:normAutofit/>
          </a:bodyPr>
          <a:lstStyle>
            <a:lvl1pPr marL="0" indent="0" algn="r">
              <a:buNone/>
              <a:defRPr sz="2800">
                <a:solidFill>
                  <a:srgbClr val="00B0F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a:solidFill>
                  <a:srgbClr val="017BA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0" y="274638"/>
            <a:ext cx="6710784" cy="1143000"/>
          </a:xfrm>
        </p:spPr>
        <p:txBody>
          <a:bodyPr>
            <a:normAutofit/>
          </a:bodyPr>
          <a:lstStyle>
            <a:lvl1pPr algn="l">
              <a:defRPr sz="3600">
                <a:solidFill>
                  <a:srgbClr val="017BA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443836"/>
            <a:ext cx="6710784" cy="4275740"/>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a:solidFill>
                  <a:srgbClr val="017BA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3835"/>
            <a:ext cx="4040188" cy="639762"/>
          </a:xfrm>
        </p:spPr>
        <p:txBody>
          <a:bodyPr anchor="b"/>
          <a:lstStyle>
            <a:lvl1pPr marL="0" indent="0">
              <a:buNone/>
              <a:defRPr sz="2400" b="1">
                <a:solidFill>
                  <a:srgbClr val="00B0F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073697"/>
            <a:ext cx="4040188" cy="3798583"/>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443835"/>
            <a:ext cx="4041775" cy="639762"/>
          </a:xfrm>
        </p:spPr>
        <p:txBody>
          <a:bodyPr anchor="b"/>
          <a:lstStyle>
            <a:lvl1pPr marL="0" indent="0">
              <a:buNone/>
              <a:defRPr sz="2400" b="1">
                <a:solidFill>
                  <a:srgbClr val="00B0F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073697"/>
            <a:ext cx="4041775" cy="3798583"/>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9/18/2018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9/18/2018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9/18/2018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9/18/2018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937760" y="3429000"/>
            <a:ext cx="4206240" cy="1661993"/>
          </a:xfrm>
        </p:spPr>
        <p:txBody>
          <a:bodyPr lIns="0" tIns="0" rIns="0" bIns="0">
            <a:spAutoFit/>
          </a:bodyPr>
          <a:lstStyle/>
          <a:p>
            <a:r>
              <a:rPr lang="en-US" dirty="0" smtClean="0"/>
              <a:t>2018 </a:t>
            </a:r>
            <a:br>
              <a:rPr lang="en-US" dirty="0" smtClean="0"/>
            </a:br>
            <a:r>
              <a:rPr lang="en-US" dirty="0" smtClean="0"/>
              <a:t>Annual Employee HIPAA Training</a:t>
            </a:r>
            <a:endParaRPr lang="en-US" dirty="0"/>
          </a:p>
        </p:txBody>
      </p:sp>
      <p:sp>
        <p:nvSpPr>
          <p:cNvPr id="5" name="Title 1"/>
          <p:cNvSpPr txBox="1">
            <a:spLocks/>
          </p:cNvSpPr>
          <p:nvPr/>
        </p:nvSpPr>
        <p:spPr>
          <a:xfrm>
            <a:off x="5943600" y="5414165"/>
            <a:ext cx="3200400" cy="369332"/>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1200" b="0" i="0" u="none" strike="noStrike" kern="1200" cap="none" spc="0" normalizeH="0" baseline="0" noProof="0" dirty="0" smtClean="0">
                <a:ln>
                  <a:noFill/>
                </a:ln>
                <a:solidFill>
                  <a:schemeClr val="bg1"/>
                </a:solidFill>
                <a:effectLst/>
                <a:uLnTx/>
                <a:uFillTx/>
                <a:latin typeface="+mj-lt"/>
                <a:ea typeface="+mj-ea"/>
                <a:cs typeface="+mj-cs"/>
              </a:rPr>
              <a:t>2018 Employee HIPAA </a:t>
            </a:r>
            <a:r>
              <a:rPr kumimoji="0" lang="en-US" sz="1200" b="0" i="0" u="none" strike="noStrike" kern="1200" cap="none" spc="0" normalizeH="0" noProof="0" dirty="0" smtClean="0">
                <a:ln>
                  <a:noFill/>
                </a:ln>
                <a:solidFill>
                  <a:schemeClr val="bg1"/>
                </a:solidFill>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1200" dirty="0" smtClean="0">
                <a:solidFill>
                  <a:schemeClr val="bg1"/>
                </a:solidFill>
                <a:latin typeface="+mj-lt"/>
                <a:ea typeface="+mj-ea"/>
                <a:cs typeface="+mj-cs"/>
              </a:rPr>
              <a:t>Eagle Associates, Inc.</a:t>
            </a:r>
            <a:endParaRPr kumimoji="0" lang="en-US" sz="12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Annual Employee HIPAA Training</a:t>
            </a:r>
            <a:endParaRPr lang="en-US" dirty="0"/>
          </a:p>
        </p:txBody>
      </p:sp>
      <p:sp>
        <p:nvSpPr>
          <p:cNvPr id="5" name="Content Placeholder 4"/>
          <p:cNvSpPr>
            <a:spLocks noGrp="1"/>
          </p:cNvSpPr>
          <p:nvPr>
            <p:ph idx="1"/>
          </p:nvPr>
        </p:nvSpPr>
        <p:spPr>
          <a:xfrm>
            <a:off x="1554480" y="557784"/>
            <a:ext cx="7589520" cy="6463308"/>
          </a:xfrm>
        </p:spPr>
        <p:txBody>
          <a:bodyPr lIns="0" tIns="0" rIns="0" bIns="0">
            <a:spAutoFit/>
          </a:bodyPr>
          <a:lstStyle/>
          <a:p>
            <a:pPr marL="1261872" lvl="2" indent="-283464">
              <a:spcBef>
                <a:spcPts val="24"/>
              </a:spcBef>
            </a:pPr>
            <a:r>
              <a:rPr lang="en-US" sz="1050" b="1" dirty="0" smtClean="0"/>
              <a:t>Patient Authorization</a:t>
            </a:r>
          </a:p>
          <a:p>
            <a:pPr marL="1261872" lvl="2" indent="-283464">
              <a:spcBef>
                <a:spcPts val="24"/>
              </a:spcBef>
            </a:pPr>
            <a:endParaRPr lang="en-US" sz="300" dirty="0" smtClean="0"/>
          </a:p>
          <a:p>
            <a:pPr marL="1719072" lvl="3" indent="-283464">
              <a:spcBef>
                <a:spcPts val="24"/>
              </a:spcBef>
            </a:pPr>
            <a:r>
              <a:rPr lang="en-US" sz="1000" dirty="0" smtClean="0"/>
              <a:t>The practice must obtain specific written authorization for any disclosure or use of PHI other than for the purposes of treatment, payment, or healthcare operations (see definitions). This refers to the patient’s right to authorize uses or disclosures not addressed in the Notice of Privacy Practices.</a:t>
            </a:r>
          </a:p>
          <a:p>
            <a:pPr marL="804672" lvl="2" indent="-283464">
              <a:spcBef>
                <a:spcPts val="24"/>
              </a:spcBef>
            </a:pPr>
            <a:endParaRPr lang="en-US" sz="400" b="1" dirty="0" smtClean="0"/>
          </a:p>
          <a:p>
            <a:pPr marL="1261872" lvl="2" indent="-283464">
              <a:spcBef>
                <a:spcPts val="24"/>
              </a:spcBef>
            </a:pPr>
            <a:r>
              <a:rPr lang="en-US" sz="1050" b="1" dirty="0" smtClean="0"/>
              <a:t>Restrictions</a:t>
            </a:r>
          </a:p>
          <a:p>
            <a:pPr marL="1261872" lvl="3" indent="-283464">
              <a:spcBef>
                <a:spcPts val="24"/>
              </a:spcBef>
            </a:pPr>
            <a:endParaRPr lang="en-US" sz="300" dirty="0" smtClean="0"/>
          </a:p>
          <a:p>
            <a:pPr marL="1719072" lvl="3" indent="-283464">
              <a:spcBef>
                <a:spcPts val="24"/>
              </a:spcBef>
            </a:pPr>
            <a:r>
              <a:rPr lang="en-US" sz="1000" dirty="0" smtClean="0"/>
              <a:t>The practice must make reasonable efforts to preserve the confidentiality of certain communications of PHI when requested to do so by an individual. This refers to the individual’s right to disclosure restriction. As previously stated, the practice can agree to or refuse a requested restriction with the exception of a disclosure to a health plan when the patient has made payment out-of-pocket in full and requested such a restriction in written form.</a:t>
            </a:r>
          </a:p>
          <a:p>
            <a:pPr marL="1261872" lvl="3" indent="-283464">
              <a:spcBef>
                <a:spcPts val="24"/>
              </a:spcBef>
            </a:pPr>
            <a:endParaRPr lang="en-US" sz="400" dirty="0" smtClean="0"/>
          </a:p>
          <a:p>
            <a:pPr marL="1261872" lvl="2" indent="-283464">
              <a:spcBef>
                <a:spcPts val="24"/>
              </a:spcBef>
            </a:pPr>
            <a:r>
              <a:rPr lang="en-US" sz="1050" b="1" dirty="0" smtClean="0"/>
              <a:t>Access to PHI</a:t>
            </a:r>
          </a:p>
          <a:p>
            <a:pPr marL="1261872" lvl="3" indent="-283464">
              <a:spcBef>
                <a:spcPts val="24"/>
              </a:spcBef>
            </a:pPr>
            <a:endParaRPr lang="en-US" sz="300" dirty="0" smtClean="0"/>
          </a:p>
          <a:p>
            <a:pPr marL="1719072" lvl="3" indent="-283464">
              <a:spcBef>
                <a:spcPts val="24"/>
              </a:spcBef>
            </a:pPr>
            <a:r>
              <a:rPr lang="en-US" sz="1000" dirty="0" smtClean="0"/>
              <a:t>The practice must provide access to PHI that it has collected, created and maintained regarding the individual. As previously stated, the patient has the right to access almost everything you maintain in his/her record, including demographic, clinical and billing information.</a:t>
            </a:r>
          </a:p>
          <a:p>
            <a:pPr marL="1261872" lvl="3" indent="-283464">
              <a:spcBef>
                <a:spcPts val="24"/>
              </a:spcBef>
            </a:pPr>
            <a:endParaRPr lang="en-US" sz="400" dirty="0" smtClean="0"/>
          </a:p>
          <a:p>
            <a:pPr marL="1261872" lvl="2" indent="-283464">
              <a:spcBef>
                <a:spcPts val="24"/>
              </a:spcBef>
            </a:pPr>
            <a:r>
              <a:rPr lang="en-US" sz="1050" b="1" dirty="0" smtClean="0"/>
              <a:t>Amendments</a:t>
            </a:r>
          </a:p>
          <a:p>
            <a:pPr marL="1261872" lvl="3" indent="-283464">
              <a:spcBef>
                <a:spcPts val="24"/>
              </a:spcBef>
            </a:pPr>
            <a:endParaRPr lang="en-US" sz="300" dirty="0" smtClean="0"/>
          </a:p>
          <a:p>
            <a:pPr marL="1719072" lvl="3" indent="-283464">
              <a:spcBef>
                <a:spcPts val="24"/>
              </a:spcBef>
            </a:pPr>
            <a:r>
              <a:rPr lang="en-US" sz="1000" dirty="0" smtClean="0"/>
              <a:t>The practice must make reasonable efforts to correct possible errors in protected health information when requested to do so by an individual. This refers to the individual’s right to request amendments to his/her medical record. The practice may agree to or deny such requests.</a:t>
            </a:r>
          </a:p>
          <a:p>
            <a:pPr marL="1261872" lvl="3" indent="-283464">
              <a:spcBef>
                <a:spcPts val="24"/>
              </a:spcBef>
            </a:pPr>
            <a:endParaRPr lang="en-US" sz="400" dirty="0" smtClean="0"/>
          </a:p>
          <a:p>
            <a:pPr marL="1261872" lvl="2" indent="-283464">
              <a:spcBef>
                <a:spcPts val="24"/>
              </a:spcBef>
            </a:pPr>
            <a:r>
              <a:rPr lang="en-US" sz="1050" b="1" dirty="0" smtClean="0"/>
              <a:t>Complaints</a:t>
            </a:r>
          </a:p>
          <a:p>
            <a:pPr marL="1261872" lvl="3" indent="-283464">
              <a:spcBef>
                <a:spcPts val="24"/>
              </a:spcBef>
            </a:pPr>
            <a:endParaRPr lang="en-US" sz="300" dirty="0" smtClean="0"/>
          </a:p>
          <a:p>
            <a:pPr marL="1719072" lvl="3" indent="-283464">
              <a:spcBef>
                <a:spcPts val="24"/>
              </a:spcBef>
            </a:pPr>
            <a:r>
              <a:rPr lang="en-US" sz="1000" dirty="0" smtClean="0"/>
              <a:t>The practice must establish procedures to receive complaints relating to the handling of PHI. Under the Privacy Rule your practice must have a process for receiving patient complaints about your privacy policies and procedures.</a:t>
            </a:r>
          </a:p>
          <a:p>
            <a:pPr marL="1261872" lvl="3" indent="-283464">
              <a:spcBef>
                <a:spcPts val="24"/>
              </a:spcBef>
            </a:pPr>
            <a:endParaRPr lang="en-US" sz="400" dirty="0" smtClean="0"/>
          </a:p>
          <a:p>
            <a:pPr marL="1261872" lvl="2" indent="-283464">
              <a:spcBef>
                <a:spcPts val="24"/>
              </a:spcBef>
            </a:pPr>
            <a:r>
              <a:rPr lang="en-US" sz="1050" b="1" dirty="0" smtClean="0"/>
              <a:t>Business Associate Agreements</a:t>
            </a:r>
          </a:p>
          <a:p>
            <a:pPr marL="804672" lvl="2" indent="-283464">
              <a:spcBef>
                <a:spcPts val="24"/>
              </a:spcBef>
            </a:pPr>
            <a:endParaRPr lang="en-US" sz="300" b="1" dirty="0" smtClean="0"/>
          </a:p>
          <a:p>
            <a:pPr marL="1719072" lvl="3" indent="-283464">
              <a:spcBef>
                <a:spcPts val="24"/>
              </a:spcBef>
            </a:pPr>
            <a:r>
              <a:rPr lang="en-US" sz="1000" dirty="0" smtClean="0"/>
              <a:t>The practice must establish agreements or contracts with business associates to whom the practice discloses PHI for specified business purposes. Business associates are required to handle PHI in the same manner as the provider. A business associate is a person or entity that your practice will intentionally give PHI for the purpose of that entity performing a service for the practice. Examples of business associates include outside transcription services, billing companies and collection agencies.</a:t>
            </a:r>
          </a:p>
          <a:p>
            <a:pPr marL="1261872" lvl="3" indent="-283464">
              <a:spcBef>
                <a:spcPts val="24"/>
              </a:spcBef>
            </a:pPr>
            <a:endParaRPr lang="en-US" sz="900" dirty="0" smtClean="0"/>
          </a:p>
          <a:p>
            <a:pPr marL="347472" indent="-283464">
              <a:spcBef>
                <a:spcPts val="24"/>
              </a:spcBef>
            </a:pPr>
            <a:r>
              <a:rPr lang="en-US" sz="1200" b="1" dirty="0" smtClean="0">
                <a:solidFill>
                  <a:srgbClr val="00B0F0"/>
                </a:solidFill>
              </a:rPr>
              <a:t>Patient Authorizations and Other Disclosures</a:t>
            </a:r>
          </a:p>
          <a:p>
            <a:pPr marL="347472" indent="-283464">
              <a:spcBef>
                <a:spcPts val="24"/>
              </a:spcBef>
            </a:pPr>
            <a:endParaRPr lang="en-US" sz="400" b="1" dirty="0" smtClean="0">
              <a:solidFill>
                <a:srgbClr val="00B0F0"/>
              </a:solidFill>
            </a:endParaRPr>
          </a:p>
          <a:p>
            <a:pPr marL="804672" lvl="1" indent="-283464">
              <a:spcBef>
                <a:spcPts val="24"/>
              </a:spcBef>
            </a:pPr>
            <a:r>
              <a:rPr lang="en-US" sz="1100" dirty="0" smtClean="0"/>
              <a:t>Disclosure of PHI and authorizations are perhaps the most important requirements of The Privacy Rule. This is why we will address these areas in addition to </a:t>
            </a:r>
            <a:r>
              <a:rPr lang="en-US" sz="1100" dirty="0" err="1" smtClean="0"/>
              <a:t>overviewing</a:t>
            </a:r>
            <a:r>
              <a:rPr lang="en-US" sz="1100" dirty="0" smtClean="0"/>
              <a:t> them as part of an individual’s rights and a provider’s responsibilities.</a:t>
            </a:r>
          </a:p>
          <a:p>
            <a:pPr marL="804672" lvl="1" indent="-283464">
              <a:spcBef>
                <a:spcPts val="24"/>
              </a:spcBef>
            </a:pPr>
            <a:endParaRPr lang="en-US" sz="400" dirty="0" smtClean="0"/>
          </a:p>
          <a:p>
            <a:pPr marL="804672" lvl="1" indent="-283464">
              <a:spcBef>
                <a:spcPts val="24"/>
              </a:spcBef>
            </a:pPr>
            <a:r>
              <a:rPr lang="en-US" sz="1100" b="1" dirty="0" smtClean="0"/>
              <a:t>Treatment, Payment, Healthcare Operations</a:t>
            </a:r>
          </a:p>
          <a:p>
            <a:pPr marL="804672" lvl="1" indent="-283464">
              <a:spcBef>
                <a:spcPts val="24"/>
              </a:spcBef>
            </a:pPr>
            <a:endParaRPr lang="en-US" sz="300" b="1" dirty="0" smtClean="0"/>
          </a:p>
          <a:p>
            <a:pPr marL="1261872" lvl="2" indent="-283464">
              <a:spcBef>
                <a:spcPts val="24"/>
              </a:spcBef>
            </a:pPr>
            <a:r>
              <a:rPr lang="en-US" sz="1050" dirty="0" smtClean="0"/>
              <a:t>The concept of treatment, payment, and healthcare operations is intended to prevent HIPAA rules from impeding the delivery of healthcare.</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2018 Employee HIPAA </a:t>
            </a:r>
            <a:r>
              <a:rPr kumimoji="0" lang="en-US" sz="800" b="0" i="0" u="none" strike="noStrike" kern="1200" cap="none" spc="0" normalizeH="0" noProof="0" dirty="0" smtClean="0">
                <a:ln>
                  <a:noFill/>
                </a:ln>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Annual Employee HIPAA Training</a:t>
            </a:r>
            <a:endParaRPr lang="en-US" dirty="0"/>
          </a:p>
        </p:txBody>
      </p:sp>
      <p:sp>
        <p:nvSpPr>
          <p:cNvPr id="5" name="Content Placeholder 4"/>
          <p:cNvSpPr>
            <a:spLocks noGrp="1"/>
          </p:cNvSpPr>
          <p:nvPr>
            <p:ph idx="1"/>
          </p:nvPr>
        </p:nvSpPr>
        <p:spPr>
          <a:xfrm>
            <a:off x="1554480" y="557784"/>
            <a:ext cx="7589520" cy="6317114"/>
          </a:xfrm>
        </p:spPr>
        <p:txBody>
          <a:bodyPr lIns="0" tIns="0" rIns="0" bIns="0">
            <a:spAutoFit/>
          </a:bodyPr>
          <a:lstStyle/>
          <a:p>
            <a:pPr marL="1261872" lvl="2" indent="-283464">
              <a:spcBef>
                <a:spcPts val="24"/>
              </a:spcBef>
            </a:pPr>
            <a:r>
              <a:rPr lang="en-US" sz="1050" dirty="0" smtClean="0"/>
              <a:t>The Privacy Rule generally prohibits a practice from using or disclosing PHI unless authorized by patients, except where this prohibition would result in unnecessary interference with access to quality healthcare, or with certain other important public benefits or national priorities. Ready access to treatment and efficient payment for health care, both of which require use and disclosure of PHI, are essential to the effective operation of the healthcare system. In addition, certain health care operations – such as administrative, financial, legal, and quality improvement activities – conducted by, or for, healthcare providers and health plans, are essential to support treatment and payment. Patients expect that their health information will be used and disclosed as necessary to treat them, bill for treatment, and, to some extent, operate the covered entity’s healthcare business.</a:t>
            </a:r>
          </a:p>
          <a:p>
            <a:pPr marL="1261872" lvl="2" indent="-283464">
              <a:spcBef>
                <a:spcPts val="24"/>
              </a:spcBef>
            </a:pPr>
            <a:endParaRPr lang="en-US" sz="200" dirty="0" smtClean="0"/>
          </a:p>
          <a:p>
            <a:pPr marL="1261872" lvl="2" indent="-283464">
              <a:spcBef>
                <a:spcPts val="24"/>
              </a:spcBef>
            </a:pPr>
            <a:r>
              <a:rPr lang="en-US" sz="1050" dirty="0" smtClean="0"/>
              <a:t>To avoid interfering with a patient’s access to quality healthcare or the efficient payment for such healthcare, the Privacy Rule permits a practice to use and disclose PHI without a patient’s authorization if it is for the purposes of treating the patient, obtaining payment for services, or as part of certain business operations for the practice.</a:t>
            </a:r>
          </a:p>
          <a:p>
            <a:pPr marL="1261872" lvl="2" indent="-283464">
              <a:spcBef>
                <a:spcPts val="24"/>
              </a:spcBef>
            </a:pPr>
            <a:endParaRPr lang="en-US" sz="300" dirty="0" smtClean="0"/>
          </a:p>
          <a:p>
            <a:pPr marL="804672" lvl="1" indent="-283464">
              <a:spcBef>
                <a:spcPts val="24"/>
              </a:spcBef>
            </a:pPr>
            <a:r>
              <a:rPr lang="en-US" sz="1100" b="1" dirty="0" smtClean="0"/>
              <a:t>Authorizations</a:t>
            </a:r>
          </a:p>
          <a:p>
            <a:pPr marL="1261872" lvl="2" indent="-283464">
              <a:spcBef>
                <a:spcPts val="24"/>
              </a:spcBef>
            </a:pPr>
            <a:endParaRPr lang="en-US" sz="200" dirty="0" smtClean="0"/>
          </a:p>
          <a:p>
            <a:pPr marL="1261872" lvl="2" indent="-283464">
              <a:spcBef>
                <a:spcPts val="24"/>
              </a:spcBef>
            </a:pPr>
            <a:r>
              <a:rPr lang="en-US" sz="1050" dirty="0" smtClean="0"/>
              <a:t>Essentially, there are two types of authorizations that you need to understand under The Privacy Rule. First is the authorization for a Personal Representative and the second is a more limited form of authorization.</a:t>
            </a:r>
          </a:p>
          <a:p>
            <a:pPr marL="1261872" lvl="2" indent="-283464">
              <a:spcBef>
                <a:spcPts val="24"/>
              </a:spcBef>
            </a:pPr>
            <a:endParaRPr lang="en-US" sz="200" b="1" dirty="0" smtClean="0"/>
          </a:p>
          <a:p>
            <a:pPr marL="1261872" lvl="2" indent="-283464">
              <a:spcBef>
                <a:spcPts val="24"/>
              </a:spcBef>
            </a:pPr>
            <a:r>
              <a:rPr lang="en-US" sz="1050" b="1" dirty="0" smtClean="0"/>
              <a:t>Personal Representative</a:t>
            </a:r>
          </a:p>
          <a:p>
            <a:pPr marL="1719072" lvl="3" indent="-283464">
              <a:spcBef>
                <a:spcPts val="24"/>
              </a:spcBef>
            </a:pPr>
            <a:endParaRPr lang="en-US" sz="100" dirty="0" smtClean="0"/>
          </a:p>
          <a:p>
            <a:pPr marL="1719072" lvl="3" indent="-283464">
              <a:spcBef>
                <a:spcPts val="24"/>
              </a:spcBef>
            </a:pPr>
            <a:r>
              <a:rPr lang="en-US" sz="1000" dirty="0" smtClean="0"/>
              <a:t>As previously stated, the patient has the right to designate a Personal Representative. The personal representative has the power to exercise all of the rights of the patient with regard to use or disclosure of the patient’s PHI. A Personal Representative can designate additional Personal Representatives, make other authorizations, request restrictions and amendments, access PHI of the patient, and obtain copies of the PHI. This is a powerful global authority over the patient’s PHI.</a:t>
            </a:r>
          </a:p>
          <a:p>
            <a:pPr marL="1719072" lvl="3" indent="-283464">
              <a:spcBef>
                <a:spcPts val="24"/>
              </a:spcBef>
            </a:pPr>
            <a:endParaRPr lang="en-US" sz="100" dirty="0" smtClean="0"/>
          </a:p>
          <a:p>
            <a:pPr marL="1719072" lvl="3" indent="-283464">
              <a:spcBef>
                <a:spcPts val="24"/>
              </a:spcBef>
            </a:pPr>
            <a:r>
              <a:rPr lang="en-US" sz="1000" dirty="0" smtClean="0"/>
              <a:t>An authorization for a Personal Representative is normally valid until revoked by the patient, the Personal Representative, or another entity that has legal authority to do so.</a:t>
            </a:r>
          </a:p>
          <a:p>
            <a:pPr marL="1261872" lvl="2" indent="-283464">
              <a:spcBef>
                <a:spcPts val="24"/>
              </a:spcBef>
            </a:pPr>
            <a:endParaRPr lang="en-US" sz="200" b="1" dirty="0" smtClean="0"/>
          </a:p>
          <a:p>
            <a:pPr marL="1261872" lvl="2" indent="-283464">
              <a:spcBef>
                <a:spcPts val="24"/>
              </a:spcBef>
            </a:pPr>
            <a:r>
              <a:rPr lang="en-US" sz="1050" b="1" dirty="0" smtClean="0"/>
              <a:t>Other or Limited Authorizations</a:t>
            </a:r>
          </a:p>
          <a:p>
            <a:pPr marL="1719072" lvl="3" indent="-283464">
              <a:spcBef>
                <a:spcPts val="24"/>
              </a:spcBef>
            </a:pPr>
            <a:endParaRPr lang="en-US" sz="100" dirty="0" smtClean="0"/>
          </a:p>
          <a:p>
            <a:pPr marL="1719072" lvl="3" indent="-283464">
              <a:spcBef>
                <a:spcPts val="24"/>
              </a:spcBef>
            </a:pPr>
            <a:r>
              <a:rPr lang="en-US" sz="1000" dirty="0" smtClean="0"/>
              <a:t>A patient may also make a more limited type of authorization in which they authorize or give the practice permission to disclose a part or all of the patient’s PHI to another person or business entity. An example would be if a patient wishes a family member or friend to receive a specific lab test result, appointment schedule, or surgical information. In another example, a patient may authorize the practice to disclose his/her entire medical record to an attorney or other entity.</a:t>
            </a:r>
          </a:p>
          <a:p>
            <a:pPr marL="1719072" lvl="3" indent="-283464">
              <a:spcBef>
                <a:spcPts val="24"/>
              </a:spcBef>
            </a:pPr>
            <a:endParaRPr lang="en-US" sz="100" dirty="0" smtClean="0"/>
          </a:p>
          <a:p>
            <a:pPr marL="1719072" lvl="3" indent="-283464">
              <a:spcBef>
                <a:spcPts val="24"/>
              </a:spcBef>
            </a:pPr>
            <a:r>
              <a:rPr lang="en-US" sz="1000" dirty="0" smtClean="0"/>
              <a:t>A limited authorization will identify to whom the practice may disclose information, what information is to be disclosed, and will include an expiration date.</a:t>
            </a:r>
          </a:p>
          <a:p>
            <a:pPr marL="1261872" lvl="2" indent="-283464">
              <a:spcBef>
                <a:spcPts val="24"/>
              </a:spcBef>
            </a:pPr>
            <a:endParaRPr lang="en-US" sz="200" dirty="0" smtClean="0"/>
          </a:p>
          <a:p>
            <a:pPr marL="1261872" lvl="2" indent="-283464">
              <a:spcBef>
                <a:spcPts val="24"/>
              </a:spcBef>
            </a:pPr>
            <a:r>
              <a:rPr lang="en-US" sz="1050" dirty="0" smtClean="0"/>
              <a:t>It is important to become familiar with the authorization forms utilized by your practice. Ask your supervisor or Compliance Officer for clarification should you have questions regarding use of authorization forms.</a:t>
            </a:r>
          </a:p>
          <a:p>
            <a:pPr marL="1261872" lvl="2" indent="-283464">
              <a:spcBef>
                <a:spcPts val="24"/>
              </a:spcBef>
            </a:pPr>
            <a:endParaRPr lang="en-US" sz="900" dirty="0" smtClean="0"/>
          </a:p>
          <a:p>
            <a:pPr marL="347472" indent="-283464">
              <a:spcBef>
                <a:spcPts val="24"/>
              </a:spcBef>
            </a:pPr>
            <a:r>
              <a:rPr lang="en-US" sz="1200" b="1" dirty="0" smtClean="0">
                <a:solidFill>
                  <a:srgbClr val="00B0F0"/>
                </a:solidFill>
              </a:rPr>
              <a:t>Conversations, Faxes, and Phone Messages</a:t>
            </a:r>
          </a:p>
          <a:p>
            <a:pPr marL="347472" indent="-283464">
              <a:spcBef>
                <a:spcPts val="24"/>
              </a:spcBef>
            </a:pPr>
            <a:endParaRPr lang="en-US" sz="300" b="1" dirty="0" smtClean="0">
              <a:solidFill>
                <a:srgbClr val="00B0F0"/>
              </a:solidFill>
            </a:endParaRPr>
          </a:p>
          <a:p>
            <a:pPr marL="804672" lvl="1" indent="-283464">
              <a:spcBef>
                <a:spcPts val="24"/>
              </a:spcBef>
            </a:pPr>
            <a:r>
              <a:rPr lang="en-US" sz="1100" dirty="0" smtClean="0"/>
              <a:t>Conversations involving PHI may be overheard in medical and dental practices, pharmacies, hospitals, laboratories, and all other healthcare facilities. Overheard conversations are identified in the Privacy Rule as “incidental disclosures” and are not a violation of HIPAA rules, provided that reasonable safeguards have been followed.</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2018 Employee HIPAA </a:t>
            </a:r>
            <a:r>
              <a:rPr kumimoji="0" lang="en-US" sz="800" b="0" i="0" u="none" strike="noStrike" kern="1200" cap="none" spc="0" normalizeH="0" noProof="0" dirty="0" smtClean="0">
                <a:ln>
                  <a:noFill/>
                </a:ln>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Annual Employee HIPAA Training</a:t>
            </a:r>
            <a:endParaRPr lang="en-US" dirty="0"/>
          </a:p>
        </p:txBody>
      </p:sp>
      <p:sp>
        <p:nvSpPr>
          <p:cNvPr id="5" name="Content Placeholder 4"/>
          <p:cNvSpPr>
            <a:spLocks noGrp="1"/>
          </p:cNvSpPr>
          <p:nvPr>
            <p:ph idx="1"/>
          </p:nvPr>
        </p:nvSpPr>
        <p:spPr>
          <a:xfrm>
            <a:off x="1554480" y="557784"/>
            <a:ext cx="7589520" cy="6329425"/>
          </a:xfrm>
        </p:spPr>
        <p:txBody>
          <a:bodyPr lIns="0" tIns="0" rIns="0" bIns="0">
            <a:spAutoFit/>
          </a:bodyPr>
          <a:lstStyle/>
          <a:p>
            <a:pPr marL="804672" lvl="1" indent="-283464">
              <a:spcBef>
                <a:spcPts val="24"/>
              </a:spcBef>
            </a:pPr>
            <a:r>
              <a:rPr lang="en-US" sz="1100" dirty="0" smtClean="0"/>
              <a:t>A practice must implement reasonable safeguards that ensure the confidentiality of PHI (PHI) when making phone calls to patients, faxing or emailing PHI, and discussing PHI with patients or other staff members of the practice. Examples of reasonable safeguards would include:</a:t>
            </a:r>
          </a:p>
          <a:p>
            <a:pPr marL="1261872" lvl="2" indent="-283464">
              <a:spcBef>
                <a:spcPts val="24"/>
              </a:spcBef>
            </a:pPr>
            <a:endParaRPr lang="en-US" sz="300" b="1" dirty="0" smtClean="0"/>
          </a:p>
          <a:p>
            <a:pPr marL="1261872" lvl="2" indent="-283464">
              <a:spcBef>
                <a:spcPts val="24"/>
              </a:spcBef>
            </a:pPr>
            <a:r>
              <a:rPr lang="en-US" sz="1050" b="1" dirty="0" smtClean="0"/>
              <a:t>Confidential Conversations</a:t>
            </a:r>
          </a:p>
          <a:p>
            <a:pPr marL="1719072" lvl="3" indent="-283464"/>
            <a:endParaRPr lang="en-US" sz="200" dirty="0" smtClean="0"/>
          </a:p>
          <a:p>
            <a:pPr marL="1719072" lvl="3" indent="-283464"/>
            <a:r>
              <a:rPr lang="en-US" sz="1000" dirty="0" smtClean="0"/>
              <a:t>Staff members should be aware of their environment when making phone calls and having discussions with other staff members or patients regarding PHI. A reasonable safeguard is to speak in a lower than normal volume to limit others from overhearing conversation involving PHI.</a:t>
            </a:r>
          </a:p>
          <a:p>
            <a:pPr marL="1261872" lvl="2" indent="-283464">
              <a:spcBef>
                <a:spcPts val="24"/>
              </a:spcBef>
            </a:pPr>
            <a:endParaRPr lang="en-US" sz="300" b="1" dirty="0" smtClean="0"/>
          </a:p>
          <a:p>
            <a:pPr marL="1261872" lvl="2" indent="-283464">
              <a:spcBef>
                <a:spcPts val="24"/>
              </a:spcBef>
            </a:pPr>
            <a:r>
              <a:rPr lang="en-US" sz="1050" b="1" dirty="0" smtClean="0"/>
              <a:t>Phone Calls</a:t>
            </a:r>
          </a:p>
          <a:p>
            <a:pPr marL="1719072" lvl="3" indent="-283464"/>
            <a:endParaRPr lang="en-US" sz="200" dirty="0" smtClean="0"/>
          </a:p>
          <a:p>
            <a:pPr marL="1719072" lvl="3" indent="-283464"/>
            <a:r>
              <a:rPr lang="en-US" sz="1000" dirty="0" smtClean="0"/>
              <a:t>Staff members should ensure that limited information is left when the patient is not available to receive a phone call from the practice. Messages left on voice mail, answering machines, or with individuals other than the patient should be limited to the name of the practice and a phone number for the patient to call back. Appointment reminders may be left, as mentioned in the practice’s Notice of Privacy Practices, but should be limited to the day and time of the appointment with a phone number to call if the patient should need additional information. Check with your Compliance Officer to identify your practice’s procedure for leaving phone messages.</a:t>
            </a:r>
          </a:p>
          <a:p>
            <a:pPr marL="1261872" lvl="2" indent="-283464">
              <a:spcBef>
                <a:spcPts val="24"/>
              </a:spcBef>
            </a:pPr>
            <a:endParaRPr lang="en-US" sz="300" b="1" dirty="0" smtClean="0"/>
          </a:p>
          <a:p>
            <a:pPr marL="1261872" lvl="2" indent="-283464">
              <a:spcBef>
                <a:spcPts val="24"/>
              </a:spcBef>
            </a:pPr>
            <a:r>
              <a:rPr lang="en-US" sz="1050" b="1" dirty="0" smtClean="0"/>
              <a:t>Facsimile/Email Messages</a:t>
            </a:r>
          </a:p>
          <a:p>
            <a:pPr marL="1719072" lvl="3" indent="-283464">
              <a:spcBef>
                <a:spcPts val="24"/>
              </a:spcBef>
            </a:pPr>
            <a:endParaRPr lang="en-US" sz="200" dirty="0" smtClean="0"/>
          </a:p>
          <a:p>
            <a:pPr marL="1719072" lvl="3" indent="-283464">
              <a:spcBef>
                <a:spcPts val="24"/>
              </a:spcBef>
            </a:pPr>
            <a:r>
              <a:rPr lang="en-US" sz="1000" dirty="0" smtClean="0"/>
              <a:t>PHI may be faxed or emailed if reasonable safeguards are followed:</a:t>
            </a:r>
          </a:p>
          <a:p>
            <a:pPr marL="2176272" lvl="4" indent="-283464">
              <a:spcBef>
                <a:spcPts val="24"/>
              </a:spcBef>
            </a:pPr>
            <a:endParaRPr lang="en-US" sz="100" dirty="0" smtClean="0"/>
          </a:p>
          <a:p>
            <a:pPr marL="2176272" lvl="4" indent="-283464">
              <a:spcBef>
                <a:spcPts val="24"/>
              </a:spcBef>
            </a:pPr>
            <a:r>
              <a:rPr lang="en-US" sz="1000" dirty="0" smtClean="0"/>
              <a:t>When faxing information to other providers, hospitals, laboratories, and other entities involved in the treatment of the patient, simply verify the fax number of the intended recipient.</a:t>
            </a:r>
          </a:p>
          <a:p>
            <a:pPr marL="2176272" lvl="4" indent="-283464">
              <a:spcBef>
                <a:spcPts val="24"/>
              </a:spcBef>
            </a:pPr>
            <a:endParaRPr lang="en-US" sz="100" dirty="0" smtClean="0"/>
          </a:p>
          <a:p>
            <a:pPr marL="2176272" lvl="4" indent="-283464">
              <a:spcBef>
                <a:spcPts val="24"/>
              </a:spcBef>
            </a:pPr>
            <a:r>
              <a:rPr lang="en-US" sz="1000" dirty="0" smtClean="0"/>
              <a:t>When faxing information upon patient request, verify the fax number and document the request in the patient’s chart. Verify the patient’s name and date of birth to ensure the correct information is sent.</a:t>
            </a:r>
          </a:p>
          <a:p>
            <a:pPr marL="2176272" lvl="4" indent="-283464">
              <a:spcBef>
                <a:spcPts val="24"/>
              </a:spcBef>
            </a:pPr>
            <a:endParaRPr lang="en-US" sz="100" dirty="0" smtClean="0"/>
          </a:p>
          <a:p>
            <a:pPr marL="2176272" lvl="4" indent="-283464">
              <a:spcBef>
                <a:spcPts val="24"/>
              </a:spcBef>
            </a:pPr>
            <a:r>
              <a:rPr lang="en-US" sz="1000" dirty="0" smtClean="0"/>
              <a:t>Emailing EPHI requires encryption of the data to prevent a privacy breach, should the transmission be intercepted. However, if a patient requests that his/her EPHI be emailed, he/she must be informed of the risk of interception, and if the patient accepts the risk, the request should be honored and documented in the patient’s chart. In addition, the same identity verification methods used for faxing will be used to ensure email messages are sent to intended recipients.</a:t>
            </a:r>
          </a:p>
          <a:p>
            <a:pPr marL="2176272" lvl="4" indent="-283464">
              <a:spcBef>
                <a:spcPts val="24"/>
              </a:spcBef>
            </a:pPr>
            <a:endParaRPr lang="en-US" sz="400" dirty="0" smtClean="0"/>
          </a:p>
          <a:p>
            <a:pPr marL="804672" lvl="1" indent="-283464">
              <a:spcBef>
                <a:spcPts val="24"/>
              </a:spcBef>
            </a:pPr>
            <a:r>
              <a:rPr lang="en-US" sz="1100" dirty="0" smtClean="0"/>
              <a:t>In all cases, ensure that the amount of PHI disclosed is the minimum necessary for the purpose of the transmission.</a:t>
            </a:r>
          </a:p>
          <a:p>
            <a:pPr marL="804672" lvl="1" indent="-283464">
              <a:spcBef>
                <a:spcPts val="24"/>
              </a:spcBef>
            </a:pPr>
            <a:endParaRPr lang="en-US" sz="900" dirty="0" smtClean="0"/>
          </a:p>
          <a:p>
            <a:pPr marL="347472" indent="-283464">
              <a:spcBef>
                <a:spcPts val="24"/>
              </a:spcBef>
            </a:pPr>
            <a:r>
              <a:rPr lang="en-US" sz="1200" b="1" dirty="0" smtClean="0">
                <a:solidFill>
                  <a:srgbClr val="00B0F0"/>
                </a:solidFill>
              </a:rPr>
              <a:t>Confidentiality Requirements</a:t>
            </a:r>
          </a:p>
          <a:p>
            <a:pPr marL="347472" indent="-283464">
              <a:spcBef>
                <a:spcPts val="24"/>
              </a:spcBef>
            </a:pPr>
            <a:endParaRPr lang="en-US" sz="400" b="1" dirty="0" smtClean="0">
              <a:solidFill>
                <a:srgbClr val="00B0F0"/>
              </a:solidFill>
            </a:endParaRPr>
          </a:p>
          <a:p>
            <a:pPr marL="804672" lvl="1" indent="-283464">
              <a:spcBef>
                <a:spcPts val="24"/>
              </a:spcBef>
            </a:pPr>
            <a:r>
              <a:rPr lang="en-US" sz="1100" dirty="0" smtClean="0"/>
              <a:t>The Privacy Rule requires a practice to maintain the confidentiality of a patient’s PHI. The Rule also holds a practice responsible for ensuring that its employees, agents, and vendors or business associates are accountable for the confidentiality of PHI.</a:t>
            </a:r>
          </a:p>
          <a:p>
            <a:pPr marL="804672" lvl="1" indent="-283464">
              <a:spcBef>
                <a:spcPts val="24"/>
              </a:spcBef>
            </a:pPr>
            <a:endParaRPr lang="en-US" sz="400" dirty="0" smtClean="0"/>
          </a:p>
          <a:p>
            <a:pPr marL="804672" lvl="1" indent="-283464">
              <a:spcBef>
                <a:spcPts val="24"/>
              </a:spcBef>
            </a:pPr>
            <a:r>
              <a:rPr lang="en-US" sz="1100" dirty="0" smtClean="0"/>
              <a:t>Your employer may require you to sign a confidentiality agreement. This is a standard business requirement and enables your practice to document that it has communicated its expectations to you regarding confidentiality. Note that your responsibility for maintaining the confidentiality of PHI extends beyond your term of employment with the practice.</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lvl="0">
              <a:spcBef>
                <a:spcPct val="0"/>
              </a:spcBef>
              <a:defRPr/>
            </a:pPr>
            <a:r>
              <a:rPr kumimoji="0" lang="en-US" sz="800" b="0" i="0" u="none" strike="noStrike" kern="1200" cap="none" spc="0" normalizeH="0" baseline="0" noProof="0" dirty="0" smtClean="0">
                <a:ln>
                  <a:noFill/>
                </a:ln>
                <a:effectLst/>
                <a:uLnTx/>
                <a:uFillTx/>
                <a:latin typeface="+mj-lt"/>
                <a:ea typeface="+mj-ea"/>
                <a:cs typeface="+mj-cs"/>
              </a:rPr>
              <a:t>2018 Employee HIPAA </a:t>
            </a:r>
            <a:r>
              <a:rPr kumimoji="0" lang="en-US" sz="800" b="0" i="0" u="none" strike="noStrike" kern="1200" cap="none" spc="0" normalizeH="0" noProof="0" dirty="0" smtClean="0">
                <a:ln>
                  <a:noFill/>
                </a:ln>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Annual Employee HIPAA Training</a:t>
            </a:r>
            <a:endParaRPr lang="en-US" dirty="0"/>
          </a:p>
        </p:txBody>
      </p:sp>
      <p:sp>
        <p:nvSpPr>
          <p:cNvPr id="5" name="Content Placeholder 4"/>
          <p:cNvSpPr>
            <a:spLocks noGrp="1"/>
          </p:cNvSpPr>
          <p:nvPr>
            <p:ph idx="1"/>
          </p:nvPr>
        </p:nvSpPr>
        <p:spPr>
          <a:xfrm>
            <a:off x="1554480" y="557784"/>
            <a:ext cx="7589520" cy="5678478"/>
          </a:xfrm>
        </p:spPr>
        <p:txBody>
          <a:bodyPr lIns="0" tIns="0" rIns="0" bIns="0">
            <a:spAutoFit/>
          </a:bodyPr>
          <a:lstStyle/>
          <a:p>
            <a:pPr marL="804672" lvl="1" indent="-283464">
              <a:spcBef>
                <a:spcPts val="24"/>
              </a:spcBef>
            </a:pPr>
            <a:r>
              <a:rPr lang="en-US" sz="1100" dirty="0" smtClean="0"/>
              <a:t>The Rule also has a requirement known as “minimum necessary information”. This applies to PHI that you access within the practice as well as PHI that you disclose to entities outside of the practice. This rule requires that you only access PHI that is required for the performance of your assigned duties for the practice. The goal is to ensure that the PHI of a patient is only used as necessary for treatment, payment, or healthcare operations.</a:t>
            </a:r>
          </a:p>
          <a:p>
            <a:pPr marL="804672" lvl="1" indent="-283464">
              <a:spcBef>
                <a:spcPts val="24"/>
              </a:spcBef>
            </a:pPr>
            <a:endParaRPr lang="en-US" sz="500" dirty="0" smtClean="0"/>
          </a:p>
          <a:p>
            <a:pPr marL="804672" lvl="1" indent="-283464">
              <a:spcBef>
                <a:spcPts val="24"/>
              </a:spcBef>
            </a:pPr>
            <a:r>
              <a:rPr lang="en-US" sz="1100" dirty="0" smtClean="0"/>
              <a:t>Minimum necessary information also applies to PHI that is disclosed to entities outside the practice. An authorization or request for PHI will identify what PHI is to be disclosed. In some cases it may be necessary to disclose the patient’s entire medical record. In any case, ensure that only the minimum necessary information is disclosed</a:t>
            </a:r>
            <a:r>
              <a:rPr lang="en-US" sz="1100" dirty="0" smtClean="0"/>
              <a:t>. However, the minimum necessary standard does not apply to disclosures made for treatment purposes.</a:t>
            </a:r>
            <a:endParaRPr lang="en-US" sz="1100" dirty="0" smtClean="0"/>
          </a:p>
          <a:p>
            <a:pPr marL="804672" lvl="0" indent="-283464">
              <a:spcBef>
                <a:spcPts val="24"/>
              </a:spcBef>
              <a:buFont typeface="Calibri" pitchFamily="34" charset="0"/>
              <a:buChar char="–"/>
              <a:defRPr/>
            </a:pPr>
            <a:endParaRPr lang="en-US" sz="500" dirty="0" smtClean="0"/>
          </a:p>
          <a:p>
            <a:pPr marL="804672" lvl="0" indent="-283464">
              <a:spcBef>
                <a:spcPts val="24"/>
              </a:spcBef>
              <a:buFont typeface="Calibri" pitchFamily="34" charset="0"/>
              <a:buChar char="–"/>
              <a:defRPr/>
            </a:pPr>
            <a:r>
              <a:rPr lang="en-US" sz="1200" dirty="0" smtClean="0"/>
              <a:t>HIPAA’s Privacy Rule recommends the use of identity verification in order to limit the potential for disclosure of PHI to unauthorized individuals. Specifically, the Privacy Rule requires a practice to verify the identity of a person or entity with whom the practice is unfamiliar when fulfilling requests for disclosure of PHI. The use of identity verification is an excellent method for preventing privacy breach incidents.</a:t>
            </a:r>
          </a:p>
          <a:p>
            <a:pPr marL="804672" lvl="0" indent="-283464">
              <a:spcBef>
                <a:spcPts val="24"/>
              </a:spcBef>
              <a:buFont typeface="Calibri" pitchFamily="34" charset="0"/>
              <a:buChar char="–"/>
              <a:defRPr/>
            </a:pPr>
            <a:endParaRPr lang="en-US" sz="500" dirty="0" smtClean="0"/>
          </a:p>
          <a:p>
            <a:pPr marL="804672" lvl="0" indent="-283464">
              <a:spcBef>
                <a:spcPts val="24"/>
              </a:spcBef>
              <a:buFont typeface="Calibri" pitchFamily="34" charset="0"/>
              <a:buChar char="–"/>
              <a:defRPr/>
            </a:pPr>
            <a:r>
              <a:rPr lang="en-US" sz="1200" dirty="0" smtClean="0"/>
              <a:t>Identity theft can range from fraudulent use of credit cards to a complete takeover of another person’s identity. Perhaps one of the more common uses of another person’s identity occurs when a person obtains services under another person’s insurance. For a practice, the cost of a fraudulent insurance claim will come back to the practice the same as a fraudulent credit card charge.</a:t>
            </a:r>
          </a:p>
          <a:p>
            <a:pPr marL="804672" lvl="0" indent="-283464">
              <a:spcBef>
                <a:spcPts val="24"/>
              </a:spcBef>
              <a:buFont typeface="Calibri" pitchFamily="34" charset="0"/>
              <a:buChar char="–"/>
              <a:defRPr/>
            </a:pPr>
            <a:endParaRPr lang="en-US" sz="500" dirty="0" smtClean="0"/>
          </a:p>
          <a:p>
            <a:pPr marL="804672" lvl="0" indent="-283464">
              <a:spcBef>
                <a:spcPts val="24"/>
              </a:spcBef>
              <a:buFont typeface="Calibri" pitchFamily="34" charset="0"/>
              <a:buChar char="–"/>
              <a:defRPr/>
            </a:pPr>
            <a:r>
              <a:rPr lang="en-US" sz="1200" dirty="0" smtClean="0"/>
              <a:t>With the responsibility of protecting patient information, the use of identity verification is a control measure that helps to limit disclosing of information in an unauthorized manner.</a:t>
            </a:r>
          </a:p>
          <a:p>
            <a:pPr marL="804672" lvl="0" indent="-283464">
              <a:spcBef>
                <a:spcPts val="24"/>
              </a:spcBef>
              <a:buFont typeface="Calibri" pitchFamily="34" charset="0"/>
              <a:buChar char="–"/>
              <a:defRPr/>
            </a:pPr>
            <a:endParaRPr lang="en-US" sz="500" dirty="0" smtClean="0"/>
          </a:p>
          <a:p>
            <a:pPr marL="804672" lvl="0" indent="-283464">
              <a:spcBef>
                <a:spcPts val="24"/>
              </a:spcBef>
              <a:buFont typeface="Calibri" pitchFamily="34" charset="0"/>
              <a:buChar char="–"/>
              <a:defRPr/>
            </a:pPr>
            <a:r>
              <a:rPr lang="en-US" sz="1200" dirty="0" smtClean="0"/>
              <a:t>HIPAA’s Privacy Rule includes a verification standard (45 CFR 164.514 (h) (</a:t>
            </a:r>
            <a:r>
              <a:rPr lang="en-US" sz="1200" dirty="0" err="1" smtClean="0"/>
              <a:t>i</a:t>
            </a:r>
            <a:r>
              <a:rPr lang="en-US" sz="1200" dirty="0" smtClean="0"/>
              <a:t>)) that provides a practice with the right to require oral or written documentation, statement, or representation of the identity and authority of any person to have access to patient information if the identity or authority is unknown. Simply put, the Privacy Rule allows practices to require verification, if the practice is not sure of the identity of the person or entity making the request.</a:t>
            </a:r>
          </a:p>
          <a:p>
            <a:pPr marL="804672" lvl="0" indent="-283464">
              <a:spcBef>
                <a:spcPts val="24"/>
              </a:spcBef>
              <a:buFont typeface="Calibri" pitchFamily="34" charset="0"/>
              <a:buChar char="–"/>
              <a:defRPr/>
            </a:pPr>
            <a:endParaRPr lang="en-US" sz="500" dirty="0" smtClean="0"/>
          </a:p>
          <a:p>
            <a:pPr marL="804672" lvl="0" indent="-283464">
              <a:spcBef>
                <a:spcPts val="24"/>
              </a:spcBef>
              <a:buFont typeface="Calibri" pitchFamily="34" charset="0"/>
              <a:buChar char="–"/>
              <a:defRPr/>
            </a:pPr>
            <a:r>
              <a:rPr lang="en-US" sz="1200" dirty="0" smtClean="0"/>
              <a:t>To be clear, identity verification can be required (assuming your practice is unfamiliar with the identity of the person or entity requesting the information) whether the request for disclosure of PHI comes from a person (the patient or another person), a business entity, or another provider (another practice, a hospital, etc.) as part of compliance with the Privacy Rule. </a:t>
            </a:r>
          </a:p>
          <a:p>
            <a:pPr marL="804672" lvl="1" indent="-283464">
              <a:spcBef>
                <a:spcPts val="24"/>
              </a:spcBef>
            </a:pPr>
            <a:endParaRPr lang="en-US" sz="1100" dirty="0" smtClean="0"/>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lvl="0">
              <a:spcBef>
                <a:spcPct val="0"/>
              </a:spcBef>
              <a:defRPr/>
            </a:pPr>
            <a:r>
              <a:rPr kumimoji="0" lang="en-US" sz="800" b="0" i="0" u="none" strike="noStrike" kern="1200" cap="none" spc="0" normalizeH="0" baseline="0" noProof="0" dirty="0" smtClean="0">
                <a:ln>
                  <a:noFill/>
                </a:ln>
                <a:effectLst/>
                <a:uLnTx/>
                <a:uFillTx/>
                <a:latin typeface="+mj-lt"/>
                <a:ea typeface="+mj-ea"/>
                <a:cs typeface="+mj-cs"/>
              </a:rPr>
              <a:t>2018 Employee HIPAA </a:t>
            </a:r>
            <a:r>
              <a:rPr kumimoji="0" lang="en-US" sz="800" b="0" i="0" u="none" strike="noStrike" kern="1200" cap="none" spc="0" normalizeH="0" noProof="0" dirty="0" smtClean="0">
                <a:ln>
                  <a:noFill/>
                </a:ln>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0" y="914400"/>
            <a:ext cx="861774"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IDENTITY VERIFICATION POLICIES</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Annual Employee HIPAA Training</a:t>
            </a:r>
            <a:endParaRPr lang="en-US" dirty="0"/>
          </a:p>
        </p:txBody>
      </p:sp>
      <p:sp>
        <p:nvSpPr>
          <p:cNvPr id="6" name="Content Placeholder 5"/>
          <p:cNvSpPr>
            <a:spLocks noGrp="1"/>
          </p:cNvSpPr>
          <p:nvPr>
            <p:ph sz="half" idx="2"/>
          </p:nvPr>
        </p:nvSpPr>
        <p:spPr>
          <a:xfrm>
            <a:off x="0" y="557784"/>
            <a:ext cx="9144000" cy="4270400"/>
          </a:xfrm>
        </p:spPr>
        <p:txBody>
          <a:bodyPr lIns="0" tIns="0" rIns="0" bIns="0">
            <a:spAutoFit/>
          </a:bodyPr>
          <a:lstStyle/>
          <a:p>
            <a:pPr marL="347472" indent="-283464">
              <a:spcBef>
                <a:spcPts val="24"/>
              </a:spcBef>
            </a:pPr>
            <a:r>
              <a:rPr lang="en-US" sz="1200" b="1" dirty="0" smtClean="0">
                <a:solidFill>
                  <a:srgbClr val="00B0F0"/>
                </a:solidFill>
              </a:rPr>
              <a:t>Examples of Identity Verification Procedures</a:t>
            </a:r>
          </a:p>
          <a:p>
            <a:pPr marL="747522" lvl="1" indent="-283464">
              <a:spcBef>
                <a:spcPts val="24"/>
              </a:spcBef>
            </a:pPr>
            <a:endParaRPr lang="en-US" sz="500" b="1" dirty="0" smtClean="0">
              <a:solidFill>
                <a:srgbClr val="00B0F0"/>
              </a:solidFill>
            </a:endParaRPr>
          </a:p>
          <a:p>
            <a:pPr marL="804672" lvl="1" indent="-283464">
              <a:spcBef>
                <a:spcPts val="24"/>
              </a:spcBef>
            </a:pPr>
            <a:r>
              <a:rPr lang="en-US" sz="1100" dirty="0" smtClean="0"/>
              <a:t>The following examples of identity verification procedures are intended to serve as a guide for common occurrences in healthcare. Check with your practice’s Privacy Officer to confirm the recommended procedures for your practice.</a:t>
            </a:r>
          </a:p>
          <a:p>
            <a:pPr marL="804672" lvl="1" indent="-283464">
              <a:spcBef>
                <a:spcPts val="24"/>
              </a:spcBef>
            </a:pPr>
            <a:endParaRPr lang="en-US" sz="500" b="1" i="1" dirty="0" smtClean="0"/>
          </a:p>
          <a:p>
            <a:pPr marL="804672" lvl="1" indent="-283464">
              <a:spcBef>
                <a:spcPts val="24"/>
              </a:spcBef>
            </a:pPr>
            <a:r>
              <a:rPr lang="en-US" sz="1100" b="1" i="1" dirty="0" smtClean="0"/>
              <a:t>A Request for PHI Made in Person</a:t>
            </a:r>
          </a:p>
          <a:p>
            <a:pPr marL="1261872" lvl="2" indent="-283464">
              <a:spcBef>
                <a:spcPts val="24"/>
              </a:spcBef>
            </a:pPr>
            <a:endParaRPr lang="en-US" sz="400" dirty="0" smtClean="0"/>
          </a:p>
          <a:p>
            <a:pPr marL="1261872" lvl="2" indent="-283464">
              <a:spcBef>
                <a:spcPts val="24"/>
              </a:spcBef>
            </a:pPr>
            <a:r>
              <a:rPr lang="en-US" sz="1050" dirty="0" smtClean="0"/>
              <a:t>This is a request that will normally be made by a patient or his/her authorized representative. If the patient is known to the practice (i.e., the employee handling the request knows the patient by sight verification or possible photo match from your HER system), you could process the request without further verification procedures. If the patient or person is unknown to the practice, identity can be verified by:</a:t>
            </a:r>
          </a:p>
          <a:p>
            <a:pPr marL="1714500" lvl="3" indent="-283464">
              <a:spcBef>
                <a:spcPts val="24"/>
              </a:spcBef>
              <a:buFont typeface="+mj-lt"/>
              <a:buAutoNum type="arabicPeriod"/>
            </a:pPr>
            <a:endParaRPr lang="en-US" sz="300" dirty="0" smtClean="0"/>
          </a:p>
          <a:p>
            <a:pPr marL="1714500" lvl="3" indent="-283464">
              <a:spcBef>
                <a:spcPts val="24"/>
              </a:spcBef>
              <a:buFont typeface="+mj-lt"/>
              <a:buAutoNum type="arabicPeriod"/>
            </a:pPr>
            <a:r>
              <a:rPr lang="en-US" sz="1000" dirty="0" smtClean="0"/>
              <a:t>Requiring one piece of tangible identification (preferably a photo ID) such as a driver’s license, military ID, employment identification badge or card, passport, or other government-issued identification)</a:t>
            </a:r>
          </a:p>
          <a:p>
            <a:pPr marL="1714500" lvl="3" indent="-283464">
              <a:spcBef>
                <a:spcPts val="24"/>
              </a:spcBef>
              <a:buFont typeface="+mj-lt"/>
              <a:buAutoNum type="arabicPeriod"/>
            </a:pPr>
            <a:endParaRPr lang="en-US" sz="300" dirty="0" smtClean="0"/>
          </a:p>
          <a:p>
            <a:pPr marL="1714500" lvl="3" indent="-283464">
              <a:spcBef>
                <a:spcPts val="24"/>
              </a:spcBef>
              <a:buFont typeface="+mj-lt"/>
              <a:buAutoNum type="arabicPeriod"/>
            </a:pPr>
            <a:r>
              <a:rPr lang="en-US" sz="1000" dirty="0" smtClean="0"/>
              <a:t>If the person is requesting his/her own patient information, the name on the record should match the identification.</a:t>
            </a:r>
          </a:p>
          <a:p>
            <a:pPr marL="1714500" lvl="3" indent="-283464">
              <a:spcBef>
                <a:spcPts val="24"/>
              </a:spcBef>
              <a:buFont typeface="+mj-lt"/>
              <a:buAutoNum type="arabicPeriod"/>
            </a:pPr>
            <a:endParaRPr lang="en-US" sz="300" dirty="0" smtClean="0"/>
          </a:p>
          <a:p>
            <a:pPr marL="1714500" lvl="3" indent="-283464">
              <a:spcBef>
                <a:spcPts val="24"/>
              </a:spcBef>
              <a:buFont typeface="+mj-lt"/>
              <a:buAutoNum type="arabicPeriod"/>
            </a:pPr>
            <a:r>
              <a:rPr lang="en-US" sz="1000" dirty="0" smtClean="0"/>
              <a:t>If the person requesting the PHI is not the patient listed on the record, you should verify that he/she is an authorized representative. This means looking in the chart to locate an authorization signed by the patient. An authorization, signed by the patient, gives another person the authority to access all or part of the patient’s information, depending upon the </a:t>
            </a:r>
            <a:r>
              <a:rPr lang="en-US" sz="1000" i="1" dirty="0" smtClean="0"/>
              <a:t>type</a:t>
            </a:r>
            <a:r>
              <a:rPr lang="en-US" sz="1000" dirty="0" smtClean="0"/>
              <a:t> of authorization.</a:t>
            </a:r>
          </a:p>
          <a:p>
            <a:pPr marL="1261872" lvl="2" indent="-283464">
              <a:spcBef>
                <a:spcPts val="24"/>
              </a:spcBef>
            </a:pPr>
            <a:endParaRPr lang="en-US" sz="400" dirty="0" smtClean="0"/>
          </a:p>
          <a:p>
            <a:pPr marL="1261872" lvl="2" indent="-283464">
              <a:spcBef>
                <a:spcPts val="24"/>
              </a:spcBef>
            </a:pPr>
            <a:r>
              <a:rPr lang="en-US" sz="1000" dirty="0" smtClean="0"/>
              <a:t>If there is a discrepancy with identification, or for cases in which you are unable to satisfactorily verify the identity of the person making the request for PHI, you may refer to the individual in your practice that is designated to handle these situations.</a:t>
            </a:r>
          </a:p>
          <a:p>
            <a:pPr marL="804672" lvl="1" indent="-283464">
              <a:spcBef>
                <a:spcPts val="24"/>
              </a:spcBef>
            </a:pPr>
            <a:endParaRPr lang="en-US" sz="500" b="1" i="1" dirty="0" smtClean="0"/>
          </a:p>
          <a:p>
            <a:pPr marL="804672" lvl="1" indent="-283464">
              <a:spcBef>
                <a:spcPts val="24"/>
              </a:spcBef>
            </a:pPr>
            <a:r>
              <a:rPr lang="en-US" sz="1100" b="1" i="1" dirty="0" smtClean="0"/>
              <a:t>Requests by Another Practice or Other Covered Entity</a:t>
            </a:r>
          </a:p>
          <a:p>
            <a:pPr marL="1261872" lvl="2" indent="-283464">
              <a:spcBef>
                <a:spcPts val="24"/>
              </a:spcBef>
            </a:pPr>
            <a:endParaRPr lang="en-US" sz="400" dirty="0" smtClean="0"/>
          </a:p>
          <a:p>
            <a:pPr marL="1261872" lvl="2" indent="-283464">
              <a:spcBef>
                <a:spcPts val="24"/>
              </a:spcBef>
            </a:pPr>
            <a:r>
              <a:rPr lang="en-US" sz="1050" dirty="0" smtClean="0"/>
              <a:t>Requests for patient information may also come from other practices or covered entities. Such requests may be made by telephone or mail.</a:t>
            </a:r>
          </a:p>
          <a:p>
            <a:pPr marL="1261872" lvl="2" indent="-283464">
              <a:spcBef>
                <a:spcPts val="24"/>
              </a:spcBef>
            </a:pPr>
            <a:endParaRPr lang="en-US" sz="400" dirty="0" smtClean="0"/>
          </a:p>
          <a:p>
            <a:pPr marL="1261872" lvl="2" indent="-283464">
              <a:spcBef>
                <a:spcPts val="24"/>
              </a:spcBef>
            </a:pPr>
            <a:r>
              <a:rPr lang="en-US" sz="1050" dirty="0" smtClean="0"/>
              <a:t>When requests for patient information are made by telephone, you may use various methods to verify the identity of the caller if unknown to your practice. You may inform the caller that you will return his/her call, and use a published phone number (obtained through Internet search or other method) to make the return call. If there are no discrepancies, and the caller can be reached through the entity’s published number, you may comply with the request. Verification for mail requests can be handled in a similar manner. Verify that the mailing address provided in the request matches the covered entity’s address.</a:t>
            </a:r>
          </a:p>
        </p:txBody>
      </p:sp>
      <p:sp>
        <p:nvSpPr>
          <p:cNvPr id="12" name="Title 1"/>
          <p:cNvSpPr txBox="1">
            <a:spLocks/>
          </p:cNvSpPr>
          <p:nvPr/>
        </p:nvSpPr>
        <p:spPr>
          <a:xfrm>
            <a:off x="0" y="6596390"/>
            <a:ext cx="9144000" cy="246221"/>
          </a:xfrm>
          <a:prstGeom prst="rect">
            <a:avLst/>
          </a:prstGeom>
        </p:spPr>
        <p:txBody>
          <a:bodyPr vert="horz" lIns="0" tIns="0" rIns="0" bIns="0" rtlCol="0" anchor="ctr">
            <a:spAutoFit/>
          </a:bodyPr>
          <a:lstStyle/>
          <a:p>
            <a:pPr lvl="0">
              <a:spcBef>
                <a:spcPct val="0"/>
              </a:spcBef>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2018 Employee HIPAA </a:t>
            </a:r>
            <a:r>
              <a:rPr kumimoji="0" lang="en-US" sz="800" b="0" i="0" u="none" strike="noStrike" kern="1200" cap="none" spc="0" normalizeH="0" noProof="0" dirty="0" smtClean="0">
                <a:ln>
                  <a:noFill/>
                </a:ln>
                <a:solidFill>
                  <a:schemeClr val="bg1"/>
                </a:solidFill>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13" name="Title 1"/>
          <p:cNvSpPr txBox="1">
            <a:spLocks/>
          </p:cNvSpPr>
          <p:nvPr/>
        </p:nvSpPr>
        <p:spPr>
          <a:xfrm>
            <a:off x="2194560" y="5861304"/>
            <a:ext cx="6949440" cy="430887"/>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IDENTITY VERIFICATION POLICIES</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41707837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Annual Employee HIPAA Training</a:t>
            </a:r>
            <a:endParaRPr lang="en-US" dirty="0"/>
          </a:p>
        </p:txBody>
      </p:sp>
      <p:sp>
        <p:nvSpPr>
          <p:cNvPr id="5" name="Content Placeholder 4"/>
          <p:cNvSpPr>
            <a:spLocks noGrp="1"/>
          </p:cNvSpPr>
          <p:nvPr>
            <p:ph idx="1"/>
          </p:nvPr>
        </p:nvSpPr>
        <p:spPr>
          <a:xfrm>
            <a:off x="1554480" y="557784"/>
            <a:ext cx="7589520" cy="6278642"/>
          </a:xfrm>
        </p:spPr>
        <p:txBody>
          <a:bodyPr lIns="0" tIns="0" rIns="0" bIns="0">
            <a:spAutoFit/>
          </a:bodyPr>
          <a:lstStyle/>
          <a:p>
            <a:pPr marL="347472" indent="-283464">
              <a:spcBef>
                <a:spcPts val="24"/>
              </a:spcBef>
            </a:pPr>
            <a:r>
              <a:rPr lang="en-US" sz="1200" dirty="0" smtClean="0"/>
              <a:t>Growing concern over the security of personal information has resulted in a HIPAA requirement for providing patients with notification in the event of a breach or unauthorized disclosure of PHI. It is believe that notification will enable a patient to mitigate financial or other harm that could result from the breach.</a:t>
            </a:r>
          </a:p>
          <a:p>
            <a:pPr marL="347472" indent="-283464">
              <a:spcBef>
                <a:spcPts val="24"/>
              </a:spcBef>
            </a:pPr>
            <a:endParaRPr lang="en-US" sz="500" dirty="0" smtClean="0"/>
          </a:p>
          <a:p>
            <a:pPr marL="347472" indent="-283464">
              <a:spcBef>
                <a:spcPts val="24"/>
              </a:spcBef>
            </a:pPr>
            <a:r>
              <a:rPr lang="en-US" sz="1200" dirty="0" smtClean="0"/>
              <a:t>A breach is defined as an unauthorized acquisition, access, use or disclosure of unsecured PHI (that compromises the security or privacy of such information) by a member of the practice’s workforce, person working under the authority of the practice, or a business associate of the practice. A privacy breach covers printed and electronic formats of PHI.</a:t>
            </a:r>
          </a:p>
          <a:p>
            <a:pPr marL="347472" indent="-283464">
              <a:spcBef>
                <a:spcPts val="24"/>
              </a:spcBef>
            </a:pPr>
            <a:endParaRPr lang="en-US" sz="500" dirty="0" smtClean="0"/>
          </a:p>
          <a:p>
            <a:pPr marL="347472" indent="-283464">
              <a:spcBef>
                <a:spcPts val="24"/>
              </a:spcBef>
            </a:pPr>
            <a:r>
              <a:rPr lang="en-US" sz="1200" dirty="0" smtClean="0"/>
              <a:t>A breach of PHI could include a lost or stolen device (i.e., computer, smart phone, etc.) that has unsecured patient information stored on it. An unsecured flash drive or other mobile media, such as a CD or DVD containing patient information, would also present a possible breach. A lost chart or other printed material containing patient information would also be considered a potential breach, because you cannot encrypt or otherwise protect such information. Faxing a patient’s information to the wrong fax number also constitutes a potential breach of unsecured PHI (if it is faxed to an unknown entity or to a recipient that is not also subject to HIPAA regulations).</a:t>
            </a:r>
          </a:p>
          <a:p>
            <a:pPr marL="347472" indent="-283464">
              <a:spcBef>
                <a:spcPts val="24"/>
              </a:spcBef>
            </a:pPr>
            <a:endParaRPr lang="en-US" sz="500" dirty="0" smtClean="0"/>
          </a:p>
          <a:p>
            <a:pPr marL="347472" indent="-283464">
              <a:spcBef>
                <a:spcPts val="24"/>
              </a:spcBef>
            </a:pPr>
            <a:r>
              <a:rPr lang="en-US" sz="1200" dirty="0" smtClean="0"/>
              <a:t>PHI is considered secure if it has been rendered unusable, unreadable, or indecipherable to unauthorized individuals (using technologies and methods specified by HHS). This means that the information has been encrypted or, in the case of printed hard copy materials such as medical records, shredded or otherwise destroyed so that it can neither be read nor reassembled.</a:t>
            </a:r>
          </a:p>
          <a:p>
            <a:pPr marL="347472" indent="-283464">
              <a:spcBef>
                <a:spcPts val="24"/>
              </a:spcBef>
            </a:pPr>
            <a:endParaRPr lang="en-US" sz="500" b="1" dirty="0" smtClean="0">
              <a:solidFill>
                <a:srgbClr val="00B0F0"/>
              </a:solidFill>
            </a:endParaRPr>
          </a:p>
          <a:p>
            <a:pPr marL="347472" indent="-283464">
              <a:spcBef>
                <a:spcPts val="24"/>
              </a:spcBef>
            </a:pPr>
            <a:r>
              <a:rPr lang="en-US" sz="1200" b="1" dirty="0" smtClean="0">
                <a:solidFill>
                  <a:srgbClr val="00B0F0"/>
                </a:solidFill>
              </a:rPr>
              <a:t>Discovery of a Breach</a:t>
            </a:r>
          </a:p>
          <a:p>
            <a:pPr marL="804672" lvl="1">
              <a:spcBef>
                <a:spcPts val="24"/>
              </a:spcBef>
            </a:pPr>
            <a:endParaRPr lang="en-US" sz="300" dirty="0" smtClean="0"/>
          </a:p>
          <a:p>
            <a:pPr marL="804672" lvl="1">
              <a:spcBef>
                <a:spcPts val="24"/>
              </a:spcBef>
            </a:pPr>
            <a:r>
              <a:rPr lang="en-US" sz="1100" dirty="0" smtClean="0"/>
              <a:t>Every member of the workforce should be alert and notify the Privacy Manager if there is a reason to believe that a privacy breach has occurred. Upon discovery of a breach, a practice is required to begin and document a complete investigation of the incident. An investigation enables a practice to determine whether a breach has occurred, identify the source or cause, take corrective actions to limit any recurrence, and gather information it needs to provide to patients affected by the breach.</a:t>
            </a:r>
          </a:p>
          <a:p>
            <a:pPr marL="347472" indent="-283464">
              <a:spcBef>
                <a:spcPts val="24"/>
              </a:spcBef>
            </a:pPr>
            <a:endParaRPr lang="en-US" sz="500" b="1" dirty="0" smtClean="0">
              <a:solidFill>
                <a:srgbClr val="00B0F0"/>
              </a:solidFill>
            </a:endParaRPr>
          </a:p>
          <a:p>
            <a:pPr marL="347472" indent="-283464">
              <a:spcBef>
                <a:spcPts val="24"/>
              </a:spcBef>
            </a:pPr>
            <a:r>
              <a:rPr lang="en-US" sz="1200" b="1" dirty="0" smtClean="0">
                <a:solidFill>
                  <a:srgbClr val="00B0F0"/>
                </a:solidFill>
              </a:rPr>
              <a:t>Notification to Patients, Media and HHS</a:t>
            </a:r>
          </a:p>
          <a:p>
            <a:pPr marL="804672" lvl="1">
              <a:spcBef>
                <a:spcPts val="24"/>
              </a:spcBef>
            </a:pPr>
            <a:endParaRPr lang="en-US" sz="300" dirty="0" smtClean="0"/>
          </a:p>
          <a:p>
            <a:pPr marL="804672" lvl="1">
              <a:spcBef>
                <a:spcPts val="24"/>
              </a:spcBef>
            </a:pPr>
            <a:r>
              <a:rPr lang="en-US" sz="1100" dirty="0" smtClean="0"/>
              <a:t>Following a breach, a practice is required to make notification to the patient(s) as soon as is reasonable, but no later than 60 calendar days after the discovery of a breach by the practice. The intent is to make a notification as soon as there is confirmation of the breach. If needed, a practice may provide all of the required information to the patient in multiple notices, as the practice obtains the information.</a:t>
            </a:r>
          </a:p>
          <a:p>
            <a:pPr marL="804672" lvl="1">
              <a:spcBef>
                <a:spcPts val="24"/>
              </a:spcBef>
            </a:pPr>
            <a:endParaRPr lang="en-US" sz="300" dirty="0" smtClean="0"/>
          </a:p>
          <a:p>
            <a:pPr marL="804672" lvl="1">
              <a:spcBef>
                <a:spcPts val="24"/>
              </a:spcBef>
            </a:pPr>
            <a:r>
              <a:rPr lang="en-US" sz="1100" dirty="0" smtClean="0"/>
              <a:t>A practice is required to provide notification to media (print or broadcast) for a breach that involves 500 or more residents of a State or jurisdiction. Notices to the media are in addition to those provided for individuals, and are not meant to replace the notice to individuals. Additionally, the practice is required to notify the Department of Health and Human Services (HHS) of all confirmed breaches. Breaches involving 500 or more individuals will require immediate notification to HHS, while smaller breaches will be reported annually.</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lvl="0">
              <a:spcBef>
                <a:spcPct val="0"/>
              </a:spcBef>
              <a:defRPr/>
            </a:pPr>
            <a:r>
              <a:rPr kumimoji="0" lang="en-US" sz="800" b="0" i="0" u="none" strike="noStrike" kern="1200" cap="none" spc="0" normalizeH="0" baseline="0" noProof="0" dirty="0" smtClean="0">
                <a:ln>
                  <a:noFill/>
                </a:ln>
                <a:effectLst/>
                <a:uLnTx/>
                <a:uFillTx/>
                <a:latin typeface="+mj-lt"/>
                <a:ea typeface="+mj-ea"/>
                <a:cs typeface="+mj-cs"/>
              </a:rPr>
              <a:t>2018 Employee HIPAA </a:t>
            </a:r>
            <a:r>
              <a:rPr kumimoji="0" lang="en-US" sz="800" b="0" i="0" u="none" strike="noStrike" kern="1200" cap="none" spc="0" normalizeH="0" noProof="0" dirty="0" smtClean="0">
                <a:ln>
                  <a:noFill/>
                </a:ln>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PRIVACY BREACH NOTIFICATION</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Annual Employee HIPAA Training</a:t>
            </a:r>
            <a:endParaRPr lang="en-US" dirty="0"/>
          </a:p>
        </p:txBody>
      </p:sp>
      <p:sp>
        <p:nvSpPr>
          <p:cNvPr id="6" name="Content Placeholder 5"/>
          <p:cNvSpPr>
            <a:spLocks noGrp="1"/>
          </p:cNvSpPr>
          <p:nvPr>
            <p:ph sz="half" idx="2"/>
          </p:nvPr>
        </p:nvSpPr>
        <p:spPr>
          <a:xfrm>
            <a:off x="0" y="557784"/>
            <a:ext cx="9144000" cy="4916731"/>
          </a:xfrm>
        </p:spPr>
        <p:txBody>
          <a:bodyPr lIns="0" tIns="0" rIns="0" bIns="0">
            <a:spAutoFit/>
          </a:bodyPr>
          <a:lstStyle/>
          <a:p>
            <a:pPr indent="-283464">
              <a:spcBef>
                <a:spcPts val="24"/>
              </a:spcBef>
            </a:pPr>
            <a:r>
              <a:rPr lang="en-US" sz="1200" dirty="0" smtClean="0"/>
              <a:t>The Security Rule is focused on the security of PHI that is collected, created, or maintained by the practice in an </a:t>
            </a:r>
            <a:r>
              <a:rPr lang="en-US" sz="1200" u="sng" dirty="0" smtClean="0"/>
              <a:t>electronic format</a:t>
            </a:r>
            <a:r>
              <a:rPr lang="en-US" sz="1200" dirty="0" smtClean="0"/>
              <a:t>. The Rule has created a new term, electronic PHI or EPHI to identify PHI in this format.</a:t>
            </a:r>
          </a:p>
          <a:p>
            <a:pPr indent="-283464">
              <a:spcBef>
                <a:spcPts val="24"/>
              </a:spcBef>
            </a:pPr>
            <a:endParaRPr lang="en-US" sz="500" dirty="0" smtClean="0"/>
          </a:p>
          <a:p>
            <a:pPr indent="-283464">
              <a:spcBef>
                <a:spcPts val="24"/>
              </a:spcBef>
            </a:pPr>
            <a:r>
              <a:rPr lang="en-US" sz="1200" dirty="0" smtClean="0"/>
              <a:t>The majority of compliance tasks stemming from the Security Rule are accomplished at management and operational levels. However, there are parts of the Rule that affect the duties of employees who have access to EPHI. The following information addresses security issues that you should be aware of in your practice.</a:t>
            </a:r>
          </a:p>
          <a:p>
            <a:pPr indent="-283464">
              <a:spcBef>
                <a:spcPts val="24"/>
              </a:spcBef>
            </a:pPr>
            <a:endParaRPr lang="en-US" sz="900" dirty="0" smtClean="0"/>
          </a:p>
          <a:p>
            <a:pPr indent="-283464">
              <a:spcBef>
                <a:spcPts val="24"/>
              </a:spcBef>
            </a:pPr>
            <a:r>
              <a:rPr lang="en-US" sz="1200" b="1" dirty="0" smtClean="0">
                <a:solidFill>
                  <a:srgbClr val="00B0F0"/>
                </a:solidFill>
              </a:rPr>
              <a:t>Protection from Malicious Software</a:t>
            </a:r>
          </a:p>
          <a:p>
            <a:pPr indent="-283464">
              <a:spcBef>
                <a:spcPts val="24"/>
              </a:spcBef>
            </a:pPr>
            <a:endParaRPr lang="en-US" sz="400" b="1" dirty="0" smtClean="0">
              <a:solidFill>
                <a:srgbClr val="00B0F0"/>
              </a:solidFill>
            </a:endParaRPr>
          </a:p>
          <a:p>
            <a:pPr marL="804672" lvl="1" indent="-283464">
              <a:spcBef>
                <a:spcPts val="24"/>
              </a:spcBef>
            </a:pPr>
            <a:r>
              <a:rPr lang="en-US" sz="1100" dirty="0" smtClean="0"/>
              <a:t>Examples of malicious software, or malware, include viruses, Trojan horses, worms, spyware, and </a:t>
            </a:r>
            <a:r>
              <a:rPr lang="en-US" sz="1100" dirty="0" err="1" smtClean="0"/>
              <a:t>ransomware</a:t>
            </a:r>
            <a:r>
              <a:rPr lang="en-US" sz="1100" dirty="0" smtClean="0"/>
              <a:t>. There are many types of malware that can infiltrate information systems with the intent of corrupting, damaging or stealing information. There are things that you can do to prevent a malware attack:</a:t>
            </a:r>
          </a:p>
          <a:p>
            <a:pPr marL="804672" lvl="1" indent="-283464">
              <a:spcBef>
                <a:spcPts val="24"/>
              </a:spcBef>
            </a:pPr>
            <a:endParaRPr lang="en-US" sz="300" dirty="0" smtClean="0"/>
          </a:p>
          <a:p>
            <a:pPr marL="1261872" lvl="2" indent="-283464">
              <a:spcBef>
                <a:spcPts val="24"/>
              </a:spcBef>
            </a:pPr>
            <a:r>
              <a:rPr lang="en-US" sz="1050" dirty="0" smtClean="0"/>
              <a:t>Malware is often acquired through malicious email attachments, or email links that appear to come from friends, reputable companies and organizations, or other trusted sources. Caution should be exercised before opening email attachments or clicking links embedded in an email message. Many email programs have the ability to scan messages and their attachments, and prevent you from opening those that are likely to cause harm. Use any such feature that is available to you.</a:t>
            </a:r>
          </a:p>
          <a:p>
            <a:pPr marL="1261872" lvl="2" indent="-283464">
              <a:spcBef>
                <a:spcPts val="24"/>
              </a:spcBef>
            </a:pPr>
            <a:endParaRPr lang="en-US" sz="300" dirty="0" smtClean="0"/>
          </a:p>
          <a:p>
            <a:pPr marL="1261872" lvl="2" indent="-283464">
              <a:spcBef>
                <a:spcPts val="24"/>
              </a:spcBef>
            </a:pPr>
            <a:r>
              <a:rPr lang="en-US" sz="1050" dirty="0" smtClean="0"/>
              <a:t>There are many websites that are infected with various malware, and more sophisticated malware has been known to automatically download even when a mouse is only moved over a link (without clicking it). Avoid visiting unknown websites, and do not use the practice’s information systems or equipment for personal reasons.</a:t>
            </a:r>
          </a:p>
          <a:p>
            <a:pPr marL="1261872" lvl="2" indent="-283464">
              <a:spcBef>
                <a:spcPts val="24"/>
              </a:spcBef>
            </a:pPr>
            <a:endParaRPr lang="en-US" sz="300" dirty="0" smtClean="0"/>
          </a:p>
          <a:p>
            <a:pPr marL="1261872" lvl="2" indent="-283464">
              <a:spcBef>
                <a:spcPts val="24"/>
              </a:spcBef>
            </a:pPr>
            <a:r>
              <a:rPr lang="en-US" sz="1050" dirty="0" smtClean="0"/>
              <a:t>Outside media (i.e., CDs, DVDs) and software (through download or portable media) are also common sources of malware attacks. The Security Officer must approve use of any outside media or software download, and may require scanning the media or other measures to protect the practice’s information systems. Even mobile phones can be infected with malware. Do not connect a mobile phone to your computer or the practice’s network without approval from your Security Officer.</a:t>
            </a:r>
          </a:p>
          <a:p>
            <a:pPr marL="1261872" lvl="2" indent="-283464">
              <a:spcBef>
                <a:spcPts val="24"/>
              </a:spcBef>
            </a:pPr>
            <a:endParaRPr lang="en-US" sz="300" dirty="0" smtClean="0"/>
          </a:p>
          <a:p>
            <a:pPr marL="1261872" lvl="2" indent="-283464">
              <a:spcBef>
                <a:spcPts val="24"/>
              </a:spcBef>
            </a:pPr>
            <a:r>
              <a:rPr lang="en-US" sz="1050" dirty="0" smtClean="0"/>
              <a:t>If you have been asked to run malware or virus scans on your workstation, be certain that you comply, and do so at the intervals requested (e.g., daily, weekly, etc.).</a:t>
            </a:r>
          </a:p>
          <a:p>
            <a:pPr marL="1261872" lvl="2" indent="-283464">
              <a:spcBef>
                <a:spcPts val="24"/>
              </a:spcBef>
            </a:pPr>
            <a:endParaRPr lang="en-US" sz="300" dirty="0" smtClean="0"/>
          </a:p>
          <a:p>
            <a:pPr marL="1261872" lvl="2" indent="-283464">
              <a:spcBef>
                <a:spcPts val="24"/>
              </a:spcBef>
            </a:pPr>
            <a:r>
              <a:rPr lang="en-US" sz="1050" dirty="0" smtClean="0"/>
              <a:t>If you are requested to update software or firmware (that often include security patches for weaknesses that have been identified), do so in a timely manner.</a:t>
            </a:r>
          </a:p>
          <a:p>
            <a:pPr marL="1261872" lvl="2" indent="-283464">
              <a:spcBef>
                <a:spcPts val="24"/>
              </a:spcBef>
            </a:pPr>
            <a:endParaRPr lang="en-US" sz="300" dirty="0" smtClean="0"/>
          </a:p>
          <a:p>
            <a:pPr marL="2176272" lvl="2" indent="-283464">
              <a:spcBef>
                <a:spcPts val="24"/>
              </a:spcBef>
            </a:pPr>
            <a:r>
              <a:rPr lang="en-US" sz="1050" dirty="0" smtClean="0"/>
              <a:t>Immediately report any unusual messages, errors or functions that you suspect are indications of malware to your supervisor and/or the Security Officer.</a:t>
            </a:r>
          </a:p>
        </p:txBody>
      </p:sp>
      <p:sp>
        <p:nvSpPr>
          <p:cNvPr id="12" name="Title 1"/>
          <p:cNvSpPr txBox="1">
            <a:spLocks/>
          </p:cNvSpPr>
          <p:nvPr/>
        </p:nvSpPr>
        <p:spPr>
          <a:xfrm>
            <a:off x="0" y="6596390"/>
            <a:ext cx="9144000" cy="246221"/>
          </a:xfrm>
          <a:prstGeom prst="rect">
            <a:avLst/>
          </a:prstGeom>
        </p:spPr>
        <p:txBody>
          <a:bodyPr vert="horz" lIns="0" tIns="0" rIns="0" bIns="0" rtlCol="0" anchor="ctr">
            <a:spAutoFit/>
          </a:bodyPr>
          <a:lstStyle/>
          <a:p>
            <a:pPr lvl="0">
              <a:spcBef>
                <a:spcPct val="0"/>
              </a:spcBef>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2018 Employee HIPAA </a:t>
            </a:r>
            <a:r>
              <a:rPr kumimoji="0" lang="en-US" sz="800" b="0" i="0" u="none" strike="noStrike" kern="1200" cap="none" spc="0" normalizeH="0" noProof="0" dirty="0" smtClean="0">
                <a:ln>
                  <a:noFill/>
                </a:ln>
                <a:solidFill>
                  <a:schemeClr val="bg1"/>
                </a:solidFill>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13" name="Title 1"/>
          <p:cNvSpPr txBox="1">
            <a:spLocks/>
          </p:cNvSpPr>
          <p:nvPr/>
        </p:nvSpPr>
        <p:spPr>
          <a:xfrm>
            <a:off x="2194560" y="5861304"/>
            <a:ext cx="6949440" cy="430887"/>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noProof="0" dirty="0" smtClean="0">
                <a:solidFill>
                  <a:schemeClr val="bg1"/>
                </a:solidFill>
                <a:latin typeface="+mj-lt"/>
                <a:ea typeface="+mj-ea"/>
                <a:cs typeface="+mj-cs"/>
              </a:rPr>
              <a:t>THE SECURITY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4170783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Annual Employee HIPAA Training</a:t>
            </a:r>
            <a:endParaRPr lang="en-US" dirty="0"/>
          </a:p>
        </p:txBody>
      </p:sp>
      <p:sp>
        <p:nvSpPr>
          <p:cNvPr id="6" name="Content Placeholder 5"/>
          <p:cNvSpPr>
            <a:spLocks noGrp="1"/>
          </p:cNvSpPr>
          <p:nvPr>
            <p:ph sz="half" idx="2"/>
          </p:nvPr>
        </p:nvSpPr>
        <p:spPr>
          <a:xfrm>
            <a:off x="0" y="557784"/>
            <a:ext cx="9144000" cy="4601260"/>
          </a:xfrm>
        </p:spPr>
        <p:txBody>
          <a:bodyPr lIns="0" tIns="0" rIns="0" bIns="0">
            <a:spAutoFit/>
          </a:bodyPr>
          <a:lstStyle/>
          <a:p>
            <a:pPr indent="-283464">
              <a:spcBef>
                <a:spcPts val="24"/>
              </a:spcBef>
            </a:pPr>
            <a:r>
              <a:rPr lang="en-US" sz="1200" b="1" dirty="0" smtClean="0">
                <a:solidFill>
                  <a:srgbClr val="00B0F0"/>
                </a:solidFill>
              </a:rPr>
              <a:t>Log-in Monitoring</a:t>
            </a:r>
          </a:p>
          <a:p>
            <a:pPr indent="-283464">
              <a:spcBef>
                <a:spcPts val="24"/>
              </a:spcBef>
            </a:pPr>
            <a:endParaRPr lang="en-US" sz="500" b="1" dirty="0" smtClean="0">
              <a:solidFill>
                <a:srgbClr val="00B0F0"/>
              </a:solidFill>
            </a:endParaRPr>
          </a:p>
          <a:p>
            <a:pPr marL="804672" lvl="1" indent="-283464">
              <a:spcBef>
                <a:spcPts val="24"/>
              </a:spcBef>
            </a:pPr>
            <a:r>
              <a:rPr lang="en-US" sz="1100" dirty="0" smtClean="0"/>
              <a:t>Some information systems have the capability to monitor login attempts, and will lock out a user after a certain number of unsuccessful attempts. If you receive a notice or message that unsuccessful attempts to access the system (under your user ID) have been made, or that your user ID has been locked out, notify a supervisor or the Security Officer to investigate a potential problem. Being observant of unusual messages or warnings may lead to the discovery of unauthorized access, tampering, malware, etc.</a:t>
            </a:r>
          </a:p>
          <a:p>
            <a:pPr marL="804672" lvl="1" indent="-283464">
              <a:spcBef>
                <a:spcPts val="24"/>
              </a:spcBef>
            </a:pPr>
            <a:endParaRPr lang="en-US" sz="900" dirty="0" smtClean="0"/>
          </a:p>
          <a:p>
            <a:pPr indent="-283464">
              <a:spcBef>
                <a:spcPts val="24"/>
              </a:spcBef>
            </a:pPr>
            <a:r>
              <a:rPr lang="en-US" sz="1200" b="1" dirty="0" smtClean="0">
                <a:solidFill>
                  <a:srgbClr val="00B0F0"/>
                </a:solidFill>
              </a:rPr>
              <a:t>Password Management</a:t>
            </a:r>
          </a:p>
          <a:p>
            <a:pPr marL="804672" lvl="1" indent="-283464">
              <a:spcBef>
                <a:spcPts val="24"/>
              </a:spcBef>
            </a:pPr>
            <a:endParaRPr lang="en-US" sz="500" dirty="0" smtClean="0"/>
          </a:p>
          <a:p>
            <a:pPr marL="804672" lvl="1" indent="-283464">
              <a:spcBef>
                <a:spcPts val="24"/>
              </a:spcBef>
            </a:pPr>
            <a:r>
              <a:rPr lang="en-US" sz="1100" dirty="0" smtClean="0"/>
              <a:t>Sharing of individually assigned computer access codes and passwords is considered a security incident, and would result in sanctions for those persons involved. Essentially, the security of your password is your responsibility. Do not post your password in a location it could easily be discovered. If you must write it down, hide the password in a discreet location. You are not only required to keep your login credentials confidential, you must comply with any requests to periodically change your password. If someone requests that you share your user ID and password, notify your supervisor or the Security Officer.</a:t>
            </a:r>
          </a:p>
          <a:p>
            <a:pPr indent="-283464">
              <a:spcBef>
                <a:spcPts val="24"/>
              </a:spcBef>
            </a:pPr>
            <a:endParaRPr lang="en-US" sz="900" b="1" dirty="0" smtClean="0">
              <a:solidFill>
                <a:srgbClr val="00B0F0"/>
              </a:solidFill>
            </a:endParaRPr>
          </a:p>
          <a:p>
            <a:pPr indent="-283464">
              <a:spcBef>
                <a:spcPts val="24"/>
              </a:spcBef>
            </a:pPr>
            <a:r>
              <a:rPr lang="en-US" sz="1200" b="1" dirty="0" smtClean="0">
                <a:solidFill>
                  <a:srgbClr val="00B0F0"/>
                </a:solidFill>
              </a:rPr>
              <a:t>Mobile Devices</a:t>
            </a:r>
          </a:p>
          <a:p>
            <a:pPr marL="804672" lvl="1" indent="-283464">
              <a:spcBef>
                <a:spcPts val="24"/>
              </a:spcBef>
            </a:pPr>
            <a:endParaRPr lang="en-US" sz="500" dirty="0" smtClean="0"/>
          </a:p>
          <a:p>
            <a:pPr marL="804672" lvl="1" indent="-283464">
              <a:spcBef>
                <a:spcPts val="24"/>
              </a:spcBef>
            </a:pPr>
            <a:r>
              <a:rPr lang="en-US" sz="1100" dirty="0" smtClean="0"/>
              <a:t>Mobile devices, such as tablets, smart phones, laptops, etc. that store EPHI require security measures. The Security Rule allows for flexibility in the methods used for securing such devices, because there are not standard software/hardware capabilities across all devices. The use of measures such as encryption, remote disabling/remote wipe, passwords and security software are all possibilities. Check with your Security Officer or supervisor if you have questions regarding the use of mobile devices.</a:t>
            </a:r>
          </a:p>
          <a:p>
            <a:pPr indent="-283464">
              <a:spcBef>
                <a:spcPts val="24"/>
              </a:spcBef>
            </a:pPr>
            <a:endParaRPr lang="en-US" sz="900" b="1" dirty="0" smtClean="0">
              <a:solidFill>
                <a:srgbClr val="00B0F0"/>
              </a:solidFill>
            </a:endParaRPr>
          </a:p>
          <a:p>
            <a:pPr indent="-283464">
              <a:spcBef>
                <a:spcPts val="24"/>
              </a:spcBef>
            </a:pPr>
            <a:r>
              <a:rPr lang="en-US" sz="1200" b="1" dirty="0" smtClean="0">
                <a:solidFill>
                  <a:srgbClr val="00B0F0"/>
                </a:solidFill>
              </a:rPr>
              <a:t>Ensuring Compliance by Workforce</a:t>
            </a:r>
          </a:p>
          <a:p>
            <a:pPr marL="804672" lvl="1" indent="-283464">
              <a:spcBef>
                <a:spcPts val="24"/>
              </a:spcBef>
            </a:pPr>
            <a:endParaRPr lang="en-US" sz="500" dirty="0" smtClean="0"/>
          </a:p>
          <a:p>
            <a:pPr marL="804672" lvl="1" indent="-283464">
              <a:spcBef>
                <a:spcPts val="24"/>
              </a:spcBef>
            </a:pPr>
            <a:r>
              <a:rPr lang="en-US" sz="1100" dirty="0" smtClean="0"/>
              <a:t>A practice is required to ensure its employees, agents, and vendors comply with the requirements of the Security Standard and The Privacy Rule. Security compliance is accomplished by awareness, training, and the imposition of sanctions. Additionally, the practice is required to identify what would be considered security incidents or violations to the practice’s security policies and procedures. Security incidents would include, but not be limited to, failure to safeguard passwords and other system access, failing to report suspected security incidents to the proper persons in the practice, improper disclosure of patient information, unauthorized access of PHI, and unauthorized use of the practice’s information systems.</a:t>
            </a:r>
          </a:p>
        </p:txBody>
      </p:sp>
      <p:sp>
        <p:nvSpPr>
          <p:cNvPr id="12"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2018 Employee HIPAA </a:t>
            </a:r>
            <a:r>
              <a:rPr kumimoji="0" lang="en-US" sz="800" b="0" i="0" u="none" strike="noStrike" kern="1200" cap="none" spc="0" normalizeH="0" noProof="0" dirty="0" smtClean="0">
                <a:ln>
                  <a:noFill/>
                </a:ln>
                <a:solidFill>
                  <a:schemeClr val="bg1"/>
                </a:solidFill>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13" name="Title 1"/>
          <p:cNvSpPr txBox="1">
            <a:spLocks/>
          </p:cNvSpPr>
          <p:nvPr/>
        </p:nvSpPr>
        <p:spPr>
          <a:xfrm>
            <a:off x="2194560" y="5861304"/>
            <a:ext cx="6949440" cy="430887"/>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noProof="0" dirty="0" smtClean="0">
                <a:solidFill>
                  <a:schemeClr val="bg1"/>
                </a:solidFill>
                <a:latin typeface="+mj-lt"/>
                <a:ea typeface="+mj-ea"/>
                <a:cs typeface="+mj-cs"/>
              </a:rPr>
              <a:t>THE SECURITY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4170783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Annual Employee HIPAA Training</a:t>
            </a:r>
            <a:endParaRPr lang="en-US" dirty="0"/>
          </a:p>
        </p:txBody>
      </p:sp>
      <p:sp>
        <p:nvSpPr>
          <p:cNvPr id="5" name="Content Placeholder 4"/>
          <p:cNvSpPr>
            <a:spLocks noGrp="1"/>
          </p:cNvSpPr>
          <p:nvPr>
            <p:ph idx="1"/>
          </p:nvPr>
        </p:nvSpPr>
        <p:spPr>
          <a:xfrm>
            <a:off x="1554480" y="557784"/>
            <a:ext cx="7589520" cy="3877985"/>
          </a:xfrm>
        </p:spPr>
        <p:txBody>
          <a:bodyPr lIns="0" tIns="0" rIns="0" bIns="0">
            <a:spAutoFit/>
          </a:bodyPr>
          <a:lstStyle/>
          <a:p>
            <a:pPr marL="347472" indent="-283464">
              <a:spcBef>
                <a:spcPts val="24"/>
              </a:spcBef>
            </a:pPr>
            <a:r>
              <a:rPr lang="en-US" sz="1200" dirty="0" smtClean="0"/>
              <a:t>Sanctions are required under the Privacy and Security Rules for failure to comply with the practice’s privacy policies and procedures. Regulators feel that the imposition of sanctions is one of the best methods for ensuring compliance. The practice’s policy states that a penalty will be imposed on any workforce member who is involved in a security incident.</a:t>
            </a:r>
          </a:p>
          <a:p>
            <a:pPr marL="347472" indent="-283464">
              <a:spcBef>
                <a:spcPts val="24"/>
              </a:spcBef>
            </a:pPr>
            <a:endParaRPr lang="en-US" sz="900" dirty="0" smtClean="0"/>
          </a:p>
          <a:p>
            <a:pPr marL="347472" indent="-283464">
              <a:spcBef>
                <a:spcPts val="24"/>
              </a:spcBef>
            </a:pPr>
            <a:r>
              <a:rPr lang="en-US" sz="1200" dirty="0" smtClean="0"/>
              <a:t>The Privacy and Security Rules require the development and use of sanction policies to encourage compliance with established policies and procedures. Imposed sanctions, or penalties will vary depending on the severity of the violation, the intent of the workforce member, and/or the fact that multiple violations (past and present) have been committed. Depending on these factors, sanctions may range from verbal reprimands and retraining, to termination of employment.</a:t>
            </a:r>
          </a:p>
          <a:p>
            <a:pPr marL="347472" lvl="0" indent="-283464">
              <a:spcBef>
                <a:spcPts val="24"/>
              </a:spcBef>
              <a:defRPr/>
            </a:pPr>
            <a:endParaRPr lang="en-US" sz="900" dirty="0" smtClean="0"/>
          </a:p>
          <a:p>
            <a:pPr marL="347472" lvl="0" indent="-283464">
              <a:spcBef>
                <a:spcPts val="24"/>
              </a:spcBef>
              <a:defRPr/>
            </a:pPr>
            <a:r>
              <a:rPr lang="en-US" sz="1200" dirty="0" smtClean="0"/>
              <a:t>HIPAA’s regulations involve thousands of pages of requirements and an ever-changing list of interpretations. The information in this initial training program is designed to provide you with a general overview and a focus on a few specific issues related to privacy and security. You will also be required to participate in annual training, as required by HIPAA regulations.</a:t>
            </a:r>
          </a:p>
          <a:p>
            <a:pPr marL="347472" lvl="0" indent="-283464">
              <a:spcBef>
                <a:spcPts val="24"/>
              </a:spcBef>
              <a:defRPr/>
            </a:pPr>
            <a:endParaRPr lang="en-US" sz="900" dirty="0" smtClean="0"/>
          </a:p>
          <a:p>
            <a:pPr marL="347472" lvl="0" indent="-283464">
              <a:spcBef>
                <a:spcPts val="24"/>
              </a:spcBef>
              <a:defRPr/>
            </a:pPr>
            <a:r>
              <a:rPr lang="en-US" sz="1200" dirty="0" smtClean="0"/>
              <a:t>The details of how your practice achieves compliance are in the specific procedures, forms, and information utilized by your practice. As a new employee, it is critical that you ask your supervisor or Compliance Officer for clarification when in doubt as to a correct action. It is better to ask questions, ensuring you are doing the right thing, than to make an assumption that may trigger patient complaints and possible inquiries from regulators.</a:t>
            </a:r>
          </a:p>
          <a:p>
            <a:pPr marL="347472" indent="-283464">
              <a:spcBef>
                <a:spcPts val="24"/>
              </a:spcBef>
            </a:pPr>
            <a:endParaRPr lang="en-US" sz="1200" dirty="0" smtClean="0"/>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2018 Employee HIPAA </a:t>
            </a:r>
            <a:r>
              <a:rPr kumimoji="0" lang="en-US" sz="800" b="0" i="0" u="none" strike="noStrike" kern="1200" cap="none" spc="0" normalizeH="0" noProof="0" dirty="0" smtClean="0">
                <a:ln>
                  <a:noFill/>
                </a:ln>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0" y="914400"/>
            <a:ext cx="861774"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SANCTIONS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HIPAA SUMMARY</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1101633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itle 1"/>
          <p:cNvSpPr txBox="1">
            <a:spLocks/>
          </p:cNvSpPr>
          <p:nvPr/>
        </p:nvSpPr>
        <p:spPr>
          <a:xfrm>
            <a:off x="3188505" y="3556105"/>
            <a:ext cx="5955495" cy="2468880"/>
          </a:xfrm>
          <a:prstGeom prst="rect">
            <a:avLst/>
          </a:prstGeom>
          <a:effectLst>
            <a:outerShdw blurRad="50800" dist="38100" dir="2700000" algn="tl" rotWithShape="0">
              <a:schemeClr val="accent1">
                <a:lumMod val="50000"/>
                <a:alpha val="40000"/>
              </a:schemeClr>
            </a:outerShdw>
          </a:effectLst>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bg1"/>
                </a:solidFill>
                <a:effectLst/>
                <a:uLnTx/>
                <a:uFillTx/>
                <a:latin typeface="+mj-lt"/>
                <a:ea typeface="+mj-ea"/>
                <a:cs typeface="+mj-cs"/>
              </a:rPr>
              <a:t>Congratulations! You have finished the HIPAA Slide Show.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bg1"/>
                </a:solidFill>
                <a:effectLst/>
                <a:uLnTx/>
                <a:uFillTx/>
                <a:latin typeface="+mj-lt"/>
                <a:ea typeface="+mj-ea"/>
                <a:cs typeface="+mj-cs"/>
              </a:rPr>
              <a:t>Please continue to the test portion of the 2018 Annual Employee HIPPA Training section of MTS.</a:t>
            </a:r>
            <a:endParaRPr kumimoji="0" lang="en-US" sz="3600" b="0" i="0" u="none" strike="noStrike" kern="1200" cap="none" spc="0" normalizeH="0" baseline="0" noProof="0" dirty="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363920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53998"/>
          </a:xfrm>
        </p:spPr>
        <p:txBody>
          <a:bodyPr lIns="0" tIns="0" rIns="0" bIns="0">
            <a:spAutoFit/>
          </a:bodyPr>
          <a:lstStyle/>
          <a:p>
            <a:pPr algn="r"/>
            <a:r>
              <a:rPr lang="en-US" dirty="0" smtClean="0"/>
              <a:t>2018 Annual Employee HIPAA Training</a:t>
            </a:r>
            <a:endParaRPr lang="en-US" dirty="0"/>
          </a:p>
        </p:txBody>
      </p:sp>
      <p:sp>
        <p:nvSpPr>
          <p:cNvPr id="4" name="Title 1"/>
          <p:cNvSpPr txBox="1">
            <a:spLocks/>
          </p:cNvSpPr>
          <p:nvPr/>
        </p:nvSpPr>
        <p:spPr>
          <a:xfrm>
            <a:off x="0" y="6611779"/>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2018 Employee HIPAA </a:t>
            </a:r>
            <a:r>
              <a:rPr kumimoji="0" lang="en-US" sz="800" b="0" i="0" u="none" strike="noStrike" kern="1200" cap="none" spc="0" normalizeH="0" noProof="0" dirty="0" smtClean="0">
                <a:ln>
                  <a:noFill/>
                </a:ln>
                <a:solidFill>
                  <a:schemeClr val="bg1"/>
                </a:solidFill>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5" name="Title 1"/>
          <p:cNvSpPr txBox="1">
            <a:spLocks/>
          </p:cNvSpPr>
          <p:nvPr/>
        </p:nvSpPr>
        <p:spPr>
          <a:xfrm>
            <a:off x="2194560" y="5861304"/>
            <a:ext cx="6949440" cy="861774"/>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bg1"/>
                </a:solidFill>
                <a:effectLst/>
                <a:uLnTx/>
                <a:uFillTx/>
                <a:latin typeface="+mj-lt"/>
                <a:ea typeface="+mj-ea"/>
                <a:cs typeface="+mj-cs"/>
              </a:rPr>
              <a:t>OVERVIEW</a:t>
            </a:r>
          </a:p>
          <a:p>
            <a:pPr marL="0" marR="0" lvl="0" indent="0"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HIPAA BACKGROUND</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
        <p:nvSpPr>
          <p:cNvPr id="6" name="Content Placeholder 4"/>
          <p:cNvSpPr txBox="1">
            <a:spLocks/>
          </p:cNvSpPr>
          <p:nvPr/>
        </p:nvSpPr>
        <p:spPr>
          <a:xfrm>
            <a:off x="0" y="557784"/>
            <a:ext cx="9144000" cy="2292935"/>
          </a:xfrm>
          <a:prstGeom prst="rect">
            <a:avLst/>
          </a:prstGeom>
        </p:spPr>
        <p:txBody>
          <a:bodyPr vert="horz" wrap="square" lIns="0" tIns="0" rIns="0" bIns="0" rtlCol="0">
            <a:spAutoFit/>
          </a:bodyPr>
          <a:lstStyle/>
          <a:p>
            <a:pPr marL="342900" marR="0" lvl="0" indent="-283464" algn="l" defTabSz="914400" rtl="0" eaLnBrk="1" fontAlgn="auto" latinLnBrk="0" hangingPunct="1">
              <a:lnSpc>
                <a:spcPct val="100000"/>
              </a:lnSpc>
              <a:spcBef>
                <a:spcPts val="24"/>
              </a:spcBef>
              <a:spcAft>
                <a:spcPts val="24"/>
              </a:spcAft>
              <a:buClrTx/>
              <a:buSzTx/>
              <a:buFont typeface="Arial" pitchFamily="34" charset="0"/>
              <a:buChar char="•"/>
              <a:tabLst/>
              <a:defRPr/>
            </a:pPr>
            <a:r>
              <a:rPr kumimoji="0" lang="en-US" sz="1200" b="1" i="0" u="none" strike="noStrike" kern="1200" cap="none" spc="0" normalizeH="0" baseline="0" noProof="0" dirty="0" smtClean="0">
                <a:ln>
                  <a:noFill/>
                </a:ln>
                <a:solidFill>
                  <a:srgbClr val="00B0F0"/>
                </a:solidFill>
                <a:effectLst/>
                <a:uLnTx/>
                <a:uFillTx/>
                <a:latin typeface="+mn-lt"/>
                <a:ea typeface="+mn-ea"/>
                <a:cs typeface="+mn-cs"/>
              </a:rPr>
              <a:t>Original Intent</a:t>
            </a:r>
          </a:p>
          <a:p>
            <a:pPr marL="800100" lvl="1" indent="-283464">
              <a:spcBef>
                <a:spcPts val="24"/>
              </a:spcBef>
              <a:spcAft>
                <a:spcPts val="24"/>
              </a:spcAft>
              <a:buFont typeface="Arial" pitchFamily="34" charset="0"/>
              <a:buChar char="•"/>
              <a:defRPr/>
            </a:pPr>
            <a:endParaRPr kumimoji="0" lang="en-US" sz="500" b="1" i="0" u="none" strike="noStrike" kern="1200" cap="none" spc="0" normalizeH="0" baseline="0" noProof="0" dirty="0" smtClean="0">
              <a:ln>
                <a:noFill/>
              </a:ln>
              <a:solidFill>
                <a:srgbClr val="00B0F0"/>
              </a:solidFill>
              <a:effectLst/>
              <a:uLnTx/>
              <a:uFillTx/>
              <a:latin typeface="+mn-lt"/>
              <a:ea typeface="+mn-ea"/>
              <a:cs typeface="+mn-cs"/>
            </a:endParaRPr>
          </a:p>
          <a:p>
            <a:pPr marL="742950" marR="0" lvl="1" indent="-283464" algn="l" defTabSz="914400" rtl="0" eaLnBrk="1" fontAlgn="auto" latinLnBrk="0" hangingPunct="1">
              <a:lnSpc>
                <a:spcPct val="100000"/>
              </a:lnSpc>
              <a:spcBef>
                <a:spcPts val="24"/>
              </a:spcBef>
              <a:spcAft>
                <a:spcPts val="24"/>
              </a:spcAft>
              <a:buClrTx/>
              <a:buSzTx/>
              <a:buFont typeface="Arial" pitchFamily="34" charset="0"/>
              <a:buChar char="–"/>
              <a:tabLst/>
              <a:defRPr/>
            </a:pPr>
            <a:r>
              <a:rPr kumimoji="0" lang="en-US" sz="1100" b="0" i="0" u="none" strike="noStrike" kern="1200" cap="none" spc="0" normalizeH="0" baseline="0" noProof="0" dirty="0" smtClean="0">
                <a:ln>
                  <a:noFill/>
                </a:ln>
                <a:solidFill>
                  <a:schemeClr val="tx1"/>
                </a:solidFill>
                <a:effectLst/>
                <a:uLnTx/>
                <a:uFillTx/>
                <a:latin typeface="+mn-lt"/>
                <a:ea typeface="+mn-ea"/>
                <a:cs typeface="+mn-cs"/>
              </a:rPr>
              <a:t>The Health Insurance Portability and Accountability Act (HIPAA) was passed by Congress and enacted into law in August 1996. Its original purpose was to enable individuals covered by group health plans to take their healthcare coverage with them from one employer group to another group, which is reflected in the term “portability” within the HIPAA title.</a:t>
            </a:r>
          </a:p>
          <a:p>
            <a:pPr marL="742950" marR="0" lvl="1" indent="-283464" algn="l" defTabSz="914400" rtl="0" eaLnBrk="1" fontAlgn="auto" latinLnBrk="0" hangingPunct="1">
              <a:lnSpc>
                <a:spcPct val="100000"/>
              </a:lnSpc>
              <a:spcBef>
                <a:spcPts val="24"/>
              </a:spcBef>
              <a:spcAft>
                <a:spcPts val="24"/>
              </a:spcAft>
              <a:buClrTx/>
              <a:buSzTx/>
              <a:buFont typeface="Arial" pitchFamily="34" charset="0"/>
              <a:buChar char="–"/>
              <a:tabLst/>
              <a:defRPr/>
            </a:pPr>
            <a:endParaRPr kumimoji="0" lang="en-US" sz="4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3464" algn="l" defTabSz="914400" rtl="0" eaLnBrk="1" fontAlgn="auto" latinLnBrk="0" hangingPunct="1">
              <a:lnSpc>
                <a:spcPct val="100000"/>
              </a:lnSpc>
              <a:spcBef>
                <a:spcPts val="24"/>
              </a:spcBef>
              <a:spcAft>
                <a:spcPts val="24"/>
              </a:spcAft>
              <a:buClrTx/>
              <a:buSzTx/>
              <a:buFont typeface="Arial" pitchFamily="34" charset="0"/>
              <a:buChar char="–"/>
              <a:tabLst/>
              <a:defRPr/>
            </a:pPr>
            <a:r>
              <a:rPr kumimoji="0" lang="en-US" sz="1100" b="0" i="0" u="none" strike="noStrike" kern="1200" cap="none" spc="0" normalizeH="0" baseline="0" noProof="0" dirty="0" smtClean="0">
                <a:ln>
                  <a:noFill/>
                </a:ln>
                <a:solidFill>
                  <a:schemeClr val="tx1"/>
                </a:solidFill>
                <a:effectLst/>
                <a:uLnTx/>
                <a:uFillTx/>
                <a:latin typeface="+mn-lt"/>
                <a:ea typeface="+mn-ea"/>
                <a:cs typeface="+mn-cs"/>
              </a:rPr>
              <a:t>As with any regulation, HIPAA has grown to be a lengthy and complicated piece of federal legislation. With the additions of standards to help fight fraud and abuse, protect the privacy of patients, ensure security of patient records, and an ambitious goal to eliminate paper transactions with electronic transactions, HIPAA is a challenge for every segment of the healthcare field. The Privacy Rule alone is almost 900 pages in length and makes other compliance documents seem simple by comparison.</a:t>
            </a:r>
            <a:endParaRPr lang="en-US" sz="1200" dirty="0" smtClean="0"/>
          </a:p>
          <a:p>
            <a:pPr marL="742950" marR="0" lvl="1" indent="-283464" algn="l" defTabSz="914400" rtl="0" eaLnBrk="1" fontAlgn="auto" latinLnBrk="0" hangingPunct="1">
              <a:lnSpc>
                <a:spcPct val="100000"/>
              </a:lnSpc>
              <a:spcBef>
                <a:spcPts val="24"/>
              </a:spcBef>
              <a:spcAft>
                <a:spcPts val="24"/>
              </a:spcAft>
              <a:buClrTx/>
              <a:buSzTx/>
              <a:tabLst/>
              <a:defRPr/>
            </a:pPr>
            <a:endParaRPr kumimoji="0" lang="en-US" sz="9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283464" algn="l" defTabSz="914400" rtl="0" eaLnBrk="1" fontAlgn="auto" latinLnBrk="0" hangingPunct="1">
              <a:lnSpc>
                <a:spcPct val="100000"/>
              </a:lnSpc>
              <a:spcBef>
                <a:spcPts val="24"/>
              </a:spcBef>
              <a:spcAft>
                <a:spcPts val="24"/>
              </a:spcAft>
              <a:buClrTx/>
              <a:buSzTx/>
              <a:buFont typeface="Arial" pitchFamily="34" charset="0"/>
              <a:buChar char="•"/>
              <a:tabLst/>
              <a:defRPr/>
            </a:pPr>
            <a:r>
              <a:rPr kumimoji="0" lang="en-US" sz="1200" b="1" i="0" u="none" strike="noStrike" kern="1200" cap="none" spc="0" normalizeH="0" baseline="0" noProof="0" dirty="0" smtClean="0">
                <a:ln>
                  <a:noFill/>
                </a:ln>
                <a:solidFill>
                  <a:srgbClr val="00B0F0"/>
                </a:solidFill>
                <a:effectLst/>
                <a:uLnTx/>
                <a:uFillTx/>
                <a:latin typeface="+mn-lt"/>
                <a:ea typeface="+mn-ea"/>
                <a:cs typeface="+mn-cs"/>
              </a:rPr>
              <a:t>HIPAA’S Standards, Rules, and Acts</a:t>
            </a:r>
          </a:p>
          <a:p>
            <a:pPr marL="800100" lvl="1" indent="-283464">
              <a:spcBef>
                <a:spcPts val="24"/>
              </a:spcBef>
              <a:spcAft>
                <a:spcPts val="24"/>
              </a:spcAft>
              <a:buFont typeface="Arial" pitchFamily="34" charset="0"/>
              <a:buChar char="•"/>
              <a:defRPr/>
            </a:pPr>
            <a:endParaRPr kumimoji="0" lang="en-US" sz="500" b="1" i="0" u="none" strike="noStrike" kern="1200" cap="none" spc="0" normalizeH="0" baseline="0" noProof="0" dirty="0" smtClean="0">
              <a:ln>
                <a:noFill/>
              </a:ln>
              <a:solidFill>
                <a:srgbClr val="00B0F0"/>
              </a:solidFill>
              <a:effectLst/>
              <a:uLnTx/>
              <a:uFillTx/>
              <a:latin typeface="+mn-lt"/>
              <a:ea typeface="+mn-ea"/>
              <a:cs typeface="+mn-cs"/>
            </a:endParaRPr>
          </a:p>
          <a:p>
            <a:pPr marL="742950" marR="0" lvl="1" indent="-283464" algn="l" defTabSz="914400" rtl="0" eaLnBrk="1" fontAlgn="auto" latinLnBrk="0" hangingPunct="1">
              <a:lnSpc>
                <a:spcPct val="100000"/>
              </a:lnSpc>
              <a:spcBef>
                <a:spcPts val="24"/>
              </a:spcBef>
              <a:spcAft>
                <a:spcPts val="24"/>
              </a:spcAft>
              <a:buClrTx/>
              <a:buSzTx/>
              <a:buFont typeface="Arial" pitchFamily="34" charset="0"/>
              <a:buChar char="–"/>
              <a:tabLst/>
              <a:defRPr/>
            </a:pPr>
            <a:r>
              <a:rPr kumimoji="0" lang="en-US" sz="1100" b="0" i="0" u="none" strike="noStrike" kern="1200" cap="none" spc="0" normalizeH="0" baseline="0" noProof="0" dirty="0" smtClean="0">
                <a:ln>
                  <a:noFill/>
                </a:ln>
                <a:solidFill>
                  <a:schemeClr val="tx1"/>
                </a:solidFill>
                <a:effectLst/>
                <a:uLnTx/>
                <a:uFillTx/>
                <a:latin typeface="+mn-lt"/>
                <a:ea typeface="+mn-ea"/>
                <a:cs typeface="+mn-cs"/>
              </a:rPr>
              <a:t>While insurance portability may have been the primary intent, HIPAA established multiple regulations that define the responsibilities for healthcare providers and business associates regarding patient information. Here is a brief overview of the regulations affecting HIPAA compliance:</a:t>
            </a:r>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Annual Employee HIPAA Training</a:t>
            </a:r>
            <a:endParaRPr lang="en-US" dirty="0"/>
          </a:p>
        </p:txBody>
      </p:sp>
      <p:sp>
        <p:nvSpPr>
          <p:cNvPr id="5" name="Content Placeholder 4"/>
          <p:cNvSpPr>
            <a:spLocks noGrp="1"/>
          </p:cNvSpPr>
          <p:nvPr>
            <p:ph idx="1"/>
          </p:nvPr>
        </p:nvSpPr>
        <p:spPr>
          <a:xfrm>
            <a:off x="1554480" y="557784"/>
            <a:ext cx="7589520" cy="6201698"/>
          </a:xfrm>
        </p:spPr>
        <p:txBody>
          <a:bodyPr lIns="0" tIns="0" rIns="0" bIns="0">
            <a:spAutoFit/>
          </a:bodyPr>
          <a:lstStyle/>
          <a:p>
            <a:pPr marL="1261872" lvl="2" indent="-283464">
              <a:spcBef>
                <a:spcPts val="24"/>
              </a:spcBef>
              <a:buFont typeface="+mj-lt"/>
              <a:buAutoNum type="arabicPeriod"/>
              <a:defRPr/>
            </a:pPr>
            <a:r>
              <a:rPr lang="en-US" sz="1100" b="1" dirty="0" smtClean="0"/>
              <a:t>The Transactions Standard</a:t>
            </a:r>
          </a:p>
          <a:p>
            <a:pPr marL="804672" lvl="3" indent="-283464">
              <a:spcBef>
                <a:spcPts val="24"/>
              </a:spcBef>
              <a:buFont typeface="+mj-lt"/>
              <a:buAutoNum type="arabicPeriod"/>
              <a:defRPr/>
            </a:pPr>
            <a:endParaRPr lang="en-US" sz="300" b="1" dirty="0" smtClean="0"/>
          </a:p>
          <a:p>
            <a:pPr marL="1719072" lvl="4" indent="-283464">
              <a:spcBef>
                <a:spcPts val="24"/>
              </a:spcBef>
              <a:buFont typeface="Arial" pitchFamily="34" charset="0"/>
              <a:buChar char="•"/>
              <a:defRPr/>
            </a:pPr>
            <a:r>
              <a:rPr lang="en-US" sz="1100" dirty="0" smtClean="0"/>
              <a:t>This standard applies to the electronic transmission of information outside of an organization or practice. This regulation has minimal direct impact on the patient.</a:t>
            </a:r>
          </a:p>
          <a:p>
            <a:pPr marL="804672" lvl="4" indent="-283464">
              <a:spcBef>
                <a:spcPts val="24"/>
              </a:spcBef>
              <a:buNone/>
              <a:defRPr/>
            </a:pPr>
            <a:endParaRPr lang="en-US" sz="400" b="1" dirty="0" smtClean="0"/>
          </a:p>
          <a:p>
            <a:pPr marL="1261872" lvl="2" indent="-283464">
              <a:spcBef>
                <a:spcPts val="24"/>
              </a:spcBef>
              <a:buFont typeface="+mj-lt"/>
              <a:buAutoNum type="arabicPeriod"/>
              <a:defRPr/>
            </a:pPr>
            <a:r>
              <a:rPr lang="en-US" sz="1100" b="1" dirty="0" smtClean="0"/>
              <a:t>The Privacy Rule</a:t>
            </a:r>
          </a:p>
          <a:p>
            <a:pPr marL="804672" lvl="3" indent="-283464">
              <a:spcBef>
                <a:spcPts val="24"/>
              </a:spcBef>
              <a:buFont typeface="+mj-lt"/>
              <a:buAutoNum type="arabicPeriod"/>
              <a:defRPr/>
            </a:pPr>
            <a:endParaRPr lang="en-US" sz="300" b="1" dirty="0" smtClean="0"/>
          </a:p>
          <a:p>
            <a:pPr marL="1719072" lvl="6" indent="-283464">
              <a:spcBef>
                <a:spcPts val="24"/>
              </a:spcBef>
            </a:pPr>
            <a:r>
              <a:rPr lang="en-US" sz="1050" dirty="0" smtClean="0"/>
              <a:t>This Rule applies to protecting the privacy of personal information, known as protected health information (PHI), whether that information is stored electronically or in any other form. The Rule requires that healthcare practices implement written policies and procedures to ensure that all PHI is confidentially maintained. PHI includes any information that describes an individual’s health status or demographic characteristics and that identifies an individual.</a:t>
            </a:r>
          </a:p>
          <a:p>
            <a:pPr marL="1719072" lvl="6" indent="-283464">
              <a:spcBef>
                <a:spcPts val="24"/>
              </a:spcBef>
            </a:pPr>
            <a:endParaRPr lang="en-US" sz="300" dirty="0" smtClean="0"/>
          </a:p>
          <a:p>
            <a:pPr marL="1719072" lvl="6" indent="-283464">
              <a:spcBef>
                <a:spcPts val="24"/>
              </a:spcBef>
            </a:pPr>
            <a:r>
              <a:rPr lang="en-US" sz="1050" dirty="0" smtClean="0"/>
              <a:t>All healthcare providers, health plans, healthcare clearinghouses, and business associates must comply with the Privacy Rule. The Privacy Rule gives individuals substantial control over who may access their PHI and the purposes for which that information may be used.</a:t>
            </a:r>
          </a:p>
          <a:p>
            <a:pPr marL="804672" lvl="6" indent="-283464">
              <a:spcBef>
                <a:spcPts val="24"/>
              </a:spcBef>
              <a:buNone/>
            </a:pPr>
            <a:endParaRPr lang="en-US" sz="400" b="1" dirty="0" smtClean="0"/>
          </a:p>
          <a:p>
            <a:pPr marL="1261872" lvl="2" indent="-283464">
              <a:spcBef>
                <a:spcPts val="24"/>
              </a:spcBef>
              <a:buFont typeface="+mj-lt"/>
              <a:buAutoNum type="arabicPeriod"/>
              <a:defRPr/>
            </a:pPr>
            <a:r>
              <a:rPr lang="en-US" sz="1100" b="1" dirty="0" smtClean="0"/>
              <a:t>The Security Rule</a:t>
            </a:r>
          </a:p>
          <a:p>
            <a:pPr marL="804672" lvl="3" indent="-283464">
              <a:spcBef>
                <a:spcPts val="24"/>
              </a:spcBef>
              <a:buFont typeface="+mj-lt"/>
              <a:buAutoNum type="arabicPeriod"/>
              <a:defRPr/>
            </a:pPr>
            <a:endParaRPr lang="en-US" sz="300" b="1" dirty="0" smtClean="0"/>
          </a:p>
          <a:p>
            <a:pPr marL="1719072" lvl="4" indent="-283464">
              <a:spcBef>
                <a:spcPts val="24"/>
              </a:spcBef>
              <a:buFont typeface="Arial" pitchFamily="34" charset="0"/>
              <a:buChar char="•"/>
              <a:defRPr/>
            </a:pPr>
            <a:r>
              <a:rPr lang="en-US" sz="1100" dirty="0" smtClean="0"/>
              <a:t>This rule applies to any information collected, obtained, transmitted, or stored </a:t>
            </a:r>
            <a:r>
              <a:rPr lang="en-US" sz="1100" u="sng" dirty="0" smtClean="0"/>
              <a:t>electronically</a:t>
            </a:r>
            <a:r>
              <a:rPr lang="en-US" sz="1100" dirty="0" smtClean="0"/>
              <a:t> by a covered entity (i.e., a health plan, healthcare provider, or healthcare clearinghouse) and any business associates or partners of that entity. The Rule seeks to ensure the confidentiality, integrity, and availability of all electronic protected health information.</a:t>
            </a:r>
          </a:p>
          <a:p>
            <a:pPr marL="804672" lvl="4" indent="-283464">
              <a:spcBef>
                <a:spcPts val="24"/>
              </a:spcBef>
              <a:buNone/>
              <a:defRPr/>
            </a:pPr>
            <a:endParaRPr lang="en-US" sz="400" b="1" dirty="0" smtClean="0"/>
          </a:p>
          <a:p>
            <a:pPr marL="1261872" lvl="2" indent="-283464">
              <a:spcBef>
                <a:spcPts val="24"/>
              </a:spcBef>
              <a:buFont typeface="+mj-lt"/>
              <a:buAutoNum type="arabicPeriod"/>
              <a:defRPr/>
            </a:pPr>
            <a:r>
              <a:rPr lang="en-US" sz="1100" b="1" dirty="0" smtClean="0"/>
              <a:t>National Federal Identifiers</a:t>
            </a:r>
          </a:p>
          <a:p>
            <a:pPr marL="804672" lvl="3" indent="-283464">
              <a:spcBef>
                <a:spcPts val="24"/>
              </a:spcBef>
              <a:buFont typeface="+mj-lt"/>
              <a:buAutoNum type="arabicPeriod"/>
              <a:defRPr/>
            </a:pPr>
            <a:endParaRPr lang="en-US" sz="300" b="1" dirty="0" smtClean="0"/>
          </a:p>
          <a:p>
            <a:pPr marL="1719072" lvl="4" indent="-283464">
              <a:spcBef>
                <a:spcPts val="24"/>
              </a:spcBef>
              <a:buFont typeface="Arial" pitchFamily="34" charset="0"/>
              <a:buChar char="•"/>
              <a:defRPr/>
            </a:pPr>
            <a:r>
              <a:rPr lang="en-US" sz="1050" dirty="0" smtClean="0"/>
              <a:t>As Social Security Numbers are a unique identifier for individuals, every covered entity is assigned a National Provider Identifier (NPI) under HIPAA. All covered entities are now expected to be in compliance with this requirement.</a:t>
            </a:r>
          </a:p>
          <a:p>
            <a:pPr marL="804672" lvl="4" indent="-283464">
              <a:spcBef>
                <a:spcPts val="24"/>
              </a:spcBef>
              <a:buNone/>
              <a:defRPr/>
            </a:pPr>
            <a:endParaRPr lang="en-US" sz="400" b="1" dirty="0" smtClean="0"/>
          </a:p>
          <a:p>
            <a:pPr marL="1261872" lvl="1" indent="-283464">
              <a:spcBef>
                <a:spcPts val="24"/>
              </a:spcBef>
              <a:buFont typeface="+mj-lt"/>
              <a:buAutoNum type="arabicPeriod" startAt="5"/>
            </a:pPr>
            <a:r>
              <a:rPr lang="en-US" sz="1100" b="1" dirty="0" smtClean="0"/>
              <a:t>Enforcement Rule</a:t>
            </a:r>
          </a:p>
          <a:p>
            <a:pPr marL="1719072" lvl="2" indent="-283464">
              <a:spcBef>
                <a:spcPts val="24"/>
              </a:spcBef>
              <a:buFont typeface="+mj-lt"/>
              <a:buAutoNum type="arabicPeriod" startAt="5"/>
            </a:pPr>
            <a:endParaRPr lang="en-US" sz="300" b="1" dirty="0" smtClean="0"/>
          </a:p>
          <a:p>
            <a:pPr marL="1719072" lvl="3" indent="-283464">
              <a:spcBef>
                <a:spcPts val="24"/>
              </a:spcBef>
              <a:buFont typeface="Arial" pitchFamily="34" charset="0"/>
              <a:buChar char="•"/>
            </a:pPr>
            <a:r>
              <a:rPr lang="en-US" sz="1050" dirty="0" smtClean="0"/>
              <a:t>The Enforcement Rule provides guidelines relating to the investigation of HIPAA noncompliance. It also identifies the process for imposition of civil money penalties. Among other matters, the rule clarifies the investigation process, bases for liability, determination of the penalty amount, grounds for waiver, conduct of the hearing, and the appeal process.</a:t>
            </a:r>
          </a:p>
          <a:p>
            <a:pPr marL="804672" lvl="3" indent="-283464">
              <a:spcBef>
                <a:spcPts val="24"/>
              </a:spcBef>
              <a:buNone/>
            </a:pPr>
            <a:endParaRPr lang="en-US" sz="400" dirty="0" smtClean="0"/>
          </a:p>
          <a:p>
            <a:pPr marL="1261872" lvl="1" indent="-283464">
              <a:spcBef>
                <a:spcPts val="24"/>
              </a:spcBef>
              <a:buFont typeface="+mj-lt"/>
              <a:buAutoNum type="arabicPeriod" startAt="6"/>
            </a:pPr>
            <a:r>
              <a:rPr lang="en-US" sz="1100" b="1" dirty="0" smtClean="0"/>
              <a:t>HITECH Act</a:t>
            </a:r>
          </a:p>
          <a:p>
            <a:pPr marL="747522" lvl="2" indent="-283464">
              <a:spcBef>
                <a:spcPts val="24"/>
              </a:spcBef>
              <a:buFont typeface="+mj-lt"/>
              <a:buAutoNum type="arabicPeriod" startAt="6"/>
            </a:pPr>
            <a:endParaRPr lang="en-US" sz="300" b="1" dirty="0" smtClean="0"/>
          </a:p>
          <a:p>
            <a:pPr marL="1719072" lvl="3" indent="-283464">
              <a:spcBef>
                <a:spcPts val="24"/>
              </a:spcBef>
              <a:buFont typeface="Arial" pitchFamily="34" charset="0"/>
              <a:buChar char="•"/>
            </a:pPr>
            <a:r>
              <a:rPr lang="en-US" sz="1050" dirty="0" smtClean="0"/>
              <a:t>The Health Information Technology for Economic and Clinical Health (HITECH) Act included changes to the Privacy, Security, and Enforcement Rules. These changes were necessary due to the evolution of technology and administrative developments within the healthcare environment.</a:t>
            </a:r>
          </a:p>
          <a:p>
            <a:pPr marL="804672" lvl="3" indent="-283464">
              <a:spcBef>
                <a:spcPts val="24"/>
              </a:spcBef>
              <a:buNone/>
            </a:pPr>
            <a:endParaRPr lang="en-US" sz="400" dirty="0" smtClean="0"/>
          </a:p>
          <a:p>
            <a:pPr marL="1261872" lvl="1" indent="-283464">
              <a:spcBef>
                <a:spcPts val="24"/>
              </a:spcBef>
              <a:buFont typeface="+mj-lt"/>
              <a:buAutoNum type="arabicPeriod" startAt="7"/>
            </a:pPr>
            <a:r>
              <a:rPr lang="en-US" sz="1100" b="1" dirty="0" smtClean="0"/>
              <a:t>Omnibus Rule</a:t>
            </a:r>
          </a:p>
          <a:p>
            <a:pPr marL="747522" lvl="2" indent="-283464">
              <a:spcBef>
                <a:spcPts val="24"/>
              </a:spcBef>
              <a:buFont typeface="+mj-lt"/>
              <a:buAutoNum type="arabicPeriod" startAt="7"/>
            </a:pPr>
            <a:endParaRPr lang="en-US" sz="300" b="1" dirty="0" smtClean="0"/>
          </a:p>
          <a:p>
            <a:pPr marL="1719072" lvl="3" indent="-283464">
              <a:spcBef>
                <a:spcPts val="24"/>
              </a:spcBef>
              <a:buFont typeface="Arial" pitchFamily="34" charset="0"/>
              <a:buChar char="•"/>
            </a:pPr>
            <a:r>
              <a:rPr lang="en-US" sz="1050" dirty="0" smtClean="0"/>
              <a:t>Published January 25, 2013, the Omnibus Rule included changes to the Privacy and Security Rules, and HITECH Act.</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lvl="0">
              <a:spcBef>
                <a:spcPct val="0"/>
              </a:spcBef>
              <a:defRPr/>
            </a:pPr>
            <a:r>
              <a:rPr kumimoji="0" lang="en-US" sz="800" b="0" i="0" u="none" strike="noStrike" kern="1200" cap="none" spc="0" normalizeH="0" baseline="0" noProof="0" dirty="0" smtClean="0">
                <a:ln>
                  <a:noFill/>
                </a:ln>
                <a:effectLst/>
                <a:uLnTx/>
                <a:uFillTx/>
                <a:latin typeface="+mj-lt"/>
                <a:ea typeface="+mj-ea"/>
                <a:cs typeface="+mj-cs"/>
              </a:rPr>
              <a:t>2018 Employee HIPAA </a:t>
            </a:r>
            <a:r>
              <a:rPr kumimoji="0" lang="en-US" sz="800" b="0" i="0" u="none" strike="noStrike" kern="1200" cap="none" spc="0" normalizeH="0" noProof="0" dirty="0" smtClean="0">
                <a:ln>
                  <a:noFill/>
                </a:ln>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bg1"/>
                </a:solidFill>
                <a:effectLst/>
                <a:uLnTx/>
                <a:uFillTx/>
                <a:latin typeface="+mj-lt"/>
                <a:ea typeface="+mj-ea"/>
                <a:cs typeface="+mj-cs"/>
              </a:rPr>
              <a:t>HIPAA BACKGROUND</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Annual Employee HIPAA Training</a:t>
            </a:r>
            <a:endParaRPr lang="en-US" dirty="0"/>
          </a:p>
        </p:txBody>
      </p:sp>
      <p:sp>
        <p:nvSpPr>
          <p:cNvPr id="6" name="Content Placeholder 5"/>
          <p:cNvSpPr>
            <a:spLocks noGrp="1"/>
          </p:cNvSpPr>
          <p:nvPr>
            <p:ph sz="half" idx="2"/>
          </p:nvPr>
        </p:nvSpPr>
        <p:spPr>
          <a:xfrm>
            <a:off x="0" y="557784"/>
            <a:ext cx="9144000" cy="3816429"/>
          </a:xfrm>
        </p:spPr>
        <p:txBody>
          <a:bodyPr lIns="0" tIns="0" rIns="0" bIns="0">
            <a:spAutoFit/>
          </a:bodyPr>
          <a:lstStyle/>
          <a:p>
            <a:pPr marL="347472" indent="-283464">
              <a:spcBef>
                <a:spcPts val="24"/>
              </a:spcBef>
            </a:pPr>
            <a:r>
              <a:rPr lang="en-US" sz="1200" dirty="0" smtClean="0"/>
              <a:t>Regulations tend to create new terms and a vocabulary that may be confusing. The following definitions will help you to understand the information for The Privacy Rule.</a:t>
            </a:r>
          </a:p>
          <a:p>
            <a:pPr marL="347472" indent="-283464">
              <a:spcBef>
                <a:spcPts val="24"/>
              </a:spcBef>
              <a:buNone/>
            </a:pPr>
            <a:endParaRPr lang="en-US" sz="900" dirty="0" smtClean="0"/>
          </a:p>
          <a:p>
            <a:pPr marL="347472" indent="-283464">
              <a:spcBef>
                <a:spcPts val="24"/>
              </a:spcBef>
            </a:pPr>
            <a:r>
              <a:rPr lang="en-US" sz="1200" b="1" dirty="0" smtClean="0">
                <a:solidFill>
                  <a:srgbClr val="00B0F0"/>
                </a:solidFill>
              </a:rPr>
              <a:t>Protected Health Information (PHI)</a:t>
            </a:r>
          </a:p>
          <a:p>
            <a:pPr marL="747522" lvl="1" indent="-283464">
              <a:spcBef>
                <a:spcPts val="24"/>
              </a:spcBef>
            </a:pPr>
            <a:endParaRPr lang="en-US" sz="500" b="1" dirty="0" smtClean="0">
              <a:solidFill>
                <a:srgbClr val="00B0F0"/>
              </a:solidFill>
            </a:endParaRPr>
          </a:p>
          <a:p>
            <a:pPr marL="747522" lvl="2" indent="-283464">
              <a:spcBef>
                <a:spcPts val="24"/>
              </a:spcBef>
              <a:buFont typeface="Calibri" pitchFamily="34" charset="0"/>
              <a:buChar char="–"/>
            </a:pPr>
            <a:r>
              <a:rPr lang="en-US" sz="1100" dirty="0" smtClean="0"/>
              <a:t>PHI includes any information that identifies an individual and describes his or her health status, age, sex, ethnicity, or other demographic characteristics, whether or not that information is stored or transmitted electronically. It is similar to </a:t>
            </a:r>
            <a:r>
              <a:rPr lang="en-US" sz="1100" i="1" dirty="0" smtClean="0"/>
              <a:t>Individually Identifiable Health Information</a:t>
            </a:r>
            <a:r>
              <a:rPr lang="en-US" sz="1100" dirty="0" smtClean="0"/>
              <a:t> – information created or received by a healthcare provider, health plan, or healthcare clearinghouse that relates to an individual’s physical or mental health, healthcare treatment, or payment for that treatment. The information either specifically identifies the individual it describes or could be used to identify the individual. It includes demographic information, such as the individual’s age, sex, ethnicity, and billing information.</a:t>
            </a:r>
          </a:p>
          <a:p>
            <a:pPr marL="347472" lvl="1" indent="-283464">
              <a:spcBef>
                <a:spcPts val="24"/>
              </a:spcBef>
              <a:buNone/>
            </a:pPr>
            <a:endParaRPr lang="en-US" sz="900" dirty="0" smtClean="0"/>
          </a:p>
          <a:p>
            <a:pPr marL="347472" indent="-283464">
              <a:spcBef>
                <a:spcPts val="24"/>
              </a:spcBef>
            </a:pPr>
            <a:r>
              <a:rPr lang="en-US" sz="1200" b="1" dirty="0" smtClean="0">
                <a:solidFill>
                  <a:srgbClr val="00B0F0"/>
                </a:solidFill>
              </a:rPr>
              <a:t>Individual</a:t>
            </a:r>
          </a:p>
          <a:p>
            <a:pPr marL="747522" lvl="1" indent="-283464">
              <a:spcBef>
                <a:spcPts val="24"/>
              </a:spcBef>
            </a:pPr>
            <a:endParaRPr lang="en-US" sz="500" b="1" dirty="0" smtClean="0">
              <a:solidFill>
                <a:srgbClr val="00B0F0"/>
              </a:solidFill>
            </a:endParaRPr>
          </a:p>
          <a:p>
            <a:pPr marL="747522" lvl="2" indent="-283464">
              <a:spcBef>
                <a:spcPts val="24"/>
              </a:spcBef>
              <a:buFont typeface="Calibri" pitchFamily="34" charset="0"/>
              <a:buChar char="–"/>
            </a:pPr>
            <a:r>
              <a:rPr lang="en-US" sz="1100" dirty="0" smtClean="0"/>
              <a:t>In the Privacy Rule, the person who is the subject of PHI (i.e., a patient) is referred to as the individual. The individual or patient is bestowed many rights regarding his/her PHI under the Privacy Rule. While your practice may own the physical record of that information (i.e., the patient chart), the individual essentially retains the right to determine how and when you use that information (often conveyed to the patient in a Notice of Privacy Practices).</a:t>
            </a:r>
          </a:p>
          <a:p>
            <a:pPr marL="347472" lvl="1" indent="-283464">
              <a:spcBef>
                <a:spcPts val="24"/>
              </a:spcBef>
              <a:buNone/>
            </a:pPr>
            <a:endParaRPr lang="en-US" sz="900" dirty="0" smtClean="0"/>
          </a:p>
          <a:p>
            <a:pPr marL="347472" indent="-283464">
              <a:spcBef>
                <a:spcPts val="24"/>
              </a:spcBef>
            </a:pPr>
            <a:r>
              <a:rPr lang="en-US" sz="1200" b="1" dirty="0" smtClean="0">
                <a:solidFill>
                  <a:srgbClr val="00B0F0"/>
                </a:solidFill>
              </a:rPr>
              <a:t>Healthcare Provider</a:t>
            </a:r>
          </a:p>
          <a:p>
            <a:pPr marL="747522" lvl="1" indent="-283464">
              <a:spcBef>
                <a:spcPts val="24"/>
              </a:spcBef>
            </a:pPr>
            <a:endParaRPr lang="en-US" sz="500" b="1" dirty="0" smtClean="0">
              <a:solidFill>
                <a:srgbClr val="00B0F0"/>
              </a:solidFill>
            </a:endParaRPr>
          </a:p>
          <a:p>
            <a:pPr marL="747522" lvl="2" indent="-283464">
              <a:spcBef>
                <a:spcPts val="24"/>
              </a:spcBef>
              <a:buFont typeface="Calibri" pitchFamily="34" charset="0"/>
              <a:buChar char="–"/>
            </a:pPr>
            <a:r>
              <a:rPr lang="en-US" sz="1100" dirty="0" smtClean="0"/>
              <a:t>This title applies to any individual or institution that furnishes, bills for, and is paid for healthcare services. Examples of individual providers are physicians, dentists, and other licensed healthcare practitioners. Examples of institutional providers include hospitals, nursing homes, home health agencies, rehabilitation services, clinics, and clinical laboratories. Suppliers of durable medical equipment are also considered providers under HIPAA.</a:t>
            </a:r>
            <a:endParaRPr lang="en-US" sz="1100" dirty="0"/>
          </a:p>
        </p:txBody>
      </p:sp>
      <p:sp>
        <p:nvSpPr>
          <p:cNvPr id="12"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2018 Employee HIPAA </a:t>
            </a:r>
            <a:r>
              <a:rPr kumimoji="0" lang="en-US" sz="800" b="0" i="0" u="none" strike="noStrike" kern="1200" cap="none" spc="0" normalizeH="0" noProof="0" dirty="0" smtClean="0">
                <a:ln>
                  <a:noFill/>
                </a:ln>
                <a:solidFill>
                  <a:schemeClr val="bg1"/>
                </a:solidFill>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13" name="Title 1"/>
          <p:cNvSpPr txBox="1">
            <a:spLocks/>
          </p:cNvSpPr>
          <p:nvPr/>
        </p:nvSpPr>
        <p:spPr>
          <a:xfrm>
            <a:off x="2194560" y="5861304"/>
            <a:ext cx="6949440" cy="430887"/>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bg1"/>
                </a:solidFill>
                <a:effectLst/>
                <a:uLnTx/>
                <a:uFillTx/>
                <a:latin typeface="+mj-lt"/>
                <a:ea typeface="+mj-ea"/>
                <a:cs typeface="+mj-cs"/>
              </a:rPr>
              <a:t>HIPAA DEFINITIONS</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41707837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Annual Employee HIPAA Training</a:t>
            </a:r>
            <a:endParaRPr lang="en-US" dirty="0"/>
          </a:p>
        </p:txBody>
      </p:sp>
      <p:sp>
        <p:nvSpPr>
          <p:cNvPr id="6" name="Content Placeholder 5"/>
          <p:cNvSpPr>
            <a:spLocks noGrp="1"/>
          </p:cNvSpPr>
          <p:nvPr>
            <p:ph sz="half" idx="2"/>
          </p:nvPr>
        </p:nvSpPr>
        <p:spPr>
          <a:xfrm>
            <a:off x="0" y="557784"/>
            <a:ext cx="9144000" cy="2793072"/>
          </a:xfrm>
        </p:spPr>
        <p:txBody>
          <a:bodyPr lIns="0" tIns="0" rIns="0" bIns="0">
            <a:spAutoFit/>
          </a:bodyPr>
          <a:lstStyle/>
          <a:p>
            <a:pPr marL="347472" indent="-283464">
              <a:spcBef>
                <a:spcPts val="24"/>
              </a:spcBef>
            </a:pPr>
            <a:r>
              <a:rPr lang="en-US" sz="1200" b="1" dirty="0" smtClean="0">
                <a:solidFill>
                  <a:srgbClr val="00B0F0"/>
                </a:solidFill>
              </a:rPr>
              <a:t>Use and Disclosure of PHI</a:t>
            </a:r>
          </a:p>
          <a:p>
            <a:pPr marL="747522" lvl="1" indent="-283464">
              <a:spcBef>
                <a:spcPts val="24"/>
              </a:spcBef>
            </a:pPr>
            <a:endParaRPr lang="en-US" sz="500" b="1" dirty="0" smtClean="0">
              <a:solidFill>
                <a:srgbClr val="00B0F0"/>
              </a:solidFill>
            </a:endParaRPr>
          </a:p>
          <a:p>
            <a:pPr marL="747522" lvl="2" indent="-283464">
              <a:spcBef>
                <a:spcPts val="24"/>
              </a:spcBef>
              <a:buFont typeface="Calibri" pitchFamily="34" charset="0"/>
              <a:buChar char="–"/>
            </a:pPr>
            <a:r>
              <a:rPr lang="en-US" sz="1100" dirty="0" smtClean="0"/>
              <a:t>Disclosure and use are two different concepts under HIPAA. Understanding the difference will help you comprehend the Privacy Rule requirements.</a:t>
            </a:r>
          </a:p>
          <a:p>
            <a:pPr marL="747522" lvl="2" indent="-283464">
              <a:spcBef>
                <a:spcPts val="24"/>
              </a:spcBef>
              <a:buFont typeface="Calibri" pitchFamily="34" charset="0"/>
              <a:buChar char="–"/>
            </a:pPr>
            <a:endParaRPr lang="en-US" sz="500" dirty="0" smtClean="0"/>
          </a:p>
          <a:p>
            <a:pPr marL="747522" lvl="2" indent="-283464">
              <a:spcBef>
                <a:spcPts val="24"/>
              </a:spcBef>
              <a:buFont typeface="Calibri" pitchFamily="34" charset="0"/>
              <a:buChar char="–"/>
            </a:pPr>
            <a:r>
              <a:rPr lang="en-US" sz="1100" b="1" dirty="0" smtClean="0"/>
              <a:t>Disclosure</a:t>
            </a:r>
          </a:p>
          <a:p>
            <a:pPr marL="1204722" lvl="3" indent="-283464">
              <a:spcBef>
                <a:spcPts val="24"/>
              </a:spcBef>
              <a:buFont typeface="Calibri" pitchFamily="34" charset="0"/>
              <a:buChar char="–"/>
            </a:pPr>
            <a:endParaRPr lang="en-US" sz="400" dirty="0" smtClean="0"/>
          </a:p>
          <a:p>
            <a:pPr marL="1261872" lvl="4" indent="-283464">
              <a:spcBef>
                <a:spcPts val="24"/>
              </a:spcBef>
              <a:buFont typeface="Arial" pitchFamily="34" charset="0"/>
              <a:buChar char="•"/>
            </a:pPr>
            <a:r>
              <a:rPr lang="en-US" sz="1050" dirty="0" smtClean="0"/>
              <a:t>Under HIPAA, is defined as the release, transfer, provision of access to, or divulging, in any other manner, of information </a:t>
            </a:r>
            <a:r>
              <a:rPr lang="en-US" sz="1050" u="sng" dirty="0" smtClean="0"/>
              <a:t>outside the entity holding the information</a:t>
            </a:r>
            <a:r>
              <a:rPr lang="en-US" sz="1050" dirty="0" smtClean="0"/>
              <a:t>. Examples of disclosure would include contacting a pharmacy with a prescription order for a patient, sending billing information to an insurance company, and any other sharing of the patient’s PHI with entities outside of your practice.</a:t>
            </a:r>
          </a:p>
          <a:p>
            <a:pPr marL="1261872" lvl="4" indent="-283464">
              <a:spcBef>
                <a:spcPts val="24"/>
              </a:spcBef>
              <a:buFont typeface="Arial" pitchFamily="34" charset="0"/>
              <a:buChar char="•"/>
            </a:pPr>
            <a:endParaRPr lang="en-US" sz="500" dirty="0" smtClean="0"/>
          </a:p>
          <a:p>
            <a:pPr marL="747522" lvl="2" indent="-283464">
              <a:spcBef>
                <a:spcPts val="24"/>
              </a:spcBef>
              <a:buFont typeface="Calibri" pitchFamily="34" charset="0"/>
              <a:buChar char="–"/>
            </a:pPr>
            <a:r>
              <a:rPr lang="en-US" sz="1100" b="1" dirty="0" smtClean="0"/>
              <a:t>Use</a:t>
            </a:r>
          </a:p>
          <a:p>
            <a:pPr marL="747522" lvl="2" indent="-283464">
              <a:spcBef>
                <a:spcPts val="24"/>
              </a:spcBef>
              <a:buFont typeface="Calibri" pitchFamily="34" charset="0"/>
              <a:buChar char="–"/>
            </a:pPr>
            <a:endParaRPr lang="en-US" sz="400" b="1" dirty="0" smtClean="0"/>
          </a:p>
          <a:p>
            <a:pPr marL="1261872" lvl="4" indent="-283464">
              <a:spcBef>
                <a:spcPts val="24"/>
              </a:spcBef>
              <a:buFont typeface="Arial" pitchFamily="34" charset="0"/>
              <a:buChar char="•"/>
            </a:pPr>
            <a:r>
              <a:rPr lang="en-US" sz="1050" dirty="0" smtClean="0"/>
              <a:t>Under HIPAA, is defined as the sharing, employment, application, utilization, examination, or analysis of individually identifiable information </a:t>
            </a:r>
            <a:r>
              <a:rPr lang="en-US" sz="1050" u="sng" dirty="0" smtClean="0"/>
              <a:t>within an entity that maintains the information</a:t>
            </a:r>
            <a:r>
              <a:rPr lang="en-US" sz="1050" dirty="0" smtClean="0"/>
              <a:t>. Essentially, use of a patient’s PHI means that the information has not been shared with any entity outside of your practice.</a:t>
            </a:r>
          </a:p>
          <a:p>
            <a:pPr marL="1261872" lvl="4" indent="-283464">
              <a:spcBef>
                <a:spcPts val="24"/>
              </a:spcBef>
              <a:buNone/>
            </a:pPr>
            <a:endParaRPr lang="en-US" sz="900" dirty="0" smtClean="0"/>
          </a:p>
          <a:p>
            <a:pPr marL="347472" indent="-283464">
              <a:spcBef>
                <a:spcPts val="24"/>
              </a:spcBef>
            </a:pPr>
            <a:r>
              <a:rPr lang="en-US" sz="1200" b="1" dirty="0" smtClean="0">
                <a:solidFill>
                  <a:srgbClr val="00B0F0"/>
                </a:solidFill>
              </a:rPr>
              <a:t>Treatment, Payment or Healthcare Operations</a:t>
            </a:r>
          </a:p>
          <a:p>
            <a:pPr marL="347472" indent="-283464">
              <a:spcBef>
                <a:spcPts val="24"/>
              </a:spcBef>
            </a:pPr>
            <a:endParaRPr lang="en-US" sz="500" b="1" dirty="0" smtClean="0">
              <a:solidFill>
                <a:srgbClr val="00B0F0"/>
              </a:solidFill>
            </a:endParaRPr>
          </a:p>
          <a:p>
            <a:pPr marL="747522" lvl="2" indent="-283464">
              <a:spcBef>
                <a:spcPts val="24"/>
              </a:spcBef>
              <a:buFont typeface="Calibri" pitchFamily="34" charset="0"/>
              <a:buChar char="–"/>
            </a:pPr>
            <a:r>
              <a:rPr lang="en-US" sz="1100" dirty="0" smtClean="0"/>
              <a:t>This defines how a patient’s PHI may be used or disclosed by your practice for the purposes or processes of providing treatment to them, collecting payment for treatment, or other necessary uses and disclosures which affect the operation of your practice.</a:t>
            </a:r>
            <a:endParaRPr lang="en-US" sz="1100" dirty="0"/>
          </a:p>
        </p:txBody>
      </p:sp>
      <p:sp>
        <p:nvSpPr>
          <p:cNvPr id="12" name="Title 1"/>
          <p:cNvSpPr txBox="1">
            <a:spLocks/>
          </p:cNvSpPr>
          <p:nvPr/>
        </p:nvSpPr>
        <p:spPr>
          <a:xfrm>
            <a:off x="0" y="6596390"/>
            <a:ext cx="9144000" cy="246221"/>
          </a:xfrm>
          <a:prstGeom prst="rect">
            <a:avLst/>
          </a:prstGeom>
        </p:spPr>
        <p:txBody>
          <a:bodyPr vert="horz" lIns="0" tIns="0" rIns="0" bIns="0" rtlCol="0" anchor="ctr">
            <a:spAutoFit/>
          </a:bodyPr>
          <a:lstStyle/>
          <a:p>
            <a:pPr lvl="0">
              <a:spcBef>
                <a:spcPct val="0"/>
              </a:spcBef>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2018 Employee HIPAA </a:t>
            </a:r>
            <a:r>
              <a:rPr kumimoji="0" lang="en-US" sz="800" b="0" i="0" u="none" strike="noStrike" kern="1200" cap="none" spc="0" normalizeH="0" noProof="0" dirty="0" smtClean="0">
                <a:ln>
                  <a:noFill/>
                </a:ln>
                <a:solidFill>
                  <a:schemeClr val="bg1"/>
                </a:solidFill>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13" name="Title 1"/>
          <p:cNvSpPr txBox="1">
            <a:spLocks/>
          </p:cNvSpPr>
          <p:nvPr/>
        </p:nvSpPr>
        <p:spPr>
          <a:xfrm>
            <a:off x="2194560" y="5861304"/>
            <a:ext cx="6949440" cy="430887"/>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bg1"/>
                </a:solidFill>
                <a:effectLst/>
                <a:uLnTx/>
                <a:uFillTx/>
                <a:latin typeface="+mj-lt"/>
                <a:ea typeface="+mj-ea"/>
                <a:cs typeface="+mj-cs"/>
              </a:rPr>
              <a:t>HIPAA DEFINITIONS</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4170783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Annual Employee HIPAA Training</a:t>
            </a:r>
            <a:endParaRPr lang="en-US" dirty="0"/>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lvl="0">
              <a:spcBef>
                <a:spcPct val="0"/>
              </a:spcBef>
              <a:defRPr/>
            </a:pPr>
            <a:r>
              <a:rPr kumimoji="0" lang="en-US" sz="800" b="0" i="0" u="none" strike="noStrike" kern="1200" cap="none" spc="0" normalizeH="0" baseline="0" noProof="0" dirty="0" smtClean="0">
                <a:ln>
                  <a:noFill/>
                </a:ln>
                <a:effectLst/>
                <a:uLnTx/>
                <a:uFillTx/>
                <a:latin typeface="+mj-lt"/>
                <a:ea typeface="+mj-ea"/>
                <a:cs typeface="+mj-cs"/>
              </a:rPr>
              <a:t>2018 Employee HIPAA </a:t>
            </a:r>
            <a:r>
              <a:rPr kumimoji="0" lang="en-US" sz="800" b="0" i="0" u="none" strike="noStrike" kern="1200" cap="none" spc="0" normalizeH="0" noProof="0" dirty="0" smtClean="0">
                <a:ln>
                  <a:noFill/>
                </a:ln>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
        <p:nvSpPr>
          <p:cNvPr id="8" name="Content Placeholder 4"/>
          <p:cNvSpPr txBox="1">
            <a:spLocks/>
          </p:cNvSpPr>
          <p:nvPr/>
        </p:nvSpPr>
        <p:spPr>
          <a:xfrm>
            <a:off x="1517900" y="527605"/>
            <a:ext cx="7589520" cy="6260905"/>
          </a:xfrm>
          <a:prstGeom prst="rect">
            <a:avLst/>
          </a:prstGeom>
        </p:spPr>
        <p:txBody>
          <a:bodyPr vert="horz" wrap="square" lIns="0" tIns="0" rIns="0" bIns="0" rtlCol="0">
            <a:spAutoFit/>
          </a:bodyPr>
          <a:lstStyle/>
          <a:p>
            <a:pPr marL="342900" marR="0" lvl="0" indent="-283464" algn="l" defTabSz="914400" rtl="0" eaLnBrk="1" fontAlgn="auto" latinLnBrk="0" hangingPunct="1">
              <a:lnSpc>
                <a:spcPct val="100000"/>
              </a:lnSpc>
              <a:spcBef>
                <a:spcPts val="24"/>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The primary focus of The Privacy Rule is to protect individuals (patients from unauthorized use or disclosure of their protected health information. PHI may be released or provided in two ways – intentionally and unintentionally.</a:t>
            </a:r>
          </a:p>
          <a:p>
            <a:pPr marL="342900" marR="0" lvl="0" indent="-283464" algn="l" defTabSz="914400" rtl="0" eaLnBrk="1" fontAlgn="auto" latinLnBrk="0" hangingPunct="1">
              <a:lnSpc>
                <a:spcPct val="100000"/>
              </a:lnSpc>
              <a:spcBef>
                <a:spcPts val="24"/>
              </a:spcBef>
              <a:spcAft>
                <a:spcPts val="0"/>
              </a:spcAft>
              <a:buClrTx/>
              <a:buSzTx/>
              <a:buFont typeface="Arial" pitchFamily="34" charset="0"/>
              <a:buChar char="•"/>
              <a:tabLst/>
              <a:defRPr/>
            </a:pPr>
            <a:endParaRPr kumimoji="0" lang="en-US" sz="9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283464" algn="l" defTabSz="914400" rtl="0" eaLnBrk="1" fontAlgn="auto" latinLnBrk="0" hangingPunct="1">
              <a:lnSpc>
                <a:spcPct val="100000"/>
              </a:lnSpc>
              <a:spcBef>
                <a:spcPts val="24"/>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Essentially, the Privacy Rule is a collection of responsibilities for healthcare providers and rights for patients pertaining to PHI. As you will see, the responsibilities and rights often overlap, but also have some differences for the provider or individual.</a:t>
            </a:r>
          </a:p>
          <a:p>
            <a:pPr marL="342900" marR="0" lvl="0" indent="-283464" algn="l" defTabSz="914400" rtl="0" eaLnBrk="1" fontAlgn="auto" latinLnBrk="0" hangingPunct="1">
              <a:lnSpc>
                <a:spcPct val="100000"/>
              </a:lnSpc>
              <a:spcBef>
                <a:spcPts val="24"/>
              </a:spcBef>
              <a:spcAft>
                <a:spcPts val="0"/>
              </a:spcAft>
              <a:buClrTx/>
              <a:buSzTx/>
              <a:buFont typeface="Arial" pitchFamily="34" charset="0"/>
              <a:buChar char="•"/>
              <a:tabLst/>
              <a:defRPr/>
            </a:pPr>
            <a:endParaRPr kumimoji="0" lang="en-US" sz="9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283464" algn="l" defTabSz="914400" rtl="0" eaLnBrk="1" fontAlgn="auto" latinLnBrk="0" hangingPunct="1">
              <a:lnSpc>
                <a:spcPct val="100000"/>
              </a:lnSpc>
              <a:spcBef>
                <a:spcPts val="24"/>
              </a:spcBef>
              <a:spcAft>
                <a:spcPts val="0"/>
              </a:spcAft>
              <a:buClrTx/>
              <a:buSzTx/>
              <a:buFont typeface="Arial" pitchFamily="34" charset="0"/>
              <a:buChar char="•"/>
              <a:tabLst/>
              <a:defRPr/>
            </a:pPr>
            <a:r>
              <a:rPr kumimoji="0" lang="en-US" sz="1200" b="1" i="0" u="none" strike="noStrike" kern="1200" cap="none" spc="0" normalizeH="0" baseline="0" noProof="0" dirty="0" smtClean="0">
                <a:ln>
                  <a:noFill/>
                </a:ln>
                <a:solidFill>
                  <a:srgbClr val="00B0F0"/>
                </a:solidFill>
                <a:effectLst/>
                <a:uLnTx/>
                <a:uFillTx/>
                <a:latin typeface="+mn-lt"/>
                <a:ea typeface="+mn-ea"/>
                <a:cs typeface="+mn-cs"/>
              </a:rPr>
              <a:t>Rights of an Individual Under the Privacy Rule</a:t>
            </a:r>
          </a:p>
          <a:p>
            <a:pPr marL="342900" marR="0" lvl="0" indent="-283464" algn="l" defTabSz="914400" rtl="0" eaLnBrk="1" fontAlgn="auto" latinLnBrk="0" hangingPunct="1">
              <a:lnSpc>
                <a:spcPct val="100000"/>
              </a:lnSpc>
              <a:spcBef>
                <a:spcPts val="24"/>
              </a:spcBef>
              <a:spcAft>
                <a:spcPts val="0"/>
              </a:spcAft>
              <a:buClrTx/>
              <a:buSzTx/>
              <a:buFont typeface="Arial" pitchFamily="34" charset="0"/>
              <a:buChar char="•"/>
              <a:tabLst/>
              <a:defRPr/>
            </a:pPr>
            <a:endParaRPr kumimoji="0" lang="en-US" sz="300" b="1" i="0" u="none" strike="noStrike" kern="1200" cap="none" spc="0" normalizeH="0" baseline="0" noProof="0" dirty="0" smtClean="0">
              <a:ln>
                <a:noFill/>
              </a:ln>
              <a:solidFill>
                <a:srgbClr val="00B0F0"/>
              </a:solidFill>
              <a:effectLst/>
              <a:uLnTx/>
              <a:uFillTx/>
              <a:latin typeface="+mn-lt"/>
              <a:ea typeface="+mn-ea"/>
              <a:cs typeface="+mn-cs"/>
            </a:endParaRPr>
          </a:p>
          <a:p>
            <a:pPr marL="742950" marR="0" lvl="1" indent="-283464" algn="l" defTabSz="914400" rtl="0" eaLnBrk="1" fontAlgn="auto" latinLnBrk="0" hangingPunct="1">
              <a:lnSpc>
                <a:spcPct val="100000"/>
              </a:lnSpc>
              <a:spcBef>
                <a:spcPts val="24"/>
              </a:spcBef>
              <a:spcAft>
                <a:spcPts val="0"/>
              </a:spcAft>
              <a:buClrTx/>
              <a:buSzTx/>
              <a:buFont typeface="Arial" pitchFamily="34" charset="0"/>
              <a:buChar char="–"/>
              <a:tabLst/>
              <a:defRPr/>
            </a:pPr>
            <a:r>
              <a:rPr kumimoji="0" lang="en-US" sz="1100" b="0" i="0" u="none" strike="noStrike" kern="1200" cap="none" spc="0" normalizeH="0" baseline="0" noProof="0" dirty="0" smtClean="0">
                <a:ln>
                  <a:noFill/>
                </a:ln>
                <a:solidFill>
                  <a:schemeClr val="tx1"/>
                </a:solidFill>
                <a:effectLst/>
                <a:uLnTx/>
                <a:uFillTx/>
                <a:latin typeface="+mn-lt"/>
                <a:ea typeface="+mn-ea"/>
                <a:cs typeface="+mn-cs"/>
              </a:rPr>
              <a:t>Under HIPAA an individual is defined as the person who is the subject of PHI. Some of the rights of an individual under HIPAA include:</a:t>
            </a:r>
          </a:p>
          <a:p>
            <a:pPr marL="742950" marR="0" lvl="1" indent="-283464" algn="l" defTabSz="914400" rtl="0" eaLnBrk="1" fontAlgn="auto" latinLnBrk="0" hangingPunct="1">
              <a:lnSpc>
                <a:spcPct val="100000"/>
              </a:lnSpc>
              <a:spcBef>
                <a:spcPts val="24"/>
              </a:spcBef>
              <a:spcAft>
                <a:spcPts val="0"/>
              </a:spcAft>
              <a:buClrTx/>
              <a:buSzTx/>
              <a:buFont typeface="Arial" pitchFamily="34" charset="0"/>
              <a:buChar char="–"/>
              <a:tabLst/>
              <a:defRPr/>
            </a:pPr>
            <a:endParaRPr kumimoji="0" lang="en-US" sz="3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3464" algn="l" defTabSz="914400" rtl="0" eaLnBrk="1" fontAlgn="auto" latinLnBrk="0" hangingPunct="1">
              <a:lnSpc>
                <a:spcPct val="100000"/>
              </a:lnSpc>
              <a:spcBef>
                <a:spcPts val="24"/>
              </a:spcBef>
              <a:spcAft>
                <a:spcPts val="0"/>
              </a:spcAft>
              <a:buClrTx/>
              <a:buSzTx/>
              <a:buFont typeface="+mj-lt"/>
              <a:buAutoNum type="arabicPeriod"/>
              <a:tabLst/>
              <a:defRPr/>
            </a:pPr>
            <a:r>
              <a:rPr kumimoji="0" lang="en-US" sz="1100" b="1" i="0" u="none" strike="noStrike" kern="1200" cap="none" spc="0" normalizeH="0" baseline="0" noProof="0" dirty="0" smtClean="0">
                <a:ln>
                  <a:noFill/>
                </a:ln>
                <a:solidFill>
                  <a:schemeClr val="tx1"/>
                </a:solidFill>
                <a:effectLst/>
                <a:uLnTx/>
                <a:uFillTx/>
                <a:latin typeface="+mn-lt"/>
                <a:ea typeface="+mn-ea"/>
                <a:cs typeface="+mn-cs"/>
              </a:rPr>
              <a:t>Right to Notice</a:t>
            </a:r>
          </a:p>
          <a:p>
            <a:pPr marL="1200150" lvl="2" indent="-283464">
              <a:spcBef>
                <a:spcPts val="24"/>
              </a:spcBef>
              <a:buFont typeface="+mj-lt"/>
              <a:buAutoNum type="arabicPeriod"/>
              <a:defRPr/>
            </a:pPr>
            <a:endParaRPr kumimoji="0" lang="en-US" sz="200" b="1" i="0" u="none" strike="noStrike" kern="1200" cap="none" spc="0" normalizeH="0" baseline="0" noProof="0" dirty="0" smtClean="0">
              <a:ln>
                <a:noFill/>
              </a:ln>
              <a:solidFill>
                <a:schemeClr val="tx1"/>
              </a:solidFill>
              <a:effectLst/>
              <a:uLnTx/>
              <a:uFillTx/>
              <a:latin typeface="+mn-lt"/>
              <a:ea typeface="+mn-ea"/>
              <a:cs typeface="+mn-cs"/>
            </a:endParaRPr>
          </a:p>
          <a:p>
            <a:pPr marL="1143000" marR="0" lvl="2" indent="-283464" algn="l" defTabSz="914400" rtl="0" eaLnBrk="1" fontAlgn="auto" latinLnBrk="0" hangingPunct="1">
              <a:lnSpc>
                <a:spcPct val="100000"/>
              </a:lnSpc>
              <a:spcBef>
                <a:spcPts val="24"/>
              </a:spcBef>
              <a:spcAft>
                <a:spcPts val="0"/>
              </a:spcAft>
              <a:buClrTx/>
              <a:buSzTx/>
              <a:buFont typeface="Arial" pitchFamily="34" charset="0"/>
              <a:buChar char="•"/>
              <a:tabLst/>
              <a:defRPr/>
            </a:pPr>
            <a:r>
              <a:rPr kumimoji="0" lang="en-US" sz="1050" b="0" i="0" u="none" strike="noStrike" kern="1200" cap="none" spc="0" normalizeH="0" baseline="0" noProof="0" dirty="0" smtClean="0">
                <a:ln>
                  <a:noFill/>
                </a:ln>
                <a:solidFill>
                  <a:schemeClr val="tx1"/>
                </a:solidFill>
                <a:effectLst/>
                <a:uLnTx/>
                <a:uFillTx/>
                <a:latin typeface="+mn-lt"/>
                <a:ea typeface="+mn-ea"/>
                <a:cs typeface="+mn-cs"/>
              </a:rPr>
              <a:t>Individuals have the right to receive a Notice of Privacy Practices from any healthcare provider from whom they receive healthcare services, any health plan in which they participate, and any healthcare clearinghouse that transmits or handles their PHI.</a:t>
            </a:r>
          </a:p>
          <a:p>
            <a:pPr marL="1143000" marR="0" lvl="2" indent="-283464" algn="l" defTabSz="914400" rtl="0" eaLnBrk="1" fontAlgn="auto" latinLnBrk="0" hangingPunct="1">
              <a:lnSpc>
                <a:spcPct val="100000"/>
              </a:lnSpc>
              <a:spcBef>
                <a:spcPts val="24"/>
              </a:spcBef>
              <a:spcAft>
                <a:spcPts val="0"/>
              </a:spcAft>
              <a:buClrTx/>
              <a:buSzTx/>
              <a:buFont typeface="Arial" pitchFamily="34" charset="0"/>
              <a:buChar char="•"/>
              <a:tabLst/>
              <a:defRPr/>
            </a:pPr>
            <a:endParaRPr kumimoji="0" lang="en-US" sz="200" b="0" i="0" u="none" strike="noStrike" kern="1200" cap="none" spc="0" normalizeH="0" baseline="0" noProof="0" dirty="0" smtClean="0">
              <a:ln>
                <a:noFill/>
              </a:ln>
              <a:solidFill>
                <a:schemeClr val="tx1"/>
              </a:solidFill>
              <a:effectLst/>
              <a:uLnTx/>
              <a:uFillTx/>
              <a:latin typeface="+mn-lt"/>
              <a:ea typeface="+mn-ea"/>
              <a:cs typeface="+mn-cs"/>
            </a:endParaRPr>
          </a:p>
          <a:p>
            <a:pPr marL="1143000" marR="0" lvl="2" indent="-283464" algn="l" defTabSz="914400" rtl="0" eaLnBrk="1" fontAlgn="auto" latinLnBrk="0" hangingPunct="1">
              <a:lnSpc>
                <a:spcPct val="100000"/>
              </a:lnSpc>
              <a:spcBef>
                <a:spcPts val="24"/>
              </a:spcBef>
              <a:spcAft>
                <a:spcPts val="0"/>
              </a:spcAft>
              <a:buClrTx/>
              <a:buSzTx/>
              <a:buFont typeface="Arial" pitchFamily="34" charset="0"/>
              <a:buChar char="•"/>
              <a:tabLst/>
              <a:defRPr/>
            </a:pPr>
            <a:r>
              <a:rPr kumimoji="0" lang="en-US" sz="1050" b="0" i="0" u="none" strike="noStrike" kern="1200" cap="none" spc="0" normalizeH="0" baseline="0" noProof="0" dirty="0" smtClean="0">
                <a:ln>
                  <a:noFill/>
                </a:ln>
                <a:solidFill>
                  <a:schemeClr val="tx1"/>
                </a:solidFill>
                <a:effectLst/>
                <a:uLnTx/>
                <a:uFillTx/>
                <a:latin typeface="+mn-lt"/>
                <a:ea typeface="+mn-ea"/>
                <a:cs typeface="+mn-cs"/>
              </a:rPr>
              <a:t>The Notice must include a list of the patient’s rights (described below). Additionally, the Notice will include a description of how your practice will use and disclose PHI, and will explain that the practice does not need an authorization from the patient when using or disclosing information for the purposes of treatment, payment, and healthcare operations.</a:t>
            </a:r>
          </a:p>
          <a:p>
            <a:pPr marL="1143000" marR="0" lvl="2" indent="-283464" algn="l" defTabSz="914400" rtl="0" eaLnBrk="1" fontAlgn="auto" latinLnBrk="0" hangingPunct="1">
              <a:lnSpc>
                <a:spcPct val="100000"/>
              </a:lnSpc>
              <a:spcBef>
                <a:spcPts val="24"/>
              </a:spcBef>
              <a:spcAft>
                <a:spcPts val="0"/>
              </a:spcAft>
              <a:buClrTx/>
              <a:buSzTx/>
              <a:buFont typeface="Arial" pitchFamily="34" charset="0"/>
              <a:buChar char="•"/>
              <a:tabLst/>
              <a:defRPr/>
            </a:pPr>
            <a:endParaRPr kumimoji="0" lang="en-US" sz="200" b="0" i="0" u="none" strike="noStrike" kern="1200" cap="none" spc="0" normalizeH="0" baseline="0" noProof="0" dirty="0" smtClean="0">
              <a:ln>
                <a:noFill/>
              </a:ln>
              <a:solidFill>
                <a:schemeClr val="tx1"/>
              </a:solidFill>
              <a:effectLst/>
              <a:uLnTx/>
              <a:uFillTx/>
              <a:latin typeface="+mn-lt"/>
              <a:ea typeface="+mn-ea"/>
              <a:cs typeface="+mn-cs"/>
            </a:endParaRPr>
          </a:p>
          <a:p>
            <a:pPr marL="1143000" marR="0" lvl="2" indent="-283464" algn="l" defTabSz="914400" rtl="0" eaLnBrk="1" fontAlgn="auto" latinLnBrk="0" hangingPunct="1">
              <a:lnSpc>
                <a:spcPct val="100000"/>
              </a:lnSpc>
              <a:spcBef>
                <a:spcPts val="24"/>
              </a:spcBef>
              <a:spcAft>
                <a:spcPts val="0"/>
              </a:spcAft>
              <a:buClrTx/>
              <a:buSzTx/>
              <a:buFont typeface="Arial" pitchFamily="34" charset="0"/>
              <a:buChar char="•"/>
              <a:tabLst/>
              <a:defRPr/>
            </a:pPr>
            <a:r>
              <a:rPr kumimoji="0" lang="en-US" sz="1050" b="0" i="0" u="none" strike="noStrike" kern="1200" cap="none" spc="0" normalizeH="0" baseline="0" noProof="0" dirty="0" smtClean="0">
                <a:ln>
                  <a:noFill/>
                </a:ln>
                <a:solidFill>
                  <a:schemeClr val="tx1"/>
                </a:solidFill>
                <a:effectLst/>
                <a:uLnTx/>
                <a:uFillTx/>
                <a:latin typeface="+mn-lt"/>
                <a:ea typeface="+mn-ea"/>
                <a:cs typeface="+mn-cs"/>
              </a:rPr>
              <a:t>Your practice may include special notices that will allow your practice to use PHI to contact the patient for appointment reminder, to contact the patient with exam or test results, to provide information regarding alternative treatments, and to contact a patient about health-related benefits and services offered by your practice.</a:t>
            </a:r>
          </a:p>
          <a:p>
            <a:pPr marL="1143000" marR="0" lvl="2" indent="-283464" algn="l" defTabSz="914400" rtl="0" eaLnBrk="1" fontAlgn="auto" latinLnBrk="0" hangingPunct="1">
              <a:lnSpc>
                <a:spcPct val="100000"/>
              </a:lnSpc>
              <a:spcBef>
                <a:spcPts val="24"/>
              </a:spcBef>
              <a:spcAft>
                <a:spcPts val="0"/>
              </a:spcAft>
              <a:buClrTx/>
              <a:buSzTx/>
              <a:buFont typeface="Arial" pitchFamily="34" charset="0"/>
              <a:buChar char="•"/>
              <a:tabLst/>
              <a:defRPr/>
            </a:pPr>
            <a:endParaRPr kumimoji="0" lang="en-US" sz="200" b="0" i="0" u="none" strike="noStrike" kern="1200" cap="none" spc="0" normalizeH="0" baseline="0" noProof="0" dirty="0" smtClean="0">
              <a:ln>
                <a:noFill/>
              </a:ln>
              <a:solidFill>
                <a:schemeClr val="tx1"/>
              </a:solidFill>
              <a:effectLst/>
              <a:uLnTx/>
              <a:uFillTx/>
              <a:latin typeface="+mn-lt"/>
              <a:ea typeface="+mn-ea"/>
              <a:cs typeface="+mn-cs"/>
            </a:endParaRPr>
          </a:p>
          <a:p>
            <a:pPr marL="1143000" marR="0" lvl="2" indent="-283464" algn="l" defTabSz="914400" rtl="0" eaLnBrk="1" fontAlgn="auto" latinLnBrk="0" hangingPunct="1">
              <a:lnSpc>
                <a:spcPct val="100000"/>
              </a:lnSpc>
              <a:spcBef>
                <a:spcPts val="24"/>
              </a:spcBef>
              <a:spcAft>
                <a:spcPts val="0"/>
              </a:spcAft>
              <a:buClrTx/>
              <a:buSzTx/>
              <a:buFont typeface="Arial" pitchFamily="34" charset="0"/>
              <a:buChar char="•"/>
              <a:tabLst/>
              <a:defRPr/>
            </a:pPr>
            <a:r>
              <a:rPr kumimoji="0" lang="en-US" sz="1050" b="0" i="0" u="none" strike="noStrike" kern="1200" cap="none" spc="0" normalizeH="0" baseline="0" noProof="0" dirty="0" smtClean="0">
                <a:ln>
                  <a:noFill/>
                </a:ln>
                <a:solidFill>
                  <a:schemeClr val="tx1"/>
                </a:solidFill>
                <a:effectLst/>
                <a:uLnTx/>
                <a:uFillTx/>
                <a:latin typeface="+mn-lt"/>
                <a:ea typeface="+mn-ea"/>
                <a:cs typeface="+mn-cs"/>
              </a:rPr>
              <a:t>The Notice will also provide a listing of other reasons for disclosing PHI without patient authorization. These reasons are listed in the Privacy Rule and include:</a:t>
            </a:r>
          </a:p>
          <a:p>
            <a:pPr marL="1143000" marR="0" lvl="2" indent="-283464" algn="l" defTabSz="914400" rtl="0" eaLnBrk="1" fontAlgn="auto" latinLnBrk="0" hangingPunct="1">
              <a:lnSpc>
                <a:spcPct val="100000"/>
              </a:lnSpc>
              <a:spcBef>
                <a:spcPts val="24"/>
              </a:spcBef>
              <a:spcAft>
                <a:spcPts val="0"/>
              </a:spcAft>
              <a:buClrTx/>
              <a:buSzTx/>
              <a:buFont typeface="Arial" pitchFamily="34" charset="0"/>
              <a:buChar char="•"/>
              <a:tabLst/>
              <a:defRP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Disclosure of PHI to others involved in the patient’s healthcare and identified by the patient</a:t>
            </a: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To the FDA</a:t>
            </a: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legal proceedings</a:t>
            </a: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As required by law</a:t>
            </a: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Public Health</a:t>
            </a: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communicable disease</a:t>
            </a: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health oversight</a:t>
            </a: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In cases of abuse or neglect</a:t>
            </a: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To law enforcement, and</a:t>
            </a: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When required by HHS to investigate and/or determine compliance by the practice.</a:t>
            </a: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endParaRPr kumimoji="0" lang="en-US" sz="200" b="0" i="0" u="none" strike="noStrike" kern="1200" cap="none" spc="0" normalizeH="0" baseline="0" noProof="0" dirty="0" smtClean="0">
              <a:ln>
                <a:noFill/>
              </a:ln>
              <a:solidFill>
                <a:schemeClr val="tx1"/>
              </a:solidFill>
              <a:effectLst/>
              <a:uLnTx/>
              <a:uFillTx/>
              <a:latin typeface="+mn-lt"/>
              <a:ea typeface="+mn-ea"/>
              <a:cs typeface="+mn-cs"/>
            </a:endParaRP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endParaRPr kumimoji="0" lang="en-US" sz="200" b="0" i="0" u="none" strike="noStrike" kern="1200" cap="none" spc="0" normalizeH="0" baseline="0" noProof="0" dirty="0" smtClean="0">
              <a:ln>
                <a:noFill/>
              </a:ln>
              <a:solidFill>
                <a:schemeClr val="tx1"/>
              </a:solidFill>
              <a:effectLst/>
              <a:uLnTx/>
              <a:uFillTx/>
              <a:latin typeface="+mn-lt"/>
              <a:ea typeface="+mn-ea"/>
              <a:cs typeface="+mn-cs"/>
            </a:endParaRPr>
          </a:p>
          <a:p>
            <a:pPr marL="1143000" marR="0" lvl="2" indent="-283464" algn="l" defTabSz="914400" rtl="0" eaLnBrk="1" fontAlgn="auto" latinLnBrk="0" hangingPunct="1">
              <a:lnSpc>
                <a:spcPct val="100000"/>
              </a:lnSpc>
              <a:spcBef>
                <a:spcPts val="24"/>
              </a:spcBef>
              <a:spcAft>
                <a:spcPts val="0"/>
              </a:spcAft>
              <a:buClrTx/>
              <a:buSzTx/>
              <a:buFont typeface="Arial" pitchFamily="34" charset="0"/>
              <a:buChar char="•"/>
              <a:tabLst/>
              <a:defRPr/>
            </a:pPr>
            <a:r>
              <a:rPr kumimoji="0" lang="en-US" sz="1050" b="0" i="0" u="none" strike="noStrike" kern="1200" cap="none" spc="0" normalizeH="0" baseline="0" noProof="0" dirty="0" smtClean="0">
                <a:ln>
                  <a:noFill/>
                </a:ln>
                <a:solidFill>
                  <a:schemeClr val="tx1"/>
                </a:solidFill>
                <a:effectLst/>
                <a:uLnTx/>
                <a:uFillTx/>
                <a:latin typeface="+mn-lt"/>
                <a:ea typeface="+mn-ea"/>
                <a:cs typeface="+mn-cs"/>
              </a:rPr>
              <a:t>The Notice must include a contact to which the patient may communicate a privacy complaint (i.e., the practice’s Privacy Officer or the Office for Civil Rights (OCR)). Review your practice’s Notice so that you are familiar with its content.</a:t>
            </a:r>
          </a:p>
        </p:txBody>
      </p:sp>
      <p:sp>
        <p:nvSpPr>
          <p:cNvPr id="10" name="Content Placeholder 4"/>
          <p:cNvSpPr txBox="1">
            <a:spLocks/>
          </p:cNvSpPr>
          <p:nvPr/>
        </p:nvSpPr>
        <p:spPr>
          <a:xfrm>
            <a:off x="4389120" y="4718304"/>
            <a:ext cx="4754880" cy="1000274"/>
          </a:xfrm>
          <a:prstGeom prst="rect">
            <a:avLst/>
          </a:prstGeom>
        </p:spPr>
        <p:txBody>
          <a:bodyPr vert="horz" lIns="0" tIns="0" rIns="0" bIns="0" rtlCol="0">
            <a:spAutoFit/>
          </a:bodyPr>
          <a:lstStyle/>
          <a:p>
            <a:pPr marL="1600200" indent="-283464">
              <a:spcBef>
                <a:spcPts val="24"/>
              </a:spcBef>
              <a:buFont typeface="Arial" pitchFamily="34" charset="0"/>
              <a:buChar cha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research</a:t>
            </a:r>
          </a:p>
          <a:p>
            <a:pPr marL="1600200" indent="-283464">
              <a:spcBef>
                <a:spcPts val="24"/>
              </a:spcBef>
              <a:buFont typeface="Arial" pitchFamily="34" charset="0"/>
              <a:buChar cha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indent="-283464">
              <a:spcBef>
                <a:spcPts val="24"/>
              </a:spcBef>
              <a:buFont typeface="Calibri" pitchFamily="34" charset="0"/>
              <a:buChar char="–"/>
            </a:pPr>
            <a:r>
              <a:rPr lang="en-US" sz="1000" dirty="0" smtClean="0"/>
              <a:t>For military activity &amp; national security</a:t>
            </a:r>
          </a:p>
          <a:p>
            <a:pPr marL="1600200" indent="-283464">
              <a:spcBef>
                <a:spcPts val="24"/>
              </a:spcBef>
              <a:buFont typeface="Calibri" pitchFamily="34" charset="0"/>
              <a:buChar cha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indent="-283464">
              <a:spcBef>
                <a:spcPts val="24"/>
              </a:spcBef>
              <a:buFont typeface="Calibri" pitchFamily="34" charset="0"/>
              <a:buChar cha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worker’s compensation</a:t>
            </a:r>
          </a:p>
          <a:p>
            <a:pPr marL="1600200" indent="-283464">
              <a:spcBef>
                <a:spcPts val="24"/>
              </a:spcBef>
              <a:buFont typeface="Calibri" pitchFamily="34" charset="0"/>
              <a:buChar char="–"/>
            </a:pPr>
            <a:endParaRPr lang="en-US" sz="100" dirty="0" smtClean="0"/>
          </a:p>
          <a:p>
            <a:pPr marL="1600200" indent="-283464">
              <a:spcBef>
                <a:spcPts val="24"/>
              </a:spcBef>
              <a:buFont typeface="Calibri" pitchFamily="34" charset="0"/>
              <a:buChar char="–"/>
            </a:pPr>
            <a:r>
              <a:rPr lang="en-US" sz="1000" dirty="0" smtClean="0"/>
              <a:t>When an inmate</a:t>
            </a:r>
          </a:p>
          <a:p>
            <a:pPr marL="1600200" indent="-283464">
              <a:spcBef>
                <a:spcPts val="24"/>
              </a:spcBef>
              <a:buFont typeface="Calibri" pitchFamily="34" charset="0"/>
              <a:buChar cha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indent="-283464">
              <a:spcBef>
                <a:spcPts val="24"/>
              </a:spcBef>
              <a:buFont typeface="Calibri" pitchFamily="34" charset="0"/>
              <a:buChar cha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To coroners, funeral directors</a:t>
            </a:r>
          </a:p>
          <a:p>
            <a:pPr marL="1600200" indent="-283464">
              <a:spcBef>
                <a:spcPts val="24"/>
              </a:spcBef>
              <a:buFont typeface="Calibri" pitchFamily="34" charset="0"/>
              <a:buChar char="–"/>
            </a:pPr>
            <a:endParaRPr lang="en-US" sz="100" dirty="0" smtClean="0"/>
          </a:p>
          <a:p>
            <a:pPr marL="1600200" indent="-283464">
              <a:spcBef>
                <a:spcPts val="24"/>
              </a:spcBef>
              <a:buFont typeface="Calibri" pitchFamily="34" charset="0"/>
              <a:buChar char="–"/>
            </a:pPr>
            <a:r>
              <a:rPr lang="en-US" sz="1000" dirty="0" smtClean="0"/>
              <a:t>To organ donation organizations</a:t>
            </a:r>
            <a:endParaRPr kumimoji="0" lang="en-US" sz="10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Annual Employee HIPAA Training</a:t>
            </a:r>
            <a:endParaRPr lang="en-US" dirty="0"/>
          </a:p>
        </p:txBody>
      </p:sp>
      <p:sp>
        <p:nvSpPr>
          <p:cNvPr id="5" name="Content Placeholder 4"/>
          <p:cNvSpPr>
            <a:spLocks noGrp="1"/>
          </p:cNvSpPr>
          <p:nvPr>
            <p:ph idx="1"/>
          </p:nvPr>
        </p:nvSpPr>
        <p:spPr>
          <a:xfrm>
            <a:off x="1554480" y="557784"/>
            <a:ext cx="7589520" cy="6124754"/>
          </a:xfrm>
        </p:spPr>
        <p:txBody>
          <a:bodyPr lIns="0" tIns="0" rIns="0" bIns="0">
            <a:spAutoFit/>
          </a:bodyPr>
          <a:lstStyle/>
          <a:p>
            <a:pPr marL="804672" lvl="1" indent="-283464">
              <a:spcBef>
                <a:spcPts val="24"/>
              </a:spcBef>
              <a:buFont typeface="+mj-lt"/>
              <a:buAutoNum type="arabicPeriod" startAt="2"/>
            </a:pPr>
            <a:r>
              <a:rPr lang="en-US" sz="1100" b="1" dirty="0" smtClean="0"/>
              <a:t>Right to Authorize</a:t>
            </a:r>
          </a:p>
          <a:p>
            <a:pPr marL="804672" lvl="2" indent="-283464">
              <a:spcBef>
                <a:spcPts val="24"/>
              </a:spcBef>
            </a:pPr>
            <a:endParaRPr lang="en-US" sz="300" dirty="0" smtClean="0"/>
          </a:p>
          <a:p>
            <a:pPr marL="1261872" lvl="2" indent="-283464">
              <a:spcBef>
                <a:spcPts val="24"/>
              </a:spcBef>
            </a:pPr>
            <a:r>
              <a:rPr lang="en-US" sz="1050" dirty="0" smtClean="0"/>
              <a:t>A patient has the right to authorize any use or disclosure of PHI for a purpose not described in the Notice of Privacy Practices. If a patient refuses to authorize such uses or disclosures, they have the right to expect that their PHI will not be used or disclosed for such purposes. See your Compliance Officer for samples of the type of authorization forms that are used by the practice.</a:t>
            </a:r>
          </a:p>
          <a:p>
            <a:pPr marL="1261872" lvl="2" indent="-283464">
              <a:spcBef>
                <a:spcPts val="24"/>
              </a:spcBef>
            </a:pPr>
            <a:endParaRPr lang="en-US" sz="300" dirty="0" smtClean="0"/>
          </a:p>
          <a:p>
            <a:pPr marL="1261872" lvl="2" indent="-283464">
              <a:spcBef>
                <a:spcPts val="24"/>
              </a:spcBef>
            </a:pPr>
            <a:r>
              <a:rPr lang="en-US" sz="1050" dirty="0" smtClean="0"/>
              <a:t>In simple terms, if your practice failed to identify, in the Notice of Privacy Practices, a purpose for which you will use or disclose PHI, then you may not use or disclose the information without special written authorization from the patient. Additionally, a patient has the right to deny signing an authorization, thereby prohibiting your ability to use or disclose the information for that purpose.</a:t>
            </a:r>
          </a:p>
          <a:p>
            <a:pPr marL="1261872" lvl="2" indent="-283464">
              <a:spcBef>
                <a:spcPts val="24"/>
              </a:spcBef>
            </a:pPr>
            <a:endParaRPr lang="en-US" sz="300" dirty="0" smtClean="0"/>
          </a:p>
          <a:p>
            <a:pPr marL="1261872" lvl="2" indent="-283464">
              <a:spcBef>
                <a:spcPts val="24"/>
              </a:spcBef>
            </a:pPr>
            <a:r>
              <a:rPr lang="en-US" sz="1050" dirty="0" smtClean="0"/>
              <a:t>The most common example for required use of a patient authorization would involve disclosure to a family member, friend or other entity, identified by the patient.</a:t>
            </a:r>
          </a:p>
          <a:p>
            <a:pPr lvl="2" indent="-283464">
              <a:spcBef>
                <a:spcPts val="24"/>
              </a:spcBef>
            </a:pPr>
            <a:endParaRPr lang="en-US" sz="400" dirty="0" smtClean="0"/>
          </a:p>
          <a:p>
            <a:pPr marL="804672" lvl="1" indent="-283464">
              <a:spcBef>
                <a:spcPts val="24"/>
              </a:spcBef>
              <a:buFont typeface="+mj-lt"/>
              <a:buAutoNum type="arabicPeriod" startAt="3"/>
            </a:pPr>
            <a:r>
              <a:rPr lang="en-US" sz="1100" b="1" dirty="0" smtClean="0"/>
              <a:t>Right to Designate a Personal Representative</a:t>
            </a:r>
          </a:p>
          <a:p>
            <a:pPr marL="804672" lvl="2" indent="-283464">
              <a:spcBef>
                <a:spcPts val="24"/>
              </a:spcBef>
            </a:pPr>
            <a:endParaRPr lang="en-US" sz="300" dirty="0" smtClean="0"/>
          </a:p>
          <a:p>
            <a:pPr marL="1261872" lvl="2" indent="-283464">
              <a:spcBef>
                <a:spcPts val="24"/>
              </a:spcBef>
            </a:pPr>
            <a:r>
              <a:rPr lang="en-US" sz="1050" dirty="0" smtClean="0"/>
              <a:t>A patient has the right to designate a personal representative who will be delegated with the authority to consent to, or authorize the use or disclosure of PHI on the patient’s behalf. A personal representative has the power to exercise all of the rights of the individual regarding the patient’s PHI. In the case of a minor child, the personal representative may have the same powers as long as they can establish grounds as a legal guardian or parent to the minor child.</a:t>
            </a:r>
          </a:p>
          <a:p>
            <a:pPr marL="1261872" lvl="2" indent="-283464">
              <a:spcBef>
                <a:spcPts val="24"/>
              </a:spcBef>
            </a:pPr>
            <a:endParaRPr lang="en-US" sz="300" dirty="0" smtClean="0"/>
          </a:p>
          <a:p>
            <a:pPr marL="1261872" lvl="2" indent="-283464">
              <a:spcBef>
                <a:spcPts val="24"/>
              </a:spcBef>
            </a:pPr>
            <a:r>
              <a:rPr lang="en-US" sz="1050" dirty="0" smtClean="0"/>
              <a:t>Whether the patient is an elderly individual, or an individual lacking the capacity to make healthcare decisions, it will be the responsibility of the practice to ensure that the patient has the right to establish another person as his/her personal representative.</a:t>
            </a:r>
          </a:p>
          <a:p>
            <a:pPr lvl="2" indent="-283464">
              <a:spcBef>
                <a:spcPts val="24"/>
              </a:spcBef>
            </a:pPr>
            <a:endParaRPr lang="en-US" sz="400" dirty="0" smtClean="0"/>
          </a:p>
          <a:p>
            <a:pPr marL="804672" lvl="1" indent="-283464">
              <a:spcBef>
                <a:spcPts val="24"/>
              </a:spcBef>
              <a:buFont typeface="+mj-lt"/>
              <a:buAutoNum type="arabicPeriod" startAt="4"/>
            </a:pPr>
            <a:r>
              <a:rPr lang="en-US" sz="1100" b="1" dirty="0" smtClean="0"/>
              <a:t>Right to Request a Restriction</a:t>
            </a:r>
          </a:p>
          <a:p>
            <a:pPr marL="747522" lvl="2" indent="-283464">
              <a:spcBef>
                <a:spcPts val="24"/>
              </a:spcBef>
              <a:buFont typeface="+mj-lt"/>
              <a:buAutoNum type="arabicPeriod" startAt="4"/>
            </a:pPr>
            <a:endParaRPr lang="en-US" sz="300" dirty="0" smtClean="0"/>
          </a:p>
          <a:p>
            <a:pPr marL="1261872" lvl="2" indent="-283464">
              <a:spcBef>
                <a:spcPts val="24"/>
              </a:spcBef>
            </a:pPr>
            <a:r>
              <a:rPr lang="en-US" sz="1050" dirty="0" smtClean="0"/>
              <a:t>A patient has the right to request that a practice not use or disclose certain PHI, and to request that the provider make reasonable efforts to keep the communications of PHI confidential. This type of request is known as a use and disclosure restriction.</a:t>
            </a:r>
          </a:p>
          <a:p>
            <a:pPr marL="1261872" lvl="2" indent="-283464">
              <a:spcBef>
                <a:spcPts val="24"/>
              </a:spcBef>
            </a:pPr>
            <a:endParaRPr lang="en-US" sz="300" dirty="0" smtClean="0"/>
          </a:p>
          <a:p>
            <a:pPr marL="1261872" lvl="2" indent="-283464">
              <a:spcBef>
                <a:spcPts val="24"/>
              </a:spcBef>
            </a:pPr>
            <a:r>
              <a:rPr lang="en-US" sz="1050" dirty="0" smtClean="0"/>
              <a:t>A patient may request to restrict your practice from disclosing any part or all of his/her patient record to anyone outside of your practice for any reason. As a balance to this patient right, your practice has the right to agree to or deny most requested restrictions. Your practice must provide a written notice of acceptance or denial for requested restrictions including an explanation for any denials.</a:t>
            </a:r>
          </a:p>
          <a:p>
            <a:pPr marL="1261872" lvl="2" indent="-283464">
              <a:spcBef>
                <a:spcPts val="24"/>
              </a:spcBef>
            </a:pPr>
            <a:endParaRPr lang="en-US" sz="300" dirty="0" smtClean="0"/>
          </a:p>
          <a:p>
            <a:pPr marL="1261872" lvl="2" indent="-283464">
              <a:spcBef>
                <a:spcPts val="24"/>
              </a:spcBef>
            </a:pPr>
            <a:r>
              <a:rPr lang="en-US" sz="1050" dirty="0" smtClean="0"/>
              <a:t>The Omnibus Rule included a new requirement regarding a patient’s right to request restrictions. While a patient has always had the right to request restrictions and the practice had the right to deny the request, there is now a specific type of requested restriction that a covered entity may not deny. This new type of requested restriction involves the patient making payment out-of-pocket in full to a practice when there is possible coverage by an insurance carrier. Under the new requirement, a patient can pay a practice out-of-pocket in full for a treatment or procedure and then request that the practice not notify or disclose the information to his/her insurance carrier about the treatment or procedure. This specific type of request must always be fulfilled.</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2018 Employee HIPAA </a:t>
            </a:r>
            <a:r>
              <a:rPr kumimoji="0" lang="en-US" sz="800" b="0" i="0" u="none" strike="noStrike" kern="1200" cap="none" spc="0" normalizeH="0" noProof="0" dirty="0" smtClean="0">
                <a:ln>
                  <a:noFill/>
                </a:ln>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Annual Employee HIPAA Training</a:t>
            </a:r>
            <a:endParaRPr lang="en-US" dirty="0"/>
          </a:p>
        </p:txBody>
      </p:sp>
      <p:sp>
        <p:nvSpPr>
          <p:cNvPr id="5" name="Content Placeholder 4"/>
          <p:cNvSpPr>
            <a:spLocks noGrp="1"/>
          </p:cNvSpPr>
          <p:nvPr>
            <p:ph idx="1"/>
          </p:nvPr>
        </p:nvSpPr>
        <p:spPr>
          <a:xfrm>
            <a:off x="1554480" y="557784"/>
            <a:ext cx="7589520" cy="4662815"/>
          </a:xfrm>
        </p:spPr>
        <p:txBody>
          <a:bodyPr lIns="0" tIns="0" rIns="0" bIns="0">
            <a:spAutoFit/>
          </a:bodyPr>
          <a:lstStyle/>
          <a:p>
            <a:pPr marL="804672" lvl="1" indent="-283464">
              <a:spcBef>
                <a:spcPts val="24"/>
              </a:spcBef>
              <a:buFont typeface="+mj-lt"/>
              <a:buAutoNum type="arabicPeriod" startAt="5"/>
            </a:pPr>
            <a:r>
              <a:rPr lang="en-US" sz="1100" b="1" dirty="0" smtClean="0"/>
              <a:t>Right to Disclosure Accountability</a:t>
            </a:r>
          </a:p>
          <a:p>
            <a:pPr marL="804672" lvl="2" indent="-283464">
              <a:spcBef>
                <a:spcPts val="24"/>
              </a:spcBef>
            </a:pPr>
            <a:endParaRPr lang="en-US" sz="400" dirty="0" smtClean="0"/>
          </a:p>
          <a:p>
            <a:pPr marL="1261872" lvl="2" indent="-283464">
              <a:spcBef>
                <a:spcPts val="24"/>
              </a:spcBef>
            </a:pPr>
            <a:r>
              <a:rPr lang="en-US" sz="1050" dirty="0" smtClean="0"/>
              <a:t>The Privacy Rule provides patients with a right to request and obtain an accounting (listing) of their PHI disclosures. The accounting must be provided to the patient within 60 days of the receipt of a request from the patient. The first accounting to a patient in any 12-month period must be provided at no charge.</a:t>
            </a:r>
          </a:p>
          <a:p>
            <a:pPr marL="1261872" lvl="2" indent="-283464">
              <a:spcBef>
                <a:spcPts val="24"/>
              </a:spcBef>
            </a:pPr>
            <a:endParaRPr lang="en-US" sz="400" dirty="0" smtClean="0"/>
          </a:p>
          <a:p>
            <a:pPr marL="1261872" lvl="2" indent="-283464">
              <a:spcBef>
                <a:spcPts val="24"/>
              </a:spcBef>
            </a:pPr>
            <a:r>
              <a:rPr lang="en-US" sz="1050" dirty="0" smtClean="0"/>
              <a:t>The accounting should list all disclosures a practice has made, except that the accounting does not have to include disclosure that were made:</a:t>
            </a:r>
          </a:p>
          <a:p>
            <a:pPr marL="1261872" lvl="3" indent="-283464">
              <a:spcBef>
                <a:spcPts val="24"/>
              </a:spcBef>
              <a:buFont typeface="Calibri" pitchFamily="34" charset="0"/>
              <a:buChar char="–"/>
            </a:pPr>
            <a:endParaRPr lang="en-US" sz="300" dirty="0" smtClean="0"/>
          </a:p>
          <a:p>
            <a:pPr marL="1719072" lvl="3" indent="-283464">
              <a:spcBef>
                <a:spcPts val="24"/>
              </a:spcBef>
              <a:buFont typeface="Calibri" pitchFamily="34" charset="0"/>
              <a:buChar char="–"/>
            </a:pPr>
            <a:r>
              <a:rPr lang="en-US" sz="1000" dirty="0" smtClean="0"/>
              <a:t>To carry out treatment, payment, and healthcare operations;</a:t>
            </a:r>
          </a:p>
          <a:p>
            <a:pPr marL="1719072" lvl="3" indent="-283464">
              <a:spcBef>
                <a:spcPts val="24"/>
              </a:spcBef>
              <a:buFont typeface="Calibri" pitchFamily="34" charset="0"/>
              <a:buChar char="–"/>
            </a:pPr>
            <a:endParaRPr lang="en-US" sz="300" dirty="0" smtClean="0"/>
          </a:p>
          <a:p>
            <a:pPr marL="1719072" lvl="3" indent="-283464">
              <a:spcBef>
                <a:spcPts val="24"/>
              </a:spcBef>
              <a:buFont typeface="Calibri" pitchFamily="34" charset="0"/>
              <a:buChar char="–"/>
            </a:pPr>
            <a:r>
              <a:rPr lang="en-US" sz="1000" dirty="0" smtClean="0"/>
              <a:t>To patients about their PHI;</a:t>
            </a:r>
          </a:p>
          <a:p>
            <a:pPr marL="1719072" lvl="3" indent="-283464">
              <a:spcBef>
                <a:spcPts val="24"/>
              </a:spcBef>
              <a:buFont typeface="Calibri" pitchFamily="34" charset="0"/>
              <a:buChar char="–"/>
            </a:pPr>
            <a:endParaRPr lang="en-US" sz="300" dirty="0" smtClean="0"/>
          </a:p>
          <a:p>
            <a:pPr marL="1719072" lvl="3" indent="-283464">
              <a:spcBef>
                <a:spcPts val="24"/>
              </a:spcBef>
              <a:buFont typeface="Calibri" pitchFamily="34" charset="0"/>
              <a:buChar char="–"/>
            </a:pPr>
            <a:r>
              <a:rPr lang="en-US" sz="1000" dirty="0" smtClean="0"/>
              <a:t>Made as stipulated in an authorization signed by the patient;</a:t>
            </a:r>
          </a:p>
          <a:p>
            <a:pPr marL="1719072" lvl="3" indent="-283464">
              <a:spcBef>
                <a:spcPts val="24"/>
              </a:spcBef>
              <a:buFont typeface="Calibri" pitchFamily="34" charset="0"/>
              <a:buChar char="–"/>
            </a:pPr>
            <a:endParaRPr lang="en-US" sz="300" dirty="0" smtClean="0"/>
          </a:p>
          <a:p>
            <a:pPr marL="1719072" lvl="3" indent="-283464">
              <a:spcBef>
                <a:spcPts val="24"/>
              </a:spcBef>
              <a:buFont typeface="Calibri" pitchFamily="34" charset="0"/>
              <a:buChar char="–"/>
            </a:pPr>
            <a:r>
              <a:rPr lang="en-US" sz="1000" dirty="0" smtClean="0"/>
              <a:t>For a facility’s directory or to persons involved in the patient’s care;</a:t>
            </a:r>
          </a:p>
          <a:p>
            <a:pPr marL="1719072" lvl="3" indent="-283464">
              <a:spcBef>
                <a:spcPts val="24"/>
              </a:spcBef>
              <a:buFont typeface="Calibri" pitchFamily="34" charset="0"/>
              <a:buChar char="–"/>
            </a:pPr>
            <a:endParaRPr lang="en-US" sz="300" dirty="0" smtClean="0"/>
          </a:p>
          <a:p>
            <a:pPr marL="1719072" lvl="3" indent="-283464">
              <a:spcBef>
                <a:spcPts val="24"/>
              </a:spcBef>
              <a:buFont typeface="Calibri" pitchFamily="34" charset="0"/>
              <a:buChar char="–"/>
            </a:pPr>
            <a:r>
              <a:rPr lang="en-US" sz="1000" dirty="0" smtClean="0"/>
              <a:t>For national security or intelligence purposes;</a:t>
            </a:r>
          </a:p>
          <a:p>
            <a:pPr marL="1719072" lvl="3" indent="-283464">
              <a:spcBef>
                <a:spcPts val="24"/>
              </a:spcBef>
              <a:buFont typeface="Calibri" pitchFamily="34" charset="0"/>
              <a:buChar char="–"/>
            </a:pPr>
            <a:endParaRPr lang="en-US" sz="300" dirty="0" smtClean="0"/>
          </a:p>
          <a:p>
            <a:pPr marL="1719072" lvl="3" indent="-283464">
              <a:spcBef>
                <a:spcPts val="24"/>
              </a:spcBef>
              <a:buFont typeface="Calibri" pitchFamily="34" charset="0"/>
              <a:buChar char="–"/>
            </a:pPr>
            <a:r>
              <a:rPr lang="en-US" sz="1000" dirty="0" smtClean="0"/>
              <a:t>To correctional institutions;</a:t>
            </a:r>
          </a:p>
          <a:p>
            <a:pPr marL="1719072" lvl="3" indent="-283464">
              <a:spcBef>
                <a:spcPts val="24"/>
              </a:spcBef>
              <a:buFont typeface="Calibri" pitchFamily="34" charset="0"/>
              <a:buChar char="–"/>
            </a:pPr>
            <a:endParaRPr lang="en-US" sz="300" dirty="0" smtClean="0"/>
          </a:p>
          <a:p>
            <a:pPr marL="1719072" lvl="3" indent="-283464">
              <a:spcBef>
                <a:spcPts val="24"/>
              </a:spcBef>
              <a:buFont typeface="Calibri" pitchFamily="34" charset="0"/>
              <a:buChar char="–"/>
            </a:pPr>
            <a:r>
              <a:rPr lang="en-US" sz="1000" dirty="0" smtClean="0"/>
              <a:t>As part of a limited data set; or</a:t>
            </a:r>
          </a:p>
          <a:p>
            <a:pPr marL="1719072" lvl="3" indent="-283464">
              <a:spcBef>
                <a:spcPts val="24"/>
              </a:spcBef>
              <a:buFont typeface="Calibri" pitchFamily="34" charset="0"/>
              <a:buChar char="–"/>
            </a:pPr>
            <a:endParaRPr lang="en-US" sz="300" dirty="0" smtClean="0"/>
          </a:p>
          <a:p>
            <a:pPr marL="1719072" lvl="3" indent="-283464">
              <a:spcBef>
                <a:spcPts val="24"/>
              </a:spcBef>
              <a:buFont typeface="Calibri" pitchFamily="34" charset="0"/>
              <a:buChar char="–"/>
            </a:pPr>
            <a:r>
              <a:rPr lang="en-US" sz="1000" dirty="0" smtClean="0"/>
              <a:t>Prior to the compliance date of the Privacy Rule.</a:t>
            </a:r>
          </a:p>
          <a:p>
            <a:pPr marL="1261872" lvl="3" indent="-283464">
              <a:spcBef>
                <a:spcPts val="24"/>
              </a:spcBef>
              <a:buFont typeface="Calibri" pitchFamily="34" charset="0"/>
              <a:buChar char="–"/>
            </a:pPr>
            <a:endParaRPr lang="en-US" sz="500" dirty="0" smtClean="0"/>
          </a:p>
          <a:p>
            <a:pPr marL="804672" lvl="1" indent="-283464">
              <a:spcBef>
                <a:spcPts val="24"/>
              </a:spcBef>
              <a:buFont typeface="+mj-lt"/>
              <a:buAutoNum type="arabicPeriod" startAt="5"/>
            </a:pPr>
            <a:r>
              <a:rPr lang="en-US" sz="1100" b="1" dirty="0" smtClean="0"/>
              <a:t>Right to Access</a:t>
            </a:r>
          </a:p>
          <a:p>
            <a:pPr marL="347472" lvl="1" indent="-283464">
              <a:spcBef>
                <a:spcPts val="24"/>
              </a:spcBef>
              <a:buFont typeface="+mj-lt"/>
              <a:buAutoNum type="arabicPeriod" startAt="5"/>
            </a:pPr>
            <a:endParaRPr lang="en-US" sz="400" b="1" dirty="0" smtClean="0"/>
          </a:p>
          <a:p>
            <a:pPr marL="1261872" lvl="2" indent="-283464">
              <a:spcBef>
                <a:spcPts val="24"/>
              </a:spcBef>
            </a:pPr>
            <a:r>
              <a:rPr lang="en-US" sz="1050" dirty="0" smtClean="0"/>
              <a:t>A patient has the right to access, inspect, and obtain copies of PHI maintained by a healthcare provider, health plan, or healthcare clearinghouse. </a:t>
            </a:r>
            <a:r>
              <a:rPr lang="en-US" sz="1050" dirty="0" smtClean="0"/>
              <a:t>This </a:t>
            </a:r>
            <a:r>
              <a:rPr lang="en-US" sz="1050" dirty="0" smtClean="0"/>
              <a:t>means that the patient has the right, with few exceptions, to access all PHI that a practice has collected, created, and maintained on him/her. This means the patient may request:</a:t>
            </a:r>
          </a:p>
          <a:p>
            <a:pPr marL="1719072" lvl="3" indent="-283464">
              <a:spcBef>
                <a:spcPts val="24"/>
              </a:spcBef>
            </a:pPr>
            <a:endParaRPr lang="en-US" sz="300" dirty="0" smtClean="0"/>
          </a:p>
          <a:p>
            <a:pPr marL="1719072" lvl="3" indent="-283464">
              <a:spcBef>
                <a:spcPts val="24"/>
              </a:spcBef>
            </a:pPr>
            <a:r>
              <a:rPr lang="en-US" sz="1000" dirty="0" smtClean="0"/>
              <a:t>To inspect his/her patient record maintained by your practice. He/she also has the right to review all of the notes made by your practice and information that you have collected from other providers (with the exception of psychotherapy notes and information that was intended for use in a civil, criminal, or administrative action). A patient must submit a written request to the practice to review his/her record, and will be supervised by a workforce member during the inspection of records.</a:t>
            </a:r>
          </a:p>
          <a:p>
            <a:pPr marL="1719072" lvl="3" indent="-283464">
              <a:spcBef>
                <a:spcPts val="24"/>
              </a:spcBef>
            </a:pPr>
            <a:endParaRPr lang="en-US" sz="300" dirty="0" smtClean="0"/>
          </a:p>
          <a:p>
            <a:pPr marL="1719072" lvl="3" indent="-283464">
              <a:spcBef>
                <a:spcPts val="24"/>
              </a:spcBef>
            </a:pPr>
            <a:r>
              <a:rPr lang="en-US" sz="1000" dirty="0" smtClean="0"/>
              <a:t>A copy of his/her patient record</a:t>
            </a:r>
            <a:r>
              <a:rPr lang="en-US" sz="1000" dirty="0" smtClean="0"/>
              <a:t>. A patient also has the right to request that the copies of his/her records be forwarded to a thir</a:t>
            </a:r>
            <a:r>
              <a:rPr lang="en-US" sz="1000" dirty="0" smtClean="0"/>
              <a:t>d party.</a:t>
            </a:r>
            <a:r>
              <a:rPr lang="en-US" sz="1000" dirty="0" smtClean="0"/>
              <a:t> </a:t>
            </a:r>
            <a:r>
              <a:rPr lang="en-US" sz="1000" dirty="0" smtClean="0"/>
              <a:t>Your practice may charge a reasonable, cost-based fee.</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lvl="0">
              <a:spcBef>
                <a:spcPct val="0"/>
              </a:spcBef>
              <a:defRPr/>
            </a:pPr>
            <a:r>
              <a:rPr kumimoji="0" lang="en-US" sz="800" b="0" i="0" u="none" strike="noStrike" kern="1200" cap="none" spc="0" normalizeH="0" baseline="0" noProof="0" dirty="0" smtClean="0">
                <a:ln>
                  <a:noFill/>
                </a:ln>
                <a:effectLst/>
                <a:uLnTx/>
                <a:uFillTx/>
                <a:latin typeface="+mj-lt"/>
                <a:ea typeface="+mj-ea"/>
                <a:cs typeface="+mj-cs"/>
              </a:rPr>
              <a:t>2018 Employee HIPAA </a:t>
            </a:r>
            <a:r>
              <a:rPr kumimoji="0" lang="en-US" sz="800" b="0" i="0" u="none" strike="noStrike" kern="1200" cap="none" spc="0" normalizeH="0" noProof="0" dirty="0" smtClean="0">
                <a:ln>
                  <a:noFill/>
                </a:ln>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Annual Employee HIPAA Training</a:t>
            </a:r>
            <a:endParaRPr lang="en-US" dirty="0"/>
          </a:p>
        </p:txBody>
      </p:sp>
      <p:sp>
        <p:nvSpPr>
          <p:cNvPr id="5" name="Content Placeholder 4"/>
          <p:cNvSpPr>
            <a:spLocks noGrp="1"/>
          </p:cNvSpPr>
          <p:nvPr>
            <p:ph idx="1"/>
          </p:nvPr>
        </p:nvSpPr>
        <p:spPr>
          <a:xfrm>
            <a:off x="1554480" y="557784"/>
            <a:ext cx="7589520" cy="5609228"/>
          </a:xfrm>
        </p:spPr>
        <p:txBody>
          <a:bodyPr lIns="0" tIns="0" rIns="0" bIns="0">
            <a:spAutoFit/>
          </a:bodyPr>
          <a:lstStyle/>
          <a:p>
            <a:pPr marL="804672" lvl="1" indent="-283464">
              <a:spcBef>
                <a:spcPts val="24"/>
              </a:spcBef>
              <a:buFont typeface="+mj-lt"/>
              <a:buAutoNum type="arabicPeriod" startAt="7"/>
            </a:pPr>
            <a:r>
              <a:rPr lang="en-US" sz="1100" b="1" dirty="0" smtClean="0"/>
              <a:t>Right to Request an Amendment</a:t>
            </a:r>
          </a:p>
          <a:p>
            <a:pPr marL="804672" lvl="2" indent="-283464">
              <a:spcBef>
                <a:spcPts val="24"/>
              </a:spcBef>
            </a:pPr>
            <a:endParaRPr lang="en-US" sz="300" dirty="0" smtClean="0"/>
          </a:p>
          <a:p>
            <a:pPr marL="1261872" lvl="2" indent="-283464">
              <a:spcBef>
                <a:spcPts val="24"/>
              </a:spcBef>
            </a:pPr>
            <a:r>
              <a:rPr lang="en-US" sz="1050" dirty="0" smtClean="0"/>
              <a:t>Patients may request amendments to their PHI. This means they may ask you to add a note or amendment to an item in their medical record. While the original record cannot be changed, an amendment can be added to a record noting the individual’s request. If your practice agrees to the requested amendment, it must become part of the individual’s record.</a:t>
            </a:r>
          </a:p>
          <a:p>
            <a:pPr marL="1261872" lvl="2" indent="-283464">
              <a:spcBef>
                <a:spcPts val="24"/>
              </a:spcBef>
            </a:pPr>
            <a:endParaRPr lang="en-US" sz="300" dirty="0" smtClean="0"/>
          </a:p>
          <a:p>
            <a:pPr marL="1261872" lvl="2" indent="-283464">
              <a:spcBef>
                <a:spcPts val="24"/>
              </a:spcBef>
            </a:pPr>
            <a:r>
              <a:rPr lang="en-US" sz="1050" dirty="0" smtClean="0"/>
              <a:t>The practice has the right to agree to or deny such requests. If your practice agrees to a requested amendment, you must:</a:t>
            </a:r>
          </a:p>
          <a:p>
            <a:pPr marL="1261872" lvl="3" indent="-283464">
              <a:spcBef>
                <a:spcPts val="24"/>
              </a:spcBef>
              <a:buFont typeface="+mj-lt"/>
              <a:buAutoNum type="arabicPeriod"/>
            </a:pPr>
            <a:endParaRPr lang="en-US" sz="200" dirty="0" smtClean="0"/>
          </a:p>
          <a:p>
            <a:pPr marL="1719072" lvl="3" indent="-283464">
              <a:spcBef>
                <a:spcPts val="24"/>
              </a:spcBef>
              <a:buFont typeface="Calibri" pitchFamily="34" charset="0"/>
              <a:buChar char="–"/>
            </a:pPr>
            <a:r>
              <a:rPr lang="en-US" sz="1000" dirty="0" smtClean="0"/>
              <a:t>Make the required amendment to the PHI or records that contain the information to be amended;</a:t>
            </a:r>
          </a:p>
          <a:p>
            <a:pPr marL="1719072" lvl="3" indent="-283464">
              <a:spcBef>
                <a:spcPts val="24"/>
              </a:spcBef>
              <a:buFont typeface="Calibri" pitchFamily="34" charset="0"/>
              <a:buChar char="–"/>
            </a:pPr>
            <a:endParaRPr lang="en-US" sz="200" dirty="0" smtClean="0"/>
          </a:p>
          <a:p>
            <a:pPr marL="1719072" lvl="3" indent="-283464">
              <a:spcBef>
                <a:spcPts val="24"/>
              </a:spcBef>
              <a:buFont typeface="Calibri" pitchFamily="34" charset="0"/>
              <a:buChar char="–"/>
            </a:pPr>
            <a:r>
              <a:rPr lang="en-US" sz="1000" dirty="0" smtClean="0"/>
              <a:t>Inform the patient that the requested amendment was accepted (preferably in writing);</a:t>
            </a:r>
          </a:p>
          <a:p>
            <a:pPr marL="1719072" lvl="3" indent="-283464">
              <a:spcBef>
                <a:spcPts val="24"/>
              </a:spcBef>
              <a:buFont typeface="+mj-lt"/>
              <a:buAutoNum type="arabicPeriod"/>
            </a:pPr>
            <a:endParaRPr lang="en-US" sz="200" dirty="0" smtClean="0"/>
          </a:p>
          <a:p>
            <a:pPr marL="1719072" lvl="3" indent="-283464">
              <a:spcBef>
                <a:spcPts val="24"/>
              </a:spcBef>
              <a:buFont typeface="Calibri" pitchFamily="34" charset="0"/>
              <a:buChar char="–"/>
            </a:pPr>
            <a:r>
              <a:rPr lang="en-US" sz="1000" dirty="0" smtClean="0"/>
              <a:t>Ask the patient to identify persons or entities that should be notified of the amendment and obtain the patient’s permission to contact those persons or entities; and</a:t>
            </a:r>
          </a:p>
          <a:p>
            <a:pPr marL="1719072" lvl="3" indent="-283464">
              <a:spcBef>
                <a:spcPts val="24"/>
              </a:spcBef>
              <a:buFont typeface="+mj-lt"/>
              <a:buAutoNum type="arabicPeriod"/>
            </a:pPr>
            <a:endParaRPr lang="en-US" sz="200" dirty="0" smtClean="0"/>
          </a:p>
          <a:p>
            <a:pPr marL="1719072" lvl="3" indent="-283464">
              <a:spcBef>
                <a:spcPts val="24"/>
              </a:spcBef>
              <a:buFont typeface="Calibri" pitchFamily="34" charset="0"/>
              <a:buChar char="–"/>
            </a:pPr>
            <a:r>
              <a:rPr lang="en-US" sz="1000" dirty="0" smtClean="0"/>
              <a:t>Make a reasonable effort to inform the following two groups about the amendments:</a:t>
            </a:r>
          </a:p>
          <a:p>
            <a:pPr marL="1719072" lvl="4" indent="-283464">
              <a:spcBef>
                <a:spcPts val="24"/>
              </a:spcBef>
            </a:pPr>
            <a:endParaRPr lang="en-US" sz="100" dirty="0" smtClean="0"/>
          </a:p>
          <a:p>
            <a:pPr marL="2176272" lvl="4" indent="-283464">
              <a:spcBef>
                <a:spcPts val="24"/>
              </a:spcBef>
            </a:pPr>
            <a:r>
              <a:rPr lang="en-US" sz="1000" dirty="0" smtClean="0"/>
              <a:t>Persons identified by the patient; and</a:t>
            </a:r>
          </a:p>
          <a:p>
            <a:pPr marL="2176272" lvl="4" indent="-283464">
              <a:spcBef>
                <a:spcPts val="24"/>
              </a:spcBef>
            </a:pPr>
            <a:endParaRPr lang="en-US" sz="100" dirty="0" smtClean="0"/>
          </a:p>
          <a:p>
            <a:pPr marL="2176272" lvl="4" indent="-283464">
              <a:spcBef>
                <a:spcPts val="24"/>
              </a:spcBef>
            </a:pPr>
            <a:r>
              <a:rPr lang="en-US" sz="1000" dirty="0" smtClean="0"/>
              <a:t>Persons, including business associates, to whom you have disclosed the information who could be predicted to use the information to the detriment of the patient. Notification of the amendment does not have to be sent to all persons or entities that received the information to be amended. Your practice is only required to notify persons or entities that may have used, or are likely to use the information in the future to make decisions that could be detrimental to the patient.</a:t>
            </a:r>
          </a:p>
          <a:p>
            <a:pPr marL="804672" lvl="2" indent="-283464">
              <a:spcBef>
                <a:spcPts val="24"/>
              </a:spcBef>
            </a:pPr>
            <a:endParaRPr lang="en-US" sz="300" dirty="0" smtClean="0"/>
          </a:p>
          <a:p>
            <a:pPr marL="1261872" lvl="2" indent="-283464">
              <a:spcBef>
                <a:spcPts val="24"/>
              </a:spcBef>
            </a:pPr>
            <a:r>
              <a:rPr lang="en-US" sz="1050" dirty="0" smtClean="0"/>
              <a:t>A patient has the right to disagree with your denial and submit a written disagreement that will become part of the medical record. Your practice can choose to write a rebuttal to the disagreement and that, again, will become part of the patient’s record.</a:t>
            </a:r>
          </a:p>
          <a:p>
            <a:pPr marL="347472" lvl="1" indent="-283464">
              <a:spcBef>
                <a:spcPts val="24"/>
              </a:spcBef>
            </a:pPr>
            <a:endParaRPr lang="en-US" sz="400" b="1" dirty="0" smtClean="0"/>
          </a:p>
          <a:p>
            <a:pPr marL="804672" lvl="1" indent="-283464">
              <a:spcBef>
                <a:spcPts val="24"/>
              </a:spcBef>
              <a:buFont typeface="+mj-lt"/>
              <a:buAutoNum type="arabicPeriod" startAt="8"/>
            </a:pPr>
            <a:r>
              <a:rPr lang="en-US" sz="1100" b="1" dirty="0" smtClean="0"/>
              <a:t>Responsibilities of a Practice or Other Provider Under the Privacy Rule</a:t>
            </a:r>
          </a:p>
          <a:p>
            <a:pPr marL="804672" lvl="2" indent="-283464">
              <a:spcBef>
                <a:spcPts val="24"/>
              </a:spcBef>
            </a:pPr>
            <a:endParaRPr lang="en-US" sz="300" dirty="0" smtClean="0"/>
          </a:p>
          <a:p>
            <a:pPr marL="1261872" lvl="2" indent="-283464">
              <a:spcBef>
                <a:spcPts val="24"/>
              </a:spcBef>
            </a:pPr>
            <a:r>
              <a:rPr lang="en-US" sz="1050" dirty="0" smtClean="0"/>
              <a:t>Having reviewed the rights of the patient, we will now look at the responsibilities of the provider (your practice). You will notice that they mirror most of the patient’s rights.</a:t>
            </a:r>
          </a:p>
          <a:p>
            <a:pPr marL="1261872" lvl="2" indent="-283464">
              <a:spcBef>
                <a:spcPts val="24"/>
              </a:spcBef>
            </a:pPr>
            <a:endParaRPr lang="en-US" sz="300" b="1" dirty="0" smtClean="0"/>
          </a:p>
          <a:p>
            <a:pPr marL="1261872" lvl="2" indent="-283464">
              <a:spcBef>
                <a:spcPts val="24"/>
              </a:spcBef>
            </a:pPr>
            <a:r>
              <a:rPr lang="en-US" sz="1050" b="1" dirty="0" smtClean="0"/>
              <a:t>Notice of Privacy Practices</a:t>
            </a:r>
          </a:p>
          <a:p>
            <a:pPr marL="1719072" lvl="3" indent="-283464">
              <a:spcBef>
                <a:spcPts val="24"/>
              </a:spcBef>
            </a:pPr>
            <a:endParaRPr lang="en-US" sz="200" dirty="0" smtClean="0"/>
          </a:p>
          <a:p>
            <a:pPr marL="1719072" lvl="3" indent="-283464">
              <a:spcBef>
                <a:spcPts val="24"/>
              </a:spcBef>
            </a:pPr>
            <a:r>
              <a:rPr lang="en-US" sz="1000" dirty="0" smtClean="0"/>
              <a:t>A practice must provide the patient with a copy of its Notice of Privacy Practices that describes the intended uses and disclosures of PHI. Additionally, the Notice must be posted in the patient waiting area, and posted on the practice’s website, if applicable.</a:t>
            </a:r>
          </a:p>
          <a:p>
            <a:pPr marL="804672" lvl="2" indent="-283464">
              <a:spcBef>
                <a:spcPts val="24"/>
              </a:spcBef>
            </a:pPr>
            <a:endParaRPr lang="en-US" sz="300" b="1" dirty="0" smtClean="0"/>
          </a:p>
          <a:p>
            <a:pPr marL="1261872" lvl="2" indent="-283464">
              <a:spcBef>
                <a:spcPts val="24"/>
              </a:spcBef>
            </a:pPr>
            <a:r>
              <a:rPr lang="en-US" sz="1050" b="1" dirty="0" smtClean="0"/>
              <a:t>Acknowledgement of Receipt</a:t>
            </a:r>
          </a:p>
          <a:p>
            <a:pPr marL="804672" lvl="2" indent="-283464">
              <a:spcBef>
                <a:spcPts val="24"/>
              </a:spcBef>
            </a:pPr>
            <a:endParaRPr lang="en-US" sz="200" b="1" dirty="0" smtClean="0"/>
          </a:p>
          <a:p>
            <a:pPr marL="1719072" lvl="3" indent="-283464">
              <a:spcBef>
                <a:spcPts val="24"/>
              </a:spcBef>
            </a:pPr>
            <a:r>
              <a:rPr lang="en-US" sz="1000" dirty="0" smtClean="0"/>
              <a:t>A practice must attempt to obtain an acknowledgement of receipt for the Notice of Privacy Practices. This is a simple statement signed by the patient that documents that they were provided with a copy of the Notice. Obtaining an acknowledgement of receipt need only be performed once, even if the Notice is later revised.</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2018 Employee HIPAA </a:t>
            </a:r>
            <a:r>
              <a:rPr kumimoji="0" lang="en-US" sz="800" b="0" i="0" u="none" strike="noStrike" kern="1200" cap="none" spc="0" normalizeH="0" noProof="0" dirty="0" smtClean="0">
                <a:ln>
                  <a:noFill/>
                </a:ln>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573</TotalTime>
  <Words>7478</Words>
  <Application>Microsoft Office PowerPoint</Application>
  <PresentationFormat>On-screen Show (4:3)</PresentationFormat>
  <Paragraphs>449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Slide 19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cjones</cp:lastModifiedBy>
  <cp:revision>85</cp:revision>
  <dcterms:created xsi:type="dcterms:W3CDTF">2013-08-21T19:17:07Z</dcterms:created>
  <dcterms:modified xsi:type="dcterms:W3CDTF">2018-09-18T15:31:00Z</dcterms:modified>
</cp:coreProperties>
</file>