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8" r:id="rId3"/>
    <p:sldId id="259" r:id="rId4"/>
    <p:sldId id="263" r:id="rId5"/>
    <p:sldId id="257" r:id="rId6"/>
    <p:sldId id="260" r:id="rId7"/>
    <p:sldId id="261" r:id="rId8"/>
    <p:sldId id="265" r:id="rId9"/>
    <p:sldId id="268" r:id="rId10"/>
    <p:sldId id="266" r:id="rId11"/>
    <p:sldId id="269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49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E222C-A610-4C58-A2EA-BEFE7BAAE92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D1F78-6EE4-4C5E-A467-D6FEE9FC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Hemolytic uremic syndrome, thrombotic thrombocytopenic purpura, DIC, mechanical destruction (valves)</a:t>
            </a:r>
          </a:p>
          <a:p>
            <a:pPr lvl="1"/>
            <a:r>
              <a:rPr lang="en-US" dirty="0" smtClean="0"/>
              <a:t>Laboratory values: </a:t>
            </a:r>
          </a:p>
          <a:p>
            <a:pPr lvl="2"/>
            <a:r>
              <a:rPr lang="en-US" dirty="0" smtClean="0"/>
              <a:t>Increased LDH, total </a:t>
            </a:r>
            <a:r>
              <a:rPr lang="en-US" dirty="0" err="1" smtClean="0"/>
              <a:t>bili</a:t>
            </a:r>
            <a:endParaRPr lang="en-US" dirty="0" smtClean="0"/>
          </a:p>
          <a:p>
            <a:pPr lvl="2"/>
            <a:r>
              <a:rPr lang="en-US" dirty="0" smtClean="0"/>
              <a:t>Decreased </a:t>
            </a:r>
            <a:r>
              <a:rPr lang="en-US" dirty="0" err="1" smtClean="0"/>
              <a:t>haptoglobin</a:t>
            </a:r>
            <a:r>
              <a:rPr lang="en-US" dirty="0" smtClean="0"/>
              <a:t> (usually undetectable)</a:t>
            </a:r>
          </a:p>
          <a:p>
            <a:pPr lvl="2"/>
            <a:r>
              <a:rPr lang="en-US" dirty="0" err="1" smtClean="0"/>
              <a:t>Schistocytes</a:t>
            </a:r>
            <a:r>
              <a:rPr lang="en-US" dirty="0" smtClean="0"/>
              <a:t> on peripheral smear</a:t>
            </a:r>
          </a:p>
          <a:p>
            <a:pPr lvl="2"/>
            <a:r>
              <a:rPr lang="en-US" dirty="0" smtClean="0"/>
              <a:t>Hemoglobinuria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1F78-6EE4-4C5E-A467-D6FEE9FC1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http://www.eclinpath.com/wp-content/uploads/extravascular-hemolysis-new.jpg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Auto-immune anemia, Hereditary disorders (hereditary spherocytosis)</a:t>
            </a:r>
          </a:p>
          <a:p>
            <a:pPr lvl="1"/>
            <a:r>
              <a:rPr lang="en-US" dirty="0" smtClean="0"/>
              <a:t>Laboratory Values: </a:t>
            </a:r>
          </a:p>
          <a:p>
            <a:pPr lvl="2"/>
            <a:r>
              <a:rPr lang="en-US" dirty="0" smtClean="0"/>
              <a:t>LDH and </a:t>
            </a:r>
            <a:r>
              <a:rPr lang="en-US" dirty="0" err="1" smtClean="0"/>
              <a:t>haptoglobin</a:t>
            </a:r>
            <a:r>
              <a:rPr lang="en-US" dirty="0" smtClean="0"/>
              <a:t> are normal</a:t>
            </a:r>
          </a:p>
          <a:p>
            <a:pPr lvl="2"/>
            <a:r>
              <a:rPr lang="en-US" dirty="0" err="1" smtClean="0"/>
              <a:t>Spherocytes</a:t>
            </a:r>
            <a:r>
              <a:rPr lang="en-US" dirty="0" smtClean="0"/>
              <a:t> on peripheral smear</a:t>
            </a:r>
          </a:p>
          <a:p>
            <a:pPr lvl="2"/>
            <a:r>
              <a:rPr lang="en-US" dirty="0" smtClean="0"/>
              <a:t>Urine should be negative for blood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1F78-6EE4-4C5E-A467-D6FEE9FC1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lysing the clot, the device also </a:t>
            </a:r>
            <a:r>
              <a:rPr lang="en-US" dirty="0" err="1" smtClean="0"/>
              <a:t>hemolyzes</a:t>
            </a:r>
            <a:r>
              <a:rPr lang="en-US" dirty="0" smtClean="0"/>
              <a:t> red cells in the process</a:t>
            </a:r>
          </a:p>
          <a:p>
            <a:r>
              <a:rPr lang="en-US" dirty="0" smtClean="0"/>
              <a:t>http://media.corporate-ir.net/media_files/irol/97/97164/presentations/march03/sld034.htm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1F78-6EE4-4C5E-A467-D6FEE9FC1B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4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patient developed renal</a:t>
            </a:r>
            <a:r>
              <a:rPr lang="en-US" baseline="0" dirty="0" smtClean="0"/>
              <a:t> failure with a bump in creatinine from 1.01 to 3.78 – dropped back down to 1.67 and on f/u 1.27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1F78-6EE4-4C5E-A467-D6FEE9FC1B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5C6C912-D696-4F07-A537-61AB60317B04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8272FF8-0ECD-4BBA-848A-A3D25D3CC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Hemolysis in a patient with recent </a:t>
            </a:r>
            <a:r>
              <a:rPr lang="en-US" dirty="0" err="1" smtClean="0"/>
              <a:t>thrombectomy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Lori Racsa, D.O. </a:t>
            </a:r>
            <a:endParaRPr lang="en-US" dirty="0"/>
          </a:p>
          <a:p>
            <a:r>
              <a:rPr lang="en-US" dirty="0" smtClean="0"/>
              <a:t>November 17, 2015</a:t>
            </a:r>
          </a:p>
        </p:txBody>
      </p:sp>
    </p:spTree>
    <p:extLst>
      <p:ext uri="{BB962C8B-B14F-4D97-AF65-F5344CB8AC3E}">
        <p14:creationId xmlns:p14="http://schemas.microsoft.com/office/powerpoint/2010/main" val="5102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5815" r="7436" b="1678"/>
          <a:stretch/>
        </p:blipFill>
        <p:spPr bwMode="auto">
          <a:xfrm>
            <a:off x="1143000" y="533400"/>
            <a:ext cx="6649156" cy="553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improved and was sent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Mike’s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sample received into lab and was severely </a:t>
            </a:r>
            <a:r>
              <a:rPr lang="en-US" dirty="0" err="1" smtClean="0"/>
              <a:t>hemolyzed</a:t>
            </a:r>
            <a:r>
              <a:rPr lang="en-US" dirty="0" smtClean="0"/>
              <a:t>; the patient had four specimens rejected</a:t>
            </a:r>
          </a:p>
          <a:p>
            <a:r>
              <a:rPr lang="en-US" dirty="0" smtClean="0"/>
              <a:t>Tech called to the floor to see if they could get a peripheral draw versus a line draw and </a:t>
            </a:r>
            <a:r>
              <a:rPr lang="en-US" dirty="0" smtClean="0"/>
              <a:t>the floor </a:t>
            </a:r>
            <a:r>
              <a:rPr lang="en-US" dirty="0" smtClean="0"/>
              <a:t>had </a:t>
            </a:r>
            <a:r>
              <a:rPr lang="en-US" dirty="0" smtClean="0"/>
              <a:t>sent </a:t>
            </a:r>
            <a:r>
              <a:rPr lang="en-US" dirty="0" smtClean="0"/>
              <a:t>a peripheral stick the last time</a:t>
            </a:r>
          </a:p>
          <a:p>
            <a:r>
              <a:rPr lang="en-US" dirty="0" smtClean="0"/>
              <a:t>What is going 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154097"/>
          </a:xfrm>
        </p:spPr>
        <p:txBody>
          <a:bodyPr/>
          <a:lstStyle/>
          <a:p>
            <a:r>
              <a:rPr lang="en-US" dirty="0" smtClean="0"/>
              <a:t>Hemolysis differential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315200" cy="3539527"/>
          </a:xfrm>
        </p:spPr>
        <p:txBody>
          <a:bodyPr/>
          <a:lstStyle/>
          <a:p>
            <a:r>
              <a:rPr lang="en-US" dirty="0" smtClean="0"/>
              <a:t>Intravascular: occurs within </a:t>
            </a:r>
            <a:r>
              <a:rPr lang="en-US" dirty="0" smtClean="0"/>
              <a:t>circulation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24541" r="68416" b="9681"/>
          <a:stretch/>
        </p:blipFill>
        <p:spPr bwMode="auto">
          <a:xfrm>
            <a:off x="5638800" y="1912469"/>
            <a:ext cx="2729203" cy="421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eclinpath.com/wp-content/uploads/intravascular-hemolysis-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4058984" cy="45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6394449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http://www.eclinpath.com/wp-content/uploads/intravascular-hemolysis-new.jpg</a:t>
            </a:r>
          </a:p>
        </p:txBody>
      </p:sp>
      <p:sp>
        <p:nvSpPr>
          <p:cNvPr id="6" name="Oval 5"/>
          <p:cNvSpPr/>
          <p:nvPr/>
        </p:nvSpPr>
        <p:spPr>
          <a:xfrm>
            <a:off x="2230659" y="2991612"/>
            <a:ext cx="777240" cy="5715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40260">
            <a:off x="3020017" y="2285360"/>
            <a:ext cx="3531480" cy="381000"/>
          </a:xfrm>
          <a:prstGeom prst="right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07898" y="2953512"/>
            <a:ext cx="878301" cy="5715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65107" y="3563112"/>
            <a:ext cx="777240" cy="4557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15200" cy="1154097"/>
          </a:xfrm>
        </p:spPr>
        <p:txBody>
          <a:bodyPr/>
          <a:lstStyle/>
          <a:p>
            <a:r>
              <a:rPr lang="en-US" dirty="0" smtClean="0"/>
              <a:t>Hemolysis Differential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315200" cy="3539527"/>
          </a:xfrm>
        </p:spPr>
        <p:txBody>
          <a:bodyPr/>
          <a:lstStyle/>
          <a:p>
            <a:r>
              <a:rPr lang="en-US" dirty="0"/>
              <a:t>Extravascular: Typically occurs in the reticuloendothelial system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spherocyt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543300" cy="2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xtravascular hemoly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2676366" cy="46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743200" y="3277362"/>
            <a:ext cx="885921" cy="5715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case….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is a 59 year old male with a past medical history of Type II Diabetes, Hypertension, hyperlipidemia, peripheral artery disease, and coronary bypass x3</a:t>
            </a:r>
          </a:p>
          <a:p>
            <a:r>
              <a:rPr lang="en-US" dirty="0" smtClean="0"/>
              <a:t>HPI: Patient was working outside when he noticed his right foot had a cold, “dead” feeling </a:t>
            </a:r>
          </a:p>
        </p:txBody>
      </p:sp>
    </p:spTree>
    <p:extLst>
      <p:ext uri="{BB962C8B-B14F-4D97-AF65-F5344CB8AC3E}">
        <p14:creationId xmlns:p14="http://schemas.microsoft.com/office/powerpoint/2010/main" val="3520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was taken to the operating room for stent placement with t-PA infusion for presumed clot</a:t>
            </a:r>
          </a:p>
          <a:p>
            <a:pPr lvl="1"/>
            <a:r>
              <a:rPr lang="en-US" dirty="0" smtClean="0"/>
              <a:t>This procedure did not work out</a:t>
            </a:r>
          </a:p>
          <a:p>
            <a:pPr lvl="1"/>
            <a:r>
              <a:rPr lang="en-US" dirty="0" smtClean="0"/>
              <a:t>One of his previously placed stents had 100% occlusion</a:t>
            </a:r>
          </a:p>
          <a:p>
            <a:r>
              <a:rPr lang="en-US" dirty="0" smtClean="0"/>
              <a:t>Taken back and had mechanical thrombolysis with the “</a:t>
            </a:r>
            <a:r>
              <a:rPr lang="en-US" dirty="0" err="1" smtClean="0"/>
              <a:t>AngioJet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corporate-ir.net/media_files/irol/97/97164/presentations/march03/img0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t="9353"/>
          <a:stretch/>
        </p:blipFill>
        <p:spPr bwMode="auto">
          <a:xfrm>
            <a:off x="1219200" y="582729"/>
            <a:ext cx="6989806" cy="54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90" y="3733800"/>
            <a:ext cx="8458200" cy="2971800"/>
          </a:xfrm>
        </p:spPr>
        <p:txBody>
          <a:bodyPr/>
          <a:lstStyle/>
          <a:p>
            <a:r>
              <a:rPr lang="en-US" dirty="0" smtClean="0"/>
              <a:t>Other literature has shown: </a:t>
            </a:r>
          </a:p>
          <a:p>
            <a:pPr lvl="1"/>
            <a:r>
              <a:rPr lang="en-US" dirty="0" smtClean="0"/>
              <a:t>3.6 fold increase in mean plasma </a:t>
            </a:r>
            <a:r>
              <a:rPr lang="en-US" dirty="0" err="1" smtClean="0"/>
              <a:t>Hb</a:t>
            </a:r>
            <a:r>
              <a:rPr lang="en-US" dirty="0" smtClean="0"/>
              <a:t> with significant decrease in </a:t>
            </a:r>
            <a:r>
              <a:rPr lang="en-US" dirty="0" err="1" smtClean="0"/>
              <a:t>haptoglobin</a:t>
            </a:r>
            <a:r>
              <a:rPr lang="en-US" dirty="0" smtClean="0"/>
              <a:t> following percutaneous </a:t>
            </a:r>
            <a:r>
              <a:rPr lang="en-US" dirty="0" err="1" smtClean="0"/>
              <a:t>thrombectomy</a:t>
            </a:r>
            <a:endParaRPr lang="en-US" dirty="0" smtClean="0"/>
          </a:p>
          <a:p>
            <a:pPr lvl="1"/>
            <a:r>
              <a:rPr lang="en-US" dirty="0" smtClean="0"/>
              <a:t>Decrease in Hematocrit by up to 4.6% with red urine</a:t>
            </a:r>
          </a:p>
          <a:p>
            <a:r>
              <a:rPr lang="en-US" dirty="0" smtClean="0"/>
              <a:t>Hemolysis seems to be more severe in patients with partially occluded vessels because more red cells are coming into contact with the instrumentation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14128" r="15608" b="47769"/>
          <a:stretch/>
        </p:blipFill>
        <p:spPr bwMode="auto">
          <a:xfrm>
            <a:off x="171680" y="228600"/>
            <a:ext cx="8845420" cy="344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then developed acute kidney injury and was started on hemodialysis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107</TotalTime>
  <Words>377</Words>
  <Application>Microsoft Office PowerPoint</Application>
  <PresentationFormat>On-screen Show (4:3)</PresentationFormat>
  <Paragraphs>50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Hemolysis in a patient with recent thrombectomy</vt:lpstr>
      <vt:lpstr>Case Presentation</vt:lpstr>
      <vt:lpstr>Hemolysis differential</vt:lpstr>
      <vt:lpstr>Hemolysis Differential</vt:lpstr>
      <vt:lpstr>Back to the case….</vt:lpstr>
      <vt:lpstr>Case Presentation</vt:lpstr>
      <vt:lpstr>PowerPoint Presentation</vt:lpstr>
      <vt:lpstr>PowerPoint Presentation</vt:lpstr>
      <vt:lpstr>Case Presentation</vt:lpstr>
      <vt:lpstr>PowerPoint Presentation</vt:lpstr>
      <vt:lpstr>Case Presentation</vt:lpstr>
      <vt:lpstr>Questions? </vt:lpstr>
      <vt:lpstr>Mike’s case</vt:lpstr>
    </vt:vector>
  </TitlesOfParts>
  <Company>Iowa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Hemolysis in a patient with recent interventional radiology procedure</dc:title>
  <dc:creator>Racsa, Lori D.</dc:creator>
  <cp:lastModifiedBy>Racsa, Lori D.</cp:lastModifiedBy>
  <cp:revision>17</cp:revision>
  <dcterms:created xsi:type="dcterms:W3CDTF">2015-11-13T20:54:30Z</dcterms:created>
  <dcterms:modified xsi:type="dcterms:W3CDTF">2015-11-16T22:55:42Z</dcterms:modified>
</cp:coreProperties>
</file>