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2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743" autoAdjust="0"/>
  </p:normalViewPr>
  <p:slideViewPr>
    <p:cSldViewPr>
      <p:cViewPr>
        <p:scale>
          <a:sx n="80" d="100"/>
          <a:sy n="80" d="100"/>
        </p:scale>
        <p:origin x="-2514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AE1AC-9DCE-4713-96FE-27B2FF90A475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F011D-5BCC-4DB2-92A7-46F71CDAE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33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F011D-5BCC-4DB2-92A7-46F71CDAE9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0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Anti-thrombin</a:t>
            </a:r>
            <a:r>
              <a:rPr lang="en-US" baseline="0" dirty="0" smtClean="0"/>
              <a:t> binds to thrombin and </a:t>
            </a:r>
            <a:r>
              <a:rPr lang="en-US" baseline="0" dirty="0" err="1" smtClean="0"/>
              <a:t>Xa</a:t>
            </a:r>
            <a:r>
              <a:rPr lang="en-US" baseline="0" dirty="0" smtClean="0"/>
              <a:t>, albeit slowly due to the receptor site conformation</a:t>
            </a:r>
          </a:p>
          <a:p>
            <a:r>
              <a:rPr lang="en-US" baseline="0" dirty="0" smtClean="0"/>
              <a:t>- When heparin binds to ATIII – it changes the conformation and allows it to bind to Thrombin and </a:t>
            </a:r>
            <a:r>
              <a:rPr lang="en-US" baseline="0" dirty="0" err="1" smtClean="0"/>
              <a:t>Xa</a:t>
            </a:r>
            <a:r>
              <a:rPr lang="en-US" baseline="0" dirty="0" smtClean="0"/>
              <a:t> with a much higher affinity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F011D-5BCC-4DB2-92A7-46F71CDAE9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36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Partial</a:t>
            </a:r>
            <a:r>
              <a:rPr lang="en-US" baseline="0" dirty="0" smtClean="0"/>
              <a:t> thromboplastin time</a:t>
            </a:r>
            <a:r>
              <a:rPr lang="en-US" dirty="0" smtClean="0"/>
              <a:t> measures the intrinsic pathway – how long does it take for blood to clot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Draw</a:t>
            </a:r>
            <a:r>
              <a:rPr lang="en-US" baseline="0" dirty="0" smtClean="0"/>
              <a:t> with the blue top tube, usually second in order of draw if doing blood cultures as well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Make sure the tube is filled appropriately, as the anticoagulant ratio is critical</a:t>
            </a:r>
            <a:endParaRPr lang="en-US" dirty="0" smtClean="0"/>
          </a:p>
          <a:p>
            <a:pPr marL="171450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F011D-5BCC-4DB2-92A7-46F71CDAE9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50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6DE5BA30-6DC5-4027-89FA-FA920D6A2C49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9982524D-0BCC-4E30-9411-DAB7C14BCBA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BA30-6DC5-4027-89FA-FA920D6A2C49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82524D-0BCC-4E30-9411-DAB7C14BCBA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BA30-6DC5-4027-89FA-FA920D6A2C49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82524D-0BCC-4E30-9411-DAB7C14BCBA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BA30-6DC5-4027-89FA-FA920D6A2C49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82524D-0BCC-4E30-9411-DAB7C14BCBA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6DE5BA30-6DC5-4027-89FA-FA920D6A2C49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9982524D-0BCC-4E30-9411-DAB7C14BCBA4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en-US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DE5BA30-6DC5-4027-89FA-FA920D6A2C49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982524D-0BCC-4E30-9411-DAB7C14BCBA4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6DE5BA30-6DC5-4027-89FA-FA920D6A2C49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982524D-0BCC-4E30-9411-DAB7C14BCBA4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BA30-6DC5-4027-89FA-FA920D6A2C49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82524D-0BCC-4E30-9411-DAB7C14BCBA4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BA30-6DC5-4027-89FA-FA920D6A2C49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82524D-0BCC-4E30-9411-DAB7C14BCBA4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DE5BA30-6DC5-4027-89FA-FA920D6A2C49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982524D-0BCC-4E30-9411-DAB7C14BCBA4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BA30-6DC5-4027-89FA-FA920D6A2C49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524D-0BCC-4E30-9411-DAB7C14BCBA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DE5BA30-6DC5-4027-89FA-FA920D6A2C49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9982524D-0BCC-4E30-9411-DAB7C14BCB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Heparin: everything you wanted to know in five minutes or less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4114800"/>
            <a:ext cx="3886200" cy="106362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Lori D Racsa, D.O.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Clinical Pathologist/Medical Microbiologist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PTPG/Unity Point Methodist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October 14,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99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Coagulation Cascade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920" y="1981200"/>
            <a:ext cx="5592160" cy="4144963"/>
          </a:xfrm>
          <a:ln w="63500">
            <a:solidFill>
              <a:schemeClr val="accent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5833217" y="3565021"/>
            <a:ext cx="762000" cy="228600"/>
          </a:xfrm>
          <a:prstGeom prst="rect">
            <a:avLst/>
          </a:prstGeom>
          <a:noFill/>
          <a:ln w="539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047632" y="4016991"/>
            <a:ext cx="727817" cy="381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48200" y="3603121"/>
            <a:ext cx="727817" cy="381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310700" y="6211838"/>
            <a:ext cx="58070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http://www.practical-haemostasis.com/Screening%20Tests/pt.html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1828800" y="4267200"/>
            <a:ext cx="1481900" cy="380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2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Heparin: when and how is it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Prevention of venous or arterial thromboembolism </a:t>
            </a:r>
          </a:p>
          <a:p>
            <a:pPr lvl="1"/>
            <a:r>
              <a:rPr lang="en-US" dirty="0" smtClean="0"/>
              <a:t>Subcutaneous</a:t>
            </a:r>
            <a:r>
              <a:rPr lang="en-US" dirty="0"/>
              <a:t> </a:t>
            </a:r>
            <a:r>
              <a:rPr lang="en-US" dirty="0" smtClean="0"/>
              <a:t>administration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Ex/ preventing blood clots while in the hospital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No monitoring necessary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Low-Molecular weight heparin another option</a:t>
            </a:r>
          </a:p>
          <a:p>
            <a:r>
              <a:rPr lang="en-US" dirty="0" smtClean="0"/>
              <a:t>Diagnosed thromboembolic event</a:t>
            </a:r>
          </a:p>
          <a:p>
            <a:pPr lvl="1"/>
            <a:r>
              <a:rPr lang="en-US" dirty="0" smtClean="0"/>
              <a:t>Deep Vein Thrombosis, Pulmonary embolism</a:t>
            </a:r>
          </a:p>
          <a:p>
            <a:pPr lvl="1"/>
            <a:r>
              <a:rPr lang="en-US" dirty="0" smtClean="0"/>
              <a:t>IV administration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Must have a bolus to reach therapeutic levels 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followed by maintenance dose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Laboratory testing is crucial for monitoring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Usually a short period while transitioning to therapeutic doses of Warfarin</a:t>
            </a:r>
          </a:p>
        </p:txBody>
      </p:sp>
    </p:spTree>
    <p:extLst>
      <p:ext uri="{BB962C8B-B14F-4D97-AF65-F5344CB8AC3E}">
        <p14:creationId xmlns:p14="http://schemas.microsoft.com/office/powerpoint/2010/main" val="35130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Heparin action on ATIII</a:t>
            </a:r>
            <a:endParaRPr lang="en-US" dirty="0"/>
          </a:p>
        </p:txBody>
      </p:sp>
      <p:pic>
        <p:nvPicPr>
          <p:cNvPr id="1026" name="Picture 2" descr="C:\Users\RacsaLD\Downloads\fig-2-fu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306" y="2057400"/>
            <a:ext cx="5486400" cy="4015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30400" y="6172200"/>
            <a:ext cx="3682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https://peerj.com/articles/691/#fig-2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5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Testing – how do we monitor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PTT therapeutic range: 50-80 seconds</a:t>
            </a:r>
          </a:p>
          <a:p>
            <a:pPr lvl="1"/>
            <a:r>
              <a:rPr lang="en-US" dirty="0" smtClean="0"/>
              <a:t>Or 2.5-3x normal range (21.5-32.5 seconds)</a:t>
            </a:r>
          </a:p>
          <a:p>
            <a:pPr lvl="1"/>
            <a:r>
              <a:rPr lang="en-US" dirty="0" smtClean="0"/>
              <a:t>Anti-</a:t>
            </a:r>
            <a:r>
              <a:rPr lang="en-US" dirty="0" err="1" smtClean="0"/>
              <a:t>Xa</a:t>
            </a:r>
            <a:r>
              <a:rPr lang="en-US" dirty="0" smtClean="0"/>
              <a:t> if anyone has seen the </a:t>
            </a:r>
            <a:r>
              <a:rPr lang="en-US" dirty="0" err="1" smtClean="0"/>
              <a:t>Stago</a:t>
            </a:r>
            <a:r>
              <a:rPr lang="en-US" dirty="0" smtClean="0"/>
              <a:t> can be used, but more likely in Low Molecular Weight Heparin</a:t>
            </a:r>
          </a:p>
        </p:txBody>
      </p:sp>
    </p:spTree>
    <p:extLst>
      <p:ext uri="{BB962C8B-B14F-4D97-AF65-F5344CB8AC3E}">
        <p14:creationId xmlns:p14="http://schemas.microsoft.com/office/powerpoint/2010/main" val="248885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 Shooting our PTT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get a result of PTT over 100? </a:t>
            </a:r>
          </a:p>
          <a:p>
            <a:pPr lvl="1"/>
            <a:r>
              <a:rPr lang="en-US" dirty="0"/>
              <a:t>Factor 12 deficiency?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 rare-</a:t>
            </a:r>
            <a:r>
              <a:rPr lang="en-US" dirty="0" err="1"/>
              <a:t>ish</a:t>
            </a:r>
            <a:r>
              <a:rPr lang="en-US" dirty="0"/>
              <a:t> coagulation disorder with no risk of bleeding but abnormal PTT results – usually greater than 100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Heparin contamination?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Where was the draw from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Was the pump turned off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/>
              <a:t>Hepzyme</a:t>
            </a: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Other causes, but likely not over 100 seconds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Lupus anti-coagulant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Other Factor deficiencies (8, 9,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634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Heparin: Things to Remember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746376"/>
            <a:ext cx="5334000" cy="4614612"/>
          </a:xfrm>
        </p:spPr>
      </p:pic>
    </p:spTree>
    <p:extLst>
      <p:ext uri="{BB962C8B-B14F-4D97-AF65-F5344CB8AC3E}">
        <p14:creationId xmlns:p14="http://schemas.microsoft.com/office/powerpoint/2010/main" val="356407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Heparin: Things to 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drawing: make sure you stop the administration of heparin, want to get an accurate result – cannot have heparin directly in the sample</a:t>
            </a:r>
          </a:p>
          <a:p>
            <a:pPr lvl="1"/>
            <a:r>
              <a:rPr lang="en-US" dirty="0"/>
              <a:t>Need to wait to let the blood flow </a:t>
            </a:r>
            <a:r>
              <a:rPr lang="en-US" dirty="0" smtClean="0"/>
              <a:t>through so that the heparin is actively working and we are not measuring heparin exactly</a:t>
            </a:r>
            <a:endParaRPr lang="en-US" dirty="0"/>
          </a:p>
          <a:p>
            <a:r>
              <a:rPr lang="en-US" dirty="0" smtClean="0"/>
              <a:t>Half-life: 30 – 60 minutes (depending on the dose/weight of the patient) </a:t>
            </a:r>
          </a:p>
          <a:p>
            <a:pPr lvl="1"/>
            <a:r>
              <a:rPr lang="en-US" dirty="0" smtClean="0"/>
              <a:t>Keep the drip stopped for as minimal time as possible – we don’t want to have the patient lose the therapeutic dose or another bolus may have to be administered</a:t>
            </a:r>
          </a:p>
        </p:txBody>
      </p:sp>
    </p:spTree>
    <p:extLst>
      <p:ext uri="{BB962C8B-B14F-4D97-AF65-F5344CB8AC3E}">
        <p14:creationId xmlns:p14="http://schemas.microsoft.com/office/powerpoint/2010/main" val="238525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TM01859866[[fn=Macro]]</Template>
  <TotalTime>198</TotalTime>
  <Words>426</Words>
  <Application>Microsoft Office PowerPoint</Application>
  <PresentationFormat>On-screen Show (4:3)</PresentationFormat>
  <Paragraphs>50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Macro</vt:lpstr>
      <vt:lpstr>Heparin: everything you wanted to know in five minutes or less</vt:lpstr>
      <vt:lpstr>Coagulation Cascade</vt:lpstr>
      <vt:lpstr>Heparin: when and how is it used</vt:lpstr>
      <vt:lpstr>Heparin action on ATIII</vt:lpstr>
      <vt:lpstr>Laboratory Testing – how do we monitor</vt:lpstr>
      <vt:lpstr>Trouble Shooting our PTT results</vt:lpstr>
      <vt:lpstr>Heparin: Things to Remember</vt:lpstr>
      <vt:lpstr>Heparin: Things to Remember</vt:lpstr>
    </vt:vector>
  </TitlesOfParts>
  <Company>Iowa Health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Heparin: its use and detection by laboratory tests</dc:title>
  <dc:creator>Racsa, Lori D.</dc:creator>
  <cp:lastModifiedBy>Racsa, Lori D.</cp:lastModifiedBy>
  <cp:revision>16</cp:revision>
  <dcterms:created xsi:type="dcterms:W3CDTF">2015-10-12T19:47:16Z</dcterms:created>
  <dcterms:modified xsi:type="dcterms:W3CDTF">2015-10-21T15:23:08Z</dcterms:modified>
</cp:coreProperties>
</file>