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6"/>
  </p:notesMasterIdLst>
  <p:sldIdLst>
    <p:sldId id="256" r:id="rId2"/>
    <p:sldId id="257" r:id="rId3"/>
    <p:sldId id="269" r:id="rId4"/>
    <p:sldId id="258" r:id="rId5"/>
    <p:sldId id="260" r:id="rId6"/>
    <p:sldId id="263" r:id="rId7"/>
    <p:sldId id="265" r:id="rId8"/>
    <p:sldId id="267" r:id="rId9"/>
    <p:sldId id="266" r:id="rId10"/>
    <p:sldId id="259" r:id="rId11"/>
    <p:sldId id="268" r:id="rId12"/>
    <p:sldId id="270" r:id="rId13"/>
    <p:sldId id="271"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714" autoAdjust="0"/>
  </p:normalViewPr>
  <p:slideViewPr>
    <p:cSldViewPr>
      <p:cViewPr varScale="1">
        <p:scale>
          <a:sx n="70" d="100"/>
          <a:sy n="70" d="100"/>
        </p:scale>
        <p:origin x="-123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CBCC2F-52EE-4AF3-9C5A-8BDCE02F37AC}" type="datetimeFigureOut">
              <a:rPr lang="en-US" smtClean="0"/>
              <a:t>4/19/2016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D1EEC0-AE9E-4848-A21B-9D48AF9BDB9D}" type="slidenum">
              <a:rPr lang="en-US" smtClean="0"/>
              <a:t>‹#›</a:t>
            </a:fld>
            <a:endParaRPr lang="en-US"/>
          </a:p>
        </p:txBody>
      </p:sp>
    </p:spTree>
    <p:extLst>
      <p:ext uri="{BB962C8B-B14F-4D97-AF65-F5344CB8AC3E}">
        <p14:creationId xmlns:p14="http://schemas.microsoft.com/office/powerpoint/2010/main" val="2548006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en.wikipedia.org/wiki/Enzyme" TargetMode="External"/><Relationship Id="rId3" Type="http://schemas.openxmlformats.org/officeDocument/2006/relationships/hyperlink" Target="https://en.wikipedia.org/wiki/Denaturation_(biochemistry)#Nucleic_acid_denaturation" TargetMode="External"/><Relationship Id="rId7" Type="http://schemas.openxmlformats.org/officeDocument/2006/relationships/hyperlink" Target="https://en.wikipedia.org/wiki/Taq_polymerase" TargetMode="External"/><Relationship Id="rId12" Type="http://schemas.openxmlformats.org/officeDocument/2006/relationships/hyperlink" Target="https://en.wikipedia.org/wiki/Hydroxyl_group"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en.wikipedia.org/wiki/DNA%E2%80%93DNA_hybridization" TargetMode="External"/><Relationship Id="rId11" Type="http://schemas.openxmlformats.org/officeDocument/2006/relationships/hyperlink" Target="https://en.wikipedia.org/wiki/Phosphate_group" TargetMode="External"/><Relationship Id="rId5" Type="http://schemas.openxmlformats.org/officeDocument/2006/relationships/hyperlink" Target="https://en.wikipedia.org/wiki/Annealing_(biology)" TargetMode="External"/><Relationship Id="rId10" Type="http://schemas.openxmlformats.org/officeDocument/2006/relationships/hyperlink" Target="https://en.wikipedia.org/wiki/Polymerase_chain_reaction#cite_note-Lawyer_et_al.-13" TargetMode="External"/><Relationship Id="rId4" Type="http://schemas.openxmlformats.org/officeDocument/2006/relationships/hyperlink" Target="https://en.wikipedia.org/wiki/DNA_melting" TargetMode="External"/><Relationship Id="rId9" Type="http://schemas.openxmlformats.org/officeDocument/2006/relationships/hyperlink" Target="https://en.wikipedia.org/wiki/Polymerase_chain_reaction#cite_note-Chien_et_al.-12"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had a potential false positive HPV</a:t>
            </a:r>
            <a:r>
              <a:rPr lang="en-US" baseline="0" dirty="0" smtClean="0"/>
              <a:t> PCR on our Roche </a:t>
            </a:r>
            <a:r>
              <a:rPr lang="en-US" baseline="0" dirty="0" err="1" smtClean="0"/>
              <a:t>Cobas</a:t>
            </a:r>
            <a:endParaRPr lang="en-US" baseline="0" dirty="0" smtClean="0"/>
          </a:p>
          <a:p>
            <a:r>
              <a:rPr lang="en-US" baseline="0" dirty="0" smtClean="0"/>
              <a:t>- I asked what the CT was and there was not </a:t>
            </a:r>
            <a:endParaRPr lang="en-US" dirty="0"/>
          </a:p>
        </p:txBody>
      </p:sp>
      <p:sp>
        <p:nvSpPr>
          <p:cNvPr id="4" name="Slide Number Placeholder 3"/>
          <p:cNvSpPr>
            <a:spLocks noGrp="1"/>
          </p:cNvSpPr>
          <p:nvPr>
            <p:ph type="sldNum" sz="quarter" idx="10"/>
          </p:nvPr>
        </p:nvSpPr>
        <p:spPr/>
        <p:txBody>
          <a:bodyPr/>
          <a:lstStyle/>
          <a:p>
            <a:fld id="{1FD1EEC0-AE9E-4848-A21B-9D48AF9BDB9D}" type="slidenum">
              <a:rPr lang="en-US" smtClean="0"/>
              <a:t>1</a:t>
            </a:fld>
            <a:endParaRPr lang="en-US"/>
          </a:p>
        </p:txBody>
      </p:sp>
    </p:spTree>
    <p:extLst>
      <p:ext uri="{BB962C8B-B14F-4D97-AF65-F5344CB8AC3E}">
        <p14:creationId xmlns:p14="http://schemas.microsoft.com/office/powerpoint/2010/main" val="3271809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Master</a:t>
            </a:r>
            <a:r>
              <a:rPr lang="en-US" sz="1200" b="0" i="0" kern="1200" baseline="0" dirty="0" smtClean="0">
                <a:solidFill>
                  <a:schemeClr val="tx1"/>
                </a:solidFill>
                <a:effectLst/>
                <a:latin typeface="+mn-lt"/>
                <a:ea typeface="+mn-ea"/>
                <a:cs typeface="+mn-cs"/>
              </a:rPr>
              <a:t> mix – includes DNA primers and nucleotides</a:t>
            </a:r>
            <a:endParaRPr lang="en-US" sz="1200" b="0" i="0" kern="1200" dirty="0" smtClean="0">
              <a:solidFill>
                <a:schemeClr val="tx1"/>
              </a:solidFill>
              <a:effectLst/>
              <a:latin typeface="+mn-lt"/>
              <a:ea typeface="+mn-ea"/>
              <a:cs typeface="+mn-cs"/>
            </a:endParaRPr>
          </a:p>
          <a:p>
            <a:endParaRPr lang="en-US" sz="1200" b="0" i="1" kern="1200" dirty="0" smtClean="0">
              <a:solidFill>
                <a:schemeClr val="tx1"/>
              </a:solidFill>
              <a:effectLst/>
              <a:latin typeface="+mn-lt"/>
              <a:ea typeface="+mn-ea"/>
              <a:cs typeface="+mn-cs"/>
            </a:endParaRPr>
          </a:p>
          <a:p>
            <a:r>
              <a:rPr lang="en-US" sz="1200" b="0" i="1" u="none" strike="noStrike" kern="1200" dirty="0" smtClean="0">
                <a:solidFill>
                  <a:schemeClr val="tx1"/>
                </a:solidFill>
                <a:effectLst/>
                <a:latin typeface="+mn-lt"/>
                <a:ea typeface="+mn-ea"/>
                <a:cs typeface="+mn-cs"/>
                <a:hlinkClick r:id="rId3" tooltip="Denaturation (biochemistry)"/>
              </a:rPr>
              <a:t>Denaturation </a:t>
            </a:r>
            <a:r>
              <a:rPr lang="en-US" sz="1200" b="0" i="1" u="none" strike="noStrike" kern="1200" dirty="0" smtClean="0">
                <a:solidFill>
                  <a:schemeClr val="tx1"/>
                </a:solidFill>
                <a:effectLst/>
                <a:latin typeface="+mn-lt"/>
                <a:ea typeface="+mn-ea"/>
                <a:cs typeface="+mn-cs"/>
                <a:hlinkClick r:id="rId3" tooltip="Denaturation (biochemistry)"/>
              </a:rPr>
              <a:t>step</a:t>
            </a:r>
            <a:r>
              <a:rPr lang="en-US" sz="1200" b="0" i="0" kern="1200" dirty="0" smtClean="0">
                <a:solidFill>
                  <a:schemeClr val="tx1"/>
                </a:solidFill>
                <a:effectLst/>
                <a:latin typeface="+mn-lt"/>
                <a:ea typeface="+mn-ea"/>
                <a:cs typeface="+mn-cs"/>
              </a:rPr>
              <a:t>: This step is the first regular cycling event and consists of heating the reaction to 94–98 °C for 20–30 seconds. It causes </a:t>
            </a:r>
            <a:r>
              <a:rPr lang="en-US" sz="1200" b="0" i="0" u="none" strike="noStrike" kern="1200" dirty="0" smtClean="0">
                <a:solidFill>
                  <a:schemeClr val="tx1"/>
                </a:solidFill>
                <a:effectLst/>
                <a:latin typeface="+mn-lt"/>
                <a:ea typeface="+mn-ea"/>
                <a:cs typeface="+mn-cs"/>
                <a:hlinkClick r:id="rId4" tooltip="DNA melting"/>
              </a:rPr>
              <a:t>DNA melting</a:t>
            </a:r>
            <a:r>
              <a:rPr lang="en-US" sz="1200" b="0" i="0" kern="1200" dirty="0" smtClean="0">
                <a:solidFill>
                  <a:schemeClr val="tx1"/>
                </a:solidFill>
                <a:effectLst/>
                <a:latin typeface="+mn-lt"/>
                <a:ea typeface="+mn-ea"/>
                <a:cs typeface="+mn-cs"/>
              </a:rPr>
              <a:t> of the DNA template by disrupting the hydrogen bonds between complementary bases, yielding single-stranded DNA molecules.</a:t>
            </a:r>
          </a:p>
          <a:p>
            <a:endParaRPr lang="en-US" sz="1200" b="0" i="0" kern="1200" dirty="0" smtClean="0">
              <a:solidFill>
                <a:schemeClr val="tx1"/>
              </a:solidFill>
              <a:effectLst/>
              <a:latin typeface="+mn-lt"/>
              <a:ea typeface="+mn-ea"/>
              <a:cs typeface="+mn-cs"/>
            </a:endParaRPr>
          </a:p>
          <a:p>
            <a:r>
              <a:rPr lang="en-US" sz="1200" b="0" i="1" u="none" strike="noStrike" kern="1200" dirty="0" smtClean="0">
                <a:solidFill>
                  <a:schemeClr val="tx1"/>
                </a:solidFill>
                <a:effectLst/>
                <a:latin typeface="+mn-lt"/>
                <a:ea typeface="+mn-ea"/>
                <a:cs typeface="+mn-cs"/>
                <a:hlinkClick r:id="rId5" tooltip="Annealing (biology)"/>
              </a:rPr>
              <a:t>Annealing step</a:t>
            </a:r>
            <a:r>
              <a:rPr lang="en-US" sz="1200" b="0" i="0" kern="1200" dirty="0" smtClean="0">
                <a:solidFill>
                  <a:schemeClr val="tx1"/>
                </a:solidFill>
                <a:effectLst/>
                <a:latin typeface="+mn-lt"/>
                <a:ea typeface="+mn-ea"/>
                <a:cs typeface="+mn-cs"/>
              </a:rPr>
              <a:t>: The reaction temperature is lowered to 50–65 °C for 20–40 seconds allowing annealing of the primers to the single-stranded DNA template. This temperature must be low enough to allow for </a:t>
            </a:r>
            <a:r>
              <a:rPr lang="en-US" sz="1200" b="0" i="0" u="none" strike="noStrike" kern="1200" dirty="0" smtClean="0">
                <a:solidFill>
                  <a:schemeClr val="tx1"/>
                </a:solidFill>
                <a:effectLst/>
                <a:latin typeface="+mn-lt"/>
                <a:ea typeface="+mn-ea"/>
                <a:cs typeface="+mn-cs"/>
                <a:hlinkClick r:id="rId6" tooltip="DNA–DNA hybridization"/>
              </a:rPr>
              <a:t>hybridization</a:t>
            </a:r>
            <a:r>
              <a:rPr lang="en-US" sz="1200" b="0" i="0" kern="1200" dirty="0" smtClean="0">
                <a:solidFill>
                  <a:schemeClr val="tx1"/>
                </a:solidFill>
                <a:effectLst/>
                <a:latin typeface="+mn-lt"/>
                <a:ea typeface="+mn-ea"/>
                <a:cs typeface="+mn-cs"/>
              </a:rPr>
              <a:t> of the primer to the strand, but high enough for the hybridization to be specific, i.e., the primer should only bind to a perfectly complementary part of the template. If the temperature is too low, the primer could bind imperfectly. If it is too high, the primer might not bind. Typically the annealing temperature is about 3–5 °C below the Tm of the primers used. Stable DNA–DNA hydrogen bonds are only formed when the primer sequence very closely matches the template sequence. The polymerase binds to the primer-template hybrid and begins DNA formation. It is very vital to determine the annealing temperature in PCR. This is because in PCR, efficiency and specificity are affected by the annealing temperature. An incorrect annealing temperature will cause an error in the test.</a:t>
            </a:r>
          </a:p>
          <a:p>
            <a:endParaRPr lang="en-US" sz="1200" b="0" i="0" kern="1200" dirty="0" smtClean="0">
              <a:solidFill>
                <a:schemeClr val="tx1"/>
              </a:solidFill>
              <a:effectLst/>
              <a:latin typeface="+mn-lt"/>
              <a:ea typeface="+mn-ea"/>
              <a:cs typeface="+mn-cs"/>
            </a:endParaRPr>
          </a:p>
          <a:p>
            <a:r>
              <a:rPr lang="en-US" sz="1200" b="0" i="1" kern="1200" dirty="0" smtClean="0">
                <a:solidFill>
                  <a:schemeClr val="tx1"/>
                </a:solidFill>
                <a:effectLst/>
                <a:latin typeface="+mn-lt"/>
                <a:ea typeface="+mn-ea"/>
                <a:cs typeface="+mn-cs"/>
              </a:rPr>
              <a:t>Extension/elongation step</a:t>
            </a:r>
            <a:r>
              <a:rPr lang="en-US" sz="1200" b="0" i="0" kern="1200" dirty="0" smtClean="0">
                <a:solidFill>
                  <a:schemeClr val="tx1"/>
                </a:solidFill>
                <a:effectLst/>
                <a:latin typeface="+mn-lt"/>
                <a:ea typeface="+mn-ea"/>
                <a:cs typeface="+mn-cs"/>
              </a:rPr>
              <a:t>: The temperature at this step depends on the DNA polymerase used; </a:t>
            </a:r>
            <a:r>
              <a:rPr lang="en-US" sz="1200" b="0" i="0" u="none" strike="noStrike" kern="1200" dirty="0" err="1" smtClean="0">
                <a:solidFill>
                  <a:schemeClr val="tx1"/>
                </a:solidFill>
                <a:effectLst/>
                <a:latin typeface="+mn-lt"/>
                <a:ea typeface="+mn-ea"/>
                <a:cs typeface="+mn-cs"/>
                <a:hlinkClick r:id="rId7" tooltip="Taq polymerase"/>
              </a:rPr>
              <a:t>Taq</a:t>
            </a:r>
            <a:r>
              <a:rPr lang="en-US" sz="1200" b="0" i="0" u="none" strike="noStrike" kern="1200" dirty="0" smtClean="0">
                <a:solidFill>
                  <a:schemeClr val="tx1"/>
                </a:solidFill>
                <a:effectLst/>
                <a:latin typeface="+mn-lt"/>
                <a:ea typeface="+mn-ea"/>
                <a:cs typeface="+mn-cs"/>
                <a:hlinkClick r:id="rId7" tooltip="Taq polymerase"/>
              </a:rPr>
              <a:t> polymerase</a:t>
            </a:r>
            <a:r>
              <a:rPr lang="en-US" sz="1200" b="0" i="0" kern="1200" dirty="0" smtClean="0">
                <a:solidFill>
                  <a:schemeClr val="tx1"/>
                </a:solidFill>
                <a:effectLst/>
                <a:latin typeface="+mn-lt"/>
                <a:ea typeface="+mn-ea"/>
                <a:cs typeface="+mn-cs"/>
              </a:rPr>
              <a:t> has its optimum </a:t>
            </a:r>
            <a:r>
              <a:rPr lang="en-US" sz="1200" b="0" i="0" u="none" strike="noStrike" kern="1200" dirty="0" smtClean="0">
                <a:solidFill>
                  <a:schemeClr val="tx1"/>
                </a:solidFill>
                <a:effectLst/>
                <a:latin typeface="+mn-lt"/>
                <a:ea typeface="+mn-ea"/>
                <a:cs typeface="+mn-cs"/>
                <a:hlinkClick r:id="rId8" tooltip="Enzyme"/>
              </a:rPr>
              <a:t>activity</a:t>
            </a:r>
            <a:r>
              <a:rPr lang="en-US" sz="1200" b="0" i="0" kern="1200" dirty="0" smtClean="0">
                <a:solidFill>
                  <a:schemeClr val="tx1"/>
                </a:solidFill>
                <a:effectLst/>
                <a:latin typeface="+mn-lt"/>
                <a:ea typeface="+mn-ea"/>
                <a:cs typeface="+mn-cs"/>
              </a:rPr>
              <a:t> temperature at 75–80 °C,</a:t>
            </a:r>
            <a:r>
              <a:rPr lang="en-US" sz="1200" b="0" i="0" u="none" strike="noStrike" kern="1200" baseline="30000" dirty="0" smtClean="0">
                <a:solidFill>
                  <a:schemeClr val="tx1"/>
                </a:solidFill>
                <a:effectLst/>
                <a:latin typeface="+mn-lt"/>
                <a:ea typeface="+mn-ea"/>
                <a:cs typeface="+mn-cs"/>
                <a:hlinkClick r:id="rId9"/>
              </a:rPr>
              <a:t>[12]</a:t>
            </a:r>
            <a:r>
              <a:rPr lang="en-US" sz="1200" b="0" i="0" u="none" strike="noStrike" kern="1200" baseline="30000" dirty="0" smtClean="0">
                <a:solidFill>
                  <a:schemeClr val="tx1"/>
                </a:solidFill>
                <a:effectLst/>
                <a:latin typeface="+mn-lt"/>
                <a:ea typeface="+mn-ea"/>
                <a:cs typeface="+mn-cs"/>
                <a:hlinkClick r:id="rId10"/>
              </a:rPr>
              <a:t>[13]</a:t>
            </a:r>
            <a:r>
              <a:rPr lang="en-US" sz="1200" b="0" i="0" kern="1200" dirty="0" smtClean="0">
                <a:solidFill>
                  <a:schemeClr val="tx1"/>
                </a:solidFill>
                <a:effectLst/>
                <a:latin typeface="+mn-lt"/>
                <a:ea typeface="+mn-ea"/>
                <a:cs typeface="+mn-cs"/>
              </a:rPr>
              <a:t> and commonly a temperature of 72 °C is used with this enzyme. At this step the DNA polymerase synthesizes a new DNA strand complementary to the DNA template strand by adding dNTPs that are complementary to the template in 5' to 3' direction, condensing the 5'-</a:t>
            </a:r>
            <a:r>
              <a:rPr lang="en-US" sz="1200" b="0" i="0" u="none" strike="noStrike" kern="1200" dirty="0" smtClean="0">
                <a:solidFill>
                  <a:schemeClr val="tx1"/>
                </a:solidFill>
                <a:effectLst/>
                <a:latin typeface="+mn-lt"/>
                <a:ea typeface="+mn-ea"/>
                <a:cs typeface="+mn-cs"/>
                <a:hlinkClick r:id="rId11" tooltip="Phosphate group"/>
              </a:rPr>
              <a:t>phosphate group</a:t>
            </a:r>
            <a:r>
              <a:rPr lang="en-US" sz="1200" b="0" i="0" kern="1200" dirty="0" smtClean="0">
                <a:solidFill>
                  <a:schemeClr val="tx1"/>
                </a:solidFill>
                <a:effectLst/>
                <a:latin typeface="+mn-lt"/>
                <a:ea typeface="+mn-ea"/>
                <a:cs typeface="+mn-cs"/>
              </a:rPr>
              <a:t> of the dNTPs with the 3'-</a:t>
            </a:r>
            <a:r>
              <a:rPr lang="en-US" sz="1200" b="0" i="0" u="none" strike="noStrike" kern="1200" dirty="0" smtClean="0">
                <a:solidFill>
                  <a:schemeClr val="tx1"/>
                </a:solidFill>
                <a:effectLst/>
                <a:latin typeface="+mn-lt"/>
                <a:ea typeface="+mn-ea"/>
                <a:cs typeface="+mn-cs"/>
                <a:hlinkClick r:id="rId12" tooltip="Hydroxyl group"/>
              </a:rPr>
              <a:t>hydroxyl group</a:t>
            </a:r>
            <a:r>
              <a:rPr lang="en-US" sz="1200" b="0" i="0" kern="1200" dirty="0" smtClean="0">
                <a:solidFill>
                  <a:schemeClr val="tx1"/>
                </a:solidFill>
                <a:effectLst/>
                <a:latin typeface="+mn-lt"/>
                <a:ea typeface="+mn-ea"/>
                <a:cs typeface="+mn-cs"/>
              </a:rPr>
              <a:t> at the end of the nascent (extending) DNA strand. The extension time depends both on the DNA polymerase used and on the length of the DNA fragment to amplify. As a rule-of-thumb, at its optimum temperature, the DNA polymerase polymerizes a thousand bases per minute. Under optimum conditions, i.e., if there are no limitations due to limiting substrates or reagents, at each extension step, the amount of DNA target is doubled, leading to exponential (geometric) amplification of the specific DNA fragment.</a:t>
            </a:r>
          </a:p>
          <a:p>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FD1EEC0-AE9E-4848-A21B-9D48AF9BDB9D}" type="slidenum">
              <a:rPr lang="en-US" smtClean="0"/>
              <a:t>4</a:t>
            </a:fld>
            <a:endParaRPr lang="en-US"/>
          </a:p>
        </p:txBody>
      </p:sp>
    </p:spTree>
    <p:extLst>
      <p:ext uri="{BB962C8B-B14F-4D97-AF65-F5344CB8AC3E}">
        <p14:creationId xmlns:p14="http://schemas.microsoft.com/office/powerpoint/2010/main" val="941333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Specificity is conferred at three levels: via two PCR primers and the probe</a:t>
            </a:r>
          </a:p>
          <a:p>
            <a:endParaRPr lang="en-US" sz="1200" b="0" i="0" kern="1200" dirty="0" smtClean="0">
              <a:solidFill>
                <a:schemeClr val="tx1"/>
              </a:solidFill>
              <a:effectLst/>
              <a:latin typeface="+mn-lt"/>
              <a:ea typeface="+mn-ea"/>
              <a:cs typeface="+mn-cs"/>
            </a:endParaRPr>
          </a:p>
          <a:p>
            <a:r>
              <a:rPr lang="en-US" dirty="0" smtClean="0"/>
              <a:t>http://www.ncbi.nlm.nih.gov/probe/docs/techqpcr/ </a:t>
            </a:r>
            <a:endParaRPr lang="en-US" dirty="0"/>
          </a:p>
        </p:txBody>
      </p:sp>
      <p:sp>
        <p:nvSpPr>
          <p:cNvPr id="4" name="Slide Number Placeholder 3"/>
          <p:cNvSpPr>
            <a:spLocks noGrp="1"/>
          </p:cNvSpPr>
          <p:nvPr>
            <p:ph type="sldNum" sz="quarter" idx="10"/>
          </p:nvPr>
        </p:nvSpPr>
        <p:spPr/>
        <p:txBody>
          <a:bodyPr/>
          <a:lstStyle/>
          <a:p>
            <a:fld id="{1FD1EEC0-AE9E-4848-A21B-9D48AF9BDB9D}" type="slidenum">
              <a:rPr lang="en-US" smtClean="0"/>
              <a:t>8</a:t>
            </a:fld>
            <a:endParaRPr lang="en-US"/>
          </a:p>
        </p:txBody>
      </p:sp>
    </p:spTree>
    <p:extLst>
      <p:ext uri="{BB962C8B-B14F-4D97-AF65-F5344CB8AC3E}">
        <p14:creationId xmlns:p14="http://schemas.microsoft.com/office/powerpoint/2010/main" val="3241274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Baseline</a:t>
            </a:r>
          </a:p>
          <a:p>
            <a:r>
              <a:rPr lang="en-US" sz="1200" b="0" i="0" kern="1200" dirty="0" smtClean="0">
                <a:solidFill>
                  <a:schemeClr val="tx1"/>
                </a:solidFill>
                <a:effectLst/>
                <a:latin typeface="+mn-lt"/>
                <a:ea typeface="+mn-ea"/>
                <a:cs typeface="+mn-cs"/>
              </a:rPr>
              <a:t>is defined as PCR cycles in which a reporter fluorescent signal is accumulating but is beneath the limits of detection of the instrument. </a:t>
            </a:r>
            <a:r>
              <a:rPr lang="en-US" dirty="0" smtClean="0"/>
              <a:t/>
            </a:r>
            <a:br>
              <a:rPr lang="en-US" dirty="0" smtClean="0"/>
            </a:br>
            <a:r>
              <a:rPr lang="en-US" sz="1200" b="1" i="0" kern="1200" dirty="0" err="1" smtClean="0">
                <a:solidFill>
                  <a:schemeClr val="tx1"/>
                </a:solidFill>
                <a:effectLst/>
                <a:latin typeface="+mn-lt"/>
                <a:ea typeface="+mn-ea"/>
                <a:cs typeface="+mn-cs"/>
              </a:rPr>
              <a:t>ΔRn</a:t>
            </a:r>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is an increment of fluorescent signal at each time point. The </a:t>
            </a:r>
            <a:r>
              <a:rPr lang="en-US" sz="1200" b="0" i="0" kern="1200" dirty="0" err="1" smtClean="0">
                <a:solidFill>
                  <a:schemeClr val="tx1"/>
                </a:solidFill>
                <a:effectLst/>
                <a:latin typeface="+mn-lt"/>
                <a:ea typeface="+mn-ea"/>
                <a:cs typeface="+mn-cs"/>
              </a:rPr>
              <a:t>ΔRn</a:t>
            </a:r>
            <a:r>
              <a:rPr lang="en-US" sz="1200" b="0" i="0" kern="1200" dirty="0" smtClean="0">
                <a:solidFill>
                  <a:schemeClr val="tx1"/>
                </a:solidFill>
                <a:effectLst/>
                <a:latin typeface="+mn-lt"/>
                <a:ea typeface="+mn-ea"/>
                <a:cs typeface="+mn-cs"/>
              </a:rPr>
              <a:t> values are plotted versus the cycle number.</a:t>
            </a:r>
            <a:r>
              <a:rPr lang="en-US" dirty="0" smtClean="0"/>
              <a:t/>
            </a:r>
            <a:br>
              <a:rPr lang="en-US" dirty="0" smtClean="0"/>
            </a:br>
            <a:r>
              <a:rPr lang="en-US" sz="1200" b="1" i="0" kern="1200" dirty="0" smtClean="0">
                <a:solidFill>
                  <a:schemeClr val="tx1"/>
                </a:solidFill>
                <a:effectLst/>
                <a:latin typeface="+mn-lt"/>
                <a:ea typeface="+mn-ea"/>
                <a:cs typeface="+mn-cs"/>
              </a:rPr>
              <a:t>Threshold</a:t>
            </a:r>
          </a:p>
          <a:p>
            <a:r>
              <a:rPr lang="en-US" sz="1200" b="0" i="0" kern="1200" dirty="0" smtClean="0">
                <a:solidFill>
                  <a:schemeClr val="tx1"/>
                </a:solidFill>
                <a:effectLst/>
                <a:latin typeface="+mn-lt"/>
                <a:ea typeface="+mn-ea"/>
                <a:cs typeface="+mn-cs"/>
              </a:rPr>
              <a:t>is an arbitrary level of fluorescence chosen on the basis of the baseline variability. A signal that is detected above the threshold is considered a real signal that can be used to define the threshold cycle (Ct) for a sample. Threshold can be adjusted for each experiment so that it is in the region of exponential amplification across all plots.</a:t>
            </a:r>
            <a:r>
              <a:rPr lang="en-US" dirty="0" smtClean="0"/>
              <a:t/>
            </a:r>
            <a:br>
              <a:rPr lang="en-US" dirty="0" smtClean="0"/>
            </a:br>
            <a:r>
              <a:rPr lang="en-US" sz="1200" b="1" i="0" kern="1200" dirty="0" smtClean="0">
                <a:solidFill>
                  <a:schemeClr val="tx1"/>
                </a:solidFill>
                <a:effectLst/>
                <a:latin typeface="+mn-lt"/>
                <a:ea typeface="+mn-ea"/>
                <a:cs typeface="+mn-cs"/>
              </a:rPr>
              <a:t>Ct</a:t>
            </a:r>
          </a:p>
          <a:p>
            <a:r>
              <a:rPr lang="en-US" sz="1200" b="0" i="0" kern="1200" dirty="0" smtClean="0">
                <a:solidFill>
                  <a:schemeClr val="tx1"/>
                </a:solidFill>
                <a:effectLst/>
                <a:latin typeface="+mn-lt"/>
                <a:ea typeface="+mn-ea"/>
                <a:cs typeface="+mn-cs"/>
              </a:rPr>
              <a:t>is defined as the fractional PCR cycle number at which the reporter fluorescence is greater than the threshold. The Ct is a basic principle of real time PCR and is an essential component in producing accurate and reproducible data.</a:t>
            </a:r>
            <a:endParaRPr lang="en-US" dirty="0"/>
          </a:p>
        </p:txBody>
      </p:sp>
      <p:sp>
        <p:nvSpPr>
          <p:cNvPr id="4" name="Slide Number Placeholder 3"/>
          <p:cNvSpPr>
            <a:spLocks noGrp="1"/>
          </p:cNvSpPr>
          <p:nvPr>
            <p:ph type="sldNum" sz="quarter" idx="10"/>
          </p:nvPr>
        </p:nvSpPr>
        <p:spPr/>
        <p:txBody>
          <a:bodyPr/>
          <a:lstStyle/>
          <a:p>
            <a:fld id="{1FD1EEC0-AE9E-4848-A21B-9D48AF9BDB9D}" type="slidenum">
              <a:rPr lang="en-US" smtClean="0"/>
              <a:t>9</a:t>
            </a:fld>
            <a:endParaRPr lang="en-US"/>
          </a:p>
        </p:txBody>
      </p:sp>
    </p:spTree>
    <p:extLst>
      <p:ext uri="{BB962C8B-B14F-4D97-AF65-F5344CB8AC3E}">
        <p14:creationId xmlns:p14="http://schemas.microsoft.com/office/powerpoint/2010/main" val="2508296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279C252-1D9E-4A93-8348-5D7B4517CAF3}" type="datetimeFigureOut">
              <a:rPr lang="en-US" smtClean="0"/>
              <a:t>4/19/2016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CBE808A3-FD74-4D1B-BA00-BBBE8C83F66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79C252-1D9E-4A93-8348-5D7B4517CAF3}" type="datetimeFigureOut">
              <a:rPr lang="en-US" smtClean="0"/>
              <a:t>4/19/2016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E808A3-FD74-4D1B-BA00-BBBE8C83F6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279C252-1D9E-4A93-8348-5D7B4517CAF3}" type="datetimeFigureOut">
              <a:rPr lang="en-US" smtClean="0"/>
              <a:t>4/19/2016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CBE808A3-FD74-4D1B-BA00-BBBE8C83F66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279C252-1D9E-4A93-8348-5D7B4517CAF3}" type="datetimeFigureOut">
              <a:rPr lang="en-US" smtClean="0"/>
              <a:t>4/19/2016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BE808A3-FD74-4D1B-BA00-BBBE8C83F668}"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279C252-1D9E-4A93-8348-5D7B4517CAF3}" type="datetimeFigureOut">
              <a:rPr lang="en-US" smtClean="0"/>
              <a:t>4/19/2016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CBE808A3-FD74-4D1B-BA00-BBBE8C83F668}"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D279C252-1D9E-4A93-8348-5D7B4517CAF3}" type="datetimeFigureOut">
              <a:rPr lang="en-US" smtClean="0"/>
              <a:t>4/19/2016</a:t>
            </a:fld>
            <a:endParaRPr lang="en-US"/>
          </a:p>
        </p:txBody>
      </p:sp>
      <p:sp>
        <p:nvSpPr>
          <p:cNvPr id="10" name="Slide Number Placeholder 9"/>
          <p:cNvSpPr>
            <a:spLocks noGrp="1"/>
          </p:cNvSpPr>
          <p:nvPr>
            <p:ph type="sldNum" sz="quarter" idx="16"/>
          </p:nvPr>
        </p:nvSpPr>
        <p:spPr/>
        <p:txBody>
          <a:bodyPr rtlCol="0"/>
          <a:lstStyle/>
          <a:p>
            <a:fld id="{CBE808A3-FD74-4D1B-BA00-BBBE8C83F668}"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D279C252-1D9E-4A93-8348-5D7B4517CAF3}" type="datetimeFigureOut">
              <a:rPr lang="en-US" smtClean="0"/>
              <a:t>4/19/2016</a:t>
            </a:fld>
            <a:endParaRPr lang="en-US"/>
          </a:p>
        </p:txBody>
      </p:sp>
      <p:sp>
        <p:nvSpPr>
          <p:cNvPr id="12" name="Slide Number Placeholder 11"/>
          <p:cNvSpPr>
            <a:spLocks noGrp="1"/>
          </p:cNvSpPr>
          <p:nvPr>
            <p:ph type="sldNum" sz="quarter" idx="16"/>
          </p:nvPr>
        </p:nvSpPr>
        <p:spPr/>
        <p:txBody>
          <a:bodyPr rtlCol="0"/>
          <a:lstStyle/>
          <a:p>
            <a:fld id="{CBE808A3-FD74-4D1B-BA00-BBBE8C83F668}"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279C252-1D9E-4A93-8348-5D7B4517CAF3}" type="datetimeFigureOut">
              <a:rPr lang="en-US" smtClean="0"/>
              <a:t>4/19/2016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CBE808A3-FD74-4D1B-BA00-BBBE8C83F6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79C252-1D9E-4A93-8348-5D7B4517CAF3}" type="datetimeFigureOut">
              <a:rPr lang="en-US" smtClean="0"/>
              <a:t>4/19/2016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CBE808A3-FD74-4D1B-BA00-BBBE8C83F6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279C252-1D9E-4A93-8348-5D7B4517CAF3}" type="datetimeFigureOut">
              <a:rPr lang="en-US" smtClean="0"/>
              <a:t>4/19/2016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CBE808A3-FD74-4D1B-BA00-BBBE8C83F668}"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D279C252-1D9E-4A93-8348-5D7B4517CAF3}" type="datetimeFigureOut">
              <a:rPr lang="en-US" smtClean="0"/>
              <a:t>4/19/2016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CBE808A3-FD74-4D1B-BA00-BBBE8C83F668}"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279C252-1D9E-4A93-8348-5D7B4517CAF3}" type="datetimeFigureOut">
              <a:rPr lang="en-US" smtClean="0"/>
              <a:t>4/19/2016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CBE808A3-FD74-4D1B-BA00-BBBE8C83F66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Polymerase chain reaction (PCR)</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Chemistry Section Meeting, April 19, 2016</a:t>
            </a:r>
          </a:p>
          <a:p>
            <a:r>
              <a:rPr lang="en-US" dirty="0" smtClean="0"/>
              <a:t>Lori D. Racsa, DO </a:t>
            </a:r>
            <a:endParaRPr lang="en-US" dirty="0"/>
          </a:p>
        </p:txBody>
      </p:sp>
    </p:spTree>
    <p:extLst>
      <p:ext uri="{BB962C8B-B14F-4D97-AF65-F5344CB8AC3E}">
        <p14:creationId xmlns:p14="http://schemas.microsoft.com/office/powerpoint/2010/main" val="9120761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types of PCR	</a:t>
            </a:r>
            <a:endParaRPr lang="en-US" dirty="0"/>
          </a:p>
        </p:txBody>
      </p:sp>
      <p:sp>
        <p:nvSpPr>
          <p:cNvPr id="3" name="Content Placeholder 2"/>
          <p:cNvSpPr>
            <a:spLocks noGrp="1"/>
          </p:cNvSpPr>
          <p:nvPr>
            <p:ph sz="quarter" idx="1"/>
          </p:nvPr>
        </p:nvSpPr>
        <p:spPr/>
        <p:txBody>
          <a:bodyPr/>
          <a:lstStyle/>
          <a:p>
            <a:r>
              <a:rPr lang="en-US" dirty="0" smtClean="0"/>
              <a:t>Reverse-transcriptase PCR</a:t>
            </a:r>
          </a:p>
          <a:p>
            <a:pPr lvl="1"/>
            <a:r>
              <a:rPr lang="en-US" dirty="0" smtClean="0"/>
              <a:t>Take an RNA virus and make into DNA</a:t>
            </a:r>
          </a:p>
          <a:p>
            <a:r>
              <a:rPr lang="en-US" dirty="0" smtClean="0"/>
              <a:t>Nested PCR</a:t>
            </a:r>
          </a:p>
          <a:p>
            <a:pPr lvl="1"/>
            <a:r>
              <a:rPr lang="en-US" dirty="0" smtClean="0"/>
              <a:t>Two pairs of amplification primers</a:t>
            </a:r>
          </a:p>
          <a:p>
            <a:pPr lvl="2"/>
            <a:r>
              <a:rPr lang="en-US" dirty="0" smtClean="0"/>
              <a:t>After first primer a second round of PCR with a separate set of primers</a:t>
            </a:r>
          </a:p>
          <a:p>
            <a:pPr lvl="1"/>
            <a:r>
              <a:rPr lang="en-US" dirty="0" smtClean="0"/>
              <a:t>If using real time – probe would be second set</a:t>
            </a:r>
            <a:endParaRPr lang="en-US" dirty="0"/>
          </a:p>
        </p:txBody>
      </p:sp>
    </p:spTree>
    <p:extLst>
      <p:ext uri="{BB962C8B-B14F-4D97-AF65-F5344CB8AC3E}">
        <p14:creationId xmlns:p14="http://schemas.microsoft.com/office/powerpoint/2010/main" val="32937808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types of PCR</a:t>
            </a:r>
          </a:p>
        </p:txBody>
      </p:sp>
      <p:sp>
        <p:nvSpPr>
          <p:cNvPr id="3" name="Content Placeholder 2"/>
          <p:cNvSpPr>
            <a:spLocks noGrp="1"/>
          </p:cNvSpPr>
          <p:nvPr>
            <p:ph sz="quarter" idx="1"/>
          </p:nvPr>
        </p:nvSpPr>
        <p:spPr/>
        <p:txBody>
          <a:bodyPr/>
          <a:lstStyle/>
          <a:p>
            <a:r>
              <a:rPr lang="en-US" dirty="0" smtClean="0"/>
              <a:t>Multiplex</a:t>
            </a:r>
          </a:p>
          <a:p>
            <a:pPr lvl="1"/>
            <a:r>
              <a:rPr lang="en-US" dirty="0" smtClean="0"/>
              <a:t>Multiple primer sets are included in the reaction to detect more than one target at a time</a:t>
            </a:r>
            <a:endParaRPr lang="en-US" dirty="0"/>
          </a:p>
        </p:txBody>
      </p:sp>
    </p:spTree>
    <p:extLst>
      <p:ext uri="{BB962C8B-B14F-4D97-AF65-F5344CB8AC3E}">
        <p14:creationId xmlns:p14="http://schemas.microsoft.com/office/powerpoint/2010/main" val="11313238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items to consider</a:t>
            </a:r>
            <a:endParaRPr lang="en-US" dirty="0"/>
          </a:p>
        </p:txBody>
      </p:sp>
      <p:sp>
        <p:nvSpPr>
          <p:cNvPr id="3" name="Content Placeholder 2"/>
          <p:cNvSpPr>
            <a:spLocks noGrp="1"/>
          </p:cNvSpPr>
          <p:nvPr>
            <p:ph sz="quarter" idx="1"/>
          </p:nvPr>
        </p:nvSpPr>
        <p:spPr/>
        <p:txBody>
          <a:bodyPr/>
          <a:lstStyle/>
          <a:p>
            <a:r>
              <a:rPr lang="en-US" dirty="0"/>
              <a:t>In larger molecular labs:</a:t>
            </a:r>
          </a:p>
          <a:p>
            <a:pPr lvl="1"/>
            <a:r>
              <a:rPr lang="en-US" dirty="0"/>
              <a:t>Dirty room: where samples are prepared/extracted</a:t>
            </a:r>
          </a:p>
          <a:p>
            <a:pPr lvl="1"/>
            <a:r>
              <a:rPr lang="en-US" dirty="0"/>
              <a:t>Clean room: where primers and probes are kept</a:t>
            </a:r>
          </a:p>
          <a:p>
            <a:pPr lvl="1"/>
            <a:r>
              <a:rPr lang="en-US" dirty="0"/>
              <a:t>Amplification/post-amplification room: where PCR products are </a:t>
            </a:r>
          </a:p>
          <a:p>
            <a:r>
              <a:rPr lang="en-US" dirty="0" smtClean="0"/>
              <a:t>Cannot move from one area to the next without changing gloves/gowns</a:t>
            </a:r>
          </a:p>
          <a:p>
            <a:pPr lvl="1"/>
            <a:r>
              <a:rPr lang="en-US" dirty="0" smtClean="0"/>
              <a:t>Automated platforms make this less of an issue but still need to be very careful</a:t>
            </a:r>
            <a:endParaRPr lang="en-US" dirty="0"/>
          </a:p>
        </p:txBody>
      </p:sp>
    </p:spTree>
    <p:extLst>
      <p:ext uri="{BB962C8B-B14F-4D97-AF65-F5344CB8AC3E}">
        <p14:creationId xmlns:p14="http://schemas.microsoft.com/office/powerpoint/2010/main" val="35342175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991600" cy="990600"/>
          </a:xfrm>
        </p:spPr>
        <p:txBody>
          <a:bodyPr>
            <a:noAutofit/>
          </a:bodyPr>
          <a:lstStyle/>
          <a:p>
            <a:r>
              <a:rPr lang="en-US" sz="3200" dirty="0" smtClean="0"/>
              <a:t>Roche </a:t>
            </a:r>
            <a:r>
              <a:rPr lang="en-US" sz="3200" dirty="0" smtClean="0"/>
              <a:t>4800 – back to our </a:t>
            </a:r>
            <a:r>
              <a:rPr lang="en-US" sz="3200" dirty="0" err="1" smtClean="0"/>
              <a:t>dilemna</a:t>
            </a:r>
            <a:r>
              <a:rPr lang="en-US" sz="3200" dirty="0"/>
              <a:t> </a:t>
            </a:r>
            <a:r>
              <a:rPr lang="en-US" sz="3200" dirty="0" smtClean="0"/>
              <a:t>(or is it dilemma?)</a:t>
            </a:r>
            <a:endParaRPr lang="en-US" sz="3200" dirty="0"/>
          </a:p>
        </p:txBody>
      </p:sp>
      <p:sp>
        <p:nvSpPr>
          <p:cNvPr id="3" name="Content Placeholder 2"/>
          <p:cNvSpPr>
            <a:spLocks noGrp="1"/>
          </p:cNvSpPr>
          <p:nvPr>
            <p:ph sz="quarter" idx="1"/>
          </p:nvPr>
        </p:nvSpPr>
        <p:spPr/>
        <p:txBody>
          <a:bodyPr/>
          <a:lstStyle/>
          <a:p>
            <a:r>
              <a:rPr lang="en-US" dirty="0" smtClean="0"/>
              <a:t>Real time PCR</a:t>
            </a:r>
          </a:p>
          <a:p>
            <a:r>
              <a:rPr lang="en-US" dirty="0" smtClean="0"/>
              <a:t>There </a:t>
            </a:r>
            <a:r>
              <a:rPr lang="en-US" dirty="0" smtClean="0"/>
              <a:t>are CT values, but we cannot see them</a:t>
            </a:r>
          </a:p>
          <a:p>
            <a:pPr lvl="1"/>
            <a:r>
              <a:rPr lang="en-US" dirty="0" smtClean="0"/>
              <a:t>A lot of FDA approved platforms are proprietary</a:t>
            </a:r>
          </a:p>
          <a:p>
            <a:pPr lvl="1"/>
            <a:r>
              <a:rPr lang="en-US" dirty="0" smtClean="0"/>
              <a:t>If we know the CT values we can help determine if potential false positive by noting a higher CT value</a:t>
            </a:r>
          </a:p>
          <a:p>
            <a:r>
              <a:rPr lang="en-US" dirty="0" smtClean="0"/>
              <a:t>Molecular gurus don’t like “black box” molecular assays because you cannot trouble shoot</a:t>
            </a:r>
          </a:p>
        </p:txBody>
      </p:sp>
    </p:spTree>
    <p:extLst>
      <p:ext uri="{BB962C8B-B14F-4D97-AF65-F5344CB8AC3E}">
        <p14:creationId xmlns:p14="http://schemas.microsoft.com/office/powerpoint/2010/main" val="32341853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Questions?</a:t>
            </a:r>
            <a:endParaRPr lang="en-US"/>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val="4269583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PCR</a:t>
            </a:r>
            <a:endParaRPr lang="en-US" dirty="0"/>
          </a:p>
        </p:txBody>
      </p:sp>
      <p:sp>
        <p:nvSpPr>
          <p:cNvPr id="3" name="Content Placeholder 2"/>
          <p:cNvSpPr>
            <a:spLocks noGrp="1"/>
          </p:cNvSpPr>
          <p:nvPr>
            <p:ph sz="quarter" idx="1"/>
          </p:nvPr>
        </p:nvSpPr>
        <p:spPr/>
        <p:txBody>
          <a:bodyPr/>
          <a:lstStyle/>
          <a:p>
            <a:r>
              <a:rPr lang="en-US" dirty="0" smtClean="0"/>
              <a:t>Basic definition: a process used to amplify small quantities of molecular material into thousands of copies in order to identify a sequence. </a:t>
            </a:r>
          </a:p>
          <a:p>
            <a:pPr lvl="1"/>
            <a:r>
              <a:rPr lang="en-US" dirty="0" smtClean="0"/>
              <a:t>In molecular microbiology, leads to the identification of a species</a:t>
            </a:r>
          </a:p>
          <a:p>
            <a:pPr lvl="1"/>
            <a:r>
              <a:rPr lang="en-US" dirty="0" smtClean="0"/>
              <a:t>In cancer biology, leads the identification of mutations that may be causing the cancer or lead to specific therapies that target that gene identified </a:t>
            </a:r>
            <a:endParaRPr lang="en-US" dirty="0"/>
          </a:p>
        </p:txBody>
      </p:sp>
    </p:spTree>
    <p:extLst>
      <p:ext uri="{BB962C8B-B14F-4D97-AF65-F5344CB8AC3E}">
        <p14:creationId xmlns:p14="http://schemas.microsoft.com/office/powerpoint/2010/main" val="537318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step in </a:t>
            </a:r>
            <a:r>
              <a:rPr lang="en-US" dirty="0" smtClean="0"/>
              <a:t>performing PCR</a:t>
            </a:r>
            <a:endParaRPr lang="en-US" dirty="0"/>
          </a:p>
        </p:txBody>
      </p:sp>
      <p:sp>
        <p:nvSpPr>
          <p:cNvPr id="3" name="Content Placeholder 2"/>
          <p:cNvSpPr>
            <a:spLocks noGrp="1"/>
          </p:cNvSpPr>
          <p:nvPr>
            <p:ph sz="quarter" idx="1"/>
          </p:nvPr>
        </p:nvSpPr>
        <p:spPr/>
        <p:txBody>
          <a:bodyPr>
            <a:normAutofit/>
          </a:bodyPr>
          <a:lstStyle/>
          <a:p>
            <a:r>
              <a:rPr lang="en-US" dirty="0" smtClean="0"/>
              <a:t>Prior to performing PCR (amplification), the nucleic acids must be </a:t>
            </a:r>
            <a:r>
              <a:rPr lang="en-US" dirty="0" smtClean="0"/>
              <a:t>extracted</a:t>
            </a:r>
          </a:p>
          <a:p>
            <a:pPr lvl="1"/>
            <a:r>
              <a:rPr lang="en-US" dirty="0" smtClean="0"/>
              <a:t>Usually a very manual process with lots of pipetting and washing, use of magnetic beads</a:t>
            </a:r>
          </a:p>
          <a:p>
            <a:pPr lvl="2"/>
            <a:r>
              <a:rPr lang="en-US" dirty="0" smtClean="0"/>
              <a:t>Must be in a clean room</a:t>
            </a:r>
            <a:endParaRPr lang="en-US" dirty="0" smtClean="0"/>
          </a:p>
          <a:p>
            <a:pPr lvl="1"/>
            <a:r>
              <a:rPr lang="en-US" dirty="0" smtClean="0"/>
              <a:t>Performed automatically with our Roche 480</a:t>
            </a:r>
          </a:p>
        </p:txBody>
      </p:sp>
    </p:spTree>
    <p:extLst>
      <p:ext uri="{BB962C8B-B14F-4D97-AF65-F5344CB8AC3E}">
        <p14:creationId xmlns:p14="http://schemas.microsoft.com/office/powerpoint/2010/main" val="26222402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PCR</a:t>
            </a:r>
            <a:endParaRPr lang="en-US" dirty="0"/>
          </a:p>
        </p:txBody>
      </p:sp>
      <p:pic>
        <p:nvPicPr>
          <p:cNvPr id="4" name="Content Placeholder 3"/>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228600" y="1676400"/>
            <a:ext cx="8622082" cy="4495800"/>
          </a:xfrm>
        </p:spPr>
      </p:pic>
      <p:sp>
        <p:nvSpPr>
          <p:cNvPr id="7" name="Oval 6"/>
          <p:cNvSpPr/>
          <p:nvPr/>
        </p:nvSpPr>
        <p:spPr>
          <a:xfrm>
            <a:off x="457200" y="4481584"/>
            <a:ext cx="838200" cy="38100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57199" y="2286000"/>
            <a:ext cx="1034387" cy="68580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752600" y="3352800"/>
            <a:ext cx="838200" cy="38100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072487" y="4267200"/>
            <a:ext cx="838200" cy="38100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124200" y="3352800"/>
            <a:ext cx="838200" cy="38100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572000" y="3352800"/>
            <a:ext cx="838200" cy="38100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5310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barn(inVertical)">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inVertical)">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circle(in)">
                                      <p:cBhvr>
                                        <p:cTn id="30" dur="20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barn(inVertical)">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Detection</a:t>
            </a:r>
            <a:endParaRPr lang="en-US" dirty="0"/>
          </a:p>
        </p:txBody>
      </p:sp>
      <p:sp>
        <p:nvSpPr>
          <p:cNvPr id="3" name="Content Placeholder 2"/>
          <p:cNvSpPr>
            <a:spLocks noGrp="1"/>
          </p:cNvSpPr>
          <p:nvPr>
            <p:ph sz="quarter" idx="1"/>
          </p:nvPr>
        </p:nvSpPr>
        <p:spPr/>
        <p:txBody>
          <a:bodyPr/>
          <a:lstStyle/>
          <a:p>
            <a:r>
              <a:rPr lang="en-US" dirty="0" smtClean="0"/>
              <a:t>Once amplified, the product has to be detected</a:t>
            </a:r>
          </a:p>
          <a:p>
            <a:pPr lvl="1"/>
            <a:r>
              <a:rPr lang="en-US" dirty="0" smtClean="0"/>
              <a:t>Old school:</a:t>
            </a:r>
          </a:p>
          <a:p>
            <a:pPr lvl="2"/>
            <a:r>
              <a:rPr lang="en-US" dirty="0" smtClean="0"/>
              <a:t>Southern Blot: DNA</a:t>
            </a:r>
          </a:p>
          <a:p>
            <a:pPr lvl="2"/>
            <a:r>
              <a:rPr lang="en-US" dirty="0" smtClean="0"/>
              <a:t>Northern Blot: RNA</a:t>
            </a:r>
          </a:p>
        </p:txBody>
      </p:sp>
    </p:spTree>
    <p:extLst>
      <p:ext uri="{BB962C8B-B14F-4D97-AF65-F5344CB8AC3E}">
        <p14:creationId xmlns:p14="http://schemas.microsoft.com/office/powerpoint/2010/main" val="1565258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School</a:t>
            </a:r>
            <a:endParaRPr lang="en-US" dirty="0"/>
          </a:p>
        </p:txBody>
      </p:sp>
      <p:pic>
        <p:nvPicPr>
          <p:cNvPr id="4" name="Picture 2" descr="http://pradipjntu.files.wordpress.com/2011/07/nbim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624" y="1143000"/>
            <a:ext cx="7422976" cy="550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6313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63000" cy="990600"/>
          </a:xfrm>
        </p:spPr>
        <p:txBody>
          <a:bodyPr>
            <a:normAutofit/>
          </a:bodyPr>
          <a:lstStyle/>
          <a:p>
            <a:r>
              <a:rPr lang="en-US" dirty="0" smtClean="0"/>
              <a:t>Matching of base pairs</a:t>
            </a:r>
            <a:endParaRPr lang="en-US" dirty="0"/>
          </a:p>
        </p:txBody>
      </p:sp>
      <p:pic>
        <p:nvPicPr>
          <p:cNvPr id="4098" name="Picture 2" descr="https://www.thermofisher.com/sg/en/home/life-science/dna-rna-purification-analysis/nucleic-acid-gel-electrophoresis/dna-electrophoresis/agarose-gel-electrophoreis/agarose-gel-electrophoresis-protocols-e-gel-ex-agarose-gel-and-ultrapure-agarose/_jcr_content/MainParsys/image_3.img.gif/137526947169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905000"/>
            <a:ext cx="5461000" cy="4095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4591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Principle of PC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17193"/>
            <a:ext cx="4145403" cy="685586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a:spLocks noGrp="1"/>
          </p:cNvSpPr>
          <p:nvPr>
            <p:ph type="title"/>
          </p:nvPr>
        </p:nvSpPr>
        <p:spPr>
          <a:xfrm>
            <a:off x="228600" y="1371600"/>
            <a:ext cx="3657600" cy="3962400"/>
          </a:xfrm>
        </p:spPr>
        <p:txBody>
          <a:bodyPr/>
          <a:lstStyle/>
          <a:p>
            <a:r>
              <a:rPr lang="en-US" dirty="0" smtClean="0"/>
              <a:t>New School: real time PCR</a:t>
            </a:r>
            <a:endParaRPr lang="en-US" dirty="0"/>
          </a:p>
        </p:txBody>
      </p:sp>
    </p:spTree>
    <p:extLst>
      <p:ext uri="{BB962C8B-B14F-4D97-AF65-F5344CB8AC3E}">
        <p14:creationId xmlns:p14="http://schemas.microsoft.com/office/powerpoint/2010/main" val="3777989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time PCR</a:t>
            </a:r>
            <a:endParaRPr lang="en-US" dirty="0"/>
          </a:p>
        </p:txBody>
      </p:sp>
      <p:pic>
        <p:nvPicPr>
          <p:cNvPr id="7170" name="Picture 2" descr="Model PCR pl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279513"/>
            <a:ext cx="5486399" cy="53149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05026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311</TotalTime>
  <Words>459</Words>
  <Application>Microsoft Office PowerPoint</Application>
  <PresentationFormat>On-screen Show (4:3)</PresentationFormat>
  <Paragraphs>67</Paragraphs>
  <Slides>14</Slides>
  <Notes>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Median</vt:lpstr>
      <vt:lpstr>Polymerase chain reaction (PCR)</vt:lpstr>
      <vt:lpstr>What is PCR</vt:lpstr>
      <vt:lpstr>First step in performing PCR</vt:lpstr>
      <vt:lpstr>PCR</vt:lpstr>
      <vt:lpstr>Detection</vt:lpstr>
      <vt:lpstr>Old School</vt:lpstr>
      <vt:lpstr>Matching of base pairs</vt:lpstr>
      <vt:lpstr>New School: real time PCR</vt:lpstr>
      <vt:lpstr>Real time PCR</vt:lpstr>
      <vt:lpstr>Other types of PCR </vt:lpstr>
      <vt:lpstr>Other types of PCR</vt:lpstr>
      <vt:lpstr>Other items to consider</vt:lpstr>
      <vt:lpstr>Roche 4800 – back to our dilemna (or is it dilemma?)</vt:lpstr>
      <vt:lpstr>Questions?</vt:lpstr>
    </vt:vector>
  </TitlesOfParts>
  <Company>Iowa Health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Polymerase chain reaction (PCR)</dc:title>
  <dc:creator>Racsa, Lori D.</dc:creator>
  <cp:lastModifiedBy>Racsa, Lori D.</cp:lastModifiedBy>
  <cp:revision>16</cp:revision>
  <dcterms:created xsi:type="dcterms:W3CDTF">2016-04-18T16:38:20Z</dcterms:created>
  <dcterms:modified xsi:type="dcterms:W3CDTF">2016-04-19T14:01:36Z</dcterms:modified>
</cp:coreProperties>
</file>