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1" r:id="rId3"/>
    <p:sldId id="281" r:id="rId4"/>
    <p:sldId id="282" r:id="rId5"/>
    <p:sldId id="283" r:id="rId6"/>
    <p:sldId id="284" r:id="rId7"/>
    <p:sldId id="262" r:id="rId8"/>
    <p:sldId id="287" r:id="rId9"/>
    <p:sldId id="286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81"/>
            <p14:sldId id="282"/>
            <p14:sldId id="283"/>
            <p14:sldId id="284"/>
            <p14:sldId id="262"/>
            <p14:sldId id="287"/>
          </p14:sldIdLst>
        </p14:section>
        <p14:section name="Topic 1" id="{6D9936A3-3945-4757-BC8B-B5C252D8E036}">
          <p14:sldIdLst>
            <p14:sldId id="286"/>
          </p14:sldIdLst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>
            <p14:sldId id="275"/>
          </p14:sldIdLst>
        </p14:section>
        <p14:section name="Appendix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202" autoAdjust="0"/>
    <p:restoredTop sz="83977" autoAdjust="0"/>
  </p:normalViewPr>
  <p:slideViewPr>
    <p:cSldViewPr>
      <p:cViewPr varScale="1">
        <p:scale>
          <a:sx n="112" d="100"/>
          <a:sy n="112" d="100"/>
        </p:scale>
        <p:origin x="-17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C51C8C-DF02-4DD2-B552-070B2B3017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D440D86-9BCC-4C0E-B775-D0A222A774E4}">
      <dgm:prSet/>
      <dgm:spPr/>
      <dgm:t>
        <a:bodyPr/>
        <a:lstStyle/>
        <a:p>
          <a:pPr rtl="0"/>
          <a:r>
            <a:rPr lang="en-US" b="0" smtClean="0"/>
            <a:t>A quick guide to BAL specimens in the Hematology laboratory</a:t>
          </a:r>
          <a:endParaRPr lang="en-US"/>
        </a:p>
      </dgm:t>
    </dgm:pt>
    <dgm:pt modelId="{A84B54CE-3A36-4D76-A83A-03F598F4225B}" type="parTrans" cxnId="{9C82B5B7-3B14-469E-BF06-E5E293F5C0A8}">
      <dgm:prSet/>
      <dgm:spPr/>
      <dgm:t>
        <a:bodyPr/>
        <a:lstStyle/>
        <a:p>
          <a:endParaRPr lang="en-US"/>
        </a:p>
      </dgm:t>
    </dgm:pt>
    <dgm:pt modelId="{80D84478-6056-4CEF-B7D0-622658D1651A}" type="sibTrans" cxnId="{9C82B5B7-3B14-469E-BF06-E5E293F5C0A8}">
      <dgm:prSet/>
      <dgm:spPr/>
      <dgm:t>
        <a:bodyPr/>
        <a:lstStyle/>
        <a:p>
          <a:endParaRPr lang="en-US"/>
        </a:p>
      </dgm:t>
    </dgm:pt>
    <dgm:pt modelId="{5C834A67-0398-45CF-BBD6-F7DF274E81B7}" type="pres">
      <dgm:prSet presAssocID="{A5C51C8C-DF02-4DD2-B552-070B2B3017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166AEA-AD98-4059-B9B7-619981D1AE4F}" type="pres">
      <dgm:prSet presAssocID="{5D440D86-9BCC-4C0E-B775-D0A222A774E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82B5B7-3B14-469E-BF06-E5E293F5C0A8}" srcId="{A5C51C8C-DF02-4DD2-B552-070B2B301725}" destId="{5D440D86-9BCC-4C0E-B775-D0A222A774E4}" srcOrd="0" destOrd="0" parTransId="{A84B54CE-3A36-4D76-A83A-03F598F4225B}" sibTransId="{80D84478-6056-4CEF-B7D0-622658D1651A}"/>
    <dgm:cxn modelId="{B195BEDD-1E97-466A-BCFC-464DCA6A965B}" type="presOf" srcId="{5D440D86-9BCC-4C0E-B775-D0A222A774E4}" destId="{0F166AEA-AD98-4059-B9B7-619981D1AE4F}" srcOrd="0" destOrd="0" presId="urn:microsoft.com/office/officeart/2005/8/layout/vList2"/>
    <dgm:cxn modelId="{C3994E8F-31B2-434D-AF25-C4EE88606FE0}" type="presOf" srcId="{A5C51C8C-DF02-4DD2-B552-070B2B301725}" destId="{5C834A67-0398-45CF-BBD6-F7DF274E81B7}" srcOrd="0" destOrd="0" presId="urn:microsoft.com/office/officeart/2005/8/layout/vList2"/>
    <dgm:cxn modelId="{B09782D7-AE58-45B8-8DBC-A5FB9E2D9038}" type="presParOf" srcId="{5C834A67-0398-45CF-BBD6-F7DF274E81B7}" destId="{0F166AEA-AD98-4059-B9B7-619981D1AE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B85AD00-A46C-4C40-B243-B291F64FB5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36D9C1-14F2-43F4-8A5B-46CAF64FBB01}">
      <dgm:prSet/>
      <dgm:spPr/>
      <dgm:t>
        <a:bodyPr/>
        <a:lstStyle/>
        <a:p>
          <a:pPr algn="ctr" rtl="0"/>
          <a:r>
            <a:rPr lang="en-US" dirty="0" smtClean="0"/>
            <a:t>Cells and </a:t>
          </a:r>
          <a:r>
            <a:rPr lang="en-US" dirty="0" smtClean="0"/>
            <a:t>Inclusions </a:t>
          </a:r>
          <a:r>
            <a:rPr lang="en-US" dirty="0" smtClean="0"/>
            <a:t>seen in BAL specimens</a:t>
          </a:r>
          <a:endParaRPr lang="en-US" dirty="0"/>
        </a:p>
      </dgm:t>
    </dgm:pt>
    <dgm:pt modelId="{F0615109-6004-44B3-8498-6F0F2E097886}" type="parTrans" cxnId="{5AF732B0-DB6B-41E7-AF43-F2C44F82D4B5}">
      <dgm:prSet/>
      <dgm:spPr/>
      <dgm:t>
        <a:bodyPr/>
        <a:lstStyle/>
        <a:p>
          <a:endParaRPr lang="en-US"/>
        </a:p>
      </dgm:t>
    </dgm:pt>
    <dgm:pt modelId="{BF8FEB10-837B-4AB9-B9D5-57E60D7E6F34}" type="sibTrans" cxnId="{5AF732B0-DB6B-41E7-AF43-F2C44F82D4B5}">
      <dgm:prSet/>
      <dgm:spPr/>
      <dgm:t>
        <a:bodyPr/>
        <a:lstStyle/>
        <a:p>
          <a:endParaRPr lang="en-US"/>
        </a:p>
      </dgm:t>
    </dgm:pt>
    <dgm:pt modelId="{696C2CA3-DC09-4FF3-AB4D-D9F80993B864}" type="pres">
      <dgm:prSet presAssocID="{1B85AD00-A46C-4C40-B243-B291F64FB5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84F169-697A-48F9-9FC4-74F41E2E414D}" type="pres">
      <dgm:prSet presAssocID="{7F36D9C1-14F2-43F4-8A5B-46CAF64FBB0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58A66E-B0E3-4F4A-AC33-A75A7208CCED}" type="presOf" srcId="{7F36D9C1-14F2-43F4-8A5B-46CAF64FBB01}" destId="{8A84F169-697A-48F9-9FC4-74F41E2E414D}" srcOrd="0" destOrd="0" presId="urn:microsoft.com/office/officeart/2005/8/layout/vList2"/>
    <dgm:cxn modelId="{5AF732B0-DB6B-41E7-AF43-F2C44F82D4B5}" srcId="{1B85AD00-A46C-4C40-B243-B291F64FB5C2}" destId="{7F36D9C1-14F2-43F4-8A5B-46CAF64FBB01}" srcOrd="0" destOrd="0" parTransId="{F0615109-6004-44B3-8498-6F0F2E097886}" sibTransId="{BF8FEB10-837B-4AB9-B9D5-57E60D7E6F34}"/>
    <dgm:cxn modelId="{9DC2DB06-75E2-4E2C-9CDC-118E11F0D4B1}" type="presOf" srcId="{1B85AD00-A46C-4C40-B243-B291F64FB5C2}" destId="{696C2CA3-DC09-4FF3-AB4D-D9F80993B864}" srcOrd="0" destOrd="0" presId="urn:microsoft.com/office/officeart/2005/8/layout/vList2"/>
    <dgm:cxn modelId="{15CC9AAC-C6AE-476C-839E-AE3E7D8CD820}" type="presParOf" srcId="{696C2CA3-DC09-4FF3-AB4D-D9F80993B864}" destId="{8A84F169-697A-48F9-9FC4-74F41E2E41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8E859E-7BCB-442F-9C45-C4CE9ECC693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64001D-3234-41AF-B6D9-2CFB72225B0C}">
      <dgm:prSet/>
      <dgm:spPr/>
      <dgm:t>
        <a:bodyPr/>
        <a:lstStyle/>
        <a:p>
          <a:pPr rtl="0"/>
          <a:r>
            <a:rPr lang="en-US" smtClean="0"/>
            <a:t>Cells seen in Bronchial Lavage Specimens</a:t>
          </a:r>
          <a:endParaRPr lang="en-US"/>
        </a:p>
      </dgm:t>
    </dgm:pt>
    <dgm:pt modelId="{4485DE12-1287-4FE8-8318-D284FCE96957}" type="parTrans" cxnId="{52AD0EAE-3321-4FD9-A7DA-0192EBF72B58}">
      <dgm:prSet/>
      <dgm:spPr/>
      <dgm:t>
        <a:bodyPr/>
        <a:lstStyle/>
        <a:p>
          <a:endParaRPr lang="en-US"/>
        </a:p>
      </dgm:t>
    </dgm:pt>
    <dgm:pt modelId="{F364D629-863B-41B6-AB83-325FA0FB95A0}" type="sibTrans" cxnId="{52AD0EAE-3321-4FD9-A7DA-0192EBF72B58}">
      <dgm:prSet/>
      <dgm:spPr/>
      <dgm:t>
        <a:bodyPr/>
        <a:lstStyle/>
        <a:p>
          <a:endParaRPr lang="en-US"/>
        </a:p>
      </dgm:t>
    </dgm:pt>
    <dgm:pt modelId="{20E5A0CF-F82A-4D76-BECB-41A76F71A00E}" type="pres">
      <dgm:prSet presAssocID="{0B8E859E-7BCB-442F-9C45-C4CE9ECC693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929875-6AFC-4510-87C4-F62CD3F1E346}" type="pres">
      <dgm:prSet presAssocID="{0E64001D-3234-41AF-B6D9-2CFB72225B0C}" presName="composite" presStyleCnt="0"/>
      <dgm:spPr/>
    </dgm:pt>
    <dgm:pt modelId="{C97E8A30-BE41-410B-B99B-C9596A3360A5}" type="pres">
      <dgm:prSet presAssocID="{0E64001D-3234-41AF-B6D9-2CFB72225B0C}" presName="imgShp" presStyleLbl="fgImgPlace1" presStyleIdx="0" presStyleCnt="1" custScaleX="86633" custScaleY="86667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D6ADA58-7748-4161-B436-C049C49BE4A0}" type="pres">
      <dgm:prSet presAssocID="{0E64001D-3234-41AF-B6D9-2CFB72225B0C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AD0EAE-3321-4FD9-A7DA-0192EBF72B58}" srcId="{0B8E859E-7BCB-442F-9C45-C4CE9ECC6932}" destId="{0E64001D-3234-41AF-B6D9-2CFB72225B0C}" srcOrd="0" destOrd="0" parTransId="{4485DE12-1287-4FE8-8318-D284FCE96957}" sibTransId="{F364D629-863B-41B6-AB83-325FA0FB95A0}"/>
    <dgm:cxn modelId="{301A9397-2E6D-49D2-A586-E2A8A61E53EC}" type="presOf" srcId="{0B8E859E-7BCB-442F-9C45-C4CE9ECC6932}" destId="{20E5A0CF-F82A-4D76-BECB-41A76F71A00E}" srcOrd="0" destOrd="0" presId="urn:microsoft.com/office/officeart/2005/8/layout/vList3"/>
    <dgm:cxn modelId="{E18AAB89-8767-41F6-9A0B-11F6473A7EF4}" type="presOf" srcId="{0E64001D-3234-41AF-B6D9-2CFB72225B0C}" destId="{9D6ADA58-7748-4161-B436-C049C49BE4A0}" srcOrd="0" destOrd="0" presId="urn:microsoft.com/office/officeart/2005/8/layout/vList3"/>
    <dgm:cxn modelId="{B3A1ED14-B302-4DA3-A5AA-A6BB80039AFE}" type="presParOf" srcId="{20E5A0CF-F82A-4D76-BECB-41A76F71A00E}" destId="{F4929875-6AFC-4510-87C4-F62CD3F1E346}" srcOrd="0" destOrd="0" presId="urn:microsoft.com/office/officeart/2005/8/layout/vList3"/>
    <dgm:cxn modelId="{ADE8DACB-1725-4227-BD5A-E1BDBBE8ABD7}" type="presParOf" srcId="{F4929875-6AFC-4510-87C4-F62CD3F1E346}" destId="{C97E8A30-BE41-410B-B99B-C9596A3360A5}" srcOrd="0" destOrd="0" presId="urn:microsoft.com/office/officeart/2005/8/layout/vList3"/>
    <dgm:cxn modelId="{6AA6658F-BB58-4A85-9A7F-40DC6278689B}" type="presParOf" srcId="{F4929875-6AFC-4510-87C4-F62CD3F1E346}" destId="{9D6ADA58-7748-4161-B436-C049C49BE4A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2B71A0-F6C1-4C87-9F8F-86EE1B259B3B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5130DDF-6BB0-448B-8E53-E64D6D060AA5}">
      <dgm:prSet/>
      <dgm:spPr/>
      <dgm:t>
        <a:bodyPr/>
        <a:lstStyle/>
        <a:p>
          <a:pPr rtl="0"/>
          <a:r>
            <a:rPr lang="en-US" dirty="0" smtClean="0"/>
            <a:t>Specimen Considerations	</a:t>
          </a:r>
          <a:endParaRPr lang="en-US" dirty="0"/>
        </a:p>
      </dgm:t>
    </dgm:pt>
    <dgm:pt modelId="{5A6B6385-78A6-4290-B863-746E3DDDB961}" type="parTrans" cxnId="{BAFB114C-2849-43C4-9D09-9C65B16E4716}">
      <dgm:prSet/>
      <dgm:spPr/>
      <dgm:t>
        <a:bodyPr/>
        <a:lstStyle/>
        <a:p>
          <a:endParaRPr lang="en-US"/>
        </a:p>
      </dgm:t>
    </dgm:pt>
    <dgm:pt modelId="{63FD9795-7077-465B-9133-04E5048FD51A}" type="sibTrans" cxnId="{BAFB114C-2849-43C4-9D09-9C65B16E4716}">
      <dgm:prSet/>
      <dgm:spPr/>
      <dgm:t>
        <a:bodyPr/>
        <a:lstStyle/>
        <a:p>
          <a:endParaRPr lang="en-US"/>
        </a:p>
      </dgm:t>
    </dgm:pt>
    <dgm:pt modelId="{4C670E0F-50FC-4AC2-A5A1-4633DB9E9A2B}" type="pres">
      <dgm:prSet presAssocID="{AF2B71A0-F6C1-4C87-9F8F-86EE1B259B3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F832C3-B49F-4F22-A383-5BD22541998B}" type="pres">
      <dgm:prSet presAssocID="{65130DDF-6BB0-448B-8E53-E64D6D060AA5}" presName="circle1" presStyleLbl="node1" presStyleIdx="0" presStyleCnt="1"/>
      <dgm:spPr/>
    </dgm:pt>
    <dgm:pt modelId="{504D0B36-7829-45C4-8F77-D994700E5F37}" type="pres">
      <dgm:prSet presAssocID="{65130DDF-6BB0-448B-8E53-E64D6D060AA5}" presName="space" presStyleCnt="0"/>
      <dgm:spPr/>
    </dgm:pt>
    <dgm:pt modelId="{F3F302B9-EB8D-4CAA-9853-F06FCA965997}" type="pres">
      <dgm:prSet presAssocID="{65130DDF-6BB0-448B-8E53-E64D6D060AA5}" presName="rect1" presStyleLbl="alignAcc1" presStyleIdx="0" presStyleCnt="1"/>
      <dgm:spPr/>
      <dgm:t>
        <a:bodyPr/>
        <a:lstStyle/>
        <a:p>
          <a:endParaRPr lang="en-US"/>
        </a:p>
      </dgm:t>
    </dgm:pt>
    <dgm:pt modelId="{4732DF91-B437-434D-8468-44A85AD5D54D}" type="pres">
      <dgm:prSet presAssocID="{65130DDF-6BB0-448B-8E53-E64D6D060AA5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8D8239-B0A8-4DB4-98F0-BFFFA94DE4E7}" type="presOf" srcId="{65130DDF-6BB0-448B-8E53-E64D6D060AA5}" destId="{4732DF91-B437-434D-8468-44A85AD5D54D}" srcOrd="1" destOrd="0" presId="urn:microsoft.com/office/officeart/2005/8/layout/target3"/>
    <dgm:cxn modelId="{2CEDBA7C-B59D-43EC-8D55-25DF2EA756CB}" type="presOf" srcId="{65130DDF-6BB0-448B-8E53-E64D6D060AA5}" destId="{F3F302B9-EB8D-4CAA-9853-F06FCA965997}" srcOrd="0" destOrd="0" presId="urn:microsoft.com/office/officeart/2005/8/layout/target3"/>
    <dgm:cxn modelId="{0A59321C-B123-4A57-BE0C-35E881603DDD}" type="presOf" srcId="{AF2B71A0-F6C1-4C87-9F8F-86EE1B259B3B}" destId="{4C670E0F-50FC-4AC2-A5A1-4633DB9E9A2B}" srcOrd="0" destOrd="0" presId="urn:microsoft.com/office/officeart/2005/8/layout/target3"/>
    <dgm:cxn modelId="{BAFB114C-2849-43C4-9D09-9C65B16E4716}" srcId="{AF2B71A0-F6C1-4C87-9F8F-86EE1B259B3B}" destId="{65130DDF-6BB0-448B-8E53-E64D6D060AA5}" srcOrd="0" destOrd="0" parTransId="{5A6B6385-78A6-4290-B863-746E3DDDB961}" sibTransId="{63FD9795-7077-465B-9133-04E5048FD51A}"/>
    <dgm:cxn modelId="{3FC4FA7D-1004-4CCE-AC39-E173358FA8BD}" type="presParOf" srcId="{4C670E0F-50FC-4AC2-A5A1-4633DB9E9A2B}" destId="{35F832C3-B49F-4F22-A383-5BD22541998B}" srcOrd="0" destOrd="0" presId="urn:microsoft.com/office/officeart/2005/8/layout/target3"/>
    <dgm:cxn modelId="{5D14B525-C65A-4792-8999-54003AF0D935}" type="presParOf" srcId="{4C670E0F-50FC-4AC2-A5A1-4633DB9E9A2B}" destId="{504D0B36-7829-45C4-8F77-D994700E5F37}" srcOrd="1" destOrd="0" presId="urn:microsoft.com/office/officeart/2005/8/layout/target3"/>
    <dgm:cxn modelId="{CDC48608-0D30-4BA9-B19A-48824428D281}" type="presParOf" srcId="{4C670E0F-50FC-4AC2-A5A1-4633DB9E9A2B}" destId="{F3F302B9-EB8D-4CAA-9853-F06FCA965997}" srcOrd="2" destOrd="0" presId="urn:microsoft.com/office/officeart/2005/8/layout/target3"/>
    <dgm:cxn modelId="{28B05F24-E18C-4F44-A303-C7A6F23C0CA8}" type="presParOf" srcId="{4C670E0F-50FC-4AC2-A5A1-4633DB9E9A2B}" destId="{4732DF91-B437-434D-8468-44A85AD5D54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2EF8D0-16D2-48E7-B532-00B6E8343189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91651C-17E0-43B9-8CBB-C9384825CC81}">
      <dgm:prSet/>
      <dgm:spPr/>
      <dgm:t>
        <a:bodyPr/>
        <a:lstStyle/>
        <a:p>
          <a:pPr rtl="0"/>
          <a:r>
            <a:rPr lang="en-US" dirty="0" smtClean="0"/>
            <a:t>1. Specimen collection</a:t>
          </a:r>
          <a:endParaRPr lang="en-US" dirty="0"/>
        </a:p>
      </dgm:t>
    </dgm:pt>
    <dgm:pt modelId="{0FBE0F62-689D-4536-AC6B-971D871CB958}" type="parTrans" cxnId="{D7D9562B-D49E-4C73-ADAC-1B9C84C414C1}">
      <dgm:prSet/>
      <dgm:spPr/>
      <dgm:t>
        <a:bodyPr/>
        <a:lstStyle/>
        <a:p>
          <a:endParaRPr lang="en-US"/>
        </a:p>
      </dgm:t>
    </dgm:pt>
    <dgm:pt modelId="{6FEC51B7-ED67-469E-8AC3-BC55A3CC8444}" type="sibTrans" cxnId="{D7D9562B-D49E-4C73-ADAC-1B9C84C414C1}">
      <dgm:prSet/>
      <dgm:spPr/>
      <dgm:t>
        <a:bodyPr/>
        <a:lstStyle/>
        <a:p>
          <a:endParaRPr lang="en-US"/>
        </a:p>
      </dgm:t>
    </dgm:pt>
    <dgm:pt modelId="{2AB13C75-8D89-43AD-AC0D-597E0648A0D0}" type="pres">
      <dgm:prSet presAssocID="{BE2EF8D0-16D2-48E7-B532-00B6E834318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158DDF-9528-47CC-AB7F-5E0EFE187321}" type="pres">
      <dgm:prSet presAssocID="{B191651C-17E0-43B9-8CBB-C9384825CC81}" presName="horFlow" presStyleCnt="0"/>
      <dgm:spPr/>
    </dgm:pt>
    <dgm:pt modelId="{121ACD7D-5055-45B4-8A77-1F240D2B1A72}" type="pres">
      <dgm:prSet presAssocID="{B191651C-17E0-43B9-8CBB-C9384825CC81}" presName="bigChev" presStyleLbl="node1" presStyleIdx="0" presStyleCnt="1" custScaleX="239339"/>
      <dgm:spPr/>
      <dgm:t>
        <a:bodyPr/>
        <a:lstStyle/>
        <a:p>
          <a:endParaRPr lang="en-US"/>
        </a:p>
      </dgm:t>
    </dgm:pt>
  </dgm:ptLst>
  <dgm:cxnLst>
    <dgm:cxn modelId="{D7D9562B-D49E-4C73-ADAC-1B9C84C414C1}" srcId="{BE2EF8D0-16D2-48E7-B532-00B6E8343189}" destId="{B191651C-17E0-43B9-8CBB-C9384825CC81}" srcOrd="0" destOrd="0" parTransId="{0FBE0F62-689D-4536-AC6B-971D871CB958}" sibTransId="{6FEC51B7-ED67-469E-8AC3-BC55A3CC8444}"/>
    <dgm:cxn modelId="{CC66B510-5284-4F00-BDA1-B8DAE75705AE}" type="presOf" srcId="{BE2EF8D0-16D2-48E7-B532-00B6E8343189}" destId="{2AB13C75-8D89-43AD-AC0D-597E0648A0D0}" srcOrd="0" destOrd="0" presId="urn:microsoft.com/office/officeart/2005/8/layout/lProcess3"/>
    <dgm:cxn modelId="{C117DE0D-A9ED-4FFF-8736-EDED13290E97}" type="presOf" srcId="{B191651C-17E0-43B9-8CBB-C9384825CC81}" destId="{121ACD7D-5055-45B4-8A77-1F240D2B1A72}" srcOrd="0" destOrd="0" presId="urn:microsoft.com/office/officeart/2005/8/layout/lProcess3"/>
    <dgm:cxn modelId="{4877A9B0-3344-430B-B473-82B054B2504B}" type="presParOf" srcId="{2AB13C75-8D89-43AD-AC0D-597E0648A0D0}" destId="{AC158DDF-9528-47CC-AB7F-5E0EFE187321}" srcOrd="0" destOrd="0" presId="urn:microsoft.com/office/officeart/2005/8/layout/lProcess3"/>
    <dgm:cxn modelId="{898FC7C4-3023-4F8B-8409-08A3826885FE}" type="presParOf" srcId="{AC158DDF-9528-47CC-AB7F-5E0EFE187321}" destId="{121ACD7D-5055-45B4-8A77-1F240D2B1A7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19A5F1-9C76-4B23-89C4-CDF1B343B28F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00FFFAA-B595-42E0-9049-3B352C1DCBA7}">
      <dgm:prSet/>
      <dgm:spPr/>
      <dgm:t>
        <a:bodyPr/>
        <a:lstStyle/>
        <a:p>
          <a:pPr rtl="0"/>
          <a:r>
            <a:rPr lang="en-US" dirty="0" smtClean="0"/>
            <a:t>Involves infusion of saline through a bronchoscope by aspiration of bronchial contents for cellular examination and culture</a:t>
          </a:r>
          <a:endParaRPr lang="en-US" dirty="0"/>
        </a:p>
      </dgm:t>
    </dgm:pt>
    <dgm:pt modelId="{3731D0B1-2EF9-4F97-ADFD-335A4D7E62BA}" type="parTrans" cxnId="{185F9F3B-8FA2-456A-9191-609922FA324D}">
      <dgm:prSet/>
      <dgm:spPr/>
      <dgm:t>
        <a:bodyPr/>
        <a:lstStyle/>
        <a:p>
          <a:endParaRPr lang="en-US"/>
        </a:p>
      </dgm:t>
    </dgm:pt>
    <dgm:pt modelId="{3E30760F-9B2C-446F-98E7-7394EFA6C62D}" type="sibTrans" cxnId="{185F9F3B-8FA2-456A-9191-609922FA324D}">
      <dgm:prSet/>
      <dgm:spPr/>
      <dgm:t>
        <a:bodyPr/>
        <a:lstStyle/>
        <a:p>
          <a:endParaRPr lang="en-US"/>
        </a:p>
      </dgm:t>
    </dgm:pt>
    <dgm:pt modelId="{2D70184D-C006-4B9F-9F17-3A503D8AA6C0}" type="pres">
      <dgm:prSet presAssocID="{8419A5F1-9C76-4B23-89C4-CDF1B343B28F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6DE446C-1FDF-470E-B2D0-DE34E1F22D9B}" type="pres">
      <dgm:prSet presAssocID="{700FFFAA-B595-42E0-9049-3B352C1DCBA7}" presName="hierRoot1" presStyleCnt="0">
        <dgm:presLayoutVars>
          <dgm:hierBranch val="init"/>
        </dgm:presLayoutVars>
      </dgm:prSet>
      <dgm:spPr/>
    </dgm:pt>
    <dgm:pt modelId="{BEC99042-F189-4D5F-B82C-6936FE83E2F4}" type="pres">
      <dgm:prSet presAssocID="{700FFFAA-B595-42E0-9049-3B352C1DCBA7}" presName="rootComposite1" presStyleCnt="0"/>
      <dgm:spPr/>
    </dgm:pt>
    <dgm:pt modelId="{6262A962-E6E1-4020-A44E-CE687BF6BEB2}" type="pres">
      <dgm:prSet presAssocID="{700FFFAA-B595-42E0-9049-3B352C1DCBA7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959A6D-1668-4502-8BA2-6B06228A54CC}" type="pres">
      <dgm:prSet presAssocID="{700FFFAA-B595-42E0-9049-3B352C1DCBA7}" presName="topArc1" presStyleLbl="parChTrans1D1" presStyleIdx="0" presStyleCnt="2"/>
      <dgm:spPr/>
    </dgm:pt>
    <dgm:pt modelId="{456250E1-0FE7-4D16-91FD-443C1F0E0984}" type="pres">
      <dgm:prSet presAssocID="{700FFFAA-B595-42E0-9049-3B352C1DCBA7}" presName="bottomArc1" presStyleLbl="parChTrans1D1" presStyleIdx="1" presStyleCnt="2"/>
      <dgm:spPr/>
    </dgm:pt>
    <dgm:pt modelId="{BF3A83DF-01DD-461B-A310-3C12C5B4EE32}" type="pres">
      <dgm:prSet presAssocID="{700FFFAA-B595-42E0-9049-3B352C1DCBA7}" presName="topConnNode1" presStyleLbl="node1" presStyleIdx="0" presStyleCnt="0"/>
      <dgm:spPr/>
      <dgm:t>
        <a:bodyPr/>
        <a:lstStyle/>
        <a:p>
          <a:endParaRPr lang="en-US"/>
        </a:p>
      </dgm:t>
    </dgm:pt>
    <dgm:pt modelId="{D93B9F15-DECF-4235-8937-5079AA679F85}" type="pres">
      <dgm:prSet presAssocID="{700FFFAA-B595-42E0-9049-3B352C1DCBA7}" presName="hierChild2" presStyleCnt="0"/>
      <dgm:spPr/>
    </dgm:pt>
    <dgm:pt modelId="{4D187DE9-C35F-421F-948C-22A32998D9FD}" type="pres">
      <dgm:prSet presAssocID="{700FFFAA-B595-42E0-9049-3B352C1DCBA7}" presName="hierChild3" presStyleCnt="0"/>
      <dgm:spPr/>
    </dgm:pt>
  </dgm:ptLst>
  <dgm:cxnLst>
    <dgm:cxn modelId="{EDB9199E-B3D3-4EE8-BD9A-3CDF266528DA}" type="presOf" srcId="{700FFFAA-B595-42E0-9049-3B352C1DCBA7}" destId="{BF3A83DF-01DD-461B-A310-3C12C5B4EE32}" srcOrd="1" destOrd="0" presId="urn:microsoft.com/office/officeart/2008/layout/HalfCircleOrganizationChart"/>
    <dgm:cxn modelId="{185F9F3B-8FA2-456A-9191-609922FA324D}" srcId="{8419A5F1-9C76-4B23-89C4-CDF1B343B28F}" destId="{700FFFAA-B595-42E0-9049-3B352C1DCBA7}" srcOrd="0" destOrd="0" parTransId="{3731D0B1-2EF9-4F97-ADFD-335A4D7E62BA}" sibTransId="{3E30760F-9B2C-446F-98E7-7394EFA6C62D}"/>
    <dgm:cxn modelId="{99F4A5FF-1D08-40B5-BADE-4226B138AAFB}" type="presOf" srcId="{700FFFAA-B595-42E0-9049-3B352C1DCBA7}" destId="{6262A962-E6E1-4020-A44E-CE687BF6BEB2}" srcOrd="0" destOrd="0" presId="urn:microsoft.com/office/officeart/2008/layout/HalfCircleOrganizationChart"/>
    <dgm:cxn modelId="{11A27ED4-E578-482B-B9C8-DC6DA799BF63}" type="presOf" srcId="{8419A5F1-9C76-4B23-89C4-CDF1B343B28F}" destId="{2D70184D-C006-4B9F-9F17-3A503D8AA6C0}" srcOrd="0" destOrd="0" presId="urn:microsoft.com/office/officeart/2008/layout/HalfCircleOrganizationChart"/>
    <dgm:cxn modelId="{F4E2DDAF-785E-48FF-9249-27CC61125F2C}" type="presParOf" srcId="{2D70184D-C006-4B9F-9F17-3A503D8AA6C0}" destId="{56DE446C-1FDF-470E-B2D0-DE34E1F22D9B}" srcOrd="0" destOrd="0" presId="urn:microsoft.com/office/officeart/2008/layout/HalfCircleOrganizationChart"/>
    <dgm:cxn modelId="{B99B05A8-EA7B-4457-A4A3-10410627FD73}" type="presParOf" srcId="{56DE446C-1FDF-470E-B2D0-DE34E1F22D9B}" destId="{BEC99042-F189-4D5F-B82C-6936FE83E2F4}" srcOrd="0" destOrd="0" presId="urn:microsoft.com/office/officeart/2008/layout/HalfCircleOrganizationChart"/>
    <dgm:cxn modelId="{AD1496F3-A775-4393-A377-782F79420B7A}" type="presParOf" srcId="{BEC99042-F189-4D5F-B82C-6936FE83E2F4}" destId="{6262A962-E6E1-4020-A44E-CE687BF6BEB2}" srcOrd="0" destOrd="0" presId="urn:microsoft.com/office/officeart/2008/layout/HalfCircleOrganizationChart"/>
    <dgm:cxn modelId="{649BC083-DD54-4933-865B-A154A03770F3}" type="presParOf" srcId="{BEC99042-F189-4D5F-B82C-6936FE83E2F4}" destId="{79959A6D-1668-4502-8BA2-6B06228A54CC}" srcOrd="1" destOrd="0" presId="urn:microsoft.com/office/officeart/2008/layout/HalfCircleOrganizationChart"/>
    <dgm:cxn modelId="{109427E3-2B29-4E25-91D2-F8E967FC5242}" type="presParOf" srcId="{BEC99042-F189-4D5F-B82C-6936FE83E2F4}" destId="{456250E1-0FE7-4D16-91FD-443C1F0E0984}" srcOrd="2" destOrd="0" presId="urn:microsoft.com/office/officeart/2008/layout/HalfCircleOrganizationChart"/>
    <dgm:cxn modelId="{24283D3C-363E-4FC1-B508-CFAE5E4975D0}" type="presParOf" srcId="{BEC99042-F189-4D5F-B82C-6936FE83E2F4}" destId="{BF3A83DF-01DD-461B-A310-3C12C5B4EE32}" srcOrd="3" destOrd="0" presId="urn:microsoft.com/office/officeart/2008/layout/HalfCircleOrganizationChart"/>
    <dgm:cxn modelId="{949641A3-6D07-4745-B1A9-6E7011F2DFCD}" type="presParOf" srcId="{56DE446C-1FDF-470E-B2D0-DE34E1F22D9B}" destId="{D93B9F15-DECF-4235-8937-5079AA679F85}" srcOrd="1" destOrd="0" presId="urn:microsoft.com/office/officeart/2008/layout/HalfCircleOrganizationChart"/>
    <dgm:cxn modelId="{DB0426CE-B5A1-4B59-A32A-B4D8D8EB4A12}" type="presParOf" srcId="{56DE446C-1FDF-470E-B2D0-DE34E1F22D9B}" destId="{4D187DE9-C35F-421F-948C-22A32998D9FD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DAC0F4-E4D7-4700-862E-DE2147C3CC3D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7A8BF5-A0C2-45B3-9054-04CA74333B9B}">
      <dgm:prSet/>
      <dgm:spPr/>
      <dgm:t>
        <a:bodyPr/>
        <a:lstStyle/>
        <a:p>
          <a:pPr rtl="0"/>
          <a:r>
            <a:rPr lang="en-US" dirty="0" smtClean="0"/>
            <a:t>2. Specimen handling</a:t>
          </a:r>
          <a:endParaRPr lang="en-US" dirty="0"/>
        </a:p>
      </dgm:t>
    </dgm:pt>
    <dgm:pt modelId="{FDFE7D4F-AB27-40F8-99D6-F2A053151715}" type="parTrans" cxnId="{CB27CB2D-7477-4B9E-9A03-86E61F334CAD}">
      <dgm:prSet/>
      <dgm:spPr/>
      <dgm:t>
        <a:bodyPr/>
        <a:lstStyle/>
        <a:p>
          <a:endParaRPr lang="en-US"/>
        </a:p>
      </dgm:t>
    </dgm:pt>
    <dgm:pt modelId="{6D6B249A-C581-4CD9-94E5-8772E5E26B08}" type="sibTrans" cxnId="{CB27CB2D-7477-4B9E-9A03-86E61F334CAD}">
      <dgm:prSet/>
      <dgm:spPr/>
      <dgm:t>
        <a:bodyPr/>
        <a:lstStyle/>
        <a:p>
          <a:endParaRPr lang="en-US"/>
        </a:p>
      </dgm:t>
    </dgm:pt>
    <dgm:pt modelId="{90A6CE3B-2FC6-4B27-82CA-844CD4BBFED6}" type="pres">
      <dgm:prSet presAssocID="{52DAC0F4-E4D7-4700-862E-DE2147C3CC3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5E8A857-DC74-4747-B420-C29511210DFE}" type="pres">
      <dgm:prSet presAssocID="{FB7A8BF5-A0C2-45B3-9054-04CA74333B9B}" presName="horFlow" presStyleCnt="0"/>
      <dgm:spPr/>
    </dgm:pt>
    <dgm:pt modelId="{E145D9EA-0174-4C20-B036-341E277104F1}" type="pres">
      <dgm:prSet presAssocID="{FB7A8BF5-A0C2-45B3-9054-04CA74333B9B}" presName="bigChev" presStyleLbl="node1" presStyleIdx="0" presStyleCnt="1" custScaleX="319003" custScaleY="123379"/>
      <dgm:spPr/>
      <dgm:t>
        <a:bodyPr/>
        <a:lstStyle/>
        <a:p>
          <a:endParaRPr lang="en-US"/>
        </a:p>
      </dgm:t>
    </dgm:pt>
  </dgm:ptLst>
  <dgm:cxnLst>
    <dgm:cxn modelId="{2F6BACB3-5D33-437F-AE5F-F5BFEFDAB609}" type="presOf" srcId="{52DAC0F4-E4D7-4700-862E-DE2147C3CC3D}" destId="{90A6CE3B-2FC6-4B27-82CA-844CD4BBFED6}" srcOrd="0" destOrd="0" presId="urn:microsoft.com/office/officeart/2005/8/layout/lProcess3"/>
    <dgm:cxn modelId="{BC2EB903-C8C3-47B9-9A90-3AB22E638863}" type="presOf" srcId="{FB7A8BF5-A0C2-45B3-9054-04CA74333B9B}" destId="{E145D9EA-0174-4C20-B036-341E277104F1}" srcOrd="0" destOrd="0" presId="urn:microsoft.com/office/officeart/2005/8/layout/lProcess3"/>
    <dgm:cxn modelId="{CB27CB2D-7477-4B9E-9A03-86E61F334CAD}" srcId="{52DAC0F4-E4D7-4700-862E-DE2147C3CC3D}" destId="{FB7A8BF5-A0C2-45B3-9054-04CA74333B9B}" srcOrd="0" destOrd="0" parTransId="{FDFE7D4F-AB27-40F8-99D6-F2A053151715}" sibTransId="{6D6B249A-C581-4CD9-94E5-8772E5E26B08}"/>
    <dgm:cxn modelId="{D527C01B-FD68-4337-B848-0C2F0D66098F}" type="presParOf" srcId="{90A6CE3B-2FC6-4B27-82CA-844CD4BBFED6}" destId="{45E8A857-DC74-4747-B420-C29511210DFE}" srcOrd="0" destOrd="0" presId="urn:microsoft.com/office/officeart/2005/8/layout/lProcess3"/>
    <dgm:cxn modelId="{AFFBD532-37FA-4F0E-8471-78781B8AAFA1}" type="presParOf" srcId="{45E8A857-DC74-4747-B420-C29511210DFE}" destId="{E145D9EA-0174-4C20-B036-341E277104F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968303-E321-40E4-A3F0-A7F0E094A77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10BBD9A-1FEC-4F91-9A52-945B84B5CC62}">
      <dgm:prSet/>
      <dgm:spPr/>
      <dgm:t>
        <a:bodyPr/>
        <a:lstStyle/>
        <a:p>
          <a:pPr rtl="0"/>
          <a:r>
            <a:rPr lang="en-US" smtClean="0"/>
            <a:t>BAL specimens are usually separated into two samples</a:t>
          </a:r>
          <a:endParaRPr lang="en-US"/>
        </a:p>
      </dgm:t>
    </dgm:pt>
    <dgm:pt modelId="{DF39DFA1-2A02-4121-B21A-361F171C719E}" type="parTrans" cxnId="{8E555D4C-78A5-43D9-BB8E-82D80D14659E}">
      <dgm:prSet/>
      <dgm:spPr/>
      <dgm:t>
        <a:bodyPr/>
        <a:lstStyle/>
        <a:p>
          <a:endParaRPr lang="en-US"/>
        </a:p>
      </dgm:t>
    </dgm:pt>
    <dgm:pt modelId="{6FE3A3B3-1F10-4B18-8959-A0806E42F9E2}" type="sibTrans" cxnId="{8E555D4C-78A5-43D9-BB8E-82D80D14659E}">
      <dgm:prSet/>
      <dgm:spPr/>
      <dgm:t>
        <a:bodyPr/>
        <a:lstStyle/>
        <a:p>
          <a:endParaRPr lang="en-US"/>
        </a:p>
      </dgm:t>
    </dgm:pt>
    <dgm:pt modelId="{1FF1B9B7-84F5-426A-9313-2EDB2D04BC32}">
      <dgm:prSet/>
      <dgm:spPr/>
      <dgm:t>
        <a:bodyPr/>
        <a:lstStyle/>
        <a:p>
          <a:pPr rtl="0"/>
          <a:r>
            <a:rPr lang="en-US" smtClean="0"/>
            <a:t>bronchial sample - first aliquot recovered</a:t>
          </a:r>
          <a:endParaRPr lang="en-US"/>
        </a:p>
      </dgm:t>
    </dgm:pt>
    <dgm:pt modelId="{7E818806-652A-4646-89CE-132E967C7CD4}" type="parTrans" cxnId="{3A78DAD6-656D-41CE-AAF8-09C6D75F58A6}">
      <dgm:prSet/>
      <dgm:spPr/>
      <dgm:t>
        <a:bodyPr/>
        <a:lstStyle/>
        <a:p>
          <a:endParaRPr lang="en-US"/>
        </a:p>
      </dgm:t>
    </dgm:pt>
    <dgm:pt modelId="{0E3E5B21-EB07-413E-8889-83278427886B}" type="sibTrans" cxnId="{3A78DAD6-656D-41CE-AAF8-09C6D75F58A6}">
      <dgm:prSet/>
      <dgm:spPr/>
      <dgm:t>
        <a:bodyPr/>
        <a:lstStyle/>
        <a:p>
          <a:endParaRPr lang="en-US"/>
        </a:p>
      </dgm:t>
    </dgm:pt>
    <dgm:pt modelId="{E19CA10B-4834-4840-9DB2-EC8FD1FE2B5A}">
      <dgm:prSet/>
      <dgm:spPr/>
      <dgm:t>
        <a:bodyPr/>
        <a:lstStyle/>
        <a:p>
          <a:pPr rtl="0"/>
          <a:r>
            <a:rPr lang="en-US" smtClean="0"/>
            <a:t>aleolar  sample – consists of subsequent 3 to 5 aliquots which are recovered</a:t>
          </a:r>
          <a:endParaRPr lang="en-US"/>
        </a:p>
      </dgm:t>
    </dgm:pt>
    <dgm:pt modelId="{AC45E57A-708D-41D0-8B26-C64C2086AE78}" type="parTrans" cxnId="{90EF3EF9-4039-4867-A718-BEFBC21B0E5E}">
      <dgm:prSet/>
      <dgm:spPr/>
      <dgm:t>
        <a:bodyPr/>
        <a:lstStyle/>
        <a:p>
          <a:endParaRPr lang="en-US"/>
        </a:p>
      </dgm:t>
    </dgm:pt>
    <dgm:pt modelId="{5036F165-47E3-441E-B19D-DD43BBC03909}" type="sibTrans" cxnId="{90EF3EF9-4039-4867-A718-BEFBC21B0E5E}">
      <dgm:prSet/>
      <dgm:spPr/>
      <dgm:t>
        <a:bodyPr/>
        <a:lstStyle/>
        <a:p>
          <a:endParaRPr lang="en-US"/>
        </a:p>
      </dgm:t>
    </dgm:pt>
    <dgm:pt modelId="{969EF1AF-66A6-4270-A442-9DA9D3DA7661}" type="pres">
      <dgm:prSet presAssocID="{F3968303-E321-40E4-A3F0-A7F0E094A7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25D79C-5A4A-4C78-9EB2-6ACEDFB723C0}" type="pres">
      <dgm:prSet presAssocID="{C10BBD9A-1FEC-4F91-9A52-945B84B5CC62}" presName="linNode" presStyleCnt="0"/>
      <dgm:spPr/>
    </dgm:pt>
    <dgm:pt modelId="{C8ABCE48-8344-4EC6-999D-F9EF7ED8A411}" type="pres">
      <dgm:prSet presAssocID="{C10BBD9A-1FEC-4F91-9A52-945B84B5CC62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5C153-11DA-462B-9F16-489114276CCF}" type="pres">
      <dgm:prSet presAssocID="{C10BBD9A-1FEC-4F91-9A52-945B84B5CC62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430A4D-519A-47EF-8DD4-264C4540CC18}" type="presOf" srcId="{C10BBD9A-1FEC-4F91-9A52-945B84B5CC62}" destId="{C8ABCE48-8344-4EC6-999D-F9EF7ED8A411}" srcOrd="0" destOrd="0" presId="urn:microsoft.com/office/officeart/2005/8/layout/vList5"/>
    <dgm:cxn modelId="{581C8E59-59DA-47DA-9BF8-F68C4555DF8B}" type="presOf" srcId="{1FF1B9B7-84F5-426A-9313-2EDB2D04BC32}" destId="{57F5C153-11DA-462B-9F16-489114276CCF}" srcOrd="0" destOrd="0" presId="urn:microsoft.com/office/officeart/2005/8/layout/vList5"/>
    <dgm:cxn modelId="{8E555D4C-78A5-43D9-BB8E-82D80D14659E}" srcId="{F3968303-E321-40E4-A3F0-A7F0E094A77B}" destId="{C10BBD9A-1FEC-4F91-9A52-945B84B5CC62}" srcOrd="0" destOrd="0" parTransId="{DF39DFA1-2A02-4121-B21A-361F171C719E}" sibTransId="{6FE3A3B3-1F10-4B18-8959-A0806E42F9E2}"/>
    <dgm:cxn modelId="{3A78DAD6-656D-41CE-AAF8-09C6D75F58A6}" srcId="{C10BBD9A-1FEC-4F91-9A52-945B84B5CC62}" destId="{1FF1B9B7-84F5-426A-9313-2EDB2D04BC32}" srcOrd="0" destOrd="0" parTransId="{7E818806-652A-4646-89CE-132E967C7CD4}" sibTransId="{0E3E5B21-EB07-413E-8889-83278427886B}"/>
    <dgm:cxn modelId="{90EF3EF9-4039-4867-A718-BEFBC21B0E5E}" srcId="{C10BBD9A-1FEC-4F91-9A52-945B84B5CC62}" destId="{E19CA10B-4834-4840-9DB2-EC8FD1FE2B5A}" srcOrd="1" destOrd="0" parTransId="{AC45E57A-708D-41D0-8B26-C64C2086AE78}" sibTransId="{5036F165-47E3-441E-B19D-DD43BBC03909}"/>
    <dgm:cxn modelId="{754F0322-BE0A-4BD9-85F2-97F50CD9D0D7}" type="presOf" srcId="{F3968303-E321-40E4-A3F0-A7F0E094A77B}" destId="{969EF1AF-66A6-4270-A442-9DA9D3DA7661}" srcOrd="0" destOrd="0" presId="urn:microsoft.com/office/officeart/2005/8/layout/vList5"/>
    <dgm:cxn modelId="{23CACCCF-C926-4917-ABF5-CF9C66A73754}" type="presOf" srcId="{E19CA10B-4834-4840-9DB2-EC8FD1FE2B5A}" destId="{57F5C153-11DA-462B-9F16-489114276CCF}" srcOrd="0" destOrd="1" presId="urn:microsoft.com/office/officeart/2005/8/layout/vList5"/>
    <dgm:cxn modelId="{6A7018C4-D2A7-4351-9165-D8F7C6F3BA2F}" type="presParOf" srcId="{969EF1AF-66A6-4270-A442-9DA9D3DA7661}" destId="{4925D79C-5A4A-4C78-9EB2-6ACEDFB723C0}" srcOrd="0" destOrd="0" presId="urn:microsoft.com/office/officeart/2005/8/layout/vList5"/>
    <dgm:cxn modelId="{9C82E981-F495-45F9-B912-6B72A1460CFA}" type="presParOf" srcId="{4925D79C-5A4A-4C78-9EB2-6ACEDFB723C0}" destId="{C8ABCE48-8344-4EC6-999D-F9EF7ED8A411}" srcOrd="0" destOrd="0" presId="urn:microsoft.com/office/officeart/2005/8/layout/vList5"/>
    <dgm:cxn modelId="{3BE412A6-27AC-4726-A17E-5B1545BB8235}" type="presParOf" srcId="{4925D79C-5A4A-4C78-9EB2-6ACEDFB723C0}" destId="{57F5C153-11DA-462B-9F16-489114276CC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719B83-8D26-49DC-A306-290CBE89CE22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A9604D-7290-4FD5-B91C-3F2652ADCD60}">
      <dgm:prSet/>
      <dgm:spPr/>
      <dgm:t>
        <a:bodyPr/>
        <a:lstStyle/>
        <a:p>
          <a:pPr rtl="0"/>
          <a:r>
            <a:rPr lang="en-US" dirty="0" smtClean="0"/>
            <a:t>Specimens should be analyzed immediately, within 1 hour for cellular counts</a:t>
          </a:r>
          <a:endParaRPr lang="en-US" dirty="0"/>
        </a:p>
      </dgm:t>
    </dgm:pt>
    <dgm:pt modelId="{052F21DB-8E9D-485D-88CE-D43D0ACC689A}" type="parTrans" cxnId="{ADB14079-0251-45B5-8486-CF925FE4CF79}">
      <dgm:prSet/>
      <dgm:spPr/>
      <dgm:t>
        <a:bodyPr/>
        <a:lstStyle/>
        <a:p>
          <a:endParaRPr lang="en-US"/>
        </a:p>
      </dgm:t>
    </dgm:pt>
    <dgm:pt modelId="{DD649412-E9A6-4DCF-BCE1-CA7EB4832F71}" type="sibTrans" cxnId="{ADB14079-0251-45B5-8486-CF925FE4CF79}">
      <dgm:prSet/>
      <dgm:spPr/>
      <dgm:t>
        <a:bodyPr/>
        <a:lstStyle/>
        <a:p>
          <a:endParaRPr lang="en-US"/>
        </a:p>
      </dgm:t>
    </dgm:pt>
    <dgm:pt modelId="{7468E32A-B0D1-40E4-B978-EF620EA8CE87}" type="pres">
      <dgm:prSet presAssocID="{AB719B83-8D26-49DC-A306-290CBE89CE2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28E8D2-2C48-48F4-9D04-3B554D9FABBD}" type="pres">
      <dgm:prSet presAssocID="{8AA9604D-7290-4FD5-B91C-3F2652ADCD60}" presName="node" presStyleLbl="node1" presStyleIdx="0" presStyleCnt="1" custScaleX="801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B14079-0251-45B5-8486-CF925FE4CF79}" srcId="{AB719B83-8D26-49DC-A306-290CBE89CE22}" destId="{8AA9604D-7290-4FD5-B91C-3F2652ADCD60}" srcOrd="0" destOrd="0" parTransId="{052F21DB-8E9D-485D-88CE-D43D0ACC689A}" sibTransId="{DD649412-E9A6-4DCF-BCE1-CA7EB4832F71}"/>
    <dgm:cxn modelId="{4C2BF356-8FE9-4834-9D91-82A98F7132DD}" type="presOf" srcId="{AB719B83-8D26-49DC-A306-290CBE89CE22}" destId="{7468E32A-B0D1-40E4-B978-EF620EA8CE87}" srcOrd="0" destOrd="0" presId="urn:microsoft.com/office/officeart/2005/8/layout/cycle2"/>
    <dgm:cxn modelId="{0B3E1796-AF96-4C9D-804B-7E1147C8F791}" type="presOf" srcId="{8AA9604D-7290-4FD5-B91C-3F2652ADCD60}" destId="{4F28E8D2-2C48-48F4-9D04-3B554D9FABBD}" srcOrd="0" destOrd="0" presId="urn:microsoft.com/office/officeart/2005/8/layout/cycle2"/>
    <dgm:cxn modelId="{5C0CDA02-1743-4EC8-AA54-FF7A1C59D7D0}" type="presParOf" srcId="{7468E32A-B0D1-40E4-B978-EF620EA8CE87}" destId="{4F28E8D2-2C48-48F4-9D04-3B554D9FABB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24DC63-EEFB-4D63-A3A9-6163A1C0848A}" type="doc">
      <dgm:prSet loTypeId="urn:microsoft.com/office/officeart/2005/8/layout/target3" loCatId="relationship" qsTypeId="urn:microsoft.com/office/officeart/2005/8/quickstyle/simple1" qsCatId="simple" csTypeId="urn:microsoft.com/office/officeart/2005/8/colors/accent5_1" csCatId="accent5"/>
      <dgm:spPr/>
      <dgm:t>
        <a:bodyPr/>
        <a:lstStyle/>
        <a:p>
          <a:endParaRPr lang="en-US"/>
        </a:p>
      </dgm:t>
    </dgm:pt>
    <dgm:pt modelId="{0AE433C9-51D1-49F9-97A2-DFE6AAEB556E}">
      <dgm:prSet/>
      <dgm:spPr/>
      <dgm:t>
        <a:bodyPr/>
        <a:lstStyle/>
        <a:p>
          <a:pPr rtl="0"/>
          <a:r>
            <a:rPr lang="en-US" dirty="0" smtClean="0"/>
            <a:t>Hematological Examination</a:t>
          </a:r>
          <a:endParaRPr lang="en-US" dirty="0"/>
        </a:p>
      </dgm:t>
    </dgm:pt>
    <dgm:pt modelId="{D89D7FEF-5348-4181-9651-EF8EA363294A}" type="parTrans" cxnId="{BE36CADD-90BA-46D9-B3EA-F84A095C45BB}">
      <dgm:prSet/>
      <dgm:spPr/>
      <dgm:t>
        <a:bodyPr/>
        <a:lstStyle/>
        <a:p>
          <a:endParaRPr lang="en-US"/>
        </a:p>
      </dgm:t>
    </dgm:pt>
    <dgm:pt modelId="{2DA441E4-FCD2-419C-91C5-FBC09921FA8E}" type="sibTrans" cxnId="{BE36CADD-90BA-46D9-B3EA-F84A095C45BB}">
      <dgm:prSet/>
      <dgm:spPr/>
      <dgm:t>
        <a:bodyPr/>
        <a:lstStyle/>
        <a:p>
          <a:endParaRPr lang="en-US"/>
        </a:p>
      </dgm:t>
    </dgm:pt>
    <dgm:pt modelId="{51454347-9075-45D2-94BB-B4C521CF485E}" type="pres">
      <dgm:prSet presAssocID="{9524DC63-EEFB-4D63-A3A9-6163A1C0848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E8F508-F0EA-460D-8752-8E04D36C15A8}" type="pres">
      <dgm:prSet presAssocID="{0AE433C9-51D1-49F9-97A2-DFE6AAEB556E}" presName="circle1" presStyleLbl="node1" presStyleIdx="0" presStyleCnt="1"/>
      <dgm:spPr/>
    </dgm:pt>
    <dgm:pt modelId="{AD3C1A8E-4FC2-4FC1-BB5E-2E853ECEDC85}" type="pres">
      <dgm:prSet presAssocID="{0AE433C9-51D1-49F9-97A2-DFE6AAEB556E}" presName="space" presStyleCnt="0"/>
      <dgm:spPr/>
    </dgm:pt>
    <dgm:pt modelId="{390133BB-985C-489E-8F8A-4511529431B2}" type="pres">
      <dgm:prSet presAssocID="{0AE433C9-51D1-49F9-97A2-DFE6AAEB556E}" presName="rect1" presStyleLbl="alignAcc1" presStyleIdx="0" presStyleCnt="1"/>
      <dgm:spPr/>
      <dgm:t>
        <a:bodyPr/>
        <a:lstStyle/>
        <a:p>
          <a:endParaRPr lang="en-US"/>
        </a:p>
      </dgm:t>
    </dgm:pt>
    <dgm:pt modelId="{D2A020E3-9828-4EE4-BA4D-C2E3BF471C12}" type="pres">
      <dgm:prSet presAssocID="{0AE433C9-51D1-49F9-97A2-DFE6AAEB556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3E1255-D857-48A9-B967-28C73E5BF1CD}" type="presOf" srcId="{0AE433C9-51D1-49F9-97A2-DFE6AAEB556E}" destId="{390133BB-985C-489E-8F8A-4511529431B2}" srcOrd="0" destOrd="0" presId="urn:microsoft.com/office/officeart/2005/8/layout/target3"/>
    <dgm:cxn modelId="{EA2CC05F-B234-4A28-A2FE-A8578C86BE5B}" type="presOf" srcId="{0AE433C9-51D1-49F9-97A2-DFE6AAEB556E}" destId="{D2A020E3-9828-4EE4-BA4D-C2E3BF471C12}" srcOrd="1" destOrd="0" presId="urn:microsoft.com/office/officeart/2005/8/layout/target3"/>
    <dgm:cxn modelId="{94A948EC-FE17-4A0F-98A5-68F09A987C23}" type="presOf" srcId="{9524DC63-EEFB-4D63-A3A9-6163A1C0848A}" destId="{51454347-9075-45D2-94BB-B4C521CF485E}" srcOrd="0" destOrd="0" presId="urn:microsoft.com/office/officeart/2005/8/layout/target3"/>
    <dgm:cxn modelId="{BE36CADD-90BA-46D9-B3EA-F84A095C45BB}" srcId="{9524DC63-EEFB-4D63-A3A9-6163A1C0848A}" destId="{0AE433C9-51D1-49F9-97A2-DFE6AAEB556E}" srcOrd="0" destOrd="0" parTransId="{D89D7FEF-5348-4181-9651-EF8EA363294A}" sibTransId="{2DA441E4-FCD2-419C-91C5-FBC09921FA8E}"/>
    <dgm:cxn modelId="{6787E1B3-9258-4936-94CC-0F87AE26A4CB}" type="presParOf" srcId="{51454347-9075-45D2-94BB-B4C521CF485E}" destId="{21E8F508-F0EA-460D-8752-8E04D36C15A8}" srcOrd="0" destOrd="0" presId="urn:microsoft.com/office/officeart/2005/8/layout/target3"/>
    <dgm:cxn modelId="{BE3F57C3-0679-43ED-AD31-6E87B9C8CE7E}" type="presParOf" srcId="{51454347-9075-45D2-94BB-B4C521CF485E}" destId="{AD3C1A8E-4FC2-4FC1-BB5E-2E853ECEDC85}" srcOrd="1" destOrd="0" presId="urn:microsoft.com/office/officeart/2005/8/layout/target3"/>
    <dgm:cxn modelId="{8385A0EA-31C1-4D08-A523-01E028860003}" type="presParOf" srcId="{51454347-9075-45D2-94BB-B4C521CF485E}" destId="{390133BB-985C-489E-8F8A-4511529431B2}" srcOrd="2" destOrd="0" presId="urn:microsoft.com/office/officeart/2005/8/layout/target3"/>
    <dgm:cxn modelId="{0446FD0E-B5C0-4C0E-B59B-F5E8A6E96084}" type="presParOf" srcId="{51454347-9075-45D2-94BB-B4C521CF485E}" destId="{D2A020E3-9828-4EE4-BA4D-C2E3BF471C12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0960A9-D6E6-4954-B230-7CB4183A8B1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63DC5A-3B5A-42D7-9815-464BF8933AF3}" type="pres">
      <dgm:prSet presAssocID="{C80960A9-D6E6-4954-B230-7CB4183A8B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9FDF913-17C7-4411-A47C-33103976B6EB}" type="presOf" srcId="{C80960A9-D6E6-4954-B230-7CB4183A8B1E}" destId="{8963DC5A-3B5A-42D7-9815-464BF8933AF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66AEA-AD98-4059-B9B7-619981D1AE4F}">
      <dsp:nvSpPr>
        <dsp:cNvPr id="0" name=""/>
        <dsp:cNvSpPr/>
      </dsp:nvSpPr>
      <dsp:spPr>
        <a:xfrm>
          <a:off x="0" y="17940"/>
          <a:ext cx="4772528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smtClean="0"/>
            <a:t>A quick guide to BAL specimens in the Hematology laboratory</a:t>
          </a:r>
          <a:endParaRPr lang="en-US" sz="2400" kern="1200"/>
        </a:p>
      </dsp:txBody>
      <dsp:txXfrm>
        <a:off x="46606" y="64546"/>
        <a:ext cx="4679316" cy="8615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4F169-697A-48F9-9FC4-74F41E2E414D}">
      <dsp:nvSpPr>
        <dsp:cNvPr id="0" name=""/>
        <dsp:cNvSpPr/>
      </dsp:nvSpPr>
      <dsp:spPr>
        <a:xfrm>
          <a:off x="0" y="4778"/>
          <a:ext cx="6096000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Cells and </a:t>
          </a:r>
          <a:r>
            <a:rPr lang="en-US" sz="1500" kern="1200" dirty="0" smtClean="0"/>
            <a:t>Inclusions </a:t>
          </a:r>
          <a:r>
            <a:rPr lang="en-US" sz="1500" kern="1200" dirty="0" smtClean="0"/>
            <a:t>seen in BAL specimens</a:t>
          </a:r>
          <a:endParaRPr lang="en-US" sz="1500" kern="1200" dirty="0"/>
        </a:p>
      </dsp:txBody>
      <dsp:txXfrm>
        <a:off x="17563" y="22341"/>
        <a:ext cx="6060874" cy="3246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ADA58-7748-4161-B436-C049C49BE4A0}">
      <dsp:nvSpPr>
        <dsp:cNvPr id="0" name=""/>
        <dsp:cNvSpPr/>
      </dsp:nvSpPr>
      <dsp:spPr>
        <a:xfrm rot="10800000">
          <a:off x="1600484" y="0"/>
          <a:ext cx="5371338" cy="11430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031" tIns="121920" rIns="227584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Cells seen in Bronchial Lavage Specimens</a:t>
          </a:r>
          <a:endParaRPr lang="en-US" sz="3200" kern="1200"/>
        </a:p>
      </dsp:txBody>
      <dsp:txXfrm rot="10800000">
        <a:off x="1886234" y="0"/>
        <a:ext cx="5085588" cy="1143000"/>
      </dsp:txXfrm>
    </dsp:sp>
    <dsp:sp modelId="{C97E8A30-BE41-410B-B99B-C9596A3360A5}">
      <dsp:nvSpPr>
        <dsp:cNvPr id="0" name=""/>
        <dsp:cNvSpPr/>
      </dsp:nvSpPr>
      <dsp:spPr>
        <a:xfrm>
          <a:off x="1105377" y="76198"/>
          <a:ext cx="990215" cy="990603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832C3-B49F-4F22-A383-5BD22541998B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302B9-EB8D-4CAA-9853-F06FCA965997}">
      <dsp:nvSpPr>
        <dsp:cNvPr id="0" name=""/>
        <dsp:cNvSpPr/>
      </dsp:nvSpPr>
      <dsp:spPr>
        <a:xfrm>
          <a:off x="323165" y="0"/>
          <a:ext cx="2267634" cy="646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Specimen Considerations	</a:t>
          </a:r>
          <a:endParaRPr lang="en-US" sz="1800" kern="1200" dirty="0"/>
        </a:p>
      </dsp:txBody>
      <dsp:txXfrm>
        <a:off x="323165" y="0"/>
        <a:ext cx="2267634" cy="646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ACD7D-5055-45B4-8A77-1F240D2B1A72}">
      <dsp:nvSpPr>
        <dsp:cNvPr id="0" name=""/>
        <dsp:cNvSpPr/>
      </dsp:nvSpPr>
      <dsp:spPr>
        <a:xfrm>
          <a:off x="1075" y="5915"/>
          <a:ext cx="2664849" cy="4453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1. Specimen collection</a:t>
          </a:r>
          <a:endParaRPr lang="en-US" sz="1800" kern="1200" dirty="0"/>
        </a:p>
      </dsp:txBody>
      <dsp:txXfrm>
        <a:off x="223759" y="5915"/>
        <a:ext cx="2219481" cy="4453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59A6D-1668-4502-8BA2-6B06228A54CC}">
      <dsp:nvSpPr>
        <dsp:cNvPr id="0" name=""/>
        <dsp:cNvSpPr/>
      </dsp:nvSpPr>
      <dsp:spPr>
        <a:xfrm>
          <a:off x="1571911" y="375"/>
          <a:ext cx="1199577" cy="119957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250E1-0FE7-4D16-91FD-443C1F0E0984}">
      <dsp:nvSpPr>
        <dsp:cNvPr id="0" name=""/>
        <dsp:cNvSpPr/>
      </dsp:nvSpPr>
      <dsp:spPr>
        <a:xfrm>
          <a:off x="1571911" y="375"/>
          <a:ext cx="1199577" cy="119957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2A962-E6E1-4020-A44E-CE687BF6BEB2}">
      <dsp:nvSpPr>
        <dsp:cNvPr id="0" name=""/>
        <dsp:cNvSpPr/>
      </dsp:nvSpPr>
      <dsp:spPr>
        <a:xfrm>
          <a:off x="972122" y="216299"/>
          <a:ext cx="2399155" cy="7677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Involves infusion of saline through a bronchoscope by aspiration of bronchial contents for cellular examination and culture</a:t>
          </a:r>
          <a:endParaRPr lang="en-US" sz="1300" kern="1200" dirty="0"/>
        </a:p>
      </dsp:txBody>
      <dsp:txXfrm>
        <a:off x="972122" y="216299"/>
        <a:ext cx="2399155" cy="7677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5D9EA-0174-4C20-B036-341E277104F1}">
      <dsp:nvSpPr>
        <dsp:cNvPr id="0" name=""/>
        <dsp:cNvSpPr/>
      </dsp:nvSpPr>
      <dsp:spPr>
        <a:xfrm>
          <a:off x="0" y="20"/>
          <a:ext cx="2666999" cy="4126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2. Specimen handling</a:t>
          </a:r>
          <a:endParaRPr lang="en-US" sz="2000" kern="1200" dirty="0"/>
        </a:p>
      </dsp:txBody>
      <dsp:txXfrm>
        <a:off x="206300" y="20"/>
        <a:ext cx="2254399" cy="412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5C153-11DA-462B-9F16-489114276CCF}">
      <dsp:nvSpPr>
        <dsp:cNvPr id="0" name=""/>
        <dsp:cNvSpPr/>
      </dsp:nvSpPr>
      <dsp:spPr>
        <a:xfrm rot="5400000">
          <a:off x="4235124" y="-1618779"/>
          <a:ext cx="960263" cy="44378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bronchial sample - first aliquot recovered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aleolar  sample – consists of subsequent 3 to 5 aliquots which are recovered</a:t>
          </a:r>
          <a:endParaRPr lang="en-US" sz="1800" kern="1200"/>
        </a:p>
      </dsp:txBody>
      <dsp:txXfrm rot="-5400000">
        <a:off x="2496312" y="166909"/>
        <a:ext cx="4391012" cy="866511"/>
      </dsp:txXfrm>
    </dsp:sp>
    <dsp:sp modelId="{C8ABCE48-8344-4EC6-999D-F9EF7ED8A411}">
      <dsp:nvSpPr>
        <dsp:cNvPr id="0" name=""/>
        <dsp:cNvSpPr/>
      </dsp:nvSpPr>
      <dsp:spPr>
        <a:xfrm>
          <a:off x="0" y="0"/>
          <a:ext cx="2496312" cy="12003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BAL specimens are usually separated into two samples</a:t>
          </a:r>
          <a:endParaRPr lang="en-US" sz="2200" kern="1200"/>
        </a:p>
      </dsp:txBody>
      <dsp:txXfrm>
        <a:off x="58595" y="58595"/>
        <a:ext cx="2379122" cy="10831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8E8D2-2C48-48F4-9D04-3B554D9FABBD}">
      <dsp:nvSpPr>
        <dsp:cNvPr id="0" name=""/>
        <dsp:cNvSpPr/>
      </dsp:nvSpPr>
      <dsp:spPr>
        <a:xfrm>
          <a:off x="2050" y="1004"/>
          <a:ext cx="5482299" cy="6837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Specimens should be analyzed immediately, within 1 hour for cellular counts</a:t>
          </a:r>
          <a:endParaRPr lang="en-US" sz="1500" kern="1200" dirty="0"/>
        </a:p>
      </dsp:txBody>
      <dsp:txXfrm>
        <a:off x="804914" y="101143"/>
        <a:ext cx="3876571" cy="4835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8F508-F0EA-460D-8752-8E04D36C15A8}">
      <dsp:nvSpPr>
        <dsp:cNvPr id="0" name=""/>
        <dsp:cNvSpPr/>
      </dsp:nvSpPr>
      <dsp:spPr>
        <a:xfrm>
          <a:off x="0" y="0"/>
          <a:ext cx="369332" cy="369332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0133BB-985C-489E-8F8A-4511529431B2}">
      <dsp:nvSpPr>
        <dsp:cNvPr id="0" name=""/>
        <dsp:cNvSpPr/>
      </dsp:nvSpPr>
      <dsp:spPr>
        <a:xfrm>
          <a:off x="184665" y="0"/>
          <a:ext cx="5911334" cy="36933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Hematological Examination</a:t>
          </a:r>
          <a:endParaRPr lang="en-US" sz="1700" kern="1200" dirty="0"/>
        </a:p>
      </dsp:txBody>
      <dsp:txXfrm>
        <a:off x="184665" y="0"/>
        <a:ext cx="5911334" cy="3693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357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68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Summarize presentation content by restating the important points from the lessons.</a:t>
            </a:r>
          </a:p>
          <a:p>
            <a:r>
              <a:rPr lang="en-US" dirty="0" smtClean="0"/>
              <a:t>What do you want the audience to remember when they leave your presentation?</a:t>
            </a:r>
          </a:p>
          <a:p>
            <a:endParaRPr lang="en-US" dirty="0" smtClean="0"/>
          </a:p>
          <a:p>
            <a:r>
              <a:rPr lang="en-US" dirty="0" smtClean="0"/>
              <a:t>Save your presentation to a video for easy distribution (To create a video, click the File tab, and then click Share.  Under File Types, click Create a Video.)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Briefly describe each objective how the audience</a:t>
            </a:r>
            <a:r>
              <a:rPr lang="en-US" baseline="0" dirty="0" smtClean="0"/>
              <a:t> </a:t>
            </a:r>
            <a:r>
              <a:rPr lang="en-US" dirty="0" smtClean="0"/>
              <a:t>will benefit from this</a:t>
            </a:r>
            <a:r>
              <a:rPr lang="en-US" baseline="0" dirty="0" smtClean="0"/>
              <a:t>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1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notesSlide" Target="../notesSlides/notesSlide1.xml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8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26" Type="http://schemas.openxmlformats.org/officeDocument/2006/relationships/diagramQuickStyle" Target="../diagrams/quickStyle6.xml"/><Relationship Id="rId3" Type="http://schemas.openxmlformats.org/officeDocument/2006/relationships/image" Target="../media/image6.png"/><Relationship Id="rId21" Type="http://schemas.openxmlformats.org/officeDocument/2006/relationships/diagramQuickStyle" Target="../diagrams/quickStyle5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5" Type="http://schemas.openxmlformats.org/officeDocument/2006/relationships/diagramLayout" Target="../diagrams/layout6.xml"/><Relationship Id="rId33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4.xml"/><Relationship Id="rId20" Type="http://schemas.openxmlformats.org/officeDocument/2006/relationships/diagramLayout" Target="../diagrams/layout5.xml"/><Relationship Id="rId29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24" Type="http://schemas.openxmlformats.org/officeDocument/2006/relationships/diagramData" Target="../diagrams/data6.xml"/><Relationship Id="rId32" Type="http://schemas.openxmlformats.org/officeDocument/2006/relationships/diagramColors" Target="../diagrams/colors7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5.xml"/><Relationship Id="rId28" Type="http://schemas.microsoft.com/office/2007/relationships/diagramDrawing" Target="../diagrams/drawing6.xml"/><Relationship Id="rId10" Type="http://schemas.openxmlformats.org/officeDocument/2006/relationships/diagramLayout" Target="../diagrams/layout3.xml"/><Relationship Id="rId19" Type="http://schemas.openxmlformats.org/officeDocument/2006/relationships/diagramData" Target="../diagrams/data5.xml"/><Relationship Id="rId31" Type="http://schemas.openxmlformats.org/officeDocument/2006/relationships/diagramQuickStyle" Target="../diagrams/quickStyle7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Relationship Id="rId22" Type="http://schemas.openxmlformats.org/officeDocument/2006/relationships/diagramColors" Target="../diagrams/colors5.xml"/><Relationship Id="rId27" Type="http://schemas.openxmlformats.org/officeDocument/2006/relationships/diagramColors" Target="../diagrams/colors6.xml"/><Relationship Id="rId30" Type="http://schemas.openxmlformats.org/officeDocument/2006/relationships/diagramLayout" Target="../diagrams/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8.png"/><Relationship Id="rId4" Type="http://schemas.openxmlformats.org/officeDocument/2006/relationships/diagramData" Target="../diagrams/data8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13" Type="http://schemas.openxmlformats.org/officeDocument/2006/relationships/diagramColors" Target="../diagrams/colors10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9.xml"/><Relationship Id="rId12" Type="http://schemas.openxmlformats.org/officeDocument/2006/relationships/diagramQuickStyle" Target="../diagrams/quickStyl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9.xml"/><Relationship Id="rId11" Type="http://schemas.openxmlformats.org/officeDocument/2006/relationships/diagramLayout" Target="../diagrams/layout10.xml"/><Relationship Id="rId5" Type="http://schemas.openxmlformats.org/officeDocument/2006/relationships/diagramData" Target="../diagrams/data9.xml"/><Relationship Id="rId10" Type="http://schemas.openxmlformats.org/officeDocument/2006/relationships/diagramData" Target="../diagrams/data10.xml"/><Relationship Id="rId4" Type="http://schemas.openxmlformats.org/officeDocument/2006/relationships/image" Target="../media/image9.png"/><Relationship Id="rId9" Type="http://schemas.microsoft.com/office/2007/relationships/diagramDrawing" Target="../diagrams/drawing9.xml"/><Relationship Id="rId14" Type="http://schemas.microsoft.com/office/2007/relationships/diagramDrawing" Target="../diagrams/drawin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 smtClean="0"/>
              <a:t>Bronchoalveolar</a:t>
            </a:r>
            <a:r>
              <a:rPr lang="en-US" dirty="0" smtClean="0"/>
              <a:t> lavage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962400" y="4038600"/>
          <a:ext cx="4772528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2061187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Practice makes perfect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Ask coworkers for assistance when needed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Refer to your policy/procedure for additional information</a:t>
            </a:r>
          </a:p>
        </p:txBody>
      </p:sp>
      <p:pic>
        <p:nvPicPr>
          <p:cNvPr id="1026" name="Picture 2" descr="C:\Users\334329\AppData\Local\Microsoft\Windows\Temporary Internet Files\Content.IE5\QNH47PEK\ok-happy-face_full[1]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95800"/>
            <a:ext cx="1579063" cy="135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Utilities of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 of immunocompromised patients for the presence of opportunistic infections</a:t>
            </a:r>
          </a:p>
          <a:p>
            <a:r>
              <a:rPr lang="en-US" dirty="0" smtClean="0"/>
              <a:t>Diagnosis of interstitial lung disease, airway disease and alveolar hemorrhage</a:t>
            </a:r>
            <a:endParaRPr lang="en-US" dirty="0"/>
          </a:p>
          <a:p>
            <a:r>
              <a:rPr lang="en-US" dirty="0" smtClean="0"/>
              <a:t>Detection of infection and monitoring antibiotic therapy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60817025"/>
              </p:ext>
            </p:extLst>
          </p:nvPr>
        </p:nvGraphicFramePr>
        <p:xfrm>
          <a:off x="304800" y="606136"/>
          <a:ext cx="25908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61394575"/>
              </p:ext>
            </p:extLst>
          </p:nvPr>
        </p:nvGraphicFramePr>
        <p:xfrm>
          <a:off x="304800" y="1600200"/>
          <a:ext cx="266700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93954835"/>
              </p:ext>
            </p:extLst>
          </p:nvPr>
        </p:nvGraphicFramePr>
        <p:xfrm>
          <a:off x="838200" y="2286000"/>
          <a:ext cx="434340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736836554"/>
              </p:ext>
            </p:extLst>
          </p:nvPr>
        </p:nvGraphicFramePr>
        <p:xfrm>
          <a:off x="304800" y="4083159"/>
          <a:ext cx="2667000" cy="412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4" name="Diagram 13"/>
          <p:cNvGraphicFramePr/>
          <p:nvPr/>
        </p:nvGraphicFramePr>
        <p:xfrm>
          <a:off x="1828800" y="4876800"/>
          <a:ext cx="693420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756716390"/>
              </p:ext>
            </p:extLst>
          </p:nvPr>
        </p:nvGraphicFramePr>
        <p:xfrm>
          <a:off x="381000" y="6172201"/>
          <a:ext cx="54864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667000"/>
            <a:ext cx="2362200" cy="14478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7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56233756"/>
              </p:ext>
            </p:extLst>
          </p:nvPr>
        </p:nvGraphicFramePr>
        <p:xfrm>
          <a:off x="2743200" y="457200"/>
          <a:ext cx="609600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1800" y="1143000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WBC and RBC counts are calculated using the standard </a:t>
            </a:r>
            <a:r>
              <a:rPr lang="en-US" dirty="0" err="1" smtClean="0">
                <a:solidFill>
                  <a:schemeClr val="tx2"/>
                </a:solidFill>
              </a:rPr>
              <a:t>Neubauer</a:t>
            </a:r>
            <a:r>
              <a:rPr lang="en-US" dirty="0" smtClean="0">
                <a:solidFill>
                  <a:schemeClr val="tx2"/>
                </a:solidFill>
              </a:rPr>
              <a:t> counting chamber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Slides for differential are prepared by </a:t>
            </a:r>
            <a:r>
              <a:rPr lang="en-US" dirty="0" err="1" smtClean="0">
                <a:solidFill>
                  <a:schemeClr val="tx2"/>
                </a:solidFill>
              </a:rPr>
              <a:t>cytocentrifugation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Cells are counted and classified</a:t>
            </a:r>
            <a:r>
              <a:rPr lang="en-US" dirty="0" smtClean="0"/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200400"/>
            <a:ext cx="1905000" cy="11723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267200"/>
            <a:ext cx="1328371" cy="1328371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641113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05895438"/>
              </p:ext>
            </p:extLst>
          </p:nvPr>
        </p:nvGraphicFramePr>
        <p:xfrm flipH="1">
          <a:off x="8822130" y="354384"/>
          <a:ext cx="93270" cy="788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58094659"/>
              </p:ext>
            </p:extLst>
          </p:nvPr>
        </p:nvGraphicFramePr>
        <p:xfrm>
          <a:off x="1524000" y="304800"/>
          <a:ext cx="609600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910276"/>
              </p:ext>
            </p:extLst>
          </p:nvPr>
        </p:nvGraphicFramePr>
        <p:xfrm>
          <a:off x="1600200" y="802141"/>
          <a:ext cx="6781800" cy="5691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900"/>
                <a:gridCol w="3390900"/>
              </a:tblGrid>
              <a:tr h="3577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Cells / Inclusions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Clinical Significance</a:t>
                      </a:r>
                      <a:endParaRPr lang="en-US" dirty="0"/>
                    </a:p>
                  </a:txBody>
                  <a:tcPr/>
                </a:tc>
              </a:tr>
              <a:tr h="8942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Macrophages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Normal, most frequently</a:t>
                      </a:r>
                      <a:r>
                        <a:rPr lang="en-US" baseline="0" dirty="0" smtClean="0"/>
                        <a:t> seen</a:t>
                      </a:r>
                    </a:p>
                    <a:p>
                      <a:pPr algn="ctr"/>
                      <a:r>
                        <a:rPr lang="en-US" baseline="0" dirty="0" smtClean="0"/>
                        <a:t> ( &gt; 80%), decreased in sarcoidosis</a:t>
                      </a:r>
                    </a:p>
                    <a:p>
                      <a:pPr algn="ctr"/>
                      <a:r>
                        <a:rPr lang="en-US" baseline="0" dirty="0" smtClean="0"/>
                        <a:t> ( 55% or less )</a:t>
                      </a:r>
                      <a:endParaRPr lang="en-US" dirty="0"/>
                    </a:p>
                  </a:txBody>
                  <a:tcPr/>
                </a:tc>
              </a:tr>
              <a:tr h="14308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Lymphocytes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 &lt; 15%</a:t>
                      </a:r>
                    </a:p>
                    <a:p>
                      <a:pPr algn="ctr"/>
                      <a:r>
                        <a:rPr lang="en-US" dirty="0" smtClean="0"/>
                        <a:t>Increased in </a:t>
                      </a:r>
                      <a:r>
                        <a:rPr lang="en-US" dirty="0" smtClean="0"/>
                        <a:t>interstitial </a:t>
                      </a:r>
                      <a:r>
                        <a:rPr lang="en-US" dirty="0" smtClean="0"/>
                        <a:t>lung disease, drug reactions, pulmonary lymphoma</a:t>
                      </a:r>
                      <a:r>
                        <a:rPr lang="en-US" baseline="0" dirty="0" smtClean="0"/>
                        <a:t> and non bacterial infections</a:t>
                      </a:r>
                      <a:endParaRPr lang="en-US" dirty="0"/>
                    </a:p>
                  </a:txBody>
                  <a:tcPr/>
                </a:tc>
              </a:tr>
              <a:tr h="14308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Neutrophils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 &lt; 3%</a:t>
                      </a:r>
                    </a:p>
                    <a:p>
                      <a:pPr algn="ctr"/>
                      <a:r>
                        <a:rPr lang="en-US" dirty="0" smtClean="0"/>
                        <a:t>Elevated in cigarette smokers, bronchopneumonia, toxin exposure and diffuse alveolar damage</a:t>
                      </a:r>
                      <a:endParaRPr lang="en-US" dirty="0"/>
                    </a:p>
                  </a:txBody>
                  <a:tcPr/>
                </a:tc>
              </a:tr>
              <a:tr h="14849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Eosinophils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 &lt; 1-2%</a:t>
                      </a:r>
                    </a:p>
                    <a:p>
                      <a:pPr algn="ctr"/>
                      <a:r>
                        <a:rPr lang="en-US" dirty="0" smtClean="0"/>
                        <a:t>Elevated in asthma, drug-induced lung disease, infections, hypersensitivity,</a:t>
                      </a:r>
                      <a:r>
                        <a:rPr lang="en-US" baseline="0" dirty="0" smtClean="0"/>
                        <a:t> pneumonitis and </a:t>
                      </a:r>
                      <a:r>
                        <a:rPr lang="en-US" baseline="0" dirty="0" err="1" smtClean="0"/>
                        <a:t>eosinophillic</a:t>
                      </a:r>
                      <a:r>
                        <a:rPr lang="en-US" baseline="0" dirty="0" smtClean="0"/>
                        <a:t> pneumonia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43400" y="2209800"/>
            <a:ext cx="3711465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578909" y="-3106644"/>
            <a:ext cx="2895600" cy="6861081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880879"/>
              </p:ext>
            </p:extLst>
          </p:nvPr>
        </p:nvGraphicFramePr>
        <p:xfrm>
          <a:off x="1905000" y="609602"/>
          <a:ext cx="6705600" cy="5257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</a:tblGrid>
              <a:tr h="4074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Cells / </a:t>
                      </a:r>
                      <a:r>
                        <a:rPr lang="en-US" dirty="0" smtClean="0"/>
                        <a:t>Inclusions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Clinical Significance</a:t>
                      </a:r>
                      <a:endParaRPr lang="en-US" dirty="0"/>
                    </a:p>
                  </a:txBody>
                  <a:tcPr/>
                </a:tc>
              </a:tr>
              <a:tr h="4074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Erythrocytes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Alveolar hemorrhage</a:t>
                      </a:r>
                      <a:endParaRPr lang="en-US" dirty="0"/>
                    </a:p>
                  </a:txBody>
                  <a:tcPr/>
                </a:tc>
              </a:tr>
              <a:tr h="4074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Phagocytized erythrocytes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Alveolar hemorrhage</a:t>
                      </a:r>
                    </a:p>
                  </a:txBody>
                  <a:tcPr/>
                </a:tc>
              </a:tr>
              <a:tr h="4074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Hemosiderin-laden Macrophages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Alveolar hemorrhage</a:t>
                      </a:r>
                    </a:p>
                  </a:txBody>
                  <a:tcPr/>
                </a:tc>
              </a:tr>
              <a:tr h="7032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Bronchial epithelial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Normal, more numerous in bronchial wash specimens</a:t>
                      </a:r>
                      <a:endParaRPr lang="en-US" dirty="0"/>
                    </a:p>
                  </a:txBody>
                  <a:tcPr/>
                </a:tc>
              </a:tr>
              <a:tr h="4074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Sulfur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granules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Actinomyces</a:t>
                      </a:r>
                      <a:r>
                        <a:rPr lang="en-US" dirty="0" smtClean="0"/>
                        <a:t> infection</a:t>
                      </a:r>
                      <a:endParaRPr lang="en-US" dirty="0"/>
                    </a:p>
                  </a:txBody>
                  <a:tcPr/>
                </a:tc>
              </a:tr>
              <a:tr h="7032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Langerhans</a:t>
                      </a:r>
                      <a:r>
                        <a:rPr lang="en-US" baseline="0" dirty="0" smtClean="0"/>
                        <a:t>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Langerhans cell </a:t>
                      </a:r>
                      <a:r>
                        <a:rPr lang="en-US" dirty="0" err="1" smtClean="0"/>
                        <a:t>histiocytosis</a:t>
                      </a:r>
                      <a:r>
                        <a:rPr lang="en-US" dirty="0" smtClean="0"/>
                        <a:t>, Cigarette</a:t>
                      </a:r>
                      <a:r>
                        <a:rPr lang="en-US" baseline="0" dirty="0" smtClean="0"/>
                        <a:t> smokers</a:t>
                      </a:r>
                      <a:endParaRPr lang="en-US" dirty="0"/>
                    </a:p>
                  </a:txBody>
                  <a:tcPr/>
                </a:tc>
              </a:tr>
              <a:tr h="4074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Cytomegalic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CMV Infection</a:t>
                      </a:r>
                      <a:endParaRPr lang="en-US" dirty="0"/>
                    </a:p>
                  </a:txBody>
                  <a:tcPr/>
                </a:tc>
              </a:tr>
              <a:tr h="7032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Dust particle inclusions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Pneumoconioses</a:t>
                      </a:r>
                      <a:r>
                        <a:rPr lang="en-US" dirty="0" smtClean="0"/>
                        <a:t> or asbestos exposure</a:t>
                      </a:r>
                    </a:p>
                  </a:txBody>
                  <a:tcPr/>
                </a:tc>
              </a:tr>
              <a:tr h="7032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Fat droplets – lipid laden macrophages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Fat embolism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36589678"/>
              </p:ext>
            </p:extLst>
          </p:nvPr>
        </p:nvGraphicFramePr>
        <p:xfrm>
          <a:off x="838200" y="381000"/>
          <a:ext cx="80772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133600"/>
            <a:ext cx="3676650" cy="3006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5410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 Bronchial Epithelial Cells	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3733800" cy="24892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72200" y="914400"/>
            <a:ext cx="2590800" cy="914400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More Bronchial Epithelial Cells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225800"/>
            <a:ext cx="3810000" cy="2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24600" y="4038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Macrophages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733800"/>
            <a:ext cx="1600200" cy="914400"/>
          </a:xfrm>
        </p:spPr>
        <p:txBody>
          <a:bodyPr>
            <a:normAutofit/>
          </a:bodyPr>
          <a:lstStyle/>
          <a:p>
            <a:pPr algn="ctr"/>
            <a:r>
              <a:rPr lang="en-US" sz="1800" b="0" dirty="0" smtClean="0">
                <a:latin typeface="+mn-lt"/>
              </a:rPr>
              <a:t>Neutrophils</a:t>
            </a:r>
            <a:br>
              <a:rPr lang="en-US" sz="1800" b="0" dirty="0" smtClean="0">
                <a:latin typeface="+mn-lt"/>
              </a:rPr>
            </a:br>
            <a:endParaRPr lang="en-US" sz="1800" b="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71800"/>
            <a:ext cx="1343025" cy="25590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170" y="2057400"/>
            <a:ext cx="2491740" cy="1958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2667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Lymphocytes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460240"/>
            <a:ext cx="2400300" cy="1809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0" y="5257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Eosinophils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664</Words>
  <Application>Microsoft Office PowerPoint</Application>
  <PresentationFormat>On-screen Show (4:3)</PresentationFormat>
  <Paragraphs>104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Training</vt:lpstr>
      <vt:lpstr>Bronchoalveolar lavage</vt:lpstr>
      <vt:lpstr>Utilities of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Bronchial Epithelial Cells</vt:lpstr>
      <vt:lpstr>Neutrophils </vt:lpstr>
      <vt:lpstr>Summary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2016-05-31T19:42:42Z</dcterms:created>
  <dcterms:modified xsi:type="dcterms:W3CDTF">2016-06-13T18:24:23Z</dcterms:modified>
</cp:coreProperties>
</file>