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  <a:srgbClr val="008FBE"/>
    <a:srgbClr val="333333"/>
    <a:srgbClr val="9E1A96"/>
    <a:srgbClr val="ED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5C504-6E35-4AC4-80A4-C82F2BF11D3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05D6-5C49-4968-A0E1-C9DF3DF2D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C3DE-974B-4380-B8F7-2C6F8737237A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6601-6EC6-44FB-83A2-821421CC3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6601-6EC6-44FB-83A2-821421CC30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457200" y="624840"/>
              <a:ext cx="3474720" cy="1051560"/>
              <a:chOff x="457200" y="624840"/>
              <a:chExt cx="3474720" cy="105156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457200" y="624840"/>
                <a:ext cx="3474720" cy="1051560"/>
              </a:xfrm>
              <a:prstGeom prst="rect">
                <a:avLst/>
              </a:prstGeom>
              <a:solidFill>
                <a:srgbClr val="005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" name="Picture 8" descr="UnityPoint Health - Methodist Proctor 2 Color Blue 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" y="629797"/>
                <a:ext cx="3474720" cy="1046603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9600" y="1828800"/>
            <a:ext cx="8001000" cy="1317625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008FB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2775" y="3429000"/>
            <a:ext cx="7997825" cy="2438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F931A65-AA1A-4A95-A93D-7D3191042B61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46437"/>
            <a:ext cx="31273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65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960"/>
            <a:ext cx="8229600" cy="42062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00529B"/>
                </a:solidFill>
              </a:defRPr>
            </a:lvl2pPr>
            <a:lvl3pPr>
              <a:defRPr>
                <a:solidFill>
                  <a:srgbClr val="008FBE"/>
                </a:solidFill>
              </a:defRPr>
            </a:lvl3pPr>
            <a:lvl4pPr>
              <a:defRPr>
                <a:solidFill>
                  <a:srgbClr val="ED7700"/>
                </a:solidFill>
              </a:defRPr>
            </a:lvl4pPr>
            <a:lvl5pPr>
              <a:defRPr>
                <a:solidFill>
                  <a:srgbClr val="9E1A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C8EC-1F03-45B4-A868-1CF2AEB6B923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609600"/>
            <a:ext cx="8229600" cy="0"/>
            <a:chOff x="457200" y="1001486"/>
            <a:chExt cx="8229600" cy="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971800" y="1001486"/>
              <a:ext cx="18288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800600" y="1001486"/>
              <a:ext cx="19812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781800" y="1001486"/>
              <a:ext cx="19050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57200" y="1001486"/>
              <a:ext cx="25146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"/>
            <a:ext cx="8229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8FBE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86710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362075"/>
          </a:xfrm>
        </p:spPr>
        <p:txBody>
          <a:bodyPr anchor="b">
            <a:normAutofit/>
          </a:bodyPr>
          <a:lstStyle>
            <a:lvl1pPr algn="l">
              <a:defRPr sz="4000" b="1" cap="all"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95813"/>
            <a:ext cx="8229599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4EA-368D-4CBC-9F12-F91CF2EFFABC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200" y="4419600"/>
            <a:ext cx="8229600" cy="0"/>
            <a:chOff x="457200" y="1001486"/>
            <a:chExt cx="8229600" cy="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971800" y="1001486"/>
              <a:ext cx="18288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4800600" y="1001486"/>
              <a:ext cx="19812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781800" y="1001486"/>
              <a:ext cx="19050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57200" y="1001486"/>
              <a:ext cx="25146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51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20624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00529B"/>
                </a:solidFill>
              </a:defRPr>
            </a:lvl2pPr>
            <a:lvl3pPr>
              <a:defRPr sz="2000">
                <a:solidFill>
                  <a:srgbClr val="008FBE"/>
                </a:solidFill>
              </a:defRPr>
            </a:lvl3pPr>
            <a:lvl4pPr>
              <a:defRPr sz="1800">
                <a:solidFill>
                  <a:srgbClr val="ED7700"/>
                </a:solidFill>
              </a:defRPr>
            </a:lvl4pPr>
            <a:lvl5pPr>
              <a:defRPr sz="1800">
                <a:solidFill>
                  <a:srgbClr val="9E1A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960"/>
            <a:ext cx="4038600" cy="4206240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</a:defRPr>
            </a:lvl1pPr>
            <a:lvl2pPr>
              <a:defRPr sz="2400">
                <a:solidFill>
                  <a:srgbClr val="00529B"/>
                </a:solidFill>
              </a:defRPr>
            </a:lvl2pPr>
            <a:lvl3pPr>
              <a:defRPr sz="2000">
                <a:solidFill>
                  <a:srgbClr val="008FBE"/>
                </a:solidFill>
              </a:defRPr>
            </a:lvl3pPr>
            <a:lvl4pPr>
              <a:defRPr sz="1800">
                <a:solidFill>
                  <a:srgbClr val="ED7700"/>
                </a:solidFill>
              </a:defRPr>
            </a:lvl4pPr>
            <a:lvl5pPr>
              <a:defRPr sz="1800">
                <a:solidFill>
                  <a:srgbClr val="9E1A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410F-68C5-4DB9-96DE-F2004ACD67AB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609600"/>
            <a:ext cx="8229600" cy="0"/>
            <a:chOff x="457200" y="1001486"/>
            <a:chExt cx="8229600" cy="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2971800" y="1001486"/>
              <a:ext cx="18288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800600" y="1001486"/>
              <a:ext cx="19812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6781800" y="1001486"/>
              <a:ext cx="19050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7200" y="1001486"/>
              <a:ext cx="25146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"/>
            <a:ext cx="8229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8FBE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386890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D416-DB6E-4ED7-89BC-654D7439C840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200" y="609600"/>
            <a:ext cx="8229600" cy="0"/>
            <a:chOff x="457200" y="1001486"/>
            <a:chExt cx="8229600" cy="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2971800" y="1001486"/>
              <a:ext cx="1828800" cy="0"/>
            </a:xfrm>
            <a:prstGeom prst="line">
              <a:avLst/>
            </a:prstGeom>
            <a:ln w="28575">
              <a:solidFill>
                <a:srgbClr val="EC7A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800600" y="1001486"/>
              <a:ext cx="1981200" cy="0"/>
            </a:xfrm>
            <a:prstGeom prst="line">
              <a:avLst/>
            </a:prstGeom>
            <a:ln w="28575">
              <a:solidFill>
                <a:srgbClr val="922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81800" y="1001486"/>
              <a:ext cx="1905000" cy="0"/>
            </a:xfrm>
            <a:prstGeom prst="line">
              <a:avLst/>
            </a:prstGeom>
            <a:ln w="285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57200" y="1001486"/>
              <a:ext cx="25146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"/>
            <a:ext cx="8229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8FBE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2979724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798C-6F6E-49E0-B982-9DD4CDB45EA5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2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5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2514600" y="580340"/>
              <a:ext cx="4114800" cy="1245268"/>
              <a:chOff x="457200" y="624840"/>
              <a:chExt cx="3474720" cy="105156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457200" y="624840"/>
                <a:ext cx="3474720" cy="1051560"/>
              </a:xfrm>
              <a:prstGeom prst="rect">
                <a:avLst/>
              </a:prstGeom>
              <a:solidFill>
                <a:srgbClr val="005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1" name="Picture 10" descr="UnityPoint Health - Methodist Proctor 2 Color Blue 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" y="629797"/>
                <a:ext cx="3474720" cy="1046603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9600" y="1828800"/>
            <a:ext cx="8001000" cy="1317625"/>
          </a:xfrm>
        </p:spPr>
        <p:txBody>
          <a:bodyPr anchor="b">
            <a:normAutofit/>
          </a:bodyPr>
          <a:lstStyle>
            <a:lvl1pPr algn="ctr">
              <a:defRPr sz="4000" b="1" baseline="0">
                <a:solidFill>
                  <a:srgbClr val="008FBE"/>
                </a:solidFill>
              </a:defRPr>
            </a:lvl1pPr>
          </a:lstStyle>
          <a:p>
            <a:r>
              <a:rPr lang="en-US" dirty="0" smtClean="0"/>
              <a:t>Questions/Thank You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2775" y="3429000"/>
            <a:ext cx="7997825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Contact Information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C6F1836-5473-4CE5-8F80-03E70D29F387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246437"/>
            <a:ext cx="31273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33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6984-C0CE-4733-B351-CEE99138B286}" type="datetime1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2CA5-B6CE-46F7-8B0D-82AB61DA7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Manual Result Entry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29983"/>
            <a:ext cx="260032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57637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2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8:	</a:t>
            </a:r>
            <a:r>
              <a:rPr lang="en-US" sz="2800" dirty="0" smtClean="0"/>
              <a:t>Click result field &amp; enter </a:t>
            </a:r>
            <a:r>
              <a:rPr lang="en-US" sz="2800" dirty="0" smtClean="0"/>
              <a:t>data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(remember to check for </a:t>
            </a:r>
            <a:r>
              <a:rPr lang="en-US" sz="2200" u="sng" dirty="0" smtClean="0">
                <a:solidFill>
                  <a:srgbClr val="FF0000"/>
                </a:solidFill>
              </a:rPr>
              <a:t>two</a:t>
            </a:r>
            <a:r>
              <a:rPr lang="en-US" sz="2200" dirty="0" smtClean="0">
                <a:solidFill>
                  <a:srgbClr val="FF0000"/>
                </a:solidFill>
              </a:rPr>
              <a:t> patient identifiers)</a:t>
            </a:r>
            <a:r>
              <a:rPr lang="en-US" sz="2200" dirty="0" smtClean="0">
                <a:solidFill>
                  <a:srgbClr val="FF0000"/>
                </a:solidFill>
              </a:rPr>
              <a:t>	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D:\Result Entry PowerPoint\Final Result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96200" cy="45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819400" y="3162300"/>
            <a:ext cx="838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4" cy="593725"/>
          </a:xfrm>
        </p:spPr>
      </p:pic>
    </p:spTree>
    <p:extLst>
      <p:ext uri="{BB962C8B-B14F-4D97-AF65-F5344CB8AC3E}">
        <p14:creationId xmlns:p14="http://schemas.microsoft.com/office/powerpoint/2010/main" val="1656921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9:	</a:t>
            </a:r>
            <a:r>
              <a:rPr lang="en-US" sz="2800" dirty="0" smtClean="0"/>
              <a:t>Click on Save to finalize &amp; release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D:\Result Entry PowerPoint\Final Result Screen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6864"/>
            <a:ext cx="7848600" cy="46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781800" y="6172200"/>
            <a:ext cx="749808" cy="332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4" cy="593725"/>
          </a:xfrm>
        </p:spPr>
      </p:pic>
    </p:spTree>
    <p:extLst>
      <p:ext uri="{BB962C8B-B14F-4D97-AF65-F5344CB8AC3E}">
        <p14:creationId xmlns:p14="http://schemas.microsoft.com/office/powerpoint/2010/main" val="188285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		You did it!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7" name="Picture 3" descr="C:\Users\334329\AppData\Local\Microsoft\Windows\Temporary Internet Files\Content.IE5\LHYXB4W0\greatjo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62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4" cy="593725"/>
          </a:xfrm>
        </p:spPr>
      </p:pic>
    </p:spTree>
    <p:extLst>
      <p:ext uri="{BB962C8B-B14F-4D97-AF65-F5344CB8AC3E}">
        <p14:creationId xmlns:p14="http://schemas.microsoft.com/office/powerpoint/2010/main" val="144383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Result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an increase in manual result reporting errors, we have prepared this presentation to educate you about the steps to take to report results correctly.</a:t>
            </a:r>
          </a:p>
          <a:p>
            <a:endParaRPr lang="en-US" dirty="0" smtClean="0"/>
          </a:p>
          <a:p>
            <a:r>
              <a:rPr lang="en-US" dirty="0" smtClean="0"/>
              <a:t>The following slides will guide you through the screen sequence for manual result entry.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1191814" cy="59372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	Click on Result Entry from the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home screen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D:\Result Entry PowerPoint\Start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9978"/>
            <a:ext cx="7595814" cy="45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830127" y="3352800"/>
            <a:ext cx="685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2" y="31558"/>
            <a:ext cx="1128467" cy="562167"/>
          </a:xfrm>
        </p:spPr>
      </p:pic>
    </p:spTree>
    <p:extLst>
      <p:ext uri="{BB962C8B-B14F-4D97-AF65-F5344CB8AC3E}">
        <p14:creationId xmlns:p14="http://schemas.microsoft.com/office/powerpoint/2010/main" val="4125299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	Select Manual Resulting</a:t>
            </a:r>
            <a:r>
              <a:rPr lang="en-US" dirty="0"/>
              <a:t> </a:t>
            </a:r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D:\Result Entry PowerPoint\Result Entr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194"/>
            <a:ext cx="7987683" cy="46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1796249" y="2138379"/>
            <a:ext cx="642151" cy="31851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2" y="69518"/>
            <a:ext cx="1052267" cy="524207"/>
          </a:xfrm>
        </p:spPr>
      </p:pic>
    </p:spTree>
    <p:extLst>
      <p:ext uri="{BB962C8B-B14F-4D97-AF65-F5344CB8AC3E}">
        <p14:creationId xmlns:p14="http://schemas.microsoft.com/office/powerpoint/2010/main" val="398176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	</a:t>
            </a:r>
            <a:r>
              <a:rPr lang="en-US" sz="2400" dirty="0" smtClean="0"/>
              <a:t>Click on Configuration drop down menu and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	select appropriate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D:\Result Entry PowerPoint\Manual Result Entry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4605"/>
            <a:ext cx="7602941" cy="44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1982680" y="2501113"/>
            <a:ext cx="836720" cy="39471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6" cy="593726"/>
          </a:xfrm>
        </p:spPr>
      </p:pic>
    </p:spTree>
    <p:extLst>
      <p:ext uri="{BB962C8B-B14F-4D97-AF65-F5344CB8AC3E}">
        <p14:creationId xmlns:p14="http://schemas.microsoft.com/office/powerpoint/2010/main" val="239442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	</a:t>
            </a:r>
            <a:r>
              <a:rPr lang="en-US" sz="3200" dirty="0" smtClean="0"/>
              <a:t>Click on modify in the worklist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D:\Result Entry PowerPoint\VHEM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6" y="1981200"/>
            <a:ext cx="7552232" cy="44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334000" y="2501284"/>
            <a:ext cx="685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4" cy="593725"/>
          </a:xfrm>
        </p:spPr>
      </p:pic>
    </p:spTree>
    <p:extLst>
      <p:ext uri="{BB962C8B-B14F-4D97-AF65-F5344CB8AC3E}">
        <p14:creationId xmlns:p14="http://schemas.microsoft.com/office/powerpoint/2010/main" val="1816934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	</a:t>
            </a:r>
            <a:r>
              <a:rPr lang="en-US" sz="3200" dirty="0" smtClean="0"/>
              <a:t>Click on arrow to move all selected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	specimens to the left </a:t>
            </a:r>
            <a:r>
              <a:rPr lang="en-US" sz="1800" dirty="0" smtClean="0"/>
              <a:t>(move to unselected)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D:\Result Entry PowerPoint\Modify Screen Pop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7" y="1905000"/>
            <a:ext cx="7803313" cy="45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971800" y="3616868"/>
            <a:ext cx="762000" cy="38626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4" cy="593725"/>
          </a:xfrm>
        </p:spPr>
      </p:pic>
    </p:spTree>
    <p:extLst>
      <p:ext uri="{BB962C8B-B14F-4D97-AF65-F5344CB8AC3E}">
        <p14:creationId xmlns:p14="http://schemas.microsoft.com/office/powerpoint/2010/main" val="252885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	</a:t>
            </a:r>
            <a:r>
              <a:rPr lang="en-US" sz="2700" dirty="0" smtClean="0"/>
              <a:t>Click &amp; highlight the correct specimen 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	&amp; click on arrow to move to the right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	(move to selected)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D:\Result Entry PowerPoint\Modify Screen Popu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6799"/>
            <a:ext cx="7620000" cy="44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81200" y="3124200"/>
            <a:ext cx="826008" cy="3185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6" cy="593726"/>
          </a:xfrm>
        </p:spPr>
      </p:pic>
    </p:spTree>
    <p:extLst>
      <p:ext uri="{BB962C8B-B14F-4D97-AF65-F5344CB8AC3E}">
        <p14:creationId xmlns:p14="http://schemas.microsoft.com/office/powerpoint/2010/main" val="1482476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7:	</a:t>
            </a:r>
            <a:r>
              <a:rPr lang="en-US" sz="2800" dirty="0" smtClean="0"/>
              <a:t>Verify that you have selected the correct		specimen &amp; click on Result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2CA5-B6CE-46F7-8B0D-82AB61DA7D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D:\Result Entry PowerPoint\Modify Screen Popup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7577"/>
            <a:ext cx="7620000" cy="44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798848" y="4573080"/>
            <a:ext cx="826008" cy="332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687602" y="2590800"/>
            <a:ext cx="978408" cy="62331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rgbClr val="FF0000"/>
              </a:solidFill>
            </a:endParaRPr>
          </a:p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Correct specimen</a:t>
            </a:r>
          </a:p>
          <a:p>
            <a:pPr algn="ctr"/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3" y="0"/>
            <a:ext cx="1191813" cy="593725"/>
          </a:xfrm>
        </p:spPr>
      </p:pic>
    </p:spTree>
    <p:extLst>
      <p:ext uri="{BB962C8B-B14F-4D97-AF65-F5344CB8AC3E}">
        <p14:creationId xmlns:p14="http://schemas.microsoft.com/office/powerpoint/2010/main" val="363867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yPoint Health PowerPoint Template - Classic">
  <a:themeElements>
    <a:clrScheme name="UnityPoint Health Color Palette">
      <a:dk1>
        <a:srgbClr val="00529B"/>
      </a:dk1>
      <a:lt1>
        <a:srgbClr val="FFFFFF"/>
      </a:lt1>
      <a:dk2>
        <a:srgbClr val="00529B"/>
      </a:dk2>
      <a:lt2>
        <a:srgbClr val="FFFFFF"/>
      </a:lt2>
      <a:accent1>
        <a:srgbClr val="00529B"/>
      </a:accent1>
      <a:accent2>
        <a:srgbClr val="008FBE"/>
      </a:accent2>
      <a:accent3>
        <a:srgbClr val="ED7700"/>
      </a:accent3>
      <a:accent4>
        <a:srgbClr val="9E1A96"/>
      </a:accent4>
      <a:accent5>
        <a:srgbClr val="00529B"/>
      </a:accent5>
      <a:accent6>
        <a:srgbClr val="008FBE"/>
      </a:accent6>
      <a:hlink>
        <a:srgbClr val="0000FF"/>
      </a:hlink>
      <a:folHlink>
        <a:srgbClr val="800080"/>
      </a:folHlink>
    </a:clrScheme>
    <a:fontScheme name="UnityPoi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93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UnityPoint Health PowerPoint Template - Classic</vt:lpstr>
      <vt:lpstr>Manual Result Entry</vt:lpstr>
      <vt:lpstr>Manual Result Entry</vt:lpstr>
      <vt:lpstr>Step 1: Click on Result Entry from the                    home screen   </vt:lpstr>
      <vt:lpstr>Step 2: Select Manual Resulting mode</vt:lpstr>
      <vt:lpstr>Step 3: Click on Configuration drop down menu and   select appropriate worksheet</vt:lpstr>
      <vt:lpstr>Step 4: Click on modify in the worklist</vt:lpstr>
      <vt:lpstr>Step 5: Click on arrow to move all selected   specimens to the left (move to unselected)</vt:lpstr>
      <vt:lpstr>Step 6: Click &amp; highlight the correct specimen    &amp; click on arrow to move to the right   (move to selected)</vt:lpstr>
      <vt:lpstr>Step 7: Verify that you have selected the correct  specimen &amp; click on Result </vt:lpstr>
      <vt:lpstr>Step 8: Click result field &amp; enter data   (remember to check for two patient identifiers) </vt:lpstr>
      <vt:lpstr>Step 9: Click on Save to finalize &amp; release   results</vt:lpstr>
      <vt:lpstr>Step 10:  You did it!   </vt:lpstr>
    </vt:vector>
  </TitlesOfParts>
  <Company>Iowa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UnityPoint Health PowerPoint Template - Classic</dc:title>
  <dc:creator>UnityPoint Health</dc:creator>
  <cp:lastModifiedBy>Fitzgerald, Ron P</cp:lastModifiedBy>
  <cp:revision>27</cp:revision>
  <dcterms:created xsi:type="dcterms:W3CDTF">2013-05-02T18:46:14Z</dcterms:created>
  <dcterms:modified xsi:type="dcterms:W3CDTF">2016-09-01T17:26:32Z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