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62" r:id="rId6"/>
    <p:sldId id="264" r:id="rId7"/>
    <p:sldId id="265" r:id="rId8"/>
    <p:sldId id="266" r:id="rId9"/>
    <p:sldId id="267" r:id="rId10"/>
    <p:sldId id="268" r:id="rId11"/>
    <p:sldId id="261" r:id="rId12"/>
    <p:sldId id="263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686" autoAdjust="0"/>
  </p:normalViewPr>
  <p:slideViewPr>
    <p:cSldViewPr>
      <p:cViewPr>
        <p:scale>
          <a:sx n="70" d="100"/>
          <a:sy n="70" d="100"/>
        </p:scale>
        <p:origin x="-1230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DB5FD-7107-41EE-BC6F-E7D66772E94F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5B14B-1F6F-4207-A529-B3F875A7F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51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remain dormant as cysts in soil,</a:t>
            </a:r>
            <a:r>
              <a:rPr lang="en-US" baseline="0" dirty="0" smtClean="0"/>
              <a:t> cold water</a:t>
            </a:r>
          </a:p>
          <a:p>
            <a:r>
              <a:rPr lang="en-US" baseline="0" dirty="0" smtClean="0"/>
              <a:t>Converts to </a:t>
            </a:r>
            <a:r>
              <a:rPr lang="en-US" baseline="0" dirty="0" err="1" smtClean="0"/>
              <a:t>trophozoite</a:t>
            </a:r>
            <a:r>
              <a:rPr lang="en-US" baseline="0" dirty="0" smtClean="0"/>
              <a:t> stage which can then enter the nasal mucosa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5B14B-1F6F-4207-A529-B3F875A7F4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374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Olfactory nerves fibers pass through the </a:t>
            </a:r>
            <a:r>
              <a:rPr lang="en-US" baseline="0" dirty="0" err="1" smtClean="0"/>
              <a:t>cribiform</a:t>
            </a:r>
            <a:r>
              <a:rPr lang="en-US" baseline="0" dirty="0" smtClean="0"/>
              <a:t> plate, part of the ethmoid bone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As people age, the </a:t>
            </a:r>
            <a:r>
              <a:rPr lang="en-US" baseline="0" dirty="0" err="1" smtClean="0"/>
              <a:t>cribiform</a:t>
            </a:r>
            <a:r>
              <a:rPr lang="en-US" baseline="0" dirty="0" smtClean="0"/>
              <a:t> plate becomes more </a:t>
            </a:r>
            <a:r>
              <a:rPr lang="en-US" baseline="0" dirty="0" err="1" smtClean="0"/>
              <a:t>solidfied</a:t>
            </a:r>
            <a:r>
              <a:rPr lang="en-US" baseline="0" dirty="0" smtClean="0"/>
              <a:t>, and there are theories that this is why younger people are generally more likely to be infected with </a:t>
            </a:r>
            <a:r>
              <a:rPr lang="en-US" baseline="0" dirty="0" err="1" smtClean="0"/>
              <a:t>Naegleria</a:t>
            </a:r>
            <a:r>
              <a:rPr lang="en-US" baseline="0" dirty="0" smtClean="0"/>
              <a:t> instead of older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Could also be that older people don’t swim in stagnant lakes, but this sounds more scientific</a:t>
            </a:r>
          </a:p>
          <a:p>
            <a:pPr marL="171450" lvl="0" indent="-171450">
              <a:buFontTx/>
              <a:buChar char="-"/>
            </a:pPr>
            <a:endParaRPr lang="en-US" baseline="0" dirty="0" smtClean="0"/>
          </a:p>
          <a:p>
            <a:pPr marL="0" lvl="0" indent="0">
              <a:buFontTx/>
              <a:buNone/>
            </a:pPr>
            <a:r>
              <a:rPr lang="en-US" baseline="0" dirty="0" smtClean="0"/>
              <a:t>http://msk-anatomy.blogspot.com/2014/12/cranial-nerves-anatomy.html?view=classic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5B14B-1F6F-4207-A529-B3F875A7F4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Patient received an</a:t>
            </a:r>
            <a:r>
              <a:rPr lang="en-US" baseline="0" dirty="0" smtClean="0"/>
              <a:t> investigational drug called </a:t>
            </a:r>
            <a:r>
              <a:rPr lang="en-US" baseline="0" dirty="0" err="1" smtClean="0"/>
              <a:t>miltefosine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Two of the other survivors also received this drug (anti-parasitic)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Decrease the patient’s body temperature (induced hypothermia) and also treat with anti-fungal (amphotericin B)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5B14B-1F6F-4207-A529-B3F875A7F4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38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Interesting side note, </a:t>
            </a:r>
            <a:r>
              <a:rPr lang="en-US" dirty="0" err="1" smtClean="0"/>
              <a:t>Miltefosine</a:t>
            </a:r>
            <a:r>
              <a:rPr lang="en-US" dirty="0" smtClean="0"/>
              <a:t> has</a:t>
            </a:r>
            <a:r>
              <a:rPr lang="en-US" baseline="0" dirty="0" smtClean="0"/>
              <a:t> a plant in </a:t>
            </a:r>
            <a:r>
              <a:rPr lang="en-US" baseline="0" dirty="0" err="1" smtClean="0"/>
              <a:t>florida</a:t>
            </a:r>
            <a:r>
              <a:rPr lang="en-US" baseline="0" dirty="0" smtClean="0"/>
              <a:t> where the boy contracted </a:t>
            </a:r>
            <a:r>
              <a:rPr lang="en-US" i="1" baseline="0" dirty="0" err="1" smtClean="0"/>
              <a:t>Naegleria</a:t>
            </a:r>
            <a:r>
              <a:rPr lang="en-US" i="1" baseline="0" dirty="0" smtClean="0"/>
              <a:t> 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5B14B-1F6F-4207-A529-B3F875A7F41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43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http://uvmecoparasit.wikia.com/wiki/Naegleria_fowleri</a:t>
            </a:r>
          </a:p>
          <a:p>
            <a:endParaRPr lang="en-US" dirty="0" smtClean="0"/>
          </a:p>
          <a:p>
            <a:r>
              <a:rPr lang="en-US" dirty="0" smtClean="0"/>
              <a:t>Large central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karyosome</a:t>
            </a:r>
            <a:r>
              <a:rPr lang="en-US" baseline="0" dirty="0" smtClean="0"/>
              <a:t> with granular cytoplasm that contains vacuoles</a:t>
            </a:r>
          </a:p>
          <a:p>
            <a:r>
              <a:rPr lang="en-US" baseline="0" dirty="0" smtClean="0"/>
              <a:t>Size ranges from 7-35 micrometers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5B14B-1F6F-4207-A529-B3F875A7F41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80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Purchased</a:t>
            </a:r>
            <a:r>
              <a:rPr lang="en-US" baseline="0" dirty="0" smtClean="0"/>
              <a:t> media that a law of E. coli is grown on with the patient specimen dropped on the lawn of E. coli and let them start to grow (can prepare up to a week in advance).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Drop 2-3 drops of spinal fluid on the prepared plate and if there are amoeba you can see tracks of them eating the E. coli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Can use a phase contrast microscope to see the amoeba </a:t>
            </a:r>
            <a:r>
              <a:rPr lang="en-US" baseline="0" dirty="0" smtClean="0"/>
              <a:t>forms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Can also identify in histology specimens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5B14B-1F6F-4207-A529-B3F875A7F41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91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5B14B-1F6F-4207-A529-B3F875A7F41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89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87F1-175C-415A-B62B-BB0F049C302E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322D-3892-4405-92BB-65BD6304A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34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87F1-175C-415A-B62B-BB0F049C302E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322D-3892-4405-92BB-65BD6304A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96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87F1-175C-415A-B62B-BB0F049C302E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322D-3892-4405-92BB-65BD6304A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26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87F1-175C-415A-B62B-BB0F049C302E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322D-3892-4405-92BB-65BD6304A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06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87F1-175C-415A-B62B-BB0F049C302E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322D-3892-4405-92BB-65BD6304A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9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87F1-175C-415A-B62B-BB0F049C302E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322D-3892-4405-92BB-65BD6304A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374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87F1-175C-415A-B62B-BB0F049C302E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322D-3892-4405-92BB-65BD6304A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53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87F1-175C-415A-B62B-BB0F049C302E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322D-3892-4405-92BB-65BD6304A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19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87F1-175C-415A-B62B-BB0F049C302E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322D-3892-4405-92BB-65BD6304A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5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87F1-175C-415A-B62B-BB0F049C302E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322D-3892-4405-92BB-65BD6304A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39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87F1-175C-415A-B62B-BB0F049C302E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322D-3892-4405-92BB-65BD6304A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3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E87F1-175C-415A-B62B-BB0F049C302E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9322D-3892-4405-92BB-65BD6304A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2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Brain Eating Amoeba </a:t>
            </a:r>
            <a:br>
              <a:rPr lang="en-US" dirty="0" smtClean="0"/>
            </a:br>
            <a:r>
              <a:rPr lang="en-US" sz="2800" dirty="0" smtClean="0"/>
              <a:t>(Scientifically known as </a:t>
            </a:r>
            <a:r>
              <a:rPr lang="en-US" sz="2800" i="1" dirty="0" err="1" smtClean="0"/>
              <a:t>Naegleria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fowleri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0668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Lori Racsa, DO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September 6, 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93268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in patient specimens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CSF is usually the primary source of identifying the organisms</a:t>
            </a:r>
            <a:endParaRPr lang="en-US" dirty="0"/>
          </a:p>
        </p:txBody>
      </p:sp>
      <p:pic>
        <p:nvPicPr>
          <p:cNvPr id="4" name="Picture 2" descr="http://www.foodpoisonjournal.com/files/2013/09/N-fowleri-CSF-Vish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8956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2" t="34251" r="37018" b="31330"/>
          <a:stretch/>
        </p:blipFill>
        <p:spPr bwMode="auto">
          <a:xfrm>
            <a:off x="4038600" y="2895600"/>
            <a:ext cx="4650828" cy="321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809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0" y="6324600"/>
            <a:ext cx="5943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https://catalog.hardydiagnostics.com/cp_prod/Content/hugo/FreeLivingAmebaeMedia.html</a:t>
            </a:r>
            <a:endParaRPr lang="en-US" sz="1200" dirty="0"/>
          </a:p>
        </p:txBody>
      </p:sp>
      <p:pic>
        <p:nvPicPr>
          <p:cNvPr id="3074" name="Picture 2" descr="Acanthamoeba feeding track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3925332" cy="294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canthamoeba trophozoi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26061"/>
            <a:ext cx="2865967" cy="214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830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follow-up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 did not have amoeba</a:t>
            </a:r>
          </a:p>
          <a:p>
            <a:r>
              <a:rPr lang="en-US" dirty="0" smtClean="0"/>
              <a:t>No other organism identified in the CSF</a:t>
            </a:r>
          </a:p>
          <a:p>
            <a:r>
              <a:rPr lang="en-US" dirty="0" smtClean="0"/>
              <a:t>Patient recovered and was </a:t>
            </a:r>
            <a:r>
              <a:rPr lang="en-US" smtClean="0"/>
              <a:t>discharged 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107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92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21-year-old female presented with a fever, headache, and nuchal rigidity</a:t>
            </a:r>
          </a:p>
          <a:p>
            <a:r>
              <a:rPr lang="en-US" dirty="0" smtClean="0"/>
              <a:t>Had swam in the Mississippi river 5 days earlier</a:t>
            </a:r>
          </a:p>
          <a:p>
            <a:r>
              <a:rPr lang="en-US" dirty="0" smtClean="0"/>
              <a:t>Lumbar puncture performed with concern for </a:t>
            </a:r>
            <a:r>
              <a:rPr lang="en-US" i="1" dirty="0" err="1" smtClean="0"/>
              <a:t>Naegleria</a:t>
            </a:r>
            <a:r>
              <a:rPr lang="en-US" i="1" dirty="0" smtClean="0"/>
              <a:t> </a:t>
            </a:r>
            <a:r>
              <a:rPr lang="en-US" i="1" dirty="0" err="1" smtClean="0"/>
              <a:t>fowleri</a:t>
            </a:r>
            <a:r>
              <a:rPr lang="en-US" i="1" dirty="0" smtClean="0"/>
              <a:t> </a:t>
            </a:r>
            <a:r>
              <a:rPr lang="en-US" dirty="0" smtClean="0"/>
              <a:t>– what the heck is that?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384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Naegleria</a:t>
            </a:r>
            <a:r>
              <a:rPr lang="en-US" i="1" dirty="0" smtClean="0"/>
              <a:t> </a:t>
            </a:r>
            <a:r>
              <a:rPr lang="en-US" i="1" dirty="0" err="1" smtClean="0"/>
              <a:t>fowleri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brain eating amoeba is a free living amoeba that lives in warm, fresh water; usually stagnant </a:t>
            </a:r>
            <a:r>
              <a:rPr lang="en-US" sz="2800" dirty="0" smtClean="0"/>
              <a:t>lakes, but can be fresh lakes and rivers</a:t>
            </a:r>
            <a:endParaRPr lang="en-US" sz="2800" dirty="0" smtClean="0"/>
          </a:p>
          <a:p>
            <a:pPr lvl="1"/>
            <a:r>
              <a:rPr lang="en-US" sz="2400" dirty="0" smtClean="0"/>
              <a:t>Causes primary amebic meningoencephalitis (PAM)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Other amoeba include </a:t>
            </a:r>
            <a:r>
              <a:rPr lang="en-US" i="1" dirty="0" err="1" smtClean="0"/>
              <a:t>Acanthamoeba</a:t>
            </a:r>
            <a:r>
              <a:rPr lang="en-US" i="1" dirty="0" smtClean="0"/>
              <a:t>, </a:t>
            </a:r>
            <a:r>
              <a:rPr lang="en-US" i="1" dirty="0"/>
              <a:t>Balamuthia </a:t>
            </a:r>
            <a:r>
              <a:rPr lang="en-US" i="1" dirty="0" err="1" smtClean="0"/>
              <a:t>mandrillaris</a:t>
            </a:r>
            <a:endParaRPr lang="en-US" i="1" dirty="0" smtClean="0"/>
          </a:p>
          <a:p>
            <a:pPr marL="742950" lvl="2" indent="-342900"/>
            <a:r>
              <a:rPr lang="en-US" dirty="0" smtClean="0"/>
              <a:t>Both of these can cause granulomatous amebic encephalitis and cutaneous infections</a:t>
            </a:r>
          </a:p>
          <a:p>
            <a:pPr marL="1200150" lvl="3" indent="-342900"/>
            <a:r>
              <a:rPr lang="en-US" i="1" dirty="0" err="1" smtClean="0"/>
              <a:t>Acanthamoeba</a:t>
            </a:r>
            <a:r>
              <a:rPr lang="en-US" dirty="0" smtClean="0"/>
              <a:t> also causes keratitis (take proper care of your contacts or wear glasses!)</a:t>
            </a:r>
          </a:p>
          <a:p>
            <a:pPr marL="1200150" lvl="3" indent="-342900"/>
            <a:endParaRPr lang="en-US" dirty="0"/>
          </a:p>
        </p:txBody>
      </p:sp>
      <p:sp>
        <p:nvSpPr>
          <p:cNvPr id="4" name="AutoShape 2" descr="Image result for cartoon glass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cartoon glass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eyes%20with%20glasses%20cart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876800"/>
            <a:ext cx="1814513" cy="181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551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182562"/>
            <a:ext cx="8229600" cy="808038"/>
          </a:xfrm>
        </p:spPr>
        <p:txBody>
          <a:bodyPr/>
          <a:lstStyle/>
          <a:p>
            <a:r>
              <a:rPr lang="en-US" dirty="0" smtClean="0"/>
              <a:t>Life cycle</a:t>
            </a:r>
            <a:endParaRPr lang="en-US" dirty="0"/>
          </a:p>
        </p:txBody>
      </p:sp>
      <p:pic>
        <p:nvPicPr>
          <p:cNvPr id="2050" name="Picture 2" descr="http://www.cdc.gov/parasites/images/naegleria/nfowleri_lifecycl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143000"/>
            <a:ext cx="4143375" cy="538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10200" y="6519792"/>
            <a:ext cx="3657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http://www.cdc.gov/parasites/naegleria/pathogen.html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37884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 smtClean="0"/>
              <a:t>Flagellated form of the </a:t>
            </a:r>
            <a:r>
              <a:rPr lang="en-US" dirty="0" err="1" smtClean="0"/>
              <a:t>trophozoite</a:t>
            </a:r>
            <a:r>
              <a:rPr lang="en-US" dirty="0" smtClean="0"/>
              <a:t> </a:t>
            </a:r>
            <a:r>
              <a:rPr lang="en-US" dirty="0" smtClean="0"/>
              <a:t>penetrate </a:t>
            </a:r>
            <a:r>
              <a:rPr lang="en-US" dirty="0" smtClean="0"/>
              <a:t>the olfactory nerves to gain access the to the central nervous </a:t>
            </a:r>
            <a:r>
              <a:rPr lang="en-US" dirty="0" smtClean="0"/>
              <a:t>system</a:t>
            </a:r>
          </a:p>
        </p:txBody>
      </p:sp>
      <p:pic>
        <p:nvPicPr>
          <p:cNvPr id="1030" name="Picture 6" descr="http://droualb.faculty.mjc.edu/Lecture%20Notes/Unit%205/CN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24200"/>
            <a:ext cx="7620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762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Pathogenesis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Causes a rapidly fatal </a:t>
            </a:r>
            <a:r>
              <a:rPr lang="en-US" dirty="0" err="1"/>
              <a:t>suppurative</a:t>
            </a:r>
            <a:r>
              <a:rPr lang="en-US" dirty="0"/>
              <a:t> infection of the brain and meninges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769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and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to bacterial meningitis</a:t>
            </a:r>
          </a:p>
          <a:p>
            <a:pPr lvl="1"/>
            <a:r>
              <a:rPr lang="en-US" dirty="0" smtClean="0"/>
              <a:t>Headache, fever, nausea, vomiting</a:t>
            </a:r>
          </a:p>
          <a:p>
            <a:r>
              <a:rPr lang="en-US" dirty="0" smtClean="0"/>
              <a:t>Usually starts around 5 days after exposure</a:t>
            </a:r>
          </a:p>
          <a:p>
            <a:pPr lvl="1"/>
            <a:r>
              <a:rPr lang="en-US" dirty="0" smtClean="0"/>
              <a:t>Anywhere from 1-9 days has been reported</a:t>
            </a:r>
          </a:p>
          <a:p>
            <a:r>
              <a:rPr lang="en-US" dirty="0" smtClean="0"/>
              <a:t>Rapidly fatal</a:t>
            </a:r>
          </a:p>
          <a:p>
            <a:pPr lvl="1"/>
            <a:r>
              <a:rPr lang="en-US" dirty="0" smtClean="0"/>
              <a:t>Death within 2-5 days is common</a:t>
            </a:r>
          </a:p>
        </p:txBody>
      </p:sp>
    </p:spTree>
    <p:extLst>
      <p:ext uri="{BB962C8B-B14F-4D97-AF65-F5344CB8AC3E}">
        <p14:creationId xmlns:p14="http://schemas.microsoft.com/office/powerpoint/2010/main" val="2603998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four people have survived PAM in 50 </a:t>
            </a:r>
            <a:r>
              <a:rPr lang="en-US" dirty="0" smtClean="0"/>
              <a:t>years</a:t>
            </a:r>
          </a:p>
          <a:p>
            <a:pPr lvl="1"/>
            <a:r>
              <a:rPr lang="en-US" dirty="0" smtClean="0"/>
              <a:t>Treatment includes:</a:t>
            </a:r>
          </a:p>
          <a:p>
            <a:pPr lvl="2"/>
            <a:r>
              <a:rPr lang="en-US" dirty="0" smtClean="0"/>
              <a:t>Decrease body temperature (therapeutic hypothermia)</a:t>
            </a:r>
          </a:p>
          <a:p>
            <a:pPr lvl="2"/>
            <a:r>
              <a:rPr lang="en-US" dirty="0" smtClean="0"/>
              <a:t>Use of antifungals and a new treatment called </a:t>
            </a:r>
            <a:r>
              <a:rPr lang="en-US" dirty="0" err="1" smtClean="0"/>
              <a:t>miltefosine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9" t="47031" r="26199" b="31768"/>
          <a:stretch/>
        </p:blipFill>
        <p:spPr bwMode="auto">
          <a:xfrm>
            <a:off x="762000" y="5029200"/>
            <a:ext cx="7467600" cy="151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715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get </a:t>
            </a:r>
            <a:r>
              <a:rPr lang="en-US" i="1" dirty="0" err="1" smtClean="0"/>
              <a:t>Naegleria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Water has to be forced up the nasal passage</a:t>
            </a:r>
            <a:endParaRPr lang="en-US" dirty="0"/>
          </a:p>
          <a:p>
            <a:r>
              <a:rPr lang="en-US" dirty="0" smtClean="0"/>
              <a:t>Most cases in the United States have been in the southern states </a:t>
            </a:r>
          </a:p>
          <a:p>
            <a:r>
              <a:rPr lang="en-US" dirty="0" smtClean="0"/>
              <a:t>Most common cause is swimming/diving in lake water</a:t>
            </a:r>
          </a:p>
          <a:p>
            <a:pPr lvl="1"/>
            <a:r>
              <a:rPr lang="en-US" dirty="0" smtClean="0"/>
              <a:t>Has occurred in under-chlorinated drinking water (not a problem in Peoria!) being used with:</a:t>
            </a:r>
          </a:p>
          <a:p>
            <a:pPr lvl="2"/>
            <a:r>
              <a:rPr lang="en-US" dirty="0" smtClean="0"/>
              <a:t>a </a:t>
            </a:r>
            <a:r>
              <a:rPr lang="en-US" dirty="0" err="1" smtClean="0"/>
              <a:t>Neti</a:t>
            </a:r>
            <a:r>
              <a:rPr lang="en-US" dirty="0" smtClean="0"/>
              <a:t>-pot</a:t>
            </a:r>
          </a:p>
          <a:p>
            <a:pPr lvl="2"/>
            <a:r>
              <a:rPr lang="en-US" dirty="0" smtClean="0"/>
              <a:t>Slip-n-slide</a:t>
            </a:r>
          </a:p>
          <a:p>
            <a:pPr lvl="2"/>
            <a:r>
              <a:rPr lang="en-US" dirty="0" smtClean="0"/>
              <a:t>Ritual nasal rinsing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339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567</Words>
  <Application>Microsoft Office PowerPoint</Application>
  <PresentationFormat>On-screen Show (4:3)</PresentationFormat>
  <Paragraphs>75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The Brain Eating Amoeba  (Scientifically known as Naegleria fowleri)</vt:lpstr>
      <vt:lpstr>Case Presentation</vt:lpstr>
      <vt:lpstr>Naegleria fowleri</vt:lpstr>
      <vt:lpstr>Life cycle</vt:lpstr>
      <vt:lpstr>Pathogenesis</vt:lpstr>
      <vt:lpstr>Pathogenesis continued</vt:lpstr>
      <vt:lpstr>Signs and symptoms</vt:lpstr>
      <vt:lpstr>Treatment</vt:lpstr>
      <vt:lpstr>How do you get Naegleria?</vt:lpstr>
      <vt:lpstr>Identifying in patient specimens</vt:lpstr>
      <vt:lpstr>Culture</vt:lpstr>
      <vt:lpstr>Patient follow-up</vt:lpstr>
      <vt:lpstr>Questions?</vt:lpstr>
    </vt:vector>
  </TitlesOfParts>
  <Company>Iowa Health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Brain Eating Amoeba  (Scientifically known as Naegleria fowleri)</dc:title>
  <dc:creator>Racsa, Lori D.</dc:creator>
  <cp:lastModifiedBy>Racsa, Lori D.</cp:lastModifiedBy>
  <cp:revision>13</cp:revision>
  <dcterms:created xsi:type="dcterms:W3CDTF">2016-09-06T17:43:41Z</dcterms:created>
  <dcterms:modified xsi:type="dcterms:W3CDTF">2016-09-16T18:13:23Z</dcterms:modified>
</cp:coreProperties>
</file>