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 id="259" r:id="rId6"/>
    <p:sldId id="260"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30" y="-6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BB9D762-CEE6-419D-B552-8C0D34285561}"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2E9-7E10-4F86-B5AC-32396BB1A04E}"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9D762-CEE6-419D-B552-8C0D34285561}"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2E9-7E10-4F86-B5AC-32396BB1A0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9D762-CEE6-419D-B552-8C0D34285561}"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2E9-7E10-4F86-B5AC-32396BB1A0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BB9D762-CEE6-419D-B552-8C0D34285561}"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2E9-7E10-4F86-B5AC-32396BB1A04E}"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9D762-CEE6-419D-B552-8C0D34285561}"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722E9-7E10-4F86-B5AC-32396BB1A0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B9D762-CEE6-419D-B552-8C0D34285561}"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722E9-7E10-4F86-B5AC-32396BB1A0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BB9D762-CEE6-419D-B552-8C0D34285561}"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722E9-7E10-4F86-B5AC-32396BB1A0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B9D762-CEE6-419D-B552-8C0D34285561}"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722E9-7E10-4F86-B5AC-32396BB1A0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9D762-CEE6-419D-B552-8C0D34285561}"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722E9-7E10-4F86-B5AC-32396BB1A0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9D762-CEE6-419D-B552-8C0D34285561}"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722E9-7E10-4F86-B5AC-32396BB1A0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9D762-CEE6-419D-B552-8C0D34285561}"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722E9-7E10-4F86-B5AC-32396BB1A0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BB9D762-CEE6-419D-B552-8C0D34285561}" type="datetimeFigureOut">
              <a:rPr lang="en-US" smtClean="0"/>
              <a:t>10/12/2016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6C722E9-7E10-4F86-B5AC-32396BB1A04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5334000"/>
            <a:ext cx="6400800" cy="990600"/>
          </a:xfrm>
        </p:spPr>
        <p:txBody>
          <a:bodyPr>
            <a:normAutofit fontScale="62500" lnSpcReduction="20000"/>
          </a:bodyPr>
          <a:lstStyle/>
          <a:p>
            <a:pPr>
              <a:spcBef>
                <a:spcPts val="0"/>
              </a:spcBef>
            </a:pPr>
            <a:r>
              <a:rPr lang="en-US" sz="1800" dirty="0" smtClean="0"/>
              <a:t>Lori Racsa, DO</a:t>
            </a:r>
          </a:p>
          <a:p>
            <a:pPr>
              <a:spcBef>
                <a:spcPts val="0"/>
              </a:spcBef>
            </a:pPr>
            <a:r>
              <a:rPr lang="en-US" sz="1800" dirty="0" smtClean="0"/>
              <a:t>Clinical Pathologist/Medical Microbiologist</a:t>
            </a:r>
          </a:p>
          <a:p>
            <a:pPr>
              <a:spcBef>
                <a:spcPts val="0"/>
              </a:spcBef>
            </a:pPr>
            <a:r>
              <a:rPr lang="en-US" sz="1800" dirty="0" smtClean="0"/>
              <a:t>Phlebotomy</a:t>
            </a:r>
          </a:p>
          <a:p>
            <a:pPr>
              <a:spcBef>
                <a:spcPts val="0"/>
              </a:spcBef>
            </a:pPr>
            <a:r>
              <a:rPr lang="en-US" sz="1800" dirty="0" smtClean="0"/>
              <a:t>October </a:t>
            </a:r>
            <a:r>
              <a:rPr lang="en-US" sz="1800" dirty="0" smtClean="0"/>
              <a:t>2016</a:t>
            </a:r>
          </a:p>
          <a:p>
            <a:endParaRPr lang="en-US" dirty="0"/>
          </a:p>
        </p:txBody>
      </p:sp>
      <p:sp>
        <p:nvSpPr>
          <p:cNvPr id="2" name="Title 1"/>
          <p:cNvSpPr>
            <a:spLocks noGrp="1"/>
          </p:cNvSpPr>
          <p:nvPr>
            <p:ph type="ctrTitle"/>
          </p:nvPr>
        </p:nvSpPr>
        <p:spPr>
          <a:xfrm>
            <a:off x="838200" y="533400"/>
            <a:ext cx="7772400" cy="1470025"/>
          </a:xfrm>
        </p:spPr>
        <p:txBody>
          <a:bodyPr>
            <a:normAutofit/>
          </a:bodyPr>
          <a:lstStyle/>
          <a:p>
            <a:r>
              <a:rPr lang="en-US" dirty="0" smtClean="0"/>
              <a:t>Drawing Blood Cultures</a:t>
            </a:r>
            <a:br>
              <a:rPr lang="en-US" dirty="0" smtClean="0"/>
            </a:br>
            <a:endParaRPr lang="en-US" dirty="0"/>
          </a:p>
        </p:txBody>
      </p:sp>
      <p:pic>
        <p:nvPicPr>
          <p:cNvPr id="1026" name="Picture 2" descr="http://www.shristigroup.com/image/cache/data/Products/Microboilogy/BD/Page-6-Image-8-500x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144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5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draw blood cultures</a:t>
            </a:r>
            <a:endParaRPr lang="en-US" dirty="0"/>
          </a:p>
        </p:txBody>
      </p:sp>
      <p:sp>
        <p:nvSpPr>
          <p:cNvPr id="3" name="Content Placeholder 2"/>
          <p:cNvSpPr>
            <a:spLocks noGrp="1"/>
          </p:cNvSpPr>
          <p:nvPr>
            <p:ph sz="quarter" idx="13"/>
          </p:nvPr>
        </p:nvSpPr>
        <p:spPr/>
        <p:txBody>
          <a:bodyPr>
            <a:noAutofit/>
          </a:bodyPr>
          <a:lstStyle/>
          <a:p>
            <a:pPr>
              <a:buFont typeface="Courier New" panose="02070309020205020404" pitchFamily="49" charset="0"/>
              <a:buChar char="o"/>
            </a:pPr>
            <a:r>
              <a:rPr lang="en-US" sz="2400" dirty="0" smtClean="0"/>
              <a:t>Sepsis is defined as a potentially life-threatening organ dysfunction caused by a dysregulated host response to an infection</a:t>
            </a:r>
          </a:p>
          <a:p>
            <a:pPr lvl="1"/>
            <a:r>
              <a:rPr lang="en-US" sz="2400" dirty="0" smtClean="0"/>
              <a:t>The infection can start anywhere in the body: joint, heart valve, skin</a:t>
            </a:r>
          </a:p>
          <a:p>
            <a:pPr lvl="1"/>
            <a:r>
              <a:rPr lang="en-US" sz="2400" dirty="0" smtClean="0"/>
              <a:t>Sepsis is more common in patients who have decreased immune responses: elderly, chronically ill, patients receiving chemotherapy</a:t>
            </a:r>
          </a:p>
          <a:p>
            <a:pPr>
              <a:buFont typeface="Courier New" panose="02070309020205020404" pitchFamily="49" charset="0"/>
              <a:buChar char="o"/>
            </a:pPr>
            <a:r>
              <a:rPr lang="en-US" sz="2400" dirty="0" smtClean="0"/>
              <a:t>When patients have signs and symptoms of sepsis blood cultures allow us to try to identify the organism causing sepsis</a:t>
            </a:r>
          </a:p>
        </p:txBody>
      </p:sp>
    </p:spTree>
    <p:extLst>
      <p:ext uri="{BB962C8B-B14F-4D97-AF65-F5344CB8AC3E}">
        <p14:creationId xmlns:p14="http://schemas.microsoft.com/office/powerpoint/2010/main" val="52683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Downside to blood cultures</a:t>
            </a:r>
            <a:endParaRPr lang="en-US" dirty="0"/>
          </a:p>
        </p:txBody>
      </p:sp>
      <p:sp>
        <p:nvSpPr>
          <p:cNvPr id="3" name="Content Placeholder 2"/>
          <p:cNvSpPr>
            <a:spLocks noGrp="1"/>
          </p:cNvSpPr>
          <p:nvPr>
            <p:ph sz="quarter" idx="13"/>
          </p:nvPr>
        </p:nvSpPr>
        <p:spPr/>
        <p:txBody>
          <a:bodyPr>
            <a:normAutofit/>
          </a:bodyPr>
          <a:lstStyle/>
          <a:p>
            <a:pPr marL="457200" lvl="1" indent="-457200">
              <a:buFont typeface="Courier New" panose="02070309020205020404" pitchFamily="49" charset="0"/>
              <a:buChar char="o"/>
            </a:pPr>
            <a:r>
              <a:rPr lang="en-US" sz="2400" dirty="0" smtClean="0"/>
              <a:t>Sepsis can be caused by bacteria, yeast, molds, and viruses</a:t>
            </a:r>
          </a:p>
          <a:p>
            <a:pPr marL="742950" lvl="2" indent="-342900"/>
            <a:r>
              <a:rPr lang="en-US" sz="2400" dirty="0" smtClean="0"/>
              <a:t>We can only identify bacteria and yeasts, sometimes molds (Fusarium) but viral etiologies are not detected</a:t>
            </a:r>
          </a:p>
          <a:p>
            <a:pPr marL="742950" lvl="2" indent="-342900"/>
            <a:endParaRPr lang="en-US" sz="2400" dirty="0" smtClean="0"/>
          </a:p>
          <a:p>
            <a:endParaRPr lang="en-US" dirty="0"/>
          </a:p>
        </p:txBody>
      </p:sp>
      <p:pic>
        <p:nvPicPr>
          <p:cNvPr id="1026" name="Picture 2" descr="C:\Users\RacsaLD\Desktop\chromag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4" y="3445558"/>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48" t="15746" r="30059" b="38044"/>
          <a:stretch/>
        </p:blipFill>
        <p:spPr bwMode="auto">
          <a:xfrm>
            <a:off x="2819400" y="3048000"/>
            <a:ext cx="3698544" cy="248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66.media.tumblr.com/b2034294635720808bdcc2d7772656f2/tumblr_inline_ng1qbsD7WJ1t44x0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797639"/>
            <a:ext cx="1981200" cy="155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8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Downside to blood cultures</a:t>
            </a:r>
          </a:p>
        </p:txBody>
      </p:sp>
      <p:sp>
        <p:nvSpPr>
          <p:cNvPr id="3" name="Content Placeholder 2"/>
          <p:cNvSpPr>
            <a:spLocks noGrp="1"/>
          </p:cNvSpPr>
          <p:nvPr>
            <p:ph sz="quarter" idx="13"/>
          </p:nvPr>
        </p:nvSpPr>
        <p:spPr/>
        <p:txBody>
          <a:bodyPr/>
          <a:lstStyle/>
          <a:p>
            <a:pPr marL="457200" lvl="1" indent="-457200">
              <a:buFont typeface="Courier New" panose="02070309020205020404" pitchFamily="49" charset="0"/>
              <a:buChar char="o"/>
            </a:pPr>
            <a:r>
              <a:rPr lang="en-US" sz="2400" dirty="0"/>
              <a:t>There are times bacteria are at higher counts in the blood (usually when fevers are spiking) and we cannot always catch that time when we draw</a:t>
            </a:r>
          </a:p>
          <a:p>
            <a:pPr marL="857250" lvl="2" indent="-457200"/>
            <a:r>
              <a:rPr lang="en-US" sz="2400" dirty="0"/>
              <a:t>Historically, this is why blood cultures were drawn 8 hours apart over a 24-hour period, with an increased likelihood of catching that febrile time</a:t>
            </a:r>
          </a:p>
          <a:p>
            <a:endParaRPr lang="en-US" dirty="0"/>
          </a:p>
        </p:txBody>
      </p:sp>
    </p:spTree>
    <p:extLst>
      <p:ext uri="{BB962C8B-B14F-4D97-AF65-F5344CB8AC3E}">
        <p14:creationId xmlns:p14="http://schemas.microsoft.com/office/powerpoint/2010/main" val="61264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Standards for blood culture draws</a:t>
            </a:r>
            <a:endParaRPr lang="en-US" dirty="0"/>
          </a:p>
        </p:txBody>
      </p:sp>
      <p:sp>
        <p:nvSpPr>
          <p:cNvPr id="3" name="Content Placeholder 2"/>
          <p:cNvSpPr>
            <a:spLocks noGrp="1"/>
          </p:cNvSpPr>
          <p:nvPr>
            <p:ph sz="quarter" idx="13"/>
          </p:nvPr>
        </p:nvSpPr>
        <p:spPr/>
        <p:txBody>
          <a:bodyPr>
            <a:normAutofit/>
          </a:bodyPr>
          <a:lstStyle/>
          <a:p>
            <a:pPr>
              <a:buFont typeface="Courier New" panose="02070309020205020404" pitchFamily="49" charset="0"/>
              <a:buChar char="o"/>
            </a:pPr>
            <a:r>
              <a:rPr lang="en-US" sz="2400" dirty="0" smtClean="0"/>
              <a:t>Studies have been done that show it is better to get a larger amount of blood than waiting for the fever to peak in order to draw (</a:t>
            </a:r>
            <a:r>
              <a:rPr lang="en-US" sz="2400" dirty="0" err="1" smtClean="0"/>
              <a:t>Cumitech</a:t>
            </a:r>
            <a:r>
              <a:rPr lang="en-US" sz="2400" dirty="0" smtClean="0"/>
              <a:t> 31)</a:t>
            </a:r>
          </a:p>
          <a:p>
            <a:pPr>
              <a:buFont typeface="Courier New" panose="02070309020205020404" pitchFamily="49" charset="0"/>
              <a:buChar char="o"/>
            </a:pPr>
            <a:r>
              <a:rPr lang="en-US" sz="2400" dirty="0" smtClean="0"/>
              <a:t>Now recommended you draw blood cultures simultaneously from different sites </a:t>
            </a:r>
          </a:p>
          <a:p>
            <a:pPr>
              <a:buFont typeface="Courier New" panose="02070309020205020404" pitchFamily="49" charset="0"/>
              <a:buChar char="o"/>
            </a:pPr>
            <a:r>
              <a:rPr lang="en-US" sz="2400" dirty="0" smtClean="0"/>
              <a:t>Amount of blood makes a difference</a:t>
            </a:r>
          </a:p>
          <a:p>
            <a:pPr lvl="1"/>
            <a:r>
              <a:rPr lang="en-US" sz="2400" dirty="0" smtClean="0"/>
              <a:t>Studies have shown that by drawing 40mL of blood (two culture sets), recovery of organisms can be increased by 19%</a:t>
            </a:r>
          </a:p>
        </p:txBody>
      </p:sp>
    </p:spTree>
    <p:extLst>
      <p:ext uri="{BB962C8B-B14F-4D97-AF65-F5344CB8AC3E}">
        <p14:creationId xmlns:p14="http://schemas.microsoft.com/office/powerpoint/2010/main" val="130235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procedure</a:t>
            </a:r>
            <a:endParaRPr lang="en-US" dirty="0"/>
          </a:p>
        </p:txBody>
      </p:sp>
      <p:sp>
        <p:nvSpPr>
          <p:cNvPr id="3" name="Content Placeholder 2"/>
          <p:cNvSpPr>
            <a:spLocks noGrp="1"/>
          </p:cNvSpPr>
          <p:nvPr>
            <p:ph sz="quarter" idx="13"/>
          </p:nvPr>
        </p:nvSpPr>
        <p:spPr>
          <a:xfrm>
            <a:off x="228600" y="1600220"/>
            <a:ext cx="7924800" cy="4114800"/>
          </a:xfrm>
        </p:spPr>
        <p:txBody>
          <a:bodyPr>
            <a:normAutofit/>
          </a:bodyPr>
          <a:lstStyle/>
          <a:p>
            <a:pPr>
              <a:buFont typeface="Courier New" panose="02070309020205020404" pitchFamily="49" charset="0"/>
              <a:buChar char="o"/>
            </a:pPr>
            <a:r>
              <a:rPr lang="en-US" sz="2400" dirty="0" smtClean="0"/>
              <a:t>Draw two sets of blood cultures </a:t>
            </a:r>
          </a:p>
          <a:p>
            <a:pPr lvl="1"/>
            <a:r>
              <a:rPr lang="en-US" sz="2400" dirty="0" smtClean="0"/>
              <a:t>Drawn from two different sites (venous access)</a:t>
            </a:r>
          </a:p>
          <a:p>
            <a:pPr lvl="1">
              <a:buFont typeface="Courier New" panose="02070309020205020404" pitchFamily="49" charset="0"/>
              <a:buChar char="o"/>
            </a:pPr>
            <a:r>
              <a:rPr lang="en-US" sz="2400" dirty="0" smtClean="0"/>
              <a:t>These need to be two different accession numbers</a:t>
            </a:r>
          </a:p>
          <a:p>
            <a:pPr lvl="2">
              <a:buFont typeface="Courier New" panose="02070309020205020404" pitchFamily="49" charset="0"/>
              <a:buChar char="o"/>
            </a:pPr>
            <a:r>
              <a:rPr lang="en-US" sz="2400" dirty="0" smtClean="0"/>
              <a:t>This is very important because there are times different organisms grow and it also helps us determine if there are contaminants present by evaluating the organisms from one accession to the next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01" t="31094" r="30737" b="22471"/>
          <a:stretch/>
        </p:blipFill>
        <p:spPr bwMode="auto">
          <a:xfrm>
            <a:off x="6934200" y="381000"/>
            <a:ext cx="1905000" cy="261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39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procedure (continued)</a:t>
            </a:r>
            <a:endParaRPr lang="en-US" dirty="0"/>
          </a:p>
        </p:txBody>
      </p:sp>
      <p:sp>
        <p:nvSpPr>
          <p:cNvPr id="4" name="Content Placeholder 3"/>
          <p:cNvSpPr>
            <a:spLocks noGrp="1"/>
          </p:cNvSpPr>
          <p:nvPr>
            <p:ph sz="quarter" idx="13"/>
          </p:nvPr>
        </p:nvSpPr>
        <p:spPr>
          <a:xfrm>
            <a:off x="609600" y="1600200"/>
            <a:ext cx="7924800" cy="4495800"/>
          </a:xfrm>
        </p:spPr>
        <p:txBody>
          <a:bodyPr>
            <a:normAutofit/>
          </a:bodyPr>
          <a:lstStyle/>
          <a:p>
            <a:pPr>
              <a:buFont typeface="Courier New" panose="02070309020205020404" pitchFamily="49" charset="0"/>
              <a:buChar char="o"/>
            </a:pPr>
            <a:r>
              <a:rPr lang="en-US" sz="2400" dirty="0" smtClean="0"/>
              <a:t>Draw 8-10mL for each bottle</a:t>
            </a:r>
          </a:p>
          <a:p>
            <a:pPr lvl="1"/>
            <a:r>
              <a:rPr lang="en-US" sz="2400" dirty="0" smtClean="0"/>
              <a:t>See previous information on organism recovery</a:t>
            </a:r>
          </a:p>
          <a:p>
            <a:pPr>
              <a:buFont typeface="Courier New" panose="02070309020205020404" pitchFamily="49" charset="0"/>
              <a:buChar char="o"/>
            </a:pPr>
            <a:r>
              <a:rPr lang="en-US" sz="2400" dirty="0" smtClean="0"/>
              <a:t>You do not need to wait 15 minutes prior to drawing the second set of blood cultures any longer, draw one set right after the other at the second site</a:t>
            </a:r>
          </a:p>
          <a:p>
            <a:pPr>
              <a:buFont typeface="Courier New" panose="02070309020205020404" pitchFamily="49" charset="0"/>
              <a:buChar char="o"/>
            </a:pPr>
            <a:r>
              <a:rPr lang="en-US" sz="2400" dirty="0" smtClean="0"/>
              <a:t>What if the patient is a hard stick? </a:t>
            </a:r>
          </a:p>
          <a:p>
            <a:pPr lvl="1"/>
            <a:r>
              <a:rPr lang="en-US" sz="2400" dirty="0" smtClean="0"/>
              <a:t>Remove the needle, re-clean, and redraw the second set of cultures with a new accession number</a:t>
            </a:r>
          </a:p>
          <a:p>
            <a:pPr lvl="1"/>
            <a:r>
              <a:rPr lang="en-US" sz="2400" dirty="0" smtClean="0"/>
              <a:t>Again, you do not have to wait any time period to do this, you can do it immediately</a:t>
            </a:r>
            <a:endParaRPr lang="en-US" sz="2400" dirty="0"/>
          </a:p>
        </p:txBody>
      </p:sp>
    </p:spTree>
    <p:extLst>
      <p:ext uri="{BB962C8B-B14F-4D97-AF65-F5344CB8AC3E}">
        <p14:creationId xmlns:p14="http://schemas.microsoft.com/office/powerpoint/2010/main" val="249190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074" name="Picture 2" descr="https://i.ytimg.com/vi/qiqVAdZPc8A/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6096001"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49806"/>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234</TotalTime>
  <Words>414</Words>
  <Application>Microsoft Office PowerPoint</Application>
  <PresentationFormat>On-screen Show (4:3)</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Horizon</vt:lpstr>
      <vt:lpstr>Drawing Blood Cultures </vt:lpstr>
      <vt:lpstr>Why we draw blood cultures</vt:lpstr>
      <vt:lpstr>Downside to blood cultures</vt:lpstr>
      <vt:lpstr>Downside to blood cultures</vt:lpstr>
      <vt:lpstr>New Standards for blood culture draws</vt:lpstr>
      <vt:lpstr>Our procedure</vt:lpstr>
      <vt:lpstr>Our procedure (continued)</vt:lpstr>
      <vt:lpstr>Questions?</vt:lpstr>
    </vt:vector>
  </TitlesOfParts>
  <Company>Iowa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Blood Cultures</dc:title>
  <dc:creator>Racsa, Lori D.</dc:creator>
  <cp:lastModifiedBy>Racsa, Lori D.</cp:lastModifiedBy>
  <cp:revision>10</cp:revision>
  <dcterms:created xsi:type="dcterms:W3CDTF">2016-08-04T13:19:24Z</dcterms:created>
  <dcterms:modified xsi:type="dcterms:W3CDTF">2016-10-12T18:02:22Z</dcterms:modified>
</cp:coreProperties>
</file>