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9"/>
  </p:handoutMasterIdLst>
  <p:sldIdLst>
    <p:sldId id="256" r:id="rId2"/>
    <p:sldId id="271" r:id="rId3"/>
    <p:sldId id="263" r:id="rId4"/>
    <p:sldId id="265" r:id="rId5"/>
    <p:sldId id="267" r:id="rId6"/>
    <p:sldId id="268" r:id="rId7"/>
    <p:sldId id="269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5D98723-1299-4284-98FB-3B0D6FF5394A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30E5B41-F006-4C5D-B0AE-7720A783B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984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8C7-0CE9-4499-957C-E66C8C4967C0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8860-6320-4E5F-A327-9FEC3E423E7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8C7-0CE9-4499-957C-E66C8C4967C0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8860-6320-4E5F-A327-9FEC3E423E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8C7-0CE9-4499-957C-E66C8C4967C0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8860-6320-4E5F-A327-9FEC3E423E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8C7-0CE9-4499-957C-E66C8C4967C0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8860-6320-4E5F-A327-9FEC3E423E7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8C7-0CE9-4499-957C-E66C8C4967C0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8860-6320-4E5F-A327-9FEC3E423E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8C7-0CE9-4499-957C-E66C8C4967C0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8860-6320-4E5F-A327-9FEC3E423E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8C7-0CE9-4499-957C-E66C8C4967C0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8860-6320-4E5F-A327-9FEC3E423E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8C7-0CE9-4499-957C-E66C8C4967C0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8860-6320-4E5F-A327-9FEC3E423E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8C7-0CE9-4499-957C-E66C8C4967C0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8860-6320-4E5F-A327-9FEC3E423E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8C7-0CE9-4499-957C-E66C8C4967C0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8860-6320-4E5F-A327-9FEC3E423E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18C7-0CE9-4499-957C-E66C8C4967C0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8860-6320-4E5F-A327-9FEC3E423E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043118C7-0CE9-4499-957C-E66C8C4967C0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19988860-6320-4E5F-A327-9FEC3E423E7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5334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CAP Review, Proficiency Testing </a:t>
            </a:r>
            <a:endParaRPr lang="en-US" sz="2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Uph Proficiency Testing refresher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86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639762"/>
          </a:xfrm>
        </p:spPr>
        <p:txBody>
          <a:bodyPr/>
          <a:lstStyle/>
          <a:p>
            <a:r>
              <a:rPr lang="en-US" dirty="0" smtClean="0"/>
              <a:t>Proficiency testing focused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066800"/>
            <a:ext cx="7924800" cy="5029200"/>
          </a:xfrm>
        </p:spPr>
        <p:txBody>
          <a:bodyPr>
            <a:normAutofit/>
          </a:bodyPr>
          <a:lstStyle/>
          <a:p>
            <a:r>
              <a:rPr lang="en-US" sz="1900" dirty="0" err="1" smtClean="0"/>
              <a:t>UnityPoint</a:t>
            </a:r>
            <a:r>
              <a:rPr lang="en-US" sz="1900" dirty="0" smtClean="0"/>
              <a:t> Health Hospital and Clinic Laboratories are under focused review due to a issue that occurred in the Cedar Rapids region.</a:t>
            </a:r>
          </a:p>
          <a:p>
            <a:r>
              <a:rPr lang="en-US" sz="1900" dirty="0" smtClean="0"/>
              <a:t>A clinic changed </a:t>
            </a:r>
            <a:r>
              <a:rPr lang="en-US" sz="1900" dirty="0" smtClean="0"/>
              <a:t>it’s physical address </a:t>
            </a:r>
            <a:r>
              <a:rPr lang="en-US" sz="1900" dirty="0" smtClean="0"/>
              <a:t>but forgot to change the mailing address for the PT material.  When the clinic reported the </a:t>
            </a:r>
            <a:r>
              <a:rPr lang="en-US" sz="1900" dirty="0" smtClean="0"/>
              <a:t>PT, </a:t>
            </a:r>
            <a:r>
              <a:rPr lang="en-US" sz="1900" dirty="0" smtClean="0"/>
              <a:t>the addresses did not match </a:t>
            </a:r>
            <a:r>
              <a:rPr lang="en-US" sz="1900" dirty="0" smtClean="0"/>
              <a:t>so </a:t>
            </a:r>
            <a:r>
              <a:rPr lang="en-US" sz="1900" dirty="0" smtClean="0"/>
              <a:t>it appeared </a:t>
            </a:r>
            <a:r>
              <a:rPr lang="en-US" sz="1900" dirty="0" smtClean="0"/>
              <a:t>that the </a:t>
            </a:r>
            <a:r>
              <a:rPr lang="en-US" sz="1900" dirty="0" smtClean="0"/>
              <a:t>clinic referred PT testing out to be performed.</a:t>
            </a:r>
          </a:p>
          <a:p>
            <a:r>
              <a:rPr lang="en-US" sz="1900" dirty="0" smtClean="0"/>
              <a:t>This is a violation of self referral as outlined in CLIA.</a:t>
            </a:r>
          </a:p>
          <a:p>
            <a:r>
              <a:rPr lang="en-US" sz="1900" dirty="0" smtClean="0"/>
              <a:t>Cedar Rapids was fined by CMS and the clinic is no longer performing lab work at that site.</a:t>
            </a:r>
          </a:p>
          <a:p>
            <a:r>
              <a:rPr lang="en-US" sz="1900" dirty="0" smtClean="0"/>
              <a:t>As a result of this issue, CMS focuses on the entire </a:t>
            </a:r>
            <a:r>
              <a:rPr lang="en-US" sz="1900" dirty="0" err="1" smtClean="0"/>
              <a:t>UnityPoint</a:t>
            </a:r>
            <a:r>
              <a:rPr lang="en-US" sz="1900" dirty="0" smtClean="0"/>
              <a:t> Health System (hospitals and clinics) regarding appropriate Proficiency Testing handling.</a:t>
            </a:r>
          </a:p>
          <a:p>
            <a:r>
              <a:rPr lang="en-US" sz="1900" dirty="0" smtClean="0"/>
              <a:t>The state of Iowa performed a surprise inspection on one of Des Moines Clinics with focus on employee training and appropriate PT testing.</a:t>
            </a:r>
          </a:p>
          <a:p>
            <a:r>
              <a:rPr lang="en-US" sz="1900" dirty="0" smtClean="0">
                <a:solidFill>
                  <a:srgbClr val="FFFF00"/>
                </a:solidFill>
              </a:rPr>
              <a:t>Part of the corrective action response is to review PT regulations.</a:t>
            </a:r>
          </a:p>
        </p:txBody>
      </p:sp>
    </p:spTree>
    <p:extLst>
      <p:ext uri="{BB962C8B-B14F-4D97-AF65-F5344CB8AC3E}">
        <p14:creationId xmlns:p14="http://schemas.microsoft.com/office/powerpoint/2010/main" val="2735629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15962"/>
          </a:xfrm>
        </p:spPr>
        <p:txBody>
          <a:bodyPr/>
          <a:lstStyle/>
          <a:p>
            <a:r>
              <a:rPr lang="en-US" dirty="0"/>
              <a:t>PT regulations - 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990600"/>
            <a:ext cx="7924800" cy="4800600"/>
          </a:xfrm>
        </p:spPr>
        <p:txBody>
          <a:bodyPr>
            <a:noAutofit/>
          </a:bodyPr>
          <a:lstStyle/>
          <a:p>
            <a:r>
              <a:rPr lang="en-US" sz="1850" b="1" dirty="0"/>
              <a:t>COM.01400 PT Attestation Statement Phase II</a:t>
            </a:r>
          </a:p>
          <a:p>
            <a:r>
              <a:rPr lang="en-US" sz="1850" b="1" dirty="0">
                <a:solidFill>
                  <a:srgbClr val="FFFF00"/>
                </a:solidFill>
              </a:rPr>
              <a:t>The proficiency testing attestation statement is signed by the laboratory director </a:t>
            </a:r>
            <a:r>
              <a:rPr lang="en-US" sz="1850" b="1" dirty="0" smtClean="0">
                <a:solidFill>
                  <a:srgbClr val="FFFF00"/>
                </a:solidFill>
              </a:rPr>
              <a:t>or designee </a:t>
            </a:r>
            <a:r>
              <a:rPr lang="en-US" sz="1850" b="1" dirty="0">
                <a:solidFill>
                  <a:srgbClr val="FFFF00"/>
                </a:solidFill>
              </a:rPr>
              <a:t>and all individuals involved in the testing process.</a:t>
            </a:r>
          </a:p>
          <a:p>
            <a:pPr marL="400050" lvl="1" indent="0">
              <a:buNone/>
            </a:pPr>
            <a:r>
              <a:rPr lang="en-US" sz="1850" i="1" dirty="0"/>
              <a:t>NOTE: Physical signatures </a:t>
            </a:r>
            <a:r>
              <a:rPr lang="en-US" sz="1850" b="1" i="1" u="sng" dirty="0"/>
              <a:t>must appear on a paper version </a:t>
            </a:r>
            <a:r>
              <a:rPr lang="en-US" sz="1850" i="1" dirty="0"/>
              <a:t>of the attestation form. </a:t>
            </a:r>
            <a:r>
              <a:rPr lang="en-US" sz="1850" i="1" dirty="0" smtClean="0"/>
              <a:t> A listing of </a:t>
            </a:r>
            <a:r>
              <a:rPr lang="en-US" sz="1850" b="1" i="1" u="sng" dirty="0"/>
              <a:t>typed names on the attestation statement does not meet the intent of the </a:t>
            </a:r>
            <a:r>
              <a:rPr lang="en-US" sz="1850" b="1" i="1" u="sng" dirty="0" smtClean="0"/>
              <a:t>requirement</a:t>
            </a:r>
            <a:r>
              <a:rPr lang="en-US" sz="1850" i="1" dirty="0" smtClean="0"/>
              <a:t>.  </a:t>
            </a:r>
          </a:p>
          <a:p>
            <a:pPr marL="400050" lvl="1" indent="0">
              <a:buNone/>
            </a:pPr>
            <a:r>
              <a:rPr lang="en-US" sz="1850" i="1" dirty="0" smtClean="0"/>
              <a:t>The signature </a:t>
            </a:r>
            <a:r>
              <a:rPr lang="en-US" sz="1850" i="1" dirty="0"/>
              <a:t>of the laboratory director or designee need not be obtained prior to reporting results </a:t>
            </a:r>
            <a:r>
              <a:rPr lang="en-US" sz="1850" i="1" dirty="0" smtClean="0"/>
              <a:t>to the </a:t>
            </a:r>
            <a:r>
              <a:rPr lang="en-US" sz="1850" i="1" dirty="0"/>
              <a:t>proficiency testing </a:t>
            </a:r>
            <a:r>
              <a:rPr lang="en-US" sz="1850" i="1" dirty="0" smtClean="0"/>
              <a:t>provider.  Designees </a:t>
            </a:r>
            <a:r>
              <a:rPr lang="en-US" sz="1850" i="1" dirty="0"/>
              <a:t>must be qualified through education and experience to meet the defined </a:t>
            </a:r>
            <a:r>
              <a:rPr lang="en-US" sz="1850" i="1" dirty="0" smtClean="0"/>
              <a:t>regulatory requirements </a:t>
            </a:r>
            <a:r>
              <a:rPr lang="en-US" sz="1850" i="1" dirty="0"/>
              <a:t>associated with the complexity of the </a:t>
            </a:r>
            <a:r>
              <a:rPr lang="en-US" sz="1850" i="1" dirty="0" smtClean="0"/>
              <a:t>testing.  </a:t>
            </a:r>
            <a:r>
              <a:rPr lang="en-US" sz="1850" b="1" i="1" u="sng" dirty="0" smtClean="0"/>
              <a:t>For </a:t>
            </a:r>
            <a:r>
              <a:rPr lang="en-US" sz="1850" b="1" i="1" u="sng" dirty="0"/>
              <a:t>high complexity testing, it may be delegated to an individual meeting </a:t>
            </a:r>
            <a:r>
              <a:rPr lang="en-US" sz="1850" b="1" i="1" u="sng" dirty="0" smtClean="0"/>
              <a:t>the qualifications </a:t>
            </a:r>
            <a:r>
              <a:rPr lang="en-US" sz="1850" b="1" i="1" u="sng" dirty="0"/>
              <a:t>of a technical supervisor or section </a:t>
            </a:r>
            <a:r>
              <a:rPr lang="en-US" sz="1850" b="1" i="1" u="sng" dirty="0" smtClean="0"/>
              <a:t>director, e.g. must be a pathologist.</a:t>
            </a:r>
            <a:endParaRPr lang="en-US" sz="1850" b="1" i="1" u="sng" dirty="0"/>
          </a:p>
          <a:p>
            <a:pPr marL="400050" lvl="1" indent="0">
              <a:buNone/>
            </a:pPr>
            <a:r>
              <a:rPr lang="en-US" sz="1850" i="1" dirty="0" smtClean="0"/>
              <a:t>For </a:t>
            </a:r>
            <a:r>
              <a:rPr lang="en-US" sz="1850" i="1" dirty="0"/>
              <a:t>moderate complexity testing, it may be delegated to an individual meeting </a:t>
            </a:r>
            <a:r>
              <a:rPr lang="en-US" sz="1850" i="1" dirty="0" smtClean="0"/>
              <a:t>the qualifications </a:t>
            </a:r>
            <a:r>
              <a:rPr lang="en-US" sz="1850" i="1" dirty="0"/>
              <a:t>of a </a:t>
            </a:r>
            <a:r>
              <a:rPr lang="en-US" sz="1850" b="1" i="1" u="sng" dirty="0"/>
              <a:t>technical consultant</a:t>
            </a:r>
            <a:r>
              <a:rPr lang="en-US" sz="1850" i="1" dirty="0" smtClean="0"/>
              <a:t>. This can be an MT (MLT does not qualify).</a:t>
            </a:r>
            <a:endParaRPr lang="en-US" sz="1850" dirty="0"/>
          </a:p>
        </p:txBody>
      </p:sp>
    </p:spTree>
    <p:extLst>
      <p:ext uri="{BB962C8B-B14F-4D97-AF65-F5344CB8AC3E}">
        <p14:creationId xmlns:p14="http://schemas.microsoft.com/office/powerpoint/2010/main" val="3254417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92162"/>
          </a:xfrm>
        </p:spPr>
        <p:txBody>
          <a:bodyPr/>
          <a:lstStyle/>
          <a:p>
            <a:r>
              <a:rPr lang="en-US" dirty="0"/>
              <a:t>PT regulations - 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95400"/>
            <a:ext cx="7924800" cy="4419600"/>
          </a:xfrm>
        </p:spPr>
        <p:txBody>
          <a:bodyPr/>
          <a:lstStyle/>
          <a:p>
            <a:r>
              <a:rPr lang="en-US" sz="1900" b="1" dirty="0"/>
              <a:t>COM.01600 PT Integration Routine Workload Phase II</a:t>
            </a:r>
          </a:p>
          <a:p>
            <a:r>
              <a:rPr lang="en-US" sz="1900" b="1" dirty="0">
                <a:solidFill>
                  <a:srgbClr val="FFFF00"/>
                </a:solidFill>
              </a:rPr>
              <a:t>The laboratory integrates all proficiency testing samples within the routine </a:t>
            </a:r>
            <a:r>
              <a:rPr lang="en-US" sz="1900" b="1" dirty="0" smtClean="0">
                <a:solidFill>
                  <a:srgbClr val="FFFF00"/>
                </a:solidFill>
              </a:rPr>
              <a:t>laboratory workload</a:t>
            </a:r>
            <a:r>
              <a:rPr lang="en-US" sz="1900" b="1" dirty="0">
                <a:solidFill>
                  <a:srgbClr val="FFFF00"/>
                </a:solidFill>
              </a:rPr>
              <a:t>, and those samples are analyzed by personnel who routinely test </a:t>
            </a:r>
            <a:r>
              <a:rPr lang="en-US" sz="1900" b="1" dirty="0" smtClean="0">
                <a:solidFill>
                  <a:srgbClr val="FFFF00"/>
                </a:solidFill>
              </a:rPr>
              <a:t>patient/client samples</a:t>
            </a:r>
            <a:r>
              <a:rPr lang="en-US" sz="1900" b="1" dirty="0">
                <a:solidFill>
                  <a:srgbClr val="FFFF00"/>
                </a:solidFill>
              </a:rPr>
              <a:t>, using the same primary method systems as for </a:t>
            </a:r>
            <a:r>
              <a:rPr lang="en-US" sz="1900" b="1" dirty="0" smtClean="0">
                <a:solidFill>
                  <a:srgbClr val="FFFF00"/>
                </a:solidFill>
              </a:rPr>
              <a:t>patient/client/donor </a:t>
            </a:r>
            <a:r>
              <a:rPr lang="en-US" sz="1900" b="1" dirty="0">
                <a:solidFill>
                  <a:srgbClr val="FFFF00"/>
                </a:solidFill>
              </a:rPr>
              <a:t>samples</a:t>
            </a:r>
            <a:r>
              <a:rPr lang="en-US" sz="1900" b="1" dirty="0" smtClean="0">
                <a:solidFill>
                  <a:srgbClr val="FFFF00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048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868362"/>
          </a:xfrm>
        </p:spPr>
        <p:txBody>
          <a:bodyPr/>
          <a:lstStyle/>
          <a:p>
            <a:r>
              <a:rPr lang="en-US" dirty="0" smtClean="0"/>
              <a:t>PT regulations - 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1900" b="1" dirty="0"/>
              <a:t>COM.01800 PT </a:t>
            </a:r>
            <a:r>
              <a:rPr lang="en-US" sz="1900" b="1" dirty="0" err="1"/>
              <a:t>Interlaboratory</a:t>
            </a:r>
            <a:r>
              <a:rPr lang="en-US" sz="1900" b="1" dirty="0"/>
              <a:t> Communication Phase II</a:t>
            </a:r>
          </a:p>
          <a:p>
            <a:r>
              <a:rPr lang="en-US" sz="1900" b="1" dirty="0">
                <a:solidFill>
                  <a:srgbClr val="FFFF00"/>
                </a:solidFill>
              </a:rPr>
              <a:t>There is a policy that prohibits </a:t>
            </a:r>
            <a:r>
              <a:rPr lang="en-US" sz="1900" b="1" dirty="0" err="1">
                <a:solidFill>
                  <a:srgbClr val="FFFF00"/>
                </a:solidFill>
              </a:rPr>
              <a:t>interlaboratory</a:t>
            </a:r>
            <a:r>
              <a:rPr lang="en-US" sz="1900" b="1" dirty="0">
                <a:solidFill>
                  <a:srgbClr val="FFFF00"/>
                </a:solidFill>
              </a:rPr>
              <a:t> communication about proficiency </a:t>
            </a:r>
            <a:r>
              <a:rPr lang="en-US" sz="1900" b="1" dirty="0" smtClean="0">
                <a:solidFill>
                  <a:srgbClr val="FFFF00"/>
                </a:solidFill>
              </a:rPr>
              <a:t>testing samples </a:t>
            </a:r>
            <a:r>
              <a:rPr lang="en-US" sz="1900" b="1" dirty="0"/>
              <a:t>until after the deadline for submission of data to the proficiency testing </a:t>
            </a:r>
            <a:r>
              <a:rPr lang="en-US" sz="1900" b="1" dirty="0" smtClean="0"/>
              <a:t>provider.</a:t>
            </a:r>
          </a:p>
          <a:p>
            <a:pPr lvl="1"/>
            <a:r>
              <a:rPr lang="en-US" sz="1900" b="1" dirty="0" smtClean="0"/>
              <a:t>Includes:</a:t>
            </a:r>
            <a:endParaRPr lang="en-US" sz="1900" b="1" dirty="0"/>
          </a:p>
          <a:p>
            <a:pPr lvl="2"/>
            <a:r>
              <a:rPr lang="en-US" sz="1900" b="1" dirty="0">
                <a:solidFill>
                  <a:srgbClr val="00B050"/>
                </a:solidFill>
              </a:rPr>
              <a:t>H</a:t>
            </a:r>
            <a:r>
              <a:rPr lang="en-US" sz="1900" b="1" dirty="0" smtClean="0">
                <a:solidFill>
                  <a:srgbClr val="00B050"/>
                </a:solidFill>
              </a:rPr>
              <a:t>aving other personnel also run specimens to compare</a:t>
            </a:r>
          </a:p>
          <a:p>
            <a:pPr lvl="2"/>
            <a:r>
              <a:rPr lang="en-US" sz="1900" b="1" dirty="0" smtClean="0">
                <a:solidFill>
                  <a:srgbClr val="00B050"/>
                </a:solidFill>
              </a:rPr>
              <a:t>Sending to another lab  (UPH or any other lab)</a:t>
            </a:r>
          </a:p>
          <a:p>
            <a:pPr lvl="2"/>
            <a:r>
              <a:rPr lang="en-US" sz="1900" b="1" dirty="0" smtClean="0">
                <a:solidFill>
                  <a:srgbClr val="00B050"/>
                </a:solidFill>
              </a:rPr>
              <a:t>Running on more than one instrument / using a different methodology</a:t>
            </a:r>
            <a:endParaRPr lang="en-US" sz="19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684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92162"/>
          </a:xfrm>
        </p:spPr>
        <p:txBody>
          <a:bodyPr/>
          <a:lstStyle/>
          <a:p>
            <a:r>
              <a:rPr lang="en-US" dirty="0"/>
              <a:t>PT regulations - 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19200"/>
            <a:ext cx="7924800" cy="4495800"/>
          </a:xfrm>
        </p:spPr>
        <p:txBody>
          <a:bodyPr>
            <a:normAutofit/>
          </a:bodyPr>
          <a:lstStyle/>
          <a:p>
            <a:r>
              <a:rPr lang="pt-BR" sz="1900" b="1" dirty="0"/>
              <a:t>COM.01900 PT Referral Phase II</a:t>
            </a:r>
          </a:p>
          <a:p>
            <a:r>
              <a:rPr lang="en-US" sz="1900" b="1" dirty="0">
                <a:solidFill>
                  <a:srgbClr val="FFFF00"/>
                </a:solidFill>
              </a:rPr>
              <a:t>There is a policy that prohibits referral of proficiency testing specimens to </a:t>
            </a:r>
            <a:r>
              <a:rPr lang="en-US" sz="1900" b="1" dirty="0" smtClean="0">
                <a:solidFill>
                  <a:srgbClr val="FFFF00"/>
                </a:solidFill>
              </a:rPr>
              <a:t>another laboratory </a:t>
            </a:r>
            <a:r>
              <a:rPr lang="en-US" sz="1900" b="1" dirty="0">
                <a:solidFill>
                  <a:srgbClr val="FFFF00"/>
                </a:solidFill>
              </a:rPr>
              <a:t>or acceptance from another laboratory</a:t>
            </a:r>
            <a:r>
              <a:rPr lang="en-US" sz="1900" b="1" dirty="0" smtClean="0">
                <a:solidFill>
                  <a:srgbClr val="FFFF00"/>
                </a:solidFill>
              </a:rPr>
              <a:t>.</a:t>
            </a:r>
            <a:endParaRPr lang="en-US" sz="1900" b="1" dirty="0">
              <a:solidFill>
                <a:srgbClr val="FFFF00"/>
              </a:solidFill>
            </a:endParaRPr>
          </a:p>
          <a:p>
            <a:pPr lvl="1"/>
            <a:r>
              <a:rPr lang="en-US" sz="1900" b="1" dirty="0" smtClean="0"/>
              <a:t>Note that we are obligated to report to CAP if we suspect a lab referred PT material to us to perform.</a:t>
            </a:r>
          </a:p>
          <a:p>
            <a:pPr lvl="1"/>
            <a:r>
              <a:rPr lang="en-US" sz="1900" b="1" dirty="0" smtClean="0"/>
              <a:t>We are obligated to educate staff to understand about referral of PT.  </a:t>
            </a:r>
          </a:p>
          <a:p>
            <a:pPr lvl="1"/>
            <a:r>
              <a:rPr lang="en-US" sz="1900" b="1" dirty="0" smtClean="0">
                <a:solidFill>
                  <a:srgbClr val="FFFF00"/>
                </a:solidFill>
              </a:rPr>
              <a:t>Penalty may include loss of CLIA license which is a lab death sentence.</a:t>
            </a:r>
            <a:endParaRPr lang="en-US" sz="19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760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924800" cy="731838"/>
          </a:xfrm>
        </p:spPr>
        <p:txBody>
          <a:bodyPr/>
          <a:lstStyle/>
          <a:p>
            <a:r>
              <a:rPr lang="en-US" dirty="0"/>
              <a:t>PT regulations - 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057400"/>
            <a:ext cx="7924800" cy="3657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dirty="0" smtClean="0"/>
              <a:t>Thank you for your time and attention!</a:t>
            </a:r>
          </a:p>
          <a:p>
            <a:pPr marL="0" indent="0" algn="ctr">
              <a:buNone/>
            </a:pPr>
            <a:endParaRPr lang="en-US" sz="3000" dirty="0"/>
          </a:p>
          <a:p>
            <a:pPr marL="0" indent="0" algn="ctr">
              <a:buNone/>
            </a:pPr>
            <a:endParaRPr lang="en-US" sz="3000" dirty="0" smtClean="0"/>
          </a:p>
          <a:p>
            <a:pPr marL="0" indent="0" algn="ctr">
              <a:buNone/>
            </a:pPr>
            <a:endParaRPr lang="en-US" sz="3000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363" y="3200400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72731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699</TotalTime>
  <Words>548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Horizon</vt:lpstr>
      <vt:lpstr>Uph Proficiency Testing refresher </vt:lpstr>
      <vt:lpstr>Proficiency testing focused review</vt:lpstr>
      <vt:lpstr>PT regulations - CAP</vt:lpstr>
      <vt:lpstr>PT regulations - CAP</vt:lpstr>
      <vt:lpstr>PT regulations - CAP</vt:lpstr>
      <vt:lpstr>PT regulations - CAP</vt:lpstr>
      <vt:lpstr>PT regulations - CAP</vt:lpstr>
    </vt:vector>
  </TitlesOfParts>
  <Company>Iowa Health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Supervisor Meeting  Sept 2, 2016</dc:title>
  <dc:creator>Culbertson, Gayle D</dc:creator>
  <cp:lastModifiedBy>Fitzgerald, Ron P</cp:lastModifiedBy>
  <cp:revision>20</cp:revision>
  <cp:lastPrinted>2016-10-19T18:19:49Z</cp:lastPrinted>
  <dcterms:created xsi:type="dcterms:W3CDTF">2016-08-29T19:13:49Z</dcterms:created>
  <dcterms:modified xsi:type="dcterms:W3CDTF">2016-12-06T15:57:31Z</dcterms:modified>
</cp:coreProperties>
</file>