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37943D-95D7-4672-8A55-AA0F54996F75}" type="datetimeFigureOut">
              <a:rPr lang="en-US" smtClean="0"/>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54E2C-8210-4972-9C7A-8FFD81C3560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7943D-95D7-4672-8A55-AA0F54996F75}" type="datetimeFigureOut">
              <a:rPr lang="en-US" smtClean="0"/>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54E2C-8210-4972-9C7A-8FFD81C3560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7943D-95D7-4672-8A55-AA0F54996F75}" type="datetimeFigureOut">
              <a:rPr lang="en-US" smtClean="0"/>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54E2C-8210-4972-9C7A-8FFD81C3560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7943D-95D7-4672-8A55-AA0F54996F75}" type="datetimeFigureOut">
              <a:rPr lang="en-US" smtClean="0"/>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54E2C-8210-4972-9C7A-8FFD81C3560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37943D-95D7-4672-8A55-AA0F54996F75}" type="datetimeFigureOut">
              <a:rPr lang="en-US" smtClean="0"/>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54E2C-8210-4972-9C7A-8FFD81C3560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37943D-95D7-4672-8A55-AA0F54996F75}" type="datetimeFigureOut">
              <a:rPr lang="en-US" smtClean="0"/>
              <a:t>9/25/2012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54E2C-8210-4972-9C7A-8FFD81C3560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37943D-95D7-4672-8A55-AA0F54996F75}" type="datetimeFigureOut">
              <a:rPr lang="en-US" smtClean="0"/>
              <a:t>9/25/2012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254E2C-8210-4972-9C7A-8FFD81C3560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37943D-95D7-4672-8A55-AA0F54996F75}" type="datetimeFigureOut">
              <a:rPr lang="en-US" smtClean="0"/>
              <a:t>9/25/2012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254E2C-8210-4972-9C7A-8FFD81C3560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37943D-95D7-4672-8A55-AA0F54996F75}" type="datetimeFigureOut">
              <a:rPr lang="en-US" smtClean="0"/>
              <a:t>9/25/2012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254E2C-8210-4972-9C7A-8FFD81C3560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7943D-95D7-4672-8A55-AA0F54996F75}" type="datetimeFigureOut">
              <a:rPr lang="en-US" smtClean="0"/>
              <a:t>9/25/2012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54E2C-8210-4972-9C7A-8FFD81C3560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7943D-95D7-4672-8A55-AA0F54996F75}" type="datetimeFigureOut">
              <a:rPr lang="en-US" smtClean="0"/>
              <a:t>9/25/2012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54E2C-8210-4972-9C7A-8FFD81C3560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7943D-95D7-4672-8A55-AA0F54996F75}" type="datetimeFigureOut">
              <a:rPr lang="en-US" smtClean="0"/>
              <a:t>9/25/2012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254E2C-8210-4972-9C7A-8FFD81C3560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2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28" name="Rectangle 4"/>
          <p:cNvSpPr>
            <a:spLocks noChangeArrowheads="1"/>
          </p:cNvSpPr>
          <p:nvPr/>
        </p:nvSpPr>
        <p:spPr bwMode="auto">
          <a:xfrm>
            <a:off x="0" y="914400"/>
            <a:ext cx="9144000" cy="48628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dirty="0" smtClean="0">
                <a:ln>
                  <a:noFill/>
                </a:ln>
                <a:effectLst/>
                <a:latin typeface="Arial Terminal" pitchFamily="49" charset="0"/>
                <a:ea typeface="Calibri" pitchFamily="34" charset="0"/>
                <a:cs typeface="Times New Roman" pitchFamily="18" charset="0"/>
              </a:rPr>
              <a:t>CARDIORENAL SYNDROME AND CARDIAC BIOMARKERS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Recommendations for Use of Biochemical Markers in the setting of Chronic Renal Failure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dirty="0" smtClean="0">
                <a:ln>
                  <a:noFill/>
                </a:ln>
                <a:effectLst/>
                <a:latin typeface="Calibri" pitchFamily="34" charset="0"/>
                <a:ea typeface="Calibri" pitchFamily="34" charset="0"/>
                <a:cs typeface="Times New Roman" pitchFamily="18" charset="0"/>
              </a:rPr>
              <a:t>In renal failure patients with symptoms (</a:t>
            </a:r>
            <a:r>
              <a:rPr kumimoji="0" lang="en-US" sz="1600" b="0" i="0" u="none" strike="noStrike" cap="none" normalizeH="0" dirty="0" err="1" smtClean="0">
                <a:ln>
                  <a:noFill/>
                </a:ln>
                <a:effectLst/>
                <a:latin typeface="Calibri" pitchFamily="34" charset="0"/>
                <a:ea typeface="Calibri" pitchFamily="34" charset="0"/>
                <a:cs typeface="Times New Roman" pitchFamily="18" charset="0"/>
              </a:rPr>
              <a:t>eg</a:t>
            </a:r>
            <a:r>
              <a:rPr kumimoji="0" lang="en-US" sz="1600" b="0" i="0" u="none" strike="noStrike" cap="none" normalizeH="0" dirty="0" smtClean="0">
                <a:ln>
                  <a:noFill/>
                </a:ln>
                <a:effectLst/>
                <a:latin typeface="Calibri" pitchFamily="34" charset="0"/>
                <a:ea typeface="Calibri" pitchFamily="34" charset="0"/>
                <a:cs typeface="Times New Roman" pitchFamily="18" charset="0"/>
              </a:rPr>
              <a:t>. Acute chest pain) ECG or other clinical evidence suggesting myocardial ischemia measurement of </a:t>
            </a:r>
            <a:r>
              <a:rPr kumimoji="0" lang="en-US" sz="1600" b="0" i="0" u="none" strike="noStrike" cap="none" normalizeH="0" dirty="0" err="1" smtClean="0">
                <a:ln>
                  <a:noFill/>
                </a:ln>
                <a:effectLst/>
                <a:latin typeface="Calibri" pitchFamily="34" charset="0"/>
                <a:ea typeface="Calibri" pitchFamily="34" charset="0"/>
                <a:cs typeface="Times New Roman" pitchFamily="18" charset="0"/>
              </a:rPr>
              <a:t>cTn</a:t>
            </a:r>
            <a:r>
              <a:rPr kumimoji="0" lang="en-US" sz="1600" b="0" i="0" u="none" strike="noStrike" cap="none" normalizeH="0" dirty="0" smtClean="0">
                <a:ln>
                  <a:noFill/>
                </a:ln>
                <a:effectLst/>
                <a:latin typeface="Calibri" pitchFamily="34" charset="0"/>
                <a:ea typeface="Calibri" pitchFamily="34" charset="0"/>
                <a:cs typeface="Times New Roman" pitchFamily="18" charset="0"/>
              </a:rPr>
              <a:t> is warranted for evaluation of MI (evidence of Level A).</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dirty="0" smtClean="0">
                <a:ln>
                  <a:noFill/>
                </a:ln>
                <a:effectLst/>
                <a:latin typeface="Calibri" pitchFamily="34" charset="0"/>
                <a:ea typeface="Calibri" pitchFamily="34" charset="0"/>
                <a:cs typeface="Times New Roman" pitchFamily="18" charset="0"/>
              </a:rPr>
              <a:t>For ESRD pts, as for all patients who may have baseline elevations of </a:t>
            </a:r>
            <a:r>
              <a:rPr kumimoji="0" lang="en-US" sz="1600" b="0" i="0" u="none" strike="noStrike" cap="none" normalizeH="0" dirty="0" err="1" smtClean="0">
                <a:ln>
                  <a:noFill/>
                </a:ln>
                <a:effectLst/>
                <a:latin typeface="Calibri" pitchFamily="34" charset="0"/>
                <a:ea typeface="Calibri" pitchFamily="34" charset="0"/>
                <a:cs typeface="Times New Roman" pitchFamily="18" charset="0"/>
              </a:rPr>
              <a:t>cTn</a:t>
            </a:r>
            <a:r>
              <a:rPr kumimoji="0" lang="en-US" sz="1600" b="0" i="0" u="none" strike="noStrike" cap="none" normalizeH="0" dirty="0" smtClean="0">
                <a:ln>
                  <a:noFill/>
                </a:ln>
                <a:effectLst/>
                <a:latin typeface="Calibri" pitchFamily="34" charset="0"/>
                <a:ea typeface="Calibri" pitchFamily="34" charset="0"/>
                <a:cs typeface="Times New Roman" pitchFamily="18" charset="0"/>
              </a:rPr>
              <a:t>, who present with possible ACS, relying on dynamic changes in the </a:t>
            </a:r>
            <a:r>
              <a:rPr kumimoji="0" lang="en-US" sz="1600" b="0" i="0" u="none" strike="noStrike" cap="none" normalizeH="0" dirty="0" err="1" smtClean="0">
                <a:ln>
                  <a:noFill/>
                </a:ln>
                <a:effectLst/>
                <a:latin typeface="Calibri" pitchFamily="34" charset="0"/>
                <a:ea typeface="Calibri" pitchFamily="34" charset="0"/>
                <a:cs typeface="Times New Roman" pitchFamily="18" charset="0"/>
              </a:rPr>
              <a:t>cTn</a:t>
            </a:r>
            <a:r>
              <a:rPr kumimoji="0" lang="en-US" sz="1600" b="0" i="0" u="none" strike="noStrike" cap="none" normalizeH="0" dirty="0" smtClean="0">
                <a:ln>
                  <a:noFill/>
                </a:ln>
                <a:effectLst/>
                <a:latin typeface="Calibri" pitchFamily="34" charset="0"/>
                <a:ea typeface="Calibri" pitchFamily="34" charset="0"/>
                <a:cs typeface="Times New Roman" pitchFamily="18" charset="0"/>
              </a:rPr>
              <a:t> value of 20% or more should be used to define  those with AMI (Level of evidence B).</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dirty="0" err="1" smtClean="0">
                <a:ln>
                  <a:noFill/>
                </a:ln>
                <a:effectLst/>
                <a:latin typeface="Calibri" pitchFamily="34" charset="0"/>
                <a:ea typeface="Calibri" pitchFamily="34" charset="0"/>
                <a:cs typeface="Times New Roman" pitchFamily="18" charset="0"/>
              </a:rPr>
              <a:t>cTnT</a:t>
            </a:r>
            <a:r>
              <a:rPr kumimoji="0" lang="en-US" sz="1600" b="0" i="0" u="none" strike="noStrike" cap="none" normalizeH="0" dirty="0" smtClean="0">
                <a:ln>
                  <a:noFill/>
                </a:ln>
                <a:effectLst/>
                <a:latin typeface="Calibri" pitchFamily="34" charset="0"/>
                <a:ea typeface="Calibri" pitchFamily="34" charset="0"/>
                <a:cs typeface="Times New Roman" pitchFamily="18" charset="0"/>
              </a:rPr>
              <a:t> and </a:t>
            </a:r>
            <a:r>
              <a:rPr kumimoji="0" lang="en-US" sz="1600" b="0" i="0" u="none" strike="noStrike" cap="none" normalizeH="0" dirty="0" err="1" smtClean="0">
                <a:ln>
                  <a:noFill/>
                </a:ln>
                <a:effectLst/>
                <a:latin typeface="Calibri" pitchFamily="34" charset="0"/>
                <a:ea typeface="Calibri" pitchFamily="34" charset="0"/>
                <a:cs typeface="Times New Roman" pitchFamily="18" charset="0"/>
              </a:rPr>
              <a:t>cTnI</a:t>
            </a:r>
            <a:r>
              <a:rPr kumimoji="0" lang="en-US" sz="1600" b="0" i="0" u="none" strike="noStrike" cap="none" normalizeH="0" dirty="0" smtClean="0">
                <a:ln>
                  <a:noFill/>
                </a:ln>
                <a:effectLst/>
                <a:latin typeface="Calibri" pitchFamily="34" charset="0"/>
                <a:ea typeface="Calibri" pitchFamily="34" charset="0"/>
                <a:cs typeface="Times New Roman" pitchFamily="18" charset="0"/>
              </a:rPr>
              <a:t> can be used as aids for defining the risk of mortality in ESRD patients and provide baseline values for comparison when measured in the setting of an acute clinical change (Level of evidence B).</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dirty="0" smtClean="0">
                <a:ln>
                  <a:noFill/>
                </a:ln>
                <a:effectLst/>
                <a:latin typeface="Calibri" pitchFamily="34" charset="0"/>
                <a:ea typeface="Calibri" pitchFamily="34" charset="0"/>
                <a:cs typeface="Times New Roman" pitchFamily="18" charset="0"/>
              </a:rPr>
              <a:t>In renal failure patients, BNP or </a:t>
            </a:r>
            <a:r>
              <a:rPr kumimoji="0" lang="en-US" sz="1600" b="0" i="0" u="none" strike="noStrike" cap="none" normalizeH="0" dirty="0" err="1" smtClean="0">
                <a:ln>
                  <a:noFill/>
                </a:ln>
                <a:effectLst/>
                <a:latin typeface="Calibri" pitchFamily="34" charset="0"/>
                <a:ea typeface="Calibri" pitchFamily="34" charset="0"/>
                <a:cs typeface="Times New Roman" pitchFamily="18" charset="0"/>
              </a:rPr>
              <a:t>proBNP</a:t>
            </a:r>
            <a:r>
              <a:rPr kumimoji="0" lang="en-US" sz="1600" b="0" i="0" u="none" strike="noStrike" cap="none" normalizeH="0" dirty="0" smtClean="0">
                <a:ln>
                  <a:noFill/>
                </a:ln>
                <a:effectLst/>
                <a:latin typeface="Calibri" pitchFamily="34" charset="0"/>
                <a:ea typeface="Calibri" pitchFamily="34" charset="0"/>
                <a:cs typeface="Times New Roman" pitchFamily="18" charset="0"/>
              </a:rPr>
              <a:t> testing can be used in the acute setting to rule out or to confirm the diagnosis of HF among patients presenting with ambiguous S/S’s ; however, different decision point values must be used than in patients with </a:t>
            </a:r>
            <a:r>
              <a:rPr kumimoji="0" lang="en-US" sz="1600" b="0" i="0" u="none" strike="noStrike" cap="none" normalizeH="0" dirty="0" err="1" smtClean="0">
                <a:ln>
                  <a:noFill/>
                </a:ln>
                <a:effectLst/>
                <a:latin typeface="Calibri" pitchFamily="34" charset="0"/>
                <a:ea typeface="Calibri" pitchFamily="34" charset="0"/>
                <a:cs typeface="Times New Roman" pitchFamily="18" charset="0"/>
              </a:rPr>
              <a:t>eGFR</a:t>
            </a:r>
            <a:r>
              <a:rPr kumimoji="0" lang="en-US" sz="1600" b="0" i="0" u="none" strike="noStrike" cap="none" normalizeH="0" dirty="0" smtClean="0">
                <a:ln>
                  <a:noFill/>
                </a:ln>
                <a:effectLst/>
                <a:latin typeface="Calibri" pitchFamily="34" charset="0"/>
                <a:ea typeface="Calibri" pitchFamily="34" charset="0"/>
                <a:cs typeface="Times New Roman" pitchFamily="18" charset="0"/>
              </a:rPr>
              <a:t>  &lt; 60 (Level of evidence B).</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dirty="0" smtClean="0">
                <a:ln>
                  <a:noFill/>
                </a:ln>
                <a:effectLst/>
                <a:latin typeface="Calibri" pitchFamily="34" charset="0"/>
                <a:ea typeface="Calibri" pitchFamily="34" charset="0"/>
                <a:cs typeface="Times New Roman" pitchFamily="18" charset="0"/>
              </a:rPr>
              <a:t>Wu et al (2007)  Clinical Chemistry,  52(12) </a:t>
            </a:r>
            <a:endParaRPr kumimoji="0" lang="en-US" sz="1600" b="0" i="0" u="none" strike="noStrike" cap="none" normalizeH="0" dirty="0" smtClean="0">
              <a:ln>
                <a:noFill/>
              </a:ln>
              <a:effectLst/>
              <a:latin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208</Words>
  <Application>Microsoft Office PowerPoint</Application>
  <PresentationFormat>On-screen Show (4:3)</PresentationFormat>
  <Paragraphs>13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San Mateo Medical Center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jmichaud</dc:creator>
  <cp:lastModifiedBy>jmichaud</cp:lastModifiedBy>
  <cp:revision>1</cp:revision>
  <dcterms:created xsi:type="dcterms:W3CDTF">2012-09-25T17:58:26Z</dcterms:created>
  <dcterms:modified xsi:type="dcterms:W3CDTF">2012-09-25T18:04:22Z</dcterms:modified>
</cp:coreProperties>
</file>