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85" r:id="rId5"/>
    <p:sldId id="257" r:id="rId6"/>
    <p:sldId id="306" r:id="rId7"/>
    <p:sldId id="290" r:id="rId8"/>
    <p:sldId id="307" r:id="rId9"/>
    <p:sldId id="308" r:id="rId10"/>
    <p:sldId id="309" r:id="rId11"/>
    <p:sldId id="305" r:id="rId12"/>
    <p:sldId id="293" r:id="rId13"/>
    <p:sldId id="294" r:id="rId14"/>
    <p:sldId id="258" r:id="rId15"/>
    <p:sldId id="281" r:id="rId16"/>
    <p:sldId id="295" r:id="rId17"/>
    <p:sldId id="284" r:id="rId18"/>
    <p:sldId id="259" r:id="rId19"/>
    <p:sldId id="297" r:id="rId20"/>
    <p:sldId id="298" r:id="rId21"/>
    <p:sldId id="299" r:id="rId22"/>
    <p:sldId id="300" r:id="rId23"/>
    <p:sldId id="264" r:id="rId24"/>
    <p:sldId id="310" r:id="rId25"/>
    <p:sldId id="266" r:id="rId26"/>
    <p:sldId id="301" r:id="rId27"/>
    <p:sldId id="302" r:id="rId28"/>
    <p:sldId id="303" r:id="rId29"/>
    <p:sldId id="311" r:id="rId30"/>
    <p:sldId id="312" r:id="rId31"/>
    <p:sldId id="280" r:id="rId32"/>
    <p:sldId id="275" r:id="rId33"/>
    <p:sldId id="273" r:id="rId34"/>
    <p:sldId id="274" r:id="rId35"/>
    <p:sldId id="289" r:id="rId36"/>
    <p:sldId id="282" r:id="rId37"/>
    <p:sldId id="278" r:id="rId38"/>
    <p:sldId id="279" r:id="rId39"/>
    <p:sldId id="287" r:id="rId40"/>
    <p:sldId id="313"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230" autoAdjust="0"/>
  </p:normalViewPr>
  <p:slideViewPr>
    <p:cSldViewPr>
      <p:cViewPr>
        <p:scale>
          <a:sx n="60" d="100"/>
          <a:sy n="60" d="100"/>
        </p:scale>
        <p:origin x="-1046" y="-1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DC4C-1E43-44A3-B236-1D4428D287A2}" type="datetimeFigureOut">
              <a:rPr lang="en-US" smtClean="0"/>
              <a:t>12/22/2014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6570D-993B-4DA2-97C1-966ECE270D67}" type="slidenum">
              <a:rPr lang="en-US" smtClean="0"/>
              <a:t>‹#›</a:t>
            </a:fld>
            <a:endParaRPr lang="en-US"/>
          </a:p>
        </p:txBody>
      </p:sp>
    </p:spTree>
    <p:extLst>
      <p:ext uri="{BB962C8B-B14F-4D97-AF65-F5344CB8AC3E}">
        <p14:creationId xmlns:p14="http://schemas.microsoft.com/office/powerpoint/2010/main" val="150259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fr-CA" dirty="0" err="1" smtClean="0">
                <a:latin typeface="Imago"/>
              </a:rPr>
              <a:t>Explain</a:t>
            </a:r>
            <a:r>
              <a:rPr lang="fr-CA" dirty="0" smtClean="0">
                <a:latin typeface="Imago"/>
              </a:rPr>
              <a:t> the 3 components of the system </a:t>
            </a:r>
            <a:r>
              <a:rPr lang="fr-CA" dirty="0" err="1" smtClean="0">
                <a:latin typeface="Imago"/>
              </a:rPr>
              <a:t>emphasizing</a:t>
            </a:r>
            <a:r>
              <a:rPr lang="fr-CA" dirty="0" smtClean="0">
                <a:latin typeface="Imago"/>
              </a:rPr>
              <a:t> the </a:t>
            </a:r>
            <a:r>
              <a:rPr lang="fr-CA" dirty="0" err="1" smtClean="0">
                <a:latin typeface="Imago"/>
              </a:rPr>
              <a:t>charging</a:t>
            </a:r>
            <a:r>
              <a:rPr lang="fr-CA" dirty="0" smtClean="0">
                <a:latin typeface="Imago"/>
              </a:rPr>
              <a:t> </a:t>
            </a:r>
            <a:r>
              <a:rPr lang="fr-CA" dirty="0" err="1" smtClean="0">
                <a:latin typeface="Imago"/>
              </a:rPr>
              <a:t>function</a:t>
            </a:r>
            <a:r>
              <a:rPr lang="fr-CA" dirty="0" smtClean="0">
                <a:latin typeface="Imago"/>
              </a:rPr>
              <a:t> of the base unit.  </a:t>
            </a:r>
            <a:r>
              <a:rPr lang="fr-CA" dirty="0" err="1" smtClean="0">
                <a:latin typeface="Imago"/>
              </a:rPr>
              <a:t>Docking</a:t>
            </a:r>
            <a:r>
              <a:rPr lang="fr-CA" dirty="0" smtClean="0">
                <a:latin typeface="Imago"/>
              </a:rPr>
              <a:t> the ACI II on the base unit </a:t>
            </a:r>
            <a:r>
              <a:rPr lang="fr-CA" dirty="0" err="1" smtClean="0">
                <a:latin typeface="Imago"/>
              </a:rPr>
              <a:t>when</a:t>
            </a:r>
            <a:r>
              <a:rPr lang="fr-CA" dirty="0" smtClean="0">
                <a:latin typeface="Imago"/>
              </a:rPr>
              <a:t> not in use </a:t>
            </a:r>
            <a:r>
              <a:rPr lang="fr-CA" dirty="0" err="1" smtClean="0">
                <a:latin typeface="Imago"/>
              </a:rPr>
              <a:t>will</a:t>
            </a:r>
            <a:r>
              <a:rPr lang="fr-CA" dirty="0" smtClean="0">
                <a:latin typeface="Imago"/>
              </a:rPr>
              <a:t> </a:t>
            </a:r>
            <a:r>
              <a:rPr lang="fr-CA" dirty="0" err="1" smtClean="0">
                <a:latin typeface="Imago"/>
              </a:rPr>
              <a:t>ensure</a:t>
            </a:r>
            <a:r>
              <a:rPr lang="fr-CA" dirty="0" smtClean="0">
                <a:latin typeface="Imago"/>
              </a:rPr>
              <a:t> </a:t>
            </a:r>
            <a:r>
              <a:rPr lang="fr-CA" dirty="0" err="1" smtClean="0">
                <a:latin typeface="Imago"/>
              </a:rPr>
              <a:t>that</a:t>
            </a:r>
            <a:r>
              <a:rPr lang="fr-CA" dirty="0" smtClean="0">
                <a:latin typeface="Imago"/>
              </a:rPr>
              <a:t> the </a:t>
            </a:r>
            <a:r>
              <a:rPr lang="fr-CA" dirty="0" err="1" smtClean="0">
                <a:latin typeface="Imago"/>
              </a:rPr>
              <a:t>meter</a:t>
            </a:r>
            <a:r>
              <a:rPr lang="fr-CA" dirty="0" smtClean="0">
                <a:latin typeface="Imago"/>
              </a:rPr>
              <a:t> </a:t>
            </a:r>
            <a:r>
              <a:rPr lang="fr-CA" dirty="0" err="1" smtClean="0">
                <a:latin typeface="Imago"/>
              </a:rPr>
              <a:t>is</a:t>
            </a:r>
            <a:r>
              <a:rPr lang="fr-CA" dirty="0" smtClean="0">
                <a:latin typeface="Imago"/>
              </a:rPr>
              <a:t> </a:t>
            </a:r>
            <a:r>
              <a:rPr lang="fr-CA" dirty="0" err="1" smtClean="0">
                <a:latin typeface="Imago"/>
              </a:rPr>
              <a:t>operational</a:t>
            </a:r>
            <a:r>
              <a:rPr lang="fr-CA" dirty="0" smtClean="0">
                <a:latin typeface="Imago"/>
              </a:rPr>
              <a:t> </a:t>
            </a:r>
            <a:r>
              <a:rPr lang="fr-CA" dirty="0" err="1" smtClean="0">
                <a:latin typeface="Imago"/>
              </a:rPr>
              <a:t>when</a:t>
            </a:r>
            <a:r>
              <a:rPr lang="fr-CA" dirty="0" smtClean="0">
                <a:latin typeface="Imago"/>
              </a:rPr>
              <a:t> </a:t>
            </a:r>
            <a:r>
              <a:rPr lang="fr-CA" dirty="0" err="1" smtClean="0">
                <a:latin typeface="Imago"/>
              </a:rPr>
              <a:t>required</a:t>
            </a:r>
            <a:r>
              <a:rPr lang="fr-CA" dirty="0" smtClean="0">
                <a:latin typeface="Imago"/>
              </a:rPr>
              <a:t>. </a:t>
            </a:r>
            <a:r>
              <a:rPr lang="fr-CA" dirty="0" err="1" smtClean="0">
                <a:latin typeface="Imago"/>
              </a:rPr>
              <a:t>Inform</a:t>
            </a:r>
            <a:r>
              <a:rPr lang="fr-CA" dirty="0" smtClean="0">
                <a:latin typeface="Imago"/>
              </a:rPr>
              <a:t> 2 </a:t>
            </a:r>
            <a:r>
              <a:rPr lang="fr-CA" dirty="0" err="1" smtClean="0">
                <a:latin typeface="Imago"/>
              </a:rPr>
              <a:t>also</a:t>
            </a:r>
            <a:r>
              <a:rPr lang="fr-CA" dirty="0" smtClean="0">
                <a:latin typeface="Imago"/>
              </a:rPr>
              <a:t> in Wireless.</a:t>
            </a:r>
          </a:p>
          <a:p>
            <a:pPr>
              <a:spcBef>
                <a:spcPct val="50000"/>
              </a:spcBef>
            </a:pPr>
            <a:r>
              <a:rPr lang="fr-CA" dirty="0" smtClean="0">
                <a:latin typeface="Imago"/>
              </a:rPr>
              <a:t>6 </a:t>
            </a:r>
            <a:r>
              <a:rPr lang="fr-CA" dirty="0" err="1" smtClean="0">
                <a:latin typeface="Imago"/>
              </a:rPr>
              <a:t>hours</a:t>
            </a:r>
            <a:r>
              <a:rPr lang="fr-CA" dirty="0" smtClean="0">
                <a:latin typeface="Imago"/>
              </a:rPr>
              <a:t> to </a:t>
            </a:r>
            <a:r>
              <a:rPr lang="fr-CA" dirty="0" err="1" smtClean="0">
                <a:latin typeface="Imago"/>
              </a:rPr>
              <a:t>fully</a:t>
            </a:r>
            <a:r>
              <a:rPr lang="fr-CA" dirty="0" smtClean="0">
                <a:latin typeface="Imago"/>
              </a:rPr>
              <a:t> charge </a:t>
            </a:r>
            <a:r>
              <a:rPr lang="fr-CA" dirty="0" err="1" smtClean="0">
                <a:latin typeface="Imago"/>
              </a:rPr>
              <a:t>meter</a:t>
            </a:r>
            <a:r>
              <a:rPr lang="fr-CA" dirty="0" smtClean="0">
                <a:latin typeface="Imago"/>
              </a:rPr>
              <a:t>– </a:t>
            </a:r>
            <a:r>
              <a:rPr lang="en-CA" dirty="0" smtClean="0">
                <a:latin typeface="Imago"/>
              </a:rPr>
              <a:t>Ideally, meters should always stay in base units. From a fully dead battery, if placed back in the base unit, it takes about 60  minutes to charge it enough to run a test. But the meter can be used at any level of battery life, as it is charging.</a:t>
            </a:r>
            <a:br>
              <a:rPr lang="en-CA" dirty="0" smtClean="0">
                <a:latin typeface="Imago"/>
              </a:rPr>
            </a:br>
            <a:endParaRPr lang="en-CA" dirty="0" smtClean="0">
              <a:latin typeface="Imago"/>
            </a:endParaRPr>
          </a:p>
          <a:p>
            <a:pPr>
              <a:spcBef>
                <a:spcPct val="50000"/>
              </a:spcBef>
            </a:pPr>
            <a:r>
              <a:rPr lang="fr-CA" dirty="0" smtClean="0">
                <a:latin typeface="Imago"/>
              </a:rPr>
              <a:t>May use training guide to go over all 3 components in more </a:t>
            </a:r>
            <a:r>
              <a:rPr lang="fr-CA" dirty="0" err="1" smtClean="0">
                <a:latin typeface="Imago"/>
              </a:rPr>
              <a:t>detail</a:t>
            </a:r>
            <a:r>
              <a:rPr lang="fr-CA" dirty="0" smtClean="0">
                <a:latin typeface="Imago"/>
              </a:rPr>
              <a:t>, </a:t>
            </a:r>
            <a:r>
              <a:rPr lang="fr-CA" dirty="0" err="1" smtClean="0">
                <a:latin typeface="Imago"/>
              </a:rPr>
              <a:t>so</a:t>
            </a:r>
            <a:r>
              <a:rPr lang="fr-CA" dirty="0" smtClean="0">
                <a:latin typeface="Imago"/>
              </a:rPr>
              <a:t> not to miss </a:t>
            </a:r>
            <a:r>
              <a:rPr lang="fr-CA" dirty="0" err="1" smtClean="0">
                <a:latin typeface="Imago"/>
              </a:rPr>
              <a:t>any</a:t>
            </a:r>
            <a:r>
              <a:rPr lang="fr-CA" dirty="0" smtClean="0">
                <a:latin typeface="Imago"/>
              </a:rPr>
              <a:t> info.</a:t>
            </a:r>
          </a:p>
          <a:p>
            <a:r>
              <a:rPr lang="fr-CA" dirty="0" smtClean="0">
                <a:latin typeface="Imago"/>
              </a:rPr>
              <a:t>Code Key </a:t>
            </a:r>
            <a:r>
              <a:rPr lang="fr-CA" dirty="0" err="1" smtClean="0">
                <a:latin typeface="Imago"/>
              </a:rPr>
              <a:t>is</a:t>
            </a:r>
            <a:r>
              <a:rPr lang="fr-CA" dirty="0" smtClean="0">
                <a:latin typeface="Imago"/>
              </a:rPr>
              <a:t> not </a:t>
            </a:r>
            <a:r>
              <a:rPr lang="fr-CA" dirty="0" err="1" smtClean="0">
                <a:latin typeface="Imago"/>
              </a:rPr>
              <a:t>mentioned</a:t>
            </a:r>
            <a:r>
              <a:rPr lang="fr-CA" dirty="0" smtClean="0">
                <a:latin typeface="Imago"/>
              </a:rPr>
              <a:t> </a:t>
            </a:r>
            <a:r>
              <a:rPr lang="fr-CA" dirty="0" err="1" smtClean="0">
                <a:latin typeface="Imago"/>
              </a:rPr>
              <a:t>here</a:t>
            </a:r>
            <a:r>
              <a:rPr lang="fr-CA" dirty="0" smtClean="0">
                <a:latin typeface="Imago"/>
              </a:rPr>
              <a:t> as the training </a:t>
            </a:r>
            <a:r>
              <a:rPr lang="fr-CA" dirty="0" err="1" smtClean="0">
                <a:latin typeface="Imago"/>
              </a:rPr>
              <a:t>is</a:t>
            </a:r>
            <a:r>
              <a:rPr lang="fr-CA" dirty="0" smtClean="0">
                <a:latin typeface="Imago"/>
              </a:rPr>
              <a:t> </a:t>
            </a:r>
            <a:r>
              <a:rPr lang="fr-CA" dirty="0" err="1" smtClean="0">
                <a:latin typeface="Imago"/>
              </a:rPr>
              <a:t>geared</a:t>
            </a:r>
            <a:r>
              <a:rPr lang="fr-CA" dirty="0" smtClean="0">
                <a:latin typeface="Imago"/>
              </a:rPr>
              <a:t> to nursing end </a:t>
            </a:r>
            <a:r>
              <a:rPr lang="fr-CA" dirty="0" err="1" smtClean="0">
                <a:latin typeface="Imago"/>
              </a:rPr>
              <a:t>users</a:t>
            </a:r>
            <a:r>
              <a:rPr lang="fr-CA" dirty="0" smtClean="0">
                <a:latin typeface="Imago"/>
              </a:rPr>
              <a:t> and </a:t>
            </a:r>
            <a:r>
              <a:rPr lang="fr-CA" dirty="0" err="1" smtClean="0">
                <a:latin typeface="Imago"/>
              </a:rPr>
              <a:t>they</a:t>
            </a:r>
            <a:r>
              <a:rPr lang="fr-CA" dirty="0" smtClean="0">
                <a:latin typeface="Imago"/>
              </a:rPr>
              <a:t> </a:t>
            </a:r>
            <a:r>
              <a:rPr lang="fr-CA" dirty="0" err="1" smtClean="0">
                <a:latin typeface="Imago"/>
              </a:rPr>
              <a:t>will</a:t>
            </a:r>
            <a:r>
              <a:rPr lang="fr-CA" dirty="0" smtClean="0">
                <a:latin typeface="Imago"/>
              </a:rPr>
              <a:t> </a:t>
            </a:r>
            <a:r>
              <a:rPr lang="fr-CA" dirty="0" err="1" smtClean="0">
                <a:latin typeface="Imago"/>
              </a:rPr>
              <a:t>never</a:t>
            </a:r>
            <a:r>
              <a:rPr lang="fr-CA" dirty="0" smtClean="0">
                <a:latin typeface="Imago"/>
              </a:rPr>
              <a:t> </a:t>
            </a:r>
            <a:r>
              <a:rPr lang="fr-CA" dirty="0" err="1" smtClean="0">
                <a:latin typeface="Imago"/>
              </a:rPr>
              <a:t>see</a:t>
            </a:r>
            <a:r>
              <a:rPr lang="fr-CA" dirty="0" smtClean="0">
                <a:latin typeface="Imago"/>
              </a:rPr>
              <a:t> </a:t>
            </a:r>
            <a:r>
              <a:rPr lang="fr-CA" dirty="0" err="1" smtClean="0">
                <a:latin typeface="Imago"/>
              </a:rPr>
              <a:t>it</a:t>
            </a:r>
            <a:r>
              <a:rPr lang="fr-CA" dirty="0" smtClean="0">
                <a:latin typeface="Imago"/>
              </a:rPr>
              <a:t>, </a:t>
            </a:r>
            <a:r>
              <a:rPr lang="fr-CA" dirty="0" err="1" smtClean="0">
                <a:latin typeface="Imago"/>
              </a:rPr>
              <a:t>only</a:t>
            </a:r>
            <a:r>
              <a:rPr lang="fr-CA" dirty="0" smtClean="0">
                <a:latin typeface="Imago"/>
              </a:rPr>
              <a:t> </a:t>
            </a:r>
            <a:r>
              <a:rPr lang="fr-CA" dirty="0" err="1" smtClean="0">
                <a:latin typeface="Imago"/>
              </a:rPr>
              <a:t>POCCs</a:t>
            </a:r>
            <a:r>
              <a:rPr lang="fr-CA" dirty="0" smtClean="0">
                <a:latin typeface="Imago"/>
              </a:rPr>
              <a:t> use the code key </a:t>
            </a:r>
            <a:r>
              <a:rPr lang="fr-CA" dirty="0" err="1" smtClean="0">
                <a:latin typeface="Imago"/>
              </a:rPr>
              <a:t>reader</a:t>
            </a:r>
            <a:r>
              <a:rPr lang="fr-CA" dirty="0" smtClean="0">
                <a:latin typeface="Imago"/>
              </a:rPr>
              <a:t> to input the lot </a:t>
            </a:r>
            <a:r>
              <a:rPr lang="fr-CA" dirty="0" err="1" smtClean="0">
                <a:latin typeface="Imago"/>
              </a:rPr>
              <a:t>numbers</a:t>
            </a:r>
            <a:r>
              <a:rPr lang="fr-CA" dirty="0" smtClean="0">
                <a:latin typeface="Imago"/>
              </a:rPr>
              <a:t> of </a:t>
            </a:r>
            <a:r>
              <a:rPr lang="fr-CA" dirty="0" err="1" smtClean="0">
                <a:latin typeface="Imago"/>
              </a:rPr>
              <a:t>reagents</a:t>
            </a:r>
            <a:r>
              <a:rPr lang="fr-CA" dirty="0" smtClean="0">
                <a:latin typeface="Imago"/>
              </a:rPr>
              <a:t>.</a:t>
            </a:r>
          </a:p>
          <a:p>
            <a:endParaRPr lang="fr-CA" dirty="0" smtClean="0">
              <a:latin typeface="Imago"/>
            </a:endParaRPr>
          </a:p>
          <a:p>
            <a:endParaRPr lang="fr-CA" dirty="0" smtClean="0">
              <a:latin typeface="Imag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POCCs will program lots (both QC and Strip lots) to be used thru code key reader and RALS System. </a:t>
            </a:r>
          </a:p>
          <a:p>
            <a:r>
              <a:rPr lang="en-CA" dirty="0" smtClean="0">
                <a:latin typeface="Imago"/>
              </a:rPr>
              <a:t>System will not allow outside lots not programmed in system to be used. Error message will appear.</a:t>
            </a: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17</a:t>
            </a:fld>
            <a:endParaRPr lang="en-US"/>
          </a:p>
        </p:txBody>
      </p:sp>
    </p:spTree>
    <p:extLst>
      <p:ext uri="{BB962C8B-B14F-4D97-AF65-F5344CB8AC3E}">
        <p14:creationId xmlns:p14="http://schemas.microsoft.com/office/powerpoint/2010/main" val="80717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Imago"/>
              </a:rPr>
              <a:t>Sample size is 0.6 </a:t>
            </a:r>
            <a:r>
              <a:rPr lang="en-US" b="1" dirty="0" err="1" smtClean="0">
                <a:latin typeface="Imago"/>
              </a:rPr>
              <a:t>ul</a:t>
            </a:r>
            <a:endParaRPr lang="en-US" b="1" dirty="0" smtClean="0">
              <a:latin typeface="Imago"/>
            </a:endParaRPr>
          </a:p>
          <a:p>
            <a:r>
              <a:rPr lang="en-US" b="1" dirty="0" smtClean="0">
                <a:latin typeface="Imago"/>
              </a:rPr>
              <a:t>5 seconds to result</a:t>
            </a:r>
          </a:p>
          <a:p>
            <a:r>
              <a:rPr lang="en-US" b="1" dirty="0" smtClean="0">
                <a:latin typeface="Imago"/>
              </a:rPr>
              <a:t>Fill the target window completely-insufficient sample will give an error code</a:t>
            </a:r>
          </a:p>
          <a:p>
            <a:r>
              <a:rPr lang="en-US" b="1" dirty="0" smtClean="0">
                <a:latin typeface="Imago"/>
              </a:rPr>
              <a:t>Avoid placing meter at angle which allows </a:t>
            </a:r>
          </a:p>
          <a:p>
            <a:r>
              <a:rPr lang="en-US" b="1" dirty="0" smtClean="0">
                <a:latin typeface="Imago"/>
              </a:rPr>
              <a:t>blood (or QC) to drip into strip port opening.</a:t>
            </a:r>
          </a:p>
          <a:p>
            <a:endParaRPr lang="en-CA" b="1"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25</a:t>
            </a:fld>
            <a:endParaRPr lang="en-US"/>
          </a:p>
        </p:txBody>
      </p:sp>
    </p:spTree>
    <p:extLst>
      <p:ext uri="{BB962C8B-B14F-4D97-AF65-F5344CB8AC3E}">
        <p14:creationId xmlns:p14="http://schemas.microsoft.com/office/powerpoint/2010/main" val="329608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Rot="1" noChangeAspect="1" noChangeArrowheads="1" noTextEdit="1"/>
          </p:cNvSpPr>
          <p:nvPr>
            <p:ph type="sldImg"/>
          </p:nvPr>
        </p:nvSpPr>
        <p:spPr>
          <a:ln/>
        </p:spPr>
      </p:sp>
      <p:sp>
        <p:nvSpPr>
          <p:cNvPr id="447490"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ChangeArrowheads="1" noTextEdit="1"/>
          </p:cNvSpPr>
          <p:nvPr>
            <p:ph type="sldImg"/>
          </p:nvPr>
        </p:nvSpPr>
        <p:spPr>
          <a:ln/>
        </p:spPr>
      </p:sp>
      <p:sp>
        <p:nvSpPr>
          <p:cNvPr id="449538"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DF959-DA88-F642-96D7-152C9094B2AB}" type="slidenum">
              <a:rPr lang="en-US"/>
              <a:pPr/>
              <a:t>28</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a:buFontTx/>
              <a:buChar char="•"/>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6F969-478A-AC47-B968-0DF1E7377702}" type="slidenum">
              <a:rPr lang="en-US"/>
              <a:pPr/>
              <a:t>33</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a:buFontTx/>
              <a:buChar char="•"/>
            </a:pPr>
            <a:r>
              <a:rPr lang="en-GB" altLang="en-US" b="1" smtClean="0"/>
              <a:t>On/Off Button – </a:t>
            </a:r>
            <a:r>
              <a:rPr lang="en-GB" altLang="en-US" smtClean="0"/>
              <a:t>Press and hold down to display screen contents. Check that screen is full of icons and the segments that form the “8”s are intact. </a:t>
            </a:r>
          </a:p>
          <a:p>
            <a:r>
              <a:rPr lang="en-GB" altLang="en-US" smtClean="0"/>
              <a:t>Ensure all areas of the screen are clearly visible. Screen should be checked each time meter is switched on , minimum daily.</a:t>
            </a:r>
          </a:p>
          <a:p>
            <a:r>
              <a:rPr lang="en-GB" altLang="en-US" smtClean="0"/>
              <a:t>(meter may have been dropped and the screen may have been damaged / not display figures clearly e.g may display a 3 but should be an 8 – this could have implications to the treatment  given)</a:t>
            </a:r>
          </a:p>
          <a:p>
            <a:endParaRPr lang="en-GB" altLang="en-US" smtClean="0"/>
          </a:p>
          <a:p>
            <a:pPr>
              <a:buFontTx/>
              <a:buChar char="•"/>
            </a:pPr>
            <a:r>
              <a:rPr lang="en-GB" altLang="en-US" b="1" smtClean="0"/>
              <a:t>Memory Buttons – </a:t>
            </a:r>
            <a:r>
              <a:rPr lang="en-GB" altLang="en-US" smtClean="0"/>
              <a:t>Do not use memory function in clinical setting as not able to input patient identification into meter. This should NEVER be used in a professional setting.</a:t>
            </a:r>
          </a:p>
          <a:p>
            <a:endParaRPr lang="en-GB" altLang="en-US" smtClean="0"/>
          </a:p>
          <a:p>
            <a:pPr>
              <a:buFontTx/>
              <a:buChar char="•"/>
            </a:pPr>
            <a:r>
              <a:rPr lang="en-GB" altLang="en-US" b="1" smtClean="0"/>
              <a:t>Storage – </a:t>
            </a:r>
            <a:r>
              <a:rPr lang="en-GB" altLang="en-US" smtClean="0"/>
              <a:t>The meter and all associated consumables should be stored at room temperature. Avoid extremes of heat/cold.</a:t>
            </a:r>
          </a:p>
          <a:p>
            <a:pPr>
              <a:buFontTx/>
              <a:buChar char="•"/>
            </a:pPr>
            <a:endParaRPr lang="en-GB" altLang="en-US" smtClean="0"/>
          </a:p>
          <a:p>
            <a:pPr>
              <a:buFontTx/>
              <a:buChar char="•"/>
            </a:pPr>
            <a:r>
              <a:rPr lang="en-GB" altLang="en-US" b="1" smtClean="0"/>
              <a:t>Measuring Range – </a:t>
            </a:r>
            <a:r>
              <a:rPr lang="en-GB" altLang="en-US" smtClean="0"/>
              <a:t>0.6 – 33.3mmol/L</a:t>
            </a:r>
            <a:endParaRPr lang="en-GB" altLang="en-US" b="1" smtClean="0"/>
          </a:p>
          <a:p>
            <a:endParaRPr lang="en-US" alt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a:spcBef>
                <a:spcPct val="50000"/>
              </a:spcBef>
            </a:pPr>
            <a:r>
              <a:rPr lang="en-US" smtClean="0">
                <a:latin typeface="Imago"/>
              </a:rPr>
              <a:t>Test Strip Port:  Insert the test strip here – it is the ONLY opening on meter </a:t>
            </a:r>
          </a:p>
          <a:p>
            <a:pPr>
              <a:spcBef>
                <a:spcPct val="50000"/>
              </a:spcBef>
            </a:pPr>
            <a:r>
              <a:rPr lang="en-US" smtClean="0">
                <a:latin typeface="Imago"/>
              </a:rPr>
              <a:t>The integrated barcode scanner can be used to read operator and patient IDs, and reagent lot numbers (test strips and controls).-</a:t>
            </a:r>
            <a:r>
              <a:rPr lang="en-US" smtClean="0">
                <a:solidFill>
                  <a:schemeClr val="hlink"/>
                </a:solidFill>
                <a:latin typeface="Imago"/>
              </a:rPr>
              <a:t>Ensure that you don’t flash bar code scanner at eyes-yours or others.</a:t>
            </a:r>
          </a:p>
          <a:p>
            <a:r>
              <a:rPr lang="en-US" smtClean="0">
                <a:latin typeface="Imago"/>
              </a:rPr>
              <a:t>Touchscreen (touch-sensitive display):  This screen allows you to perform patient and controls tests, review results. To select any of these functions, simply touch the button on the screen.-</a:t>
            </a:r>
            <a:r>
              <a:rPr lang="en-US" smtClean="0">
                <a:solidFill>
                  <a:schemeClr val="hlink"/>
                </a:solidFill>
                <a:latin typeface="Imago"/>
              </a:rPr>
              <a:t>Use fingers only</a:t>
            </a:r>
            <a:endParaRPr lang="en-US" smtClean="0">
              <a:latin typeface="Imago"/>
            </a:endParaRPr>
          </a:p>
          <a:p>
            <a:r>
              <a:rPr lang="en-US" smtClean="0">
                <a:latin typeface="Imago"/>
              </a:rPr>
              <a:t>On/Off Button: Press this button to turn the meter on or off. In addition, you can activate or deactivate the backlight with this button.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289050" y="796925"/>
            <a:ext cx="4281488" cy="3211513"/>
          </a:xfrm>
          <a:ln/>
        </p:spPr>
      </p:sp>
      <p:sp>
        <p:nvSpPr>
          <p:cNvPr id="24578" name="Notes Placeholder 2"/>
          <p:cNvSpPr>
            <a:spLocks noGrp="1"/>
          </p:cNvSpPr>
          <p:nvPr>
            <p:ph type="body" idx="1"/>
          </p:nvPr>
        </p:nvSpPr>
        <p:spPr>
          <a:noFill/>
        </p:spPr>
        <p:txBody>
          <a:bodyPr/>
          <a:lstStyle/>
          <a:p>
            <a:r>
              <a:rPr lang="en-CA" smtClean="0">
                <a:latin typeface="Imago"/>
              </a:rPr>
              <a:t>The reset button should be used to correct unspecified errors when the meter is not responding for any reason, examples include when the screen freezes, or when an error code is encountered. The reset button is a REBOOT only, with no loss of patient data or meter configuration settings. </a:t>
            </a:r>
            <a:r>
              <a:rPr lang="en-US" smtClean="0">
                <a:latin typeface="Imago"/>
              </a:rPr>
              <a:t> </a:t>
            </a:r>
          </a:p>
          <a:p>
            <a:r>
              <a:rPr lang="en-US" smtClean="0">
                <a:latin typeface="Imago"/>
              </a:rPr>
              <a:t>However, if this is a reoccurring issue-meter should be sent to lab for investigation</a:t>
            </a:r>
          </a:p>
          <a:p>
            <a:r>
              <a:rPr lang="en-US" smtClean="0">
                <a:latin typeface="Imago"/>
              </a:rPr>
              <a:t>Wireless card reader information may be zone specific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fr-CA" smtClean="0">
                <a:latin typeface="Imago"/>
              </a:rPr>
              <a:t>Strips can be handled without any issue, although make sure cap is replaced as soon as possible after opening between each use. Strips are sensitive to extreme humidity. Strips are good until the expiration date, (opened or un-open)</a:t>
            </a:r>
            <a:r>
              <a:rPr lang="fr-CA" smtClean="0">
                <a:solidFill>
                  <a:schemeClr val="hlink"/>
                </a:solidFill>
                <a:latin typeface="Imago"/>
              </a:rPr>
              <a:t>  no need to date test strip vials!</a:t>
            </a:r>
          </a:p>
          <a:p>
            <a:endParaRPr lang="fr-CA" smtClean="0">
              <a:latin typeface="Imago"/>
            </a:endParaRPr>
          </a:p>
          <a:p>
            <a:r>
              <a:rPr lang="fr-CA" smtClean="0">
                <a:latin typeface="Imago"/>
              </a:rPr>
              <a:t>Explain that there are 2  levels of </a:t>
            </a:r>
            <a:r>
              <a:rPr lang="fr-CA" smtClean="0">
                <a:solidFill>
                  <a:schemeClr val="hlink"/>
                </a:solidFill>
                <a:latin typeface="Imago"/>
              </a:rPr>
              <a:t>controls ,Level 1 and 2</a:t>
            </a:r>
            <a:r>
              <a:rPr lang="fr-CA" smtClean="0">
                <a:latin typeface="Imago"/>
              </a:rPr>
              <a:t> and that the solutions are stable at room temp up to 3 months after opening the vial or through the expiration date, whatever comes first. </a:t>
            </a:r>
            <a:r>
              <a:rPr lang="fr-CA" b="1" smtClean="0">
                <a:latin typeface="Imago"/>
              </a:rPr>
              <a:t>Write opening date on vials</a:t>
            </a:r>
            <a:r>
              <a:rPr lang="fr-CA" smtClean="0">
                <a:latin typeface="Imago"/>
              </a:rPr>
              <a:t>.</a:t>
            </a:r>
          </a:p>
          <a:p>
            <a:r>
              <a:rPr lang="fr-CA" smtClean="0">
                <a:latin typeface="Imago"/>
              </a:rPr>
              <a:t>Blue dye in control solutions-will stain clothing</a:t>
            </a:r>
            <a:endParaRPr lang="en-US" smtClean="0">
              <a:latin typeface="Imag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a:buFontTx/>
              <a:buChar char="•"/>
            </a:pPr>
            <a:r>
              <a:rPr lang="en-GB" altLang="en-US" b="1" smtClean="0"/>
              <a:t>Test Strip – </a:t>
            </a:r>
            <a:r>
              <a:rPr lang="en-GB" altLang="en-US" smtClean="0"/>
              <a:t>Is robust and can be handled as long as hands are clean, dry &amp; free from alcohol gel. They are dosed at the tip of the strip. (End dosing strip).</a:t>
            </a:r>
          </a:p>
          <a:p>
            <a:pPr>
              <a:buFontTx/>
              <a:buChar char="•"/>
            </a:pPr>
            <a:r>
              <a:rPr lang="en-GB" altLang="en-US" b="1" smtClean="0"/>
              <a:t>You must ensure when applying blood/QC solution that the yellow test pad is completely covered for accurate results.</a:t>
            </a:r>
            <a:endParaRPr lang="en-GB" altLang="en-US" smtClean="0"/>
          </a:p>
          <a:p>
            <a:pPr>
              <a:buFontTx/>
              <a:buChar char="•"/>
            </a:pPr>
            <a:r>
              <a:rPr lang="en-GB" altLang="en-US" b="1" smtClean="0"/>
              <a:t>Storage of test strips: </a:t>
            </a:r>
            <a:r>
              <a:rPr lang="en-GB" altLang="en-US" smtClean="0"/>
              <a:t>The lid must be kept firmly closed on the pot as exposure to heat &amp; humidity can cause the test strips to give inaccurate results. If the lid is left off – dispose of the pot of test strips. Performa test strip pot has a flip top lid to prevent lid becoming stuck in the workstation!</a:t>
            </a:r>
          </a:p>
          <a:p>
            <a:pPr>
              <a:buFontTx/>
              <a:buChar char="•"/>
            </a:pPr>
            <a:r>
              <a:rPr lang="en-GB" altLang="en-US" b="1" smtClean="0"/>
              <a:t>Validation before use – </a:t>
            </a:r>
            <a:r>
              <a:rPr lang="en-GB" altLang="en-US" smtClean="0"/>
              <a:t>On insertion of the test strip you must validate that the 3 digit code on the pot of test strips corresponds with the code displayed on the screen of the meter before performing a test.</a:t>
            </a:r>
          </a:p>
          <a:p>
            <a:pPr>
              <a:buFontTx/>
              <a:buChar char="•"/>
            </a:pPr>
            <a:r>
              <a:rPr lang="en-GB" altLang="en-US" smtClean="0"/>
              <a:t>Check expiry date of test strips before use.</a:t>
            </a:r>
          </a:p>
          <a:p>
            <a:pPr>
              <a:buFontTx/>
              <a:buChar char="•"/>
            </a:pPr>
            <a:r>
              <a:rPr lang="en-GB" altLang="en-US" b="1" smtClean="0"/>
              <a:t>Uderdose detection</a:t>
            </a:r>
            <a:r>
              <a:rPr lang="en-GB" altLang="en-US" smtClean="0"/>
              <a:t> (error code E4) prevents using a strip with insufficient sample.</a:t>
            </a:r>
          </a:p>
          <a:p>
            <a:pPr>
              <a:buFontTx/>
              <a:buChar char="•"/>
            </a:pPr>
            <a:r>
              <a:rPr lang="en-GB" altLang="en-US" smtClean="0"/>
              <a:t>The Performa strip also compensates for temperature, humidity &amp; Haematocrit – gives error messages if unable to compensate.</a:t>
            </a:r>
          </a:p>
          <a:p>
            <a:pPr>
              <a:buFontTx/>
              <a:buChar char="•"/>
            </a:pPr>
            <a:r>
              <a:rPr lang="en-GB" altLang="en-US" smtClean="0"/>
              <a:t>The Performa strip also detects sample type: blood /QC</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latin typeface="Imago"/>
              </a:rPr>
              <a:t>The battery icon shows the current battery level. A completely filled icon indicates a fully charged battery, and a partial charge is displayed as a partially filled battery icon .</a:t>
            </a:r>
          </a:p>
          <a:p>
            <a:pPr>
              <a:buFontTx/>
              <a:buChar char="•"/>
            </a:pPr>
            <a:r>
              <a:rPr lang="en-US" dirty="0" smtClean="0">
                <a:latin typeface="Imago"/>
              </a:rPr>
              <a:t>If during </a:t>
            </a:r>
            <a:r>
              <a:rPr lang="en-US" dirty="0" smtClean="0">
                <a:solidFill>
                  <a:schemeClr val="hlink"/>
                </a:solidFill>
                <a:latin typeface="Imago"/>
              </a:rPr>
              <a:t>meter</a:t>
            </a:r>
            <a:r>
              <a:rPr lang="en-US" dirty="0" smtClean="0">
                <a:latin typeface="Imago"/>
              </a:rPr>
              <a:t> self-check an error is detected, the appropriate error message appears on-screen.</a:t>
            </a:r>
          </a:p>
          <a:p>
            <a:endParaRPr lang="en-US" dirty="0" smtClean="0">
              <a:latin typeface="Imago"/>
            </a:endParaRPr>
          </a:p>
          <a:p>
            <a:pPr>
              <a:buFontTx/>
              <a:buChar char="•"/>
            </a:pPr>
            <a:endParaRPr lang="en-US"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9</a:t>
            </a:fld>
            <a:endParaRPr lang="en-US"/>
          </a:p>
        </p:txBody>
      </p:sp>
    </p:spTree>
    <p:extLst>
      <p:ext uri="{BB962C8B-B14F-4D97-AF65-F5344CB8AC3E}">
        <p14:creationId xmlns:p14="http://schemas.microsoft.com/office/powerpoint/2010/main" val="423427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Scanner icon is white when in “Scan Ready” mode.  Icon turns black when in “Scan mode” – only 10 seconds. If barcode to be scanned has not been read by meter in that timeframe,  operator must wait till scanner is in white “Scan Ready” mode again, then try to scan again.</a:t>
            </a:r>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10</a:t>
            </a:fld>
            <a:endParaRPr lang="en-US"/>
          </a:p>
        </p:txBody>
      </p:sp>
    </p:spTree>
    <p:extLst>
      <p:ext uri="{BB962C8B-B14F-4D97-AF65-F5344CB8AC3E}">
        <p14:creationId xmlns:p14="http://schemas.microsoft.com/office/powerpoint/2010/main" val="397980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C3E66-38BF-474D-A452-E66C50F08280}" type="slidenum">
              <a:rPr lang="en-US"/>
              <a:pPr/>
              <a:t>12</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a:t>Page </a:t>
            </a:r>
            <a:fld id="{FE3D5EDD-5BCB-4ACC-92B9-91287561E233}" type="slidenum">
              <a:rPr lang="en-US"/>
              <a:pPr>
                <a:defRPr/>
              </a:pPr>
              <a:t>‹#›</a:t>
            </a:fld>
            <a:r>
              <a:rPr lang="en-US"/>
              <a:t> </a:t>
            </a:r>
          </a:p>
        </p:txBody>
      </p:sp>
    </p:spTree>
    <p:extLst>
      <p:ext uri="{BB962C8B-B14F-4D97-AF65-F5344CB8AC3E}">
        <p14:creationId xmlns:p14="http://schemas.microsoft.com/office/powerpoint/2010/main" val="5730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15B214F-957C-4D27-8C05-FE1097F25151}" type="slidenum">
              <a:rPr lang="en-US"/>
              <a:pPr>
                <a:defRPr/>
              </a:pPr>
              <a:t>‹#›</a:t>
            </a:fld>
            <a:endParaRPr lang="en-US"/>
          </a:p>
        </p:txBody>
      </p:sp>
    </p:spTree>
    <p:extLst>
      <p:ext uri="{BB962C8B-B14F-4D97-AF65-F5344CB8AC3E}">
        <p14:creationId xmlns:p14="http://schemas.microsoft.com/office/powerpoint/2010/main" val="269315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a:t>Page </a:t>
            </a:r>
            <a:fld id="{BEC8EA70-7F4A-4F14-9495-541D36378696}" type="slidenum">
              <a:rPr lang="en-US"/>
              <a:pPr>
                <a:defRPr/>
              </a:pPr>
              <a:t>‹#›</a:t>
            </a:fld>
            <a:r>
              <a:rPr lang="en-US"/>
              <a:t> </a:t>
            </a:r>
          </a:p>
        </p:txBody>
      </p:sp>
    </p:spTree>
    <p:extLst>
      <p:ext uri="{BB962C8B-B14F-4D97-AF65-F5344CB8AC3E}">
        <p14:creationId xmlns:p14="http://schemas.microsoft.com/office/powerpoint/2010/main" val="405591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0492" name="Rectangle 12"/>
          <p:cNvSpPr>
            <a:spLocks noGrp="1" noChangeArrowheads="1"/>
          </p:cNvSpPr>
          <p:nvPr>
            <p:ph type="ctrTitle"/>
          </p:nvPr>
        </p:nvSpPr>
        <p:spPr>
          <a:xfrm>
            <a:off x="990600" y="1676400"/>
            <a:ext cx="7772400" cy="1462088"/>
          </a:xfrm>
        </p:spPr>
        <p:txBody>
          <a:bodyPr/>
          <a:lstStyle>
            <a:lvl1pPr>
              <a:defRPr b="1">
                <a:effectLst>
                  <a:outerShdw blurRad="38100" dist="38100" dir="2700000" algn="tl">
                    <a:srgbClr val="000000">
                      <a:alpha val="43137"/>
                    </a:srgbClr>
                  </a:outerShdw>
                </a:effectLst>
              </a:defRPr>
            </a:lvl1pPr>
          </a:lstStyle>
          <a:p>
            <a:pPr lvl="0"/>
            <a:r>
              <a:rPr lang="en-US" noProof="0" dirty="0" smtClean="0"/>
              <a:t>Click to edit Master title style</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14"/>
          <p:cNvSpPr>
            <a:spLocks noGrp="1" noChangeArrowheads="1"/>
          </p:cNvSpPr>
          <p:nvPr>
            <p:ph type="dt" sz="half" idx="10"/>
          </p:nvPr>
        </p:nvSpPr>
        <p:spPr>
          <a:xfrm>
            <a:off x="990600" y="6248400"/>
            <a:ext cx="1905000" cy="457200"/>
          </a:xfrm>
        </p:spPr>
        <p:txBody>
          <a:bodyPr/>
          <a:lstStyle>
            <a:lvl1pPr eaLnBrk="0" hangingPunct="0">
              <a:defRPr>
                <a:solidFill>
                  <a:schemeClr val="bg2"/>
                </a:solidFill>
              </a:defRPr>
            </a:lvl1pPr>
          </a:lstStyle>
          <a:p>
            <a:pPr>
              <a:defRPr/>
            </a:pPr>
            <a:endParaRPr lang="en-US"/>
          </a:p>
        </p:txBody>
      </p:sp>
      <p:sp>
        <p:nvSpPr>
          <p:cNvPr id="5" name="Rectangle 15"/>
          <p:cNvSpPr>
            <a:spLocks noGrp="1" noChangeArrowheads="1"/>
          </p:cNvSpPr>
          <p:nvPr>
            <p:ph type="ftr" sz="quarter" idx="11"/>
          </p:nvPr>
        </p:nvSpPr>
        <p:spPr>
          <a:xfrm>
            <a:off x="3429000" y="6248400"/>
            <a:ext cx="2895600" cy="457200"/>
          </a:xfrm>
        </p:spPr>
        <p:txBody>
          <a:bodyPr/>
          <a:lstStyle>
            <a:lvl1pPr eaLnBrk="0" hangingPunct="0">
              <a:defRPr>
                <a:solidFill>
                  <a:schemeClr val="bg2"/>
                </a:solidFill>
              </a:defRPr>
            </a:lvl1pPr>
          </a:lstStyle>
          <a:p>
            <a:pPr>
              <a:defRPr/>
            </a:pPr>
            <a:endParaRPr lang="en-US"/>
          </a:p>
        </p:txBody>
      </p:sp>
      <p:sp>
        <p:nvSpPr>
          <p:cNvPr id="6" name="Rectangle 16"/>
          <p:cNvSpPr>
            <a:spLocks noGrp="1" noChangeArrowheads="1"/>
          </p:cNvSpPr>
          <p:nvPr>
            <p:ph type="sldNum" sz="quarter" idx="12"/>
          </p:nvPr>
        </p:nvSpPr>
        <p:spPr>
          <a:xfrm>
            <a:off x="6858000" y="6248400"/>
            <a:ext cx="1905000" cy="457200"/>
          </a:xfrm>
        </p:spPr>
        <p:txBody>
          <a:bodyPr/>
          <a:lstStyle>
            <a:lvl1pPr eaLnBrk="0" hangingPunct="0">
              <a:defRPr>
                <a:solidFill>
                  <a:schemeClr val="bg2"/>
                </a:solidFill>
              </a:defRPr>
            </a:lvl1pPr>
          </a:lstStyle>
          <a:p>
            <a:pPr>
              <a:defRPr/>
            </a:pPr>
            <a:fld id="{3543CB58-2171-417E-9508-C90178B9561A}" type="slidenum">
              <a:rPr lang="en-US"/>
              <a:pPr>
                <a:defRPr/>
              </a:pPr>
              <a:t>‹#›</a:t>
            </a:fld>
            <a:endParaRPr lang="en-US"/>
          </a:p>
        </p:txBody>
      </p:sp>
    </p:spTree>
    <p:extLst>
      <p:ext uri="{BB962C8B-B14F-4D97-AF65-F5344CB8AC3E}">
        <p14:creationId xmlns:p14="http://schemas.microsoft.com/office/powerpoint/2010/main" val="206228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F720F5CA-7A6D-48E4-BDDE-443E65445F01}" type="slidenum">
              <a:rPr lang="en-US"/>
              <a:pPr>
                <a:defRPr/>
              </a:pPr>
              <a:t>‹#›</a:t>
            </a:fld>
            <a:endParaRPr lang="en-US"/>
          </a:p>
        </p:txBody>
      </p:sp>
    </p:spTree>
    <p:extLst>
      <p:ext uri="{BB962C8B-B14F-4D97-AF65-F5344CB8AC3E}">
        <p14:creationId xmlns:p14="http://schemas.microsoft.com/office/powerpoint/2010/main" val="186135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Content Placeholder 11" descr="Background_Grid_Larg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3" descr="Army_Medicine_Logo_2012_Vertical_Large_V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6450" y="762000"/>
            <a:ext cx="499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p:cNvSpPr>
            <a:spLocks noGrp="1"/>
          </p:cNvSpPr>
          <p:nvPr>
            <p:ph type="dt" sz="half" idx="10"/>
          </p:nvPr>
        </p:nvSpPr>
        <p:spPr/>
        <p:txBody>
          <a:bodyPr/>
          <a:lstStyle>
            <a:lvl1pPr eaLnBrk="0" hangingPunct="0">
              <a:defRPr>
                <a:solidFill>
                  <a:schemeClr val="tx1">
                    <a:tint val="75000"/>
                  </a:schemeClr>
                </a:solidFill>
              </a:defRPr>
            </a:lvl1pPr>
          </a:lstStyle>
          <a:p>
            <a:pPr>
              <a:defRPr/>
            </a:pPr>
            <a:endParaRPr lang="en-US"/>
          </a:p>
        </p:txBody>
      </p:sp>
      <p:sp>
        <p:nvSpPr>
          <p:cNvPr id="5" name="Footer Placeholder 3"/>
          <p:cNvSpPr>
            <a:spLocks noGrp="1"/>
          </p:cNvSpPr>
          <p:nvPr>
            <p:ph type="ftr" sz="quarter" idx="11"/>
          </p:nvPr>
        </p:nvSpPr>
        <p:spPr/>
        <p:txBody>
          <a:bodyPr/>
          <a:lstStyle>
            <a:lvl1pPr eaLnBrk="0" hangingPunct="0">
              <a:defRPr>
                <a:solidFill>
                  <a:schemeClr val="tx1">
                    <a:tint val="75000"/>
                  </a:schemeClr>
                </a:solidFill>
              </a:defRPr>
            </a:lvl1pPr>
          </a:lstStyle>
          <a:p>
            <a:pPr>
              <a:defRPr/>
            </a:pPr>
            <a:endParaRPr lang="en-US"/>
          </a:p>
        </p:txBody>
      </p:sp>
      <p:sp>
        <p:nvSpPr>
          <p:cNvPr id="6" name="Slide Number Placeholder 4"/>
          <p:cNvSpPr>
            <a:spLocks noGrp="1"/>
          </p:cNvSpPr>
          <p:nvPr>
            <p:ph type="sldNum" sz="quarter" idx="12"/>
          </p:nvPr>
        </p:nvSpPr>
        <p:spPr/>
        <p:txBody>
          <a:bodyPr/>
          <a:lstStyle>
            <a:lvl1pPr eaLnBrk="0" hangingPunct="0">
              <a:defRPr>
                <a:solidFill>
                  <a:schemeClr val="tx1">
                    <a:tint val="75000"/>
                  </a:schemeClr>
                </a:solidFill>
              </a:defRPr>
            </a:lvl1pPr>
          </a:lstStyle>
          <a:p>
            <a:pPr>
              <a:defRPr/>
            </a:pPr>
            <a:r>
              <a:rPr lang="en-US"/>
              <a:t>Page </a:t>
            </a:r>
            <a:fld id="{10135ACF-516B-4148-9B71-DCAC54E1894A}" type="slidenum">
              <a:rPr lang="en-US"/>
              <a:pPr>
                <a:defRPr/>
              </a:pPr>
              <a:t>‹#›</a:t>
            </a:fld>
            <a:endParaRPr lang="en-US"/>
          </a:p>
        </p:txBody>
      </p:sp>
    </p:spTree>
    <p:extLst>
      <p:ext uri="{BB962C8B-B14F-4D97-AF65-F5344CB8AC3E}">
        <p14:creationId xmlns:p14="http://schemas.microsoft.com/office/powerpoint/2010/main" val="66959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3" name="shpPlaceholderNumber"/>
          <p:cNvSpPr>
            <a:spLocks noGrp="1" noChangeArrowheads="1"/>
          </p:cNvSpPr>
          <p:nvPr>
            <p:ph type="sldNum" sz="quarter" idx="11"/>
          </p:nvPr>
        </p:nvSpPr>
        <p:spPr>
          <a:ln/>
        </p:spPr>
        <p:txBody>
          <a:bodyPr/>
          <a:lstStyle>
            <a:lvl1pPr>
              <a:defRPr/>
            </a:lvl1pPr>
          </a:lstStyle>
          <a:p>
            <a:pPr>
              <a:defRPr/>
            </a:pPr>
            <a:fld id="{8BB2B8F0-3811-40DC-8619-CD6926E1A411}" type="slidenum">
              <a:rPr lang="en-GB" altLang="en-US"/>
              <a:pPr>
                <a:defRPr/>
              </a:pPr>
              <a:t>‹#›</a:t>
            </a:fld>
            <a:endParaRPr lang="en-GB" altLang="en-US"/>
          </a:p>
        </p:txBody>
      </p:sp>
      <p:sp>
        <p:nvSpPr>
          <p:cNvPr id="4"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2578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7120" y="428625"/>
            <a:ext cx="6751026"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7120" y="1806575"/>
            <a:ext cx="4106008" cy="4471988"/>
          </a:xfrm>
        </p:spPr>
        <p:txBody>
          <a:bodyPr/>
          <a:lstStyle/>
          <a:p>
            <a:pPr lvl="0"/>
            <a:endParaRPr lang="en-US" noProof="0" smtClean="0"/>
          </a:p>
        </p:txBody>
      </p:sp>
      <p:sp>
        <p:nvSpPr>
          <p:cNvPr id="4" name="Text Placeholder 3"/>
          <p:cNvSpPr>
            <a:spLocks noGrp="1"/>
          </p:cNvSpPr>
          <p:nvPr>
            <p:ph type="body" sz="half" idx="2"/>
          </p:nvPr>
        </p:nvSpPr>
        <p:spPr>
          <a:xfrm>
            <a:off x="4643804" y="1806575"/>
            <a:ext cx="4107473"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DF15790C-0ABE-4833-964B-EF0D4CE8710F}" type="slidenum">
              <a:rPr lang="en-GB" altLang="en-US"/>
              <a:pPr>
                <a:defRPr/>
              </a:pPr>
              <a:t>‹#›</a:t>
            </a:fld>
            <a:endParaRPr lang="en-GB" altLang="en-US"/>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99799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7120" y="1806575"/>
            <a:ext cx="4106008"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804" y="1806575"/>
            <a:ext cx="4107473"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E86B3632-60C2-4322-A55E-ED494D33C605}" type="slidenum">
              <a:rPr lang="en-GB" altLang="en-US"/>
              <a:pPr>
                <a:defRPr/>
              </a:pPr>
              <a:t>‹#›</a:t>
            </a:fld>
            <a:endParaRPr lang="en-GB" altLang="en-US"/>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96489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E27224B-B600-4DA4-A04A-D6D9B1618044}" type="slidenum">
              <a:rPr lang="en-US"/>
              <a:pPr>
                <a:defRPr/>
              </a:pPr>
              <a:t>‹#›</a:t>
            </a:fld>
            <a:endParaRPr lang="en-US"/>
          </a:p>
        </p:txBody>
      </p:sp>
    </p:spTree>
    <p:extLst>
      <p:ext uri="{BB962C8B-B14F-4D97-AF65-F5344CB8AC3E}">
        <p14:creationId xmlns:p14="http://schemas.microsoft.com/office/powerpoint/2010/main" val="37734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PPT SubPages Header-0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8" y="0"/>
            <a:ext cx="9123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r>
              <a:rPr lang="en-US"/>
              <a:t>Page </a:t>
            </a:r>
            <a:fld id="{DE0C8039-9F97-4460-BB5F-59850CDAF429}" type="slidenum">
              <a:rPr lang="en-US"/>
              <a:pPr>
                <a:defRPr/>
              </a:pPr>
              <a:t>‹#›</a:t>
            </a:fld>
            <a:endParaRPr lang="en-US"/>
          </a:p>
        </p:txBody>
      </p:sp>
      <p:sp>
        <p:nvSpPr>
          <p:cNvPr id="8" name="Rectangle 6"/>
          <p:cNvSpPr txBox="1">
            <a:spLocks noChangeArrowheads="1"/>
          </p:cNvSpPr>
          <p:nvPr/>
        </p:nvSpPr>
        <p:spPr bwMode="auto">
          <a:xfrm>
            <a:off x="6588125" y="6589713"/>
            <a:ext cx="1177925" cy="339725"/>
          </a:xfrm>
          <a:prstGeom prst="rect">
            <a:avLst/>
          </a:prstGeom>
          <a:noFill/>
          <a:ln w="9525">
            <a:noFill/>
            <a:miter lim="800000"/>
            <a:headEnd/>
            <a:tailEnd/>
          </a:ln>
          <a:effectLst/>
        </p:spPr>
        <p:txBody>
          <a:bodyPr lIns="91416" tIns="45708" rIns="91416" bIns="45708"/>
          <a:lstStyle>
            <a:lvl1pPr algn="r">
              <a:defRPr sz="1100"/>
            </a:lvl1pPr>
          </a:lstStyle>
          <a:p>
            <a:pPr eaLnBrk="1" fontAlgn="auto" hangingPunct="1">
              <a:spcBef>
                <a:spcPts val="0"/>
              </a:spcBef>
              <a:spcAft>
                <a:spcPts val="0"/>
              </a:spcAft>
              <a:defRPr/>
            </a:pPr>
            <a:r>
              <a:rPr lang="en-US" dirty="0" smtClean="0">
                <a:solidFill>
                  <a:prstClr val="black"/>
                </a:solidFill>
                <a:latin typeface="Calibri"/>
              </a:rPr>
              <a:t>Slide </a:t>
            </a:r>
            <a:fld id="{71D148F3-E35A-4C9D-ADF4-4902DDB8C609}" type="slidenum">
              <a:rPr lang="en-US" smtClean="0">
                <a:solidFill>
                  <a:prstClr val="black"/>
                </a:solidFill>
                <a:latin typeface="Calibri"/>
              </a:rPr>
              <a:pPr eaLnBrk="1" fontAlgn="auto" hangingPunct="1">
                <a:spcBef>
                  <a:spcPts val="0"/>
                </a:spcBef>
                <a:spcAft>
                  <a:spcPts val="0"/>
                </a:spcAft>
                <a:defRPr/>
              </a:pPr>
              <a:t>‹#›</a:t>
            </a:fld>
            <a:r>
              <a:rPr lang="en-US" dirty="0" smtClean="0">
                <a:solidFill>
                  <a:prstClr val="black"/>
                </a:solidFill>
                <a:latin typeface="Calibri"/>
              </a:rPr>
              <a:t> of  </a:t>
            </a:r>
            <a:endParaRPr lang="en-US" dirty="0">
              <a:solidFill>
                <a:prstClr val="black"/>
              </a:solidFill>
              <a:latin typeface="Calibri"/>
            </a:endParaRPr>
          </a:p>
        </p:txBody>
      </p:sp>
      <p:sp>
        <p:nvSpPr>
          <p:cNvPr id="1032" name="Rectangle 29"/>
          <p:cNvSpPr>
            <a:spLocks noChangeArrowheads="1"/>
          </p:cNvSpPr>
          <p:nvPr/>
        </p:nvSpPr>
        <p:spPr bwMode="auto">
          <a:xfrm>
            <a:off x="1588" y="6637338"/>
            <a:ext cx="28543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800" b="1">
                <a:solidFill>
                  <a:srgbClr val="000000"/>
                </a:solidFill>
                <a:latin typeface="Calibri" pitchFamily="34" charset="0"/>
              </a:rPr>
              <a:t>Name/Office Symbol/(703) XXX-XXX (DSN XXX) / email address</a:t>
            </a:r>
          </a:p>
        </p:txBody>
      </p:sp>
      <p:pic>
        <p:nvPicPr>
          <p:cNvPr id="103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r="9091"/>
          <a:stretch>
            <a:fillRect/>
          </a:stretch>
        </p:blipFill>
        <p:spPr bwMode="auto">
          <a:xfrm>
            <a:off x="0" y="665003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5"/>
          <p:cNvGrpSpPr>
            <a:grpSpLocks/>
          </p:cNvGrpSpPr>
          <p:nvPr/>
        </p:nvGrpSpPr>
        <p:grpSpPr bwMode="auto">
          <a:xfrm>
            <a:off x="8153400" y="76200"/>
            <a:ext cx="914400" cy="914400"/>
            <a:chOff x="5410200" y="5029200"/>
            <a:chExt cx="1219200" cy="1219200"/>
          </a:xfrm>
        </p:grpSpPr>
        <p:sp>
          <p:nvSpPr>
            <p:cNvPr id="1036" name="Oval 3"/>
            <p:cNvSpPr>
              <a:spLocks noChangeArrowheads="1"/>
            </p:cNvSpPr>
            <p:nvPr/>
          </p:nvSpPr>
          <p:spPr bwMode="auto">
            <a:xfrm>
              <a:off x="5441951" y="5069417"/>
              <a:ext cx="1178983" cy="1121833"/>
            </a:xfrm>
            <a:prstGeom prst="ellipse">
              <a:avLst/>
            </a:prstGeom>
            <a:solidFill>
              <a:srgbClr val="CCCCCC"/>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solidFill>
                  <a:srgbClr val="000000"/>
                </a:solidFill>
                <a:latin typeface="Calibri" pitchFamily="34" charset="0"/>
              </a:endParaRPr>
            </a:p>
          </p:txBody>
        </p:sp>
        <p:pic>
          <p:nvPicPr>
            <p:cNvPr id="1037" name="Picture 4" descr="1_Logo PMS"/>
            <p:cNvPicPr>
              <a:picLocks noChangeAspect="1" noChangeArrowheads="1"/>
            </p:cNvPicPr>
            <p:nvPr/>
          </p:nvPicPr>
          <p:blipFill>
            <a:blip r:embed="rId14">
              <a:extLst>
                <a:ext uri="{28A0092B-C50C-407E-A947-70E740481C1C}">
                  <a14:useLocalDpi xmlns:a14="http://schemas.microsoft.com/office/drawing/2010/main" val="0"/>
                </a:ext>
              </a:extLst>
            </a:blip>
            <a:srcRect l="5882" t="5556" b="5556"/>
            <a:stretch>
              <a:fillRect/>
            </a:stretch>
          </p:blipFill>
          <p:spPr bwMode="auto">
            <a:xfrm>
              <a:off x="5410200" y="5029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035" name="Title Placeholder 1"/>
          <p:cNvSpPr>
            <a:spLocks noGrp="1"/>
          </p:cNvSpPr>
          <p:nvPr>
            <p:ph type="title"/>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49883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676400"/>
            <a:ext cx="7772400" cy="2895600"/>
          </a:xfrm>
        </p:spPr>
        <p:txBody>
          <a:bodyPr/>
          <a:lstStyle/>
          <a:p>
            <a:pPr eaLnBrk="1" hangingPunct="1">
              <a:defRPr/>
            </a:pPr>
            <a:r>
              <a:rPr lang="en-US" altLang="en-US" sz="4000" dirty="0" smtClean="0"/>
              <a:t>Point of Care Testing:</a:t>
            </a:r>
            <a:br>
              <a:rPr lang="en-US" altLang="en-US" sz="4000" dirty="0" smtClean="0"/>
            </a:br>
            <a:r>
              <a:rPr lang="en-US" sz="4000" dirty="0"/>
              <a:t>ACCU-CHEK® </a:t>
            </a:r>
            <a:r>
              <a:rPr lang="en-US" sz="4000" dirty="0" smtClean="0"/>
              <a:t>Inform II</a:t>
            </a:r>
            <a:r>
              <a:rPr lang="en-US" sz="4000" dirty="0"/>
              <a:t/>
            </a:r>
            <a:br>
              <a:rPr lang="en-US" sz="4000" dirty="0"/>
            </a:br>
            <a:r>
              <a:rPr lang="en-US" sz="4000" dirty="0"/>
              <a:t>Glucose Meter</a:t>
            </a:r>
            <a:endParaRPr lang="en-US" altLang="en-US" sz="4000" dirty="0" smtClean="0"/>
          </a:p>
        </p:txBody>
      </p:sp>
      <p:pic>
        <p:nvPicPr>
          <p:cNvPr id="6147" name="Picture 9" descr="PPT Cover Heade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Army Medicine PowerPoint Cover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65713"/>
            <a:ext cx="9144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http://ts2.mm.bing.net/th?id=HN.608039546656064288&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99796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smtClean="0"/>
              <a:t>Start Up – User Identification.</a:t>
            </a:r>
            <a:endParaRPr lang="en-US" altLang="en-US" smtClean="0"/>
          </a:p>
        </p:txBody>
      </p:sp>
      <p:pic>
        <p:nvPicPr>
          <p:cNvPr id="12291" name="Picture 4" descr="ScreenHunter_0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5069" y="1106705"/>
            <a:ext cx="1924051" cy="1995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5" descr="ScreenHunter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79" y="3209738"/>
            <a:ext cx="4673441"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2910254" y="1319721"/>
            <a:ext cx="56241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1: </a:t>
            </a:r>
            <a:r>
              <a:rPr lang="en-GB" altLang="en-US" dirty="0" smtClean="0">
                <a:latin typeface="+mj-lt"/>
              </a:rPr>
              <a:t> </a:t>
            </a:r>
            <a:r>
              <a:rPr lang="en-GB" altLang="en-US" dirty="0">
                <a:latin typeface="+mj-lt"/>
              </a:rPr>
              <a:t>Press and release the On/Off button . The system is now on</a:t>
            </a:r>
            <a:r>
              <a:rPr lang="en-GB" altLang="en-US" dirty="0" smtClean="0">
                <a:latin typeface="+mj-lt"/>
              </a:rPr>
              <a:t>.</a:t>
            </a:r>
          </a:p>
          <a:p>
            <a:endParaRPr lang="en-GB" altLang="en-US" b="1" dirty="0">
              <a:latin typeface="+mj-lt"/>
            </a:endParaRPr>
          </a:p>
          <a:p>
            <a:r>
              <a:rPr lang="en-GB" altLang="en-US" b="1" dirty="0" smtClean="0">
                <a:latin typeface="+mj-lt"/>
              </a:rPr>
              <a:t>Step 2: </a:t>
            </a:r>
            <a:r>
              <a:rPr lang="en-GB" altLang="en-US" dirty="0" smtClean="0">
                <a:latin typeface="+mj-lt"/>
              </a:rPr>
              <a:t> </a:t>
            </a:r>
            <a:r>
              <a:rPr lang="en-GB" altLang="en-US" dirty="0">
                <a:latin typeface="+mj-lt"/>
              </a:rPr>
              <a:t>The Power Up screen appears.</a:t>
            </a:r>
          </a:p>
        </p:txBody>
      </p:sp>
      <p:sp>
        <p:nvSpPr>
          <p:cNvPr id="12294" name="Rectangle 7"/>
          <p:cNvSpPr>
            <a:spLocks noChangeArrowheads="1"/>
          </p:cNvSpPr>
          <p:nvPr/>
        </p:nvSpPr>
        <p:spPr bwMode="auto">
          <a:xfrm>
            <a:off x="5037993" y="3716338"/>
            <a:ext cx="501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eaLnBrk="1" hangingPunct="1">
              <a:spcBef>
                <a:spcPct val="0"/>
              </a:spcBef>
            </a:pPr>
            <a:endParaRPr lang="en-US" altLang="en-US"/>
          </a:p>
        </p:txBody>
      </p:sp>
      <p:sp>
        <p:nvSpPr>
          <p:cNvPr id="12295" name="Text Box 8"/>
          <p:cNvSpPr txBox="1">
            <a:spLocks noChangeArrowheads="1"/>
          </p:cNvSpPr>
          <p:nvPr/>
        </p:nvSpPr>
        <p:spPr bwMode="auto">
          <a:xfrm>
            <a:off x="4495800" y="3671889"/>
            <a:ext cx="480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3: </a:t>
            </a:r>
            <a:r>
              <a:rPr lang="en-GB" altLang="en-US" dirty="0" smtClean="0">
                <a:latin typeface="+mj-lt"/>
              </a:rPr>
              <a:t>Scan operator ID.</a:t>
            </a:r>
          </a:p>
          <a:p>
            <a:r>
              <a:rPr lang="en-GB" altLang="en-US" dirty="0" smtClean="0">
                <a:latin typeface="+mj-lt"/>
              </a:rPr>
              <a:t>Operator </a:t>
            </a:r>
            <a:r>
              <a:rPr lang="en-GB" altLang="en-US" dirty="0">
                <a:latin typeface="+mj-lt"/>
              </a:rPr>
              <a:t>ID </a:t>
            </a:r>
            <a:r>
              <a:rPr lang="en-GB" altLang="en-US" dirty="0" smtClean="0">
                <a:latin typeface="+mj-lt"/>
              </a:rPr>
              <a:t>is unique </a:t>
            </a:r>
            <a:r>
              <a:rPr lang="en-GB" altLang="en-US" dirty="0">
                <a:latin typeface="+mj-lt"/>
              </a:rPr>
              <a:t>to user and </a:t>
            </a:r>
            <a:r>
              <a:rPr lang="en-GB" altLang="en-US" dirty="0" smtClean="0">
                <a:latin typeface="+mj-lt"/>
              </a:rPr>
              <a:t>needed </a:t>
            </a:r>
            <a:r>
              <a:rPr lang="en-GB" altLang="en-US" dirty="0">
                <a:latin typeface="+mj-lt"/>
              </a:rPr>
              <a:t>for all activities</a:t>
            </a:r>
            <a:endParaRPr lang="en-US" altLang="en-US" dirty="0">
              <a:latin typeface="+mj-lt"/>
            </a:endParaRPr>
          </a:p>
        </p:txBody>
      </p:sp>
      <p:sp>
        <p:nvSpPr>
          <p:cNvPr id="2" name="TextBox 1"/>
          <p:cNvSpPr txBox="1"/>
          <p:nvPr/>
        </p:nvSpPr>
        <p:spPr>
          <a:xfrm>
            <a:off x="1947902" y="5862907"/>
            <a:ext cx="5701862" cy="646331"/>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 Do not share your operator ID/badge </a:t>
            </a:r>
            <a:r>
              <a:rPr lang="en-US" b="1" dirty="0">
                <a:solidFill>
                  <a:srgbClr val="FF0000"/>
                </a:solidFill>
                <a:latin typeface="Arial" panose="020B0604020202020204" pitchFamily="34" charset="0"/>
                <a:cs typeface="Arial" panose="020B0604020202020204" pitchFamily="34" charset="0"/>
              </a:rPr>
              <a:t>with other </a:t>
            </a:r>
            <a:r>
              <a:rPr lang="en-US" b="1" dirty="0" smtClean="0">
                <a:solidFill>
                  <a:srgbClr val="FF0000"/>
                </a:solidFill>
                <a:latin typeface="Arial" panose="020B0604020202020204" pitchFamily="34" charset="0"/>
                <a:cs typeface="Arial" panose="020B0604020202020204" pitchFamily="34" charset="0"/>
              </a:rPr>
              <a:t>staff! </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760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1066800"/>
          </a:xfrm>
        </p:spPr>
        <p:txBody>
          <a:bodyPr>
            <a:noAutofit/>
          </a:bodyPr>
          <a:lstStyle/>
          <a:p>
            <a:r>
              <a:rPr lang="en-US" i="0" u="none" strike="noStrike" baseline="0" dirty="0" smtClean="0"/>
              <a:t>Scan barcode on badge</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20000"/>
          </a:bodyPr>
          <a:lstStyle/>
          <a:p>
            <a:r>
              <a:rPr lang="en-US" b="1" i="0" u="none" strike="noStrike" baseline="0" dirty="0" smtClean="0"/>
              <a:t>What is an Operator ID?</a:t>
            </a:r>
          </a:p>
          <a:p>
            <a:pPr lvl="1"/>
            <a:r>
              <a:rPr lang="en-US" b="0" i="0" u="none" strike="noStrike" baseline="0" dirty="0" smtClean="0"/>
              <a:t>Your </a:t>
            </a:r>
            <a:r>
              <a:rPr lang="en-US" b="0" i="0" u="none" strike="noStrike" baseline="0" dirty="0" err="1" smtClean="0"/>
              <a:t>DoD</a:t>
            </a:r>
            <a:r>
              <a:rPr lang="en-US" b="0" i="0" u="none" strike="noStrike" baseline="0" dirty="0" smtClean="0"/>
              <a:t> ID is your</a:t>
            </a:r>
            <a:r>
              <a:rPr lang="en-US" b="0" i="0" u="none" strike="noStrike" dirty="0" smtClean="0"/>
              <a:t> </a:t>
            </a:r>
            <a:r>
              <a:rPr lang="en-US" b="0" i="0" u="none" strike="noStrike" baseline="0" dirty="0" smtClean="0"/>
              <a:t>Operator ID and is used to</a:t>
            </a:r>
            <a:r>
              <a:rPr lang="en-US" b="0" i="0" u="none" strike="noStrike" dirty="0" smtClean="0"/>
              <a:t> </a:t>
            </a:r>
            <a:r>
              <a:rPr lang="en-US" b="0" i="0" u="none" strike="noStrike" baseline="0" dirty="0" smtClean="0"/>
              <a:t>identify you as the person</a:t>
            </a:r>
            <a:r>
              <a:rPr lang="en-US" b="0" i="0" u="none" strike="noStrike" dirty="0" smtClean="0"/>
              <a:t> </a:t>
            </a:r>
            <a:r>
              <a:rPr lang="en-US" b="0" i="0" u="none" strike="noStrike" baseline="0" dirty="0" smtClean="0"/>
              <a:t>performing a glucose test.</a:t>
            </a:r>
          </a:p>
          <a:p>
            <a:pPr marL="457200" lvl="1" indent="0">
              <a:buNone/>
            </a:pPr>
            <a:endParaRPr lang="en-US" b="0" i="0" u="none" strike="noStrike" baseline="0" dirty="0" smtClean="0"/>
          </a:p>
          <a:p>
            <a:pPr lvl="1"/>
            <a:r>
              <a:rPr lang="en-US" b="0" i="0" u="none" strike="noStrike" baseline="0" dirty="0" smtClean="0"/>
              <a:t>Scan the bar-code on the front of</a:t>
            </a:r>
            <a:r>
              <a:rPr lang="en-US" b="0" i="0" u="none" strike="noStrike" dirty="0" smtClean="0"/>
              <a:t> </a:t>
            </a:r>
            <a:r>
              <a:rPr lang="en-US" b="0" i="0" u="none" strike="noStrike" baseline="0" dirty="0" smtClean="0"/>
              <a:t>your badge.</a:t>
            </a:r>
          </a:p>
          <a:p>
            <a:pPr lvl="1"/>
            <a:endParaRPr lang="en-US" b="0" i="0" u="none" strike="noStrike" baseline="0" dirty="0" smtClean="0"/>
          </a:p>
          <a:p>
            <a:pPr lvl="1"/>
            <a:r>
              <a:rPr lang="en-US" b="0" i="0" u="none" strike="noStrike" baseline="0" dirty="0" smtClean="0"/>
              <a:t>If your ID comes up “Operator</a:t>
            </a:r>
            <a:r>
              <a:rPr lang="en-US" b="0" i="0" u="none" strike="noStrike" dirty="0" smtClean="0"/>
              <a:t> </a:t>
            </a:r>
            <a:r>
              <a:rPr lang="en-US" b="0" i="0" u="none" strike="noStrike" baseline="0" dirty="0" smtClean="0"/>
              <a:t>ID is invalid” </a:t>
            </a:r>
            <a:r>
              <a:rPr lang="en-US" dirty="0" smtClean="0"/>
              <a:t>try docking your meter and try again.  If it still does not work, </a:t>
            </a:r>
            <a:r>
              <a:rPr lang="en-US" b="0" i="0" u="none" strike="noStrike" baseline="0" dirty="0" smtClean="0"/>
              <a:t>contact POCT</a:t>
            </a:r>
            <a:r>
              <a:rPr lang="en-US" b="0" i="0" u="none" strike="noStrike" dirty="0" smtClean="0"/>
              <a:t> Staff</a:t>
            </a:r>
            <a:r>
              <a:rPr lang="en-US" b="0" i="0" u="none" strike="noStrike" baseline="0"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37158" y="2608876"/>
            <a:ext cx="3755841" cy="2805289"/>
          </a:xfrm>
          <a:prstGeom prst="rect">
            <a:avLst/>
          </a:prstGeom>
        </p:spPr>
      </p:pic>
    </p:spTree>
    <p:extLst>
      <p:ext uri="{BB962C8B-B14F-4D97-AF65-F5344CB8AC3E}">
        <p14:creationId xmlns:p14="http://schemas.microsoft.com/office/powerpoint/2010/main" val="398784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533400"/>
            <a:ext cx="7620000" cy="715962"/>
          </a:xfrm>
        </p:spPr>
        <p:txBody>
          <a:bodyPr>
            <a:noAutofit/>
          </a:bodyPr>
          <a:lstStyle/>
          <a:p>
            <a:r>
              <a:rPr lang="en-US" dirty="0"/>
              <a:t>Remember:</a:t>
            </a:r>
            <a:br>
              <a:rPr lang="en-US" dirty="0"/>
            </a:br>
            <a:endParaRPr lang="en-US" dirty="0"/>
          </a:p>
        </p:txBody>
      </p:sp>
      <p:sp>
        <p:nvSpPr>
          <p:cNvPr id="61443" name="Rectangle 3"/>
          <p:cNvSpPr>
            <a:spLocks noGrp="1" noChangeArrowheads="1"/>
          </p:cNvSpPr>
          <p:nvPr>
            <p:ph idx="1"/>
          </p:nvPr>
        </p:nvSpPr>
        <p:spPr>
          <a:xfrm>
            <a:off x="457200" y="1447800"/>
            <a:ext cx="5562600" cy="4953000"/>
          </a:xfrm>
        </p:spPr>
        <p:txBody>
          <a:bodyPr/>
          <a:lstStyle/>
          <a:p>
            <a:pPr marL="577850" indent="-577850" eaLnBrk="0" hangingPunct="0">
              <a:buClrTx/>
              <a:buFont typeface="Arial" charset="0"/>
              <a:buNone/>
            </a:pPr>
            <a:r>
              <a:rPr lang="en-US" b="1" dirty="0"/>
              <a:t>Scanning is everything</a:t>
            </a:r>
          </a:p>
          <a:p>
            <a:pPr marL="577850" indent="-577850" eaLnBrk="0" hangingPunct="0">
              <a:buClrTx/>
              <a:buFont typeface="Arial" charset="0"/>
              <a:buNone/>
            </a:pPr>
            <a:endParaRPr lang="en-US" sz="2800" b="1" dirty="0"/>
          </a:p>
          <a:p>
            <a:pPr marL="577850" indent="-577850" eaLnBrk="0" hangingPunct="0">
              <a:buClrTx/>
              <a:buFont typeface="Arial" charset="0"/>
              <a:buBlip>
                <a:blip r:embed="rId3"/>
              </a:buBlip>
            </a:pPr>
            <a:r>
              <a:rPr lang="en-US" sz="2800" dirty="0"/>
              <a:t>Scanning prevents manual entry errors and results going to the wrong patient chart.</a:t>
            </a:r>
            <a:endParaRPr lang="en-US" sz="2800" b="1" dirty="0"/>
          </a:p>
          <a:p>
            <a:pPr marL="577850" indent="-577850" eaLnBrk="0" hangingPunct="0">
              <a:buClrTx/>
              <a:buFont typeface="Arial" charset="0"/>
              <a:buNone/>
            </a:pPr>
            <a:endParaRPr lang="en-US" sz="2800" dirty="0"/>
          </a:p>
          <a:p>
            <a:pPr marL="577850" indent="-577850" eaLnBrk="0" hangingPunct="0">
              <a:buClrTx/>
              <a:buFont typeface="Arial" charset="0"/>
              <a:buBlip>
                <a:blip r:embed="rId3"/>
              </a:buBlip>
            </a:pPr>
            <a:r>
              <a:rPr lang="en-US" sz="2800" dirty="0"/>
              <a:t>If you must manually enter a number, double check it before you press the enter button.  This should be a rare </a:t>
            </a:r>
            <a:r>
              <a:rPr lang="en-US" sz="2800" dirty="0" smtClean="0"/>
              <a:t>issue.</a:t>
            </a:r>
            <a:endParaRPr lang="en-US" sz="2800" dirty="0"/>
          </a:p>
        </p:txBody>
      </p:sp>
      <p:pic>
        <p:nvPicPr>
          <p:cNvPr id="6" name="Picture 4" descr="10_Inform2_scan_opID_1"/>
          <p:cNvPicPr>
            <a:picLocks noChangeAspect="1" noChangeArrowheads="1"/>
          </p:cNvPicPr>
          <p:nvPr/>
        </p:nvPicPr>
        <p:blipFill>
          <a:blip r:embed="rId4"/>
          <a:srcRect/>
          <a:stretch>
            <a:fillRect/>
          </a:stretch>
        </p:blipFill>
        <p:spPr bwMode="auto">
          <a:xfrm>
            <a:off x="5791200" y="2057400"/>
            <a:ext cx="3111500" cy="3417887"/>
          </a:xfrm>
          <a:prstGeom prst="rect">
            <a:avLst/>
          </a:prstGeom>
          <a:noFill/>
          <a:ln w="9525">
            <a:noFill/>
            <a:miter lim="800000"/>
            <a:headEnd/>
            <a:tailEnd/>
          </a:ln>
        </p:spPr>
      </p:pic>
    </p:spTree>
    <p:extLst>
      <p:ext uri="{BB962C8B-B14F-4D97-AF65-F5344CB8AC3E}">
        <p14:creationId xmlns:p14="http://schemas.microsoft.com/office/powerpoint/2010/main" val="220981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Main Menu Screen </a:t>
            </a:r>
            <a:endParaRPr lang="en-US" altLang="en-US" dirty="0" smtClean="0"/>
          </a:p>
        </p:txBody>
      </p:sp>
      <p:pic>
        <p:nvPicPr>
          <p:cNvPr id="13315"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77" y="1341438"/>
            <a:ext cx="39873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a:srcRect/>
          <a:stretch>
            <a:fillRect/>
          </a:stretch>
        </p:blipFill>
        <p:spPr bwMode="auto">
          <a:xfrm>
            <a:off x="6919118" y="2989028"/>
            <a:ext cx="1935163" cy="2447925"/>
          </a:xfrm>
          <a:prstGeom prst="rect">
            <a:avLst/>
          </a:prstGeom>
          <a:noFill/>
          <a:ln w="9525">
            <a:noFill/>
            <a:miter lim="800000"/>
            <a:headEnd/>
            <a:tailEnd/>
          </a:ln>
        </p:spPr>
      </p:pic>
      <p:sp>
        <p:nvSpPr>
          <p:cNvPr id="2" name="Title 1"/>
          <p:cNvSpPr>
            <a:spLocks noGrp="1"/>
          </p:cNvSpPr>
          <p:nvPr>
            <p:ph type="title"/>
          </p:nvPr>
        </p:nvSpPr>
        <p:spPr>
          <a:xfrm>
            <a:off x="762000" y="457200"/>
            <a:ext cx="7620000" cy="715962"/>
          </a:xfrm>
        </p:spPr>
        <p:txBody>
          <a:bodyPr>
            <a:normAutofit fontScale="90000"/>
          </a:bodyPr>
          <a:lstStyle/>
          <a:p>
            <a:pPr marL="342900" lvl="0" indent="-342900">
              <a:spcBef>
                <a:spcPct val="20000"/>
              </a:spcBef>
            </a:pPr>
            <a:r>
              <a:rPr lang="en-US" sz="4900" b="1" dirty="0"/>
              <a:t>ACCU-CHEK® Controls:</a:t>
            </a:r>
            <a:r>
              <a:rPr lang="en-US" sz="2500" b="1" dirty="0">
                <a:solidFill>
                  <a:srgbClr val="006497"/>
                </a:solidFill>
                <a:latin typeface="GillSansMT,Bold"/>
              </a:rPr>
              <a:t/>
            </a:r>
            <a:br>
              <a:rPr lang="en-US" sz="2500" b="1" dirty="0">
                <a:solidFill>
                  <a:srgbClr val="006497"/>
                </a:solidFill>
                <a:latin typeface="GillSansMT,Bold"/>
              </a:rPr>
            </a:br>
            <a:endParaRPr lang="en-US" dirty="0"/>
          </a:p>
        </p:txBody>
      </p:sp>
      <p:sp>
        <p:nvSpPr>
          <p:cNvPr id="3" name="Content Placeholder 2"/>
          <p:cNvSpPr>
            <a:spLocks noGrp="1"/>
          </p:cNvSpPr>
          <p:nvPr>
            <p:ph idx="1"/>
          </p:nvPr>
        </p:nvSpPr>
        <p:spPr>
          <a:xfrm>
            <a:off x="36786" y="1234965"/>
            <a:ext cx="6821214" cy="5470635"/>
          </a:xfrm>
        </p:spPr>
        <p:txBody>
          <a:bodyPr>
            <a:normAutofit fontScale="92500" lnSpcReduction="20000"/>
          </a:bodyPr>
          <a:lstStyle/>
          <a:p>
            <a:pPr marL="0" indent="0">
              <a:buNone/>
            </a:pPr>
            <a:r>
              <a:rPr lang="en-US" b="1" dirty="0" smtClean="0"/>
              <a:t>When </a:t>
            </a:r>
            <a:r>
              <a:rPr lang="en-US" b="1" dirty="0"/>
              <a:t>opening a new box of </a:t>
            </a:r>
            <a:r>
              <a:rPr lang="en-US" b="1" dirty="0" smtClean="0"/>
              <a:t>ACCU-CHEK® Controls</a:t>
            </a:r>
            <a:r>
              <a:rPr lang="en-US" b="1" dirty="0"/>
              <a:t>,</a:t>
            </a:r>
          </a:p>
          <a:p>
            <a:pPr lvl="1"/>
            <a:r>
              <a:rPr lang="en-US" dirty="0" smtClean="0"/>
              <a:t>record </a:t>
            </a:r>
            <a:r>
              <a:rPr lang="en-US" dirty="0"/>
              <a:t>the </a:t>
            </a:r>
            <a:r>
              <a:rPr lang="en-US" dirty="0" smtClean="0"/>
              <a:t>open date and 3 month expiration date on the vial</a:t>
            </a:r>
          </a:p>
          <a:p>
            <a:pPr marL="457200" lvl="1" indent="0">
              <a:buNone/>
            </a:pPr>
            <a:endParaRPr lang="en-US" dirty="0" smtClean="0"/>
          </a:p>
          <a:p>
            <a:pPr lvl="1"/>
            <a:r>
              <a:rPr lang="en-US" sz="2800" dirty="0" smtClean="0"/>
              <a:t>Circle </a:t>
            </a:r>
            <a:r>
              <a:rPr lang="en-US" sz="2800" dirty="0"/>
              <a:t>the manufacturer’s expiration date printed on </a:t>
            </a:r>
            <a:r>
              <a:rPr lang="en-US" sz="2800" dirty="0" smtClean="0"/>
              <a:t>the label</a:t>
            </a:r>
            <a:r>
              <a:rPr lang="en-US" sz="2800" dirty="0"/>
              <a:t>, if less </a:t>
            </a:r>
            <a:r>
              <a:rPr lang="en-US" sz="2800" dirty="0" smtClean="0"/>
              <a:t>than 30 days.</a:t>
            </a:r>
          </a:p>
          <a:p>
            <a:pPr lvl="1"/>
            <a:endParaRPr lang="en-US" sz="2800" dirty="0" smtClean="0"/>
          </a:p>
          <a:p>
            <a:pPr lvl="1"/>
            <a:r>
              <a:rPr lang="en-US" dirty="0" smtClean="0"/>
              <a:t>Prior to performing QC, check the expiration date on the control vials.</a:t>
            </a:r>
          </a:p>
          <a:p>
            <a:pPr lvl="1"/>
            <a:endParaRPr lang="en-US" dirty="0" smtClean="0"/>
          </a:p>
          <a:p>
            <a:pPr lvl="1"/>
            <a:r>
              <a:rPr lang="en-US" dirty="0" smtClean="0"/>
              <a:t>Store </a:t>
            </a:r>
            <a:r>
              <a:rPr lang="en-US" dirty="0"/>
              <a:t>glucose control solutions at </a:t>
            </a:r>
            <a:r>
              <a:rPr lang="en-US" dirty="0" smtClean="0"/>
              <a:t>room temperature </a:t>
            </a:r>
            <a:r>
              <a:rPr lang="en-US" dirty="0"/>
              <a:t>(less than 90°F, 32°C). Do not freeze</a:t>
            </a:r>
            <a:r>
              <a:rPr lang="en-US" dirty="0" smtClean="0"/>
              <a:t>.</a:t>
            </a:r>
          </a:p>
          <a:p>
            <a:pPr lvl="1"/>
            <a:endParaRPr lang="en-US" dirty="0" smtClean="0"/>
          </a:p>
          <a:p>
            <a:pPr marL="457200" lvl="1" indent="0">
              <a:buNone/>
            </a:pPr>
            <a:endParaRPr lang="en-US" dirty="0"/>
          </a:p>
        </p:txBody>
      </p:sp>
      <p:sp>
        <p:nvSpPr>
          <p:cNvPr id="5" name="Oval 4"/>
          <p:cNvSpPr/>
          <p:nvPr/>
        </p:nvSpPr>
        <p:spPr>
          <a:xfrm>
            <a:off x="6972300" y="4582936"/>
            <a:ext cx="914399" cy="6858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391400" y="4977099"/>
            <a:ext cx="228600" cy="491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6848" y="5468484"/>
            <a:ext cx="2514600" cy="1200329"/>
          </a:xfrm>
          <a:prstGeom prst="rect">
            <a:avLst/>
          </a:prstGeom>
          <a:noFill/>
          <a:ln>
            <a:solidFill>
              <a:schemeClr val="tx1"/>
            </a:solidFill>
          </a:ln>
        </p:spPr>
        <p:txBody>
          <a:bodyPr wrap="square" rtlCol="0">
            <a:spAutoFit/>
          </a:bodyPr>
          <a:lstStyle/>
          <a:p>
            <a:r>
              <a:rPr lang="en-US" dirty="0" smtClean="0"/>
              <a:t>Must write date when opened and 3 months to Discard  along with initials</a:t>
            </a:r>
            <a:endParaRPr lang="en-US" dirty="0"/>
          </a:p>
        </p:txBody>
      </p:sp>
    </p:spTree>
    <p:extLst>
      <p:ext uri="{BB962C8B-B14F-4D97-AF65-F5344CB8AC3E}">
        <p14:creationId xmlns:p14="http://schemas.microsoft.com/office/powerpoint/2010/main" val="28332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b="1" dirty="0"/>
              <a:t>Quality Control Frequency</a:t>
            </a:r>
          </a:p>
        </p:txBody>
      </p:sp>
      <p:sp>
        <p:nvSpPr>
          <p:cNvPr id="3" name="Content Placeholder 2"/>
          <p:cNvSpPr>
            <a:spLocks noGrp="1"/>
          </p:cNvSpPr>
          <p:nvPr>
            <p:ph idx="1"/>
          </p:nvPr>
        </p:nvSpPr>
        <p:spPr/>
        <p:txBody>
          <a:bodyPr>
            <a:noAutofit/>
          </a:bodyPr>
          <a:lstStyle/>
          <a:p>
            <a:r>
              <a:rPr lang="en-US" b="1" dirty="0" smtClean="0"/>
              <a:t>Control </a:t>
            </a:r>
            <a:r>
              <a:rPr lang="en-US" b="1" dirty="0"/>
              <a:t>testing must be performed at </a:t>
            </a:r>
            <a:r>
              <a:rPr lang="en-US" b="1" dirty="0" smtClean="0"/>
              <a:t>the following </a:t>
            </a:r>
            <a:r>
              <a:rPr lang="en-US" b="1" dirty="0"/>
              <a:t>times:</a:t>
            </a:r>
          </a:p>
          <a:p>
            <a:pPr>
              <a:buFont typeface="Calibri" panose="020F0502020204030204" pitchFamily="34" charset="0"/>
              <a:buChar char="─"/>
            </a:pPr>
            <a:r>
              <a:rPr lang="en-US" sz="2800" dirty="0" smtClean="0"/>
              <a:t>Every </a:t>
            </a:r>
            <a:r>
              <a:rPr lang="en-US" sz="2800" dirty="0"/>
              <a:t>8</a:t>
            </a:r>
            <a:r>
              <a:rPr lang="en-US" sz="2800" dirty="0" smtClean="0"/>
              <a:t> hours/every shift, </a:t>
            </a:r>
            <a:r>
              <a:rPr lang="en-US" sz="2800" dirty="0"/>
              <a:t>or </a:t>
            </a:r>
            <a:r>
              <a:rPr lang="en-US" sz="2800" dirty="0" smtClean="0"/>
              <a:t>meters will </a:t>
            </a:r>
            <a:r>
              <a:rPr lang="en-US" sz="2800" dirty="0"/>
              <a:t>lock out patients testing.</a:t>
            </a:r>
          </a:p>
          <a:p>
            <a:pPr>
              <a:buFont typeface="Calibri" panose="020F0502020204030204" pitchFamily="34" charset="0"/>
              <a:buChar char="─"/>
            </a:pPr>
            <a:r>
              <a:rPr lang="en-US" sz="2800" dirty="0" smtClean="0"/>
              <a:t>When </a:t>
            </a:r>
            <a:r>
              <a:rPr lang="en-US" sz="2800" dirty="0"/>
              <a:t>a new vial of test strips are opened</a:t>
            </a:r>
          </a:p>
          <a:p>
            <a:pPr>
              <a:buFont typeface="Calibri" panose="020F0502020204030204" pitchFamily="34" charset="0"/>
              <a:buChar char="─"/>
            </a:pPr>
            <a:r>
              <a:rPr lang="en-US" sz="2800" dirty="0" smtClean="0"/>
              <a:t>When </a:t>
            </a:r>
            <a:r>
              <a:rPr lang="en-US" sz="2800" dirty="0"/>
              <a:t>a vial of strips has been left opened</a:t>
            </a:r>
          </a:p>
          <a:p>
            <a:pPr>
              <a:buFont typeface="Calibri" panose="020F0502020204030204" pitchFamily="34" charset="0"/>
              <a:buChar char="─"/>
            </a:pPr>
            <a:r>
              <a:rPr lang="en-US" sz="2800" dirty="0" smtClean="0"/>
              <a:t>If </a:t>
            </a:r>
            <a:r>
              <a:rPr lang="en-US" sz="2800" dirty="0"/>
              <a:t>the meter </a:t>
            </a:r>
            <a:r>
              <a:rPr lang="en-US" sz="2800" dirty="0" smtClean="0"/>
              <a:t>has been dropped</a:t>
            </a: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24236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152400"/>
            <a:ext cx="6751026" cy="839788"/>
          </a:xfrm>
        </p:spPr>
        <p:txBody>
          <a:bodyPr/>
          <a:lstStyle/>
          <a:p>
            <a:pPr algn="ctr"/>
            <a:r>
              <a:rPr lang="en-GB" altLang="en-US" dirty="0" smtClean="0"/>
              <a:t>Quality Control Screens</a:t>
            </a:r>
            <a:endParaRPr lang="en-US" altLang="en-US" dirty="0" smtClean="0"/>
          </a:p>
        </p:txBody>
      </p:sp>
      <p:sp>
        <p:nvSpPr>
          <p:cNvPr id="15363" name="Line 8"/>
          <p:cNvSpPr>
            <a:spLocks noChangeShapeType="1"/>
          </p:cNvSpPr>
          <p:nvPr/>
        </p:nvSpPr>
        <p:spPr bwMode="auto">
          <a:xfrm flipV="1">
            <a:off x="2378320" y="2420939"/>
            <a:ext cx="997926"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4" name="Line 11"/>
          <p:cNvSpPr>
            <a:spLocks noChangeShapeType="1"/>
          </p:cNvSpPr>
          <p:nvPr/>
        </p:nvSpPr>
        <p:spPr bwMode="auto">
          <a:xfrm flipV="1">
            <a:off x="2312378" y="2420938"/>
            <a:ext cx="1063869"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5" name="Line 12"/>
          <p:cNvSpPr>
            <a:spLocks noChangeShapeType="1"/>
          </p:cNvSpPr>
          <p:nvPr/>
        </p:nvSpPr>
        <p:spPr bwMode="auto">
          <a:xfrm flipV="1">
            <a:off x="2312377" y="2420938"/>
            <a:ext cx="99646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6" name="Line 13"/>
          <p:cNvSpPr>
            <a:spLocks noChangeShapeType="1"/>
          </p:cNvSpPr>
          <p:nvPr/>
        </p:nvSpPr>
        <p:spPr bwMode="auto">
          <a:xfrm flipV="1">
            <a:off x="3308838"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7" name="Freeform 14"/>
          <p:cNvSpPr>
            <a:spLocks/>
          </p:cNvSpPr>
          <p:nvPr/>
        </p:nvSpPr>
        <p:spPr bwMode="auto">
          <a:xfrm>
            <a:off x="2168770" y="2278064"/>
            <a:ext cx="1538654" cy="369332"/>
          </a:xfrm>
          <a:custGeom>
            <a:avLst/>
            <a:gdLst>
              <a:gd name="T0" fmla="*/ 0 w 1050"/>
              <a:gd name="T1" fmla="*/ 769937 h 485"/>
              <a:gd name="T2" fmla="*/ 1666875 w 1050"/>
              <a:gd name="T3" fmla="*/ 0 h 485"/>
              <a:gd name="T4" fmla="*/ 0 60000 65536"/>
              <a:gd name="T5" fmla="*/ 0 60000 65536"/>
            </a:gdLst>
            <a:ahLst/>
            <a:cxnLst>
              <a:cxn ang="T4">
                <a:pos x="T0" y="T1"/>
              </a:cxn>
              <a:cxn ang="T5">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8" name="Line 16"/>
          <p:cNvSpPr>
            <a:spLocks noChangeShapeType="1"/>
          </p:cNvSpPr>
          <p:nvPr/>
        </p:nvSpPr>
        <p:spPr bwMode="auto">
          <a:xfrm flipV="1">
            <a:off x="2312377" y="2420938"/>
            <a:ext cx="112981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5369" name="Picture 17" descr="Qc scre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1" y="1628775"/>
            <a:ext cx="7910146"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2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49" y="152400"/>
            <a:ext cx="9220200" cy="839788"/>
          </a:xfrm>
        </p:spPr>
        <p:txBody>
          <a:bodyPr/>
          <a:lstStyle/>
          <a:p>
            <a:r>
              <a:rPr lang="en-GB" altLang="en-US" dirty="0" smtClean="0"/>
              <a:t>Control/ Strip Confirmation</a:t>
            </a:r>
            <a:endParaRPr lang="en-US" altLang="en-US" dirty="0" smtClean="0"/>
          </a:p>
        </p:txBody>
      </p:sp>
      <p:pic>
        <p:nvPicPr>
          <p:cNvPr id="16388" name="Picture 9" descr="Qc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4" y="2086770"/>
            <a:ext cx="29908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Strips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434" y="2274303"/>
            <a:ext cx="245891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11"/>
          <p:cNvSpPr>
            <a:spLocks noChangeArrowheads="1"/>
          </p:cNvSpPr>
          <p:nvPr/>
        </p:nvSpPr>
        <p:spPr bwMode="auto">
          <a:xfrm>
            <a:off x="4038600" y="3075759"/>
            <a:ext cx="1195754" cy="917079"/>
          </a:xfrm>
          <a:prstGeom prst="rightArrow">
            <a:avLst>
              <a:gd name="adj1" fmla="val 50000"/>
              <a:gd name="adj2" fmla="val 66667"/>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endParaRPr lang="en-US" altLang="en-US"/>
          </a:p>
        </p:txBody>
      </p:sp>
      <p:sp>
        <p:nvSpPr>
          <p:cNvPr id="2" name="Rectangle 1"/>
          <p:cNvSpPr/>
          <p:nvPr/>
        </p:nvSpPr>
        <p:spPr>
          <a:xfrm>
            <a:off x="10510" y="6019800"/>
            <a:ext cx="4997012" cy="369332"/>
          </a:xfrm>
          <a:prstGeom prst="rect">
            <a:avLst/>
          </a:prstGeom>
        </p:spPr>
        <p:txBody>
          <a:bodyPr wrap="square">
            <a:spAutoFit/>
          </a:bodyPr>
          <a:lstStyle/>
          <a:p>
            <a:pPr>
              <a:spcBef>
                <a:spcPct val="50000"/>
              </a:spcBef>
            </a:pPr>
            <a:r>
              <a:rPr lang="en-US" dirty="0" smtClean="0"/>
              <a:t>Scan </a:t>
            </a:r>
            <a:r>
              <a:rPr lang="en-US" dirty="0"/>
              <a:t>the lot number on the control </a:t>
            </a:r>
            <a:r>
              <a:rPr lang="en-US" dirty="0" smtClean="0"/>
              <a:t> </a:t>
            </a:r>
            <a:r>
              <a:rPr lang="en-US" dirty="0"/>
              <a:t>vial </a:t>
            </a:r>
            <a:endParaRPr lang="fr-CA" dirty="0"/>
          </a:p>
        </p:txBody>
      </p:sp>
      <p:sp>
        <p:nvSpPr>
          <p:cNvPr id="9" name="Rectangle 8"/>
          <p:cNvSpPr/>
          <p:nvPr/>
        </p:nvSpPr>
        <p:spPr>
          <a:xfrm>
            <a:off x="5486400" y="5987534"/>
            <a:ext cx="4997012" cy="369332"/>
          </a:xfrm>
          <a:prstGeom prst="rect">
            <a:avLst/>
          </a:prstGeom>
        </p:spPr>
        <p:txBody>
          <a:bodyPr wrap="square">
            <a:spAutoFit/>
          </a:bodyPr>
          <a:lstStyle/>
          <a:p>
            <a:pPr>
              <a:spcBef>
                <a:spcPct val="50000"/>
              </a:spcBef>
            </a:pPr>
            <a:r>
              <a:rPr lang="en-US" dirty="0" smtClean="0"/>
              <a:t>Scan </a:t>
            </a:r>
            <a:r>
              <a:rPr lang="en-US" dirty="0"/>
              <a:t>the lot number on the </a:t>
            </a:r>
            <a:r>
              <a:rPr lang="en-US" dirty="0" smtClean="0"/>
              <a:t>test strips </a:t>
            </a:r>
            <a:endParaRPr lang="fr-CA" dirty="0"/>
          </a:p>
        </p:txBody>
      </p:sp>
      <p:sp>
        <p:nvSpPr>
          <p:cNvPr id="4" name="Rectangle 3"/>
          <p:cNvSpPr/>
          <p:nvPr/>
        </p:nvSpPr>
        <p:spPr>
          <a:xfrm>
            <a:off x="1607576" y="1183251"/>
            <a:ext cx="6999890" cy="830997"/>
          </a:xfrm>
          <a:prstGeom prst="rect">
            <a:avLst/>
          </a:prstGeom>
        </p:spPr>
        <p:txBody>
          <a:bodyPr wrap="square">
            <a:spAutoFit/>
          </a:bodyPr>
          <a:lstStyle/>
          <a:p>
            <a:pPr algn="ctr"/>
            <a:r>
              <a:rPr lang="fr-CA" sz="2400" b="1" dirty="0" err="1">
                <a:latin typeface="Arial" panose="020B0604020202020204" pitchFamily="34" charset="0"/>
                <a:cs typeface="Arial" panose="020B0604020202020204" pitchFamily="34" charset="0"/>
              </a:rPr>
              <a:t>Touch</a:t>
            </a:r>
            <a:r>
              <a:rPr lang="fr-CA" sz="2400" b="1" dirty="0">
                <a:latin typeface="Arial" panose="020B0604020202020204" pitchFamily="34" charset="0"/>
                <a:cs typeface="Arial" panose="020B0604020202020204" pitchFamily="34" charset="0"/>
              </a:rPr>
              <a:t> the </a:t>
            </a:r>
            <a:r>
              <a:rPr lang="fr-CA" sz="2400" b="1" dirty="0" smtClean="0">
                <a:latin typeface="Arial" panose="020B0604020202020204" pitchFamily="34" charset="0"/>
                <a:cs typeface="Arial" panose="020B0604020202020204" pitchFamily="34" charset="0"/>
              </a:rPr>
              <a:t>scan </a:t>
            </a:r>
            <a:r>
              <a:rPr lang="fr-CA" sz="2400" b="1" dirty="0" err="1" smtClean="0">
                <a:latin typeface="Arial" panose="020B0604020202020204" pitchFamily="34" charset="0"/>
                <a:cs typeface="Arial" panose="020B0604020202020204" pitchFamily="34" charset="0"/>
              </a:rPr>
              <a:t>symbol</a:t>
            </a:r>
            <a:r>
              <a:rPr lang="fr-CA" sz="2400" b="1" dirty="0" smtClean="0">
                <a:latin typeface="Arial" panose="020B0604020202020204" pitchFamily="34" charset="0"/>
                <a:cs typeface="Arial" panose="020B0604020202020204" pitchFamily="34" charset="0"/>
              </a:rPr>
              <a:t> on the </a:t>
            </a:r>
            <a:r>
              <a:rPr lang="fr-CA" sz="2400" b="1" dirty="0" err="1">
                <a:latin typeface="Arial" panose="020B0604020202020204" pitchFamily="34" charset="0"/>
                <a:cs typeface="Arial" panose="020B0604020202020204" pitchFamily="34" charset="0"/>
              </a:rPr>
              <a:t>screen</a:t>
            </a:r>
            <a:r>
              <a:rPr lang="fr-CA" sz="2400" b="1" dirty="0">
                <a:latin typeface="Arial" panose="020B0604020202020204" pitchFamily="34" charset="0"/>
                <a:cs typeface="Arial" panose="020B0604020202020204" pitchFamily="34" charset="0"/>
              </a:rPr>
              <a:t> </a:t>
            </a:r>
            <a:r>
              <a:rPr lang="fr-CA" sz="2400" b="1" dirty="0" smtClean="0">
                <a:latin typeface="Arial" panose="020B0604020202020204" pitchFamily="34" charset="0"/>
                <a:cs typeface="Arial" panose="020B0604020202020204" pitchFamily="34" charset="0"/>
              </a:rPr>
              <a:t>to </a:t>
            </a:r>
            <a:r>
              <a:rPr lang="fr-CA" sz="2400" b="1" dirty="0">
                <a:latin typeface="Arial" panose="020B0604020202020204" pitchFamily="34" charset="0"/>
                <a:cs typeface="Arial" panose="020B0604020202020204" pitchFamily="34" charset="0"/>
              </a:rPr>
              <a:t>enter the lot #</a:t>
            </a:r>
            <a:r>
              <a:rPr lang="fr-CA" sz="2400" b="1" dirty="0" smtClean="0">
                <a:latin typeface="Arial" panose="020B0604020202020204" pitchFamily="34" charset="0"/>
                <a:cs typeface="Arial" panose="020B0604020202020204" pitchFamily="34" charset="0"/>
              </a:rPr>
              <a:t> </a:t>
            </a:r>
            <a:r>
              <a:rPr lang="fr-CA" sz="2400" b="1" dirty="0">
                <a:latin typeface="Arial" panose="020B0604020202020204" pitchFamily="34" charset="0"/>
                <a:cs typeface="Arial" panose="020B0604020202020204" pitchFamily="34" charset="0"/>
              </a:rPr>
              <a:t>of the </a:t>
            </a:r>
            <a:r>
              <a:rPr lang="fr-CA" sz="2400" b="1" dirty="0" smtClean="0">
                <a:latin typeface="Arial" panose="020B0604020202020204" pitchFamily="34" charset="0"/>
                <a:cs typeface="Arial" panose="020B0604020202020204" pitchFamily="34" charset="0"/>
              </a:rPr>
              <a:t>Control/</a:t>
            </a:r>
            <a:r>
              <a:rPr lang="fr-CA" sz="2400" b="1" dirty="0" err="1" smtClean="0">
                <a:latin typeface="Arial" panose="020B0604020202020204" pitchFamily="34" charset="0"/>
                <a:cs typeface="Arial" panose="020B0604020202020204" pitchFamily="34" charset="0"/>
              </a:rPr>
              <a:t>Strips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6657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t>Performing Quality Control Test</a:t>
            </a:r>
            <a:endParaRPr lang="en-US" altLang="en-US" dirty="0" smtClean="0"/>
          </a:p>
        </p:txBody>
      </p:sp>
      <p:pic>
        <p:nvPicPr>
          <p:cNvPr id="17411" name="Picture 4" descr="ScreenHunter_0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 y="1295400"/>
            <a:ext cx="4572000" cy="314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974" y="4038600"/>
            <a:ext cx="4476750" cy="25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091" y="4867438"/>
            <a:ext cx="4572000" cy="923330"/>
          </a:xfrm>
          <a:prstGeom prst="rect">
            <a:avLst/>
          </a:prstGeom>
        </p:spPr>
        <p:txBody>
          <a:bodyPr>
            <a:spAutoFit/>
          </a:bodyPr>
          <a:lstStyle/>
          <a:p>
            <a:r>
              <a:rPr lang="en-US" b="1" dirty="0"/>
              <a:t> </a:t>
            </a:r>
            <a:r>
              <a:rPr lang="en-US" dirty="0"/>
              <a:t>“</a:t>
            </a:r>
            <a:r>
              <a:rPr lang="en-US" b="1" dirty="0"/>
              <a:t>Flashing Arrow</a:t>
            </a:r>
            <a:r>
              <a:rPr lang="en-US" dirty="0"/>
              <a:t>” symbol appears.</a:t>
            </a:r>
          </a:p>
          <a:p>
            <a:r>
              <a:rPr lang="en-US" dirty="0"/>
              <a:t>     Insert test strip into test strip port.</a:t>
            </a:r>
          </a:p>
          <a:p>
            <a:r>
              <a:rPr lang="en-US" dirty="0"/>
              <a:t>     </a:t>
            </a:r>
          </a:p>
        </p:txBody>
      </p:sp>
      <p:sp>
        <p:nvSpPr>
          <p:cNvPr id="3" name="Rectangle 2"/>
          <p:cNvSpPr/>
          <p:nvPr/>
        </p:nvSpPr>
        <p:spPr>
          <a:xfrm>
            <a:off x="4582510" y="1143000"/>
            <a:ext cx="4572000" cy="1169551"/>
          </a:xfrm>
          <a:prstGeom prst="rect">
            <a:avLst/>
          </a:prstGeom>
        </p:spPr>
        <p:txBody>
          <a:bodyPr>
            <a:spAutoFit/>
          </a:bodyPr>
          <a:lstStyle/>
          <a:p>
            <a:endParaRPr lang="en-US" sz="1600" dirty="0">
              <a:solidFill>
                <a:srgbClr val="3365FB"/>
              </a:solidFill>
            </a:endParaRPr>
          </a:p>
          <a:p>
            <a:r>
              <a:rPr lang="en-US" b="1" dirty="0"/>
              <a:t>“Flashing Drop” </a:t>
            </a:r>
            <a:r>
              <a:rPr lang="en-US" dirty="0"/>
              <a:t>symbol appears.</a:t>
            </a:r>
          </a:p>
          <a:p>
            <a:pPr marL="285750" indent="-285750">
              <a:buFont typeface="Wingdings" panose="05000000000000000000" pitchFamily="2" charset="2"/>
              <a:buChar char="§"/>
            </a:pPr>
            <a:r>
              <a:rPr lang="en-US" dirty="0"/>
              <a:t> </a:t>
            </a:r>
            <a:r>
              <a:rPr lang="en-US" dirty="0" smtClean="0"/>
              <a:t>Meter </a:t>
            </a:r>
            <a:r>
              <a:rPr lang="en-US" dirty="0"/>
              <a:t>is ready for QC sample.</a:t>
            </a:r>
          </a:p>
          <a:p>
            <a:pPr marL="285750" indent="-285750">
              <a:buFont typeface="Wingdings" panose="05000000000000000000" pitchFamily="2" charset="2"/>
              <a:buChar char="§"/>
            </a:pPr>
            <a:r>
              <a:rPr lang="en-US" dirty="0" smtClean="0"/>
              <a:t>Remove </a:t>
            </a:r>
            <a:r>
              <a:rPr lang="en-US" dirty="0"/>
              <a:t>cap </a:t>
            </a:r>
            <a:r>
              <a:rPr lang="en-US" dirty="0" smtClean="0"/>
              <a:t>and apply control solution.</a:t>
            </a:r>
            <a:endParaRPr lang="en-US" dirty="0"/>
          </a:p>
        </p:txBody>
      </p:sp>
      <p:sp>
        <p:nvSpPr>
          <p:cNvPr id="4" name="Up Arrow 3"/>
          <p:cNvSpPr/>
          <p:nvPr/>
        </p:nvSpPr>
        <p:spPr>
          <a:xfrm>
            <a:off x="1828800" y="4343400"/>
            <a:ext cx="518291"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400800" y="3420547"/>
            <a:ext cx="526174" cy="6180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95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6751026" cy="839788"/>
          </a:xfrm>
        </p:spPr>
        <p:txBody>
          <a:bodyPr/>
          <a:lstStyle/>
          <a:p>
            <a:pPr algn="ctr"/>
            <a:r>
              <a:rPr lang="en-GB" altLang="en-US" dirty="0" smtClean="0"/>
              <a:t>Result Screen</a:t>
            </a:r>
            <a:endParaRPr lang="en-US" altLang="en-US" dirty="0" smtClean="0"/>
          </a:p>
        </p:txBody>
      </p:sp>
      <p:pic>
        <p:nvPicPr>
          <p:cNvPr id="18435" name="Picture 4" descr="ScreenHunter_02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9215" y="2205038"/>
            <a:ext cx="6646985"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419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Training?</a:t>
            </a:r>
            <a:endParaRPr lang="en-US" dirty="0"/>
          </a:p>
        </p:txBody>
      </p:sp>
      <p:sp>
        <p:nvSpPr>
          <p:cNvPr id="3" name="Content Placeholder 2"/>
          <p:cNvSpPr>
            <a:spLocks noGrp="1"/>
          </p:cNvSpPr>
          <p:nvPr>
            <p:ph idx="1"/>
          </p:nvPr>
        </p:nvSpPr>
        <p:spPr/>
        <p:txBody>
          <a:bodyPr/>
          <a:lstStyle/>
          <a:p>
            <a:r>
              <a:rPr lang="en-US" sz="2800" dirty="0" smtClean="0"/>
              <a:t>The use of blood glucose meters by untrained staff, without adequate management supervision of the equipment and without the use of quality control procedures, can lead to misleading results, adversely affecting the treatment of patients”</a:t>
            </a:r>
          </a:p>
          <a:p>
            <a:endParaRPr lang="en-US" sz="2800" dirty="0"/>
          </a:p>
          <a:p>
            <a:r>
              <a:rPr lang="en-US" sz="2800" dirty="0" smtClean="0"/>
              <a:t>Newcomers must have competency assessed: initially at 6 months, 1 year and annually thereafter.</a:t>
            </a:r>
          </a:p>
          <a:p>
            <a:endParaRPr lang="en-US" dirty="0"/>
          </a:p>
        </p:txBody>
      </p:sp>
    </p:spTree>
    <p:extLst>
      <p:ext uri="{BB962C8B-B14F-4D97-AF65-F5344CB8AC3E}">
        <p14:creationId xmlns:p14="http://schemas.microsoft.com/office/powerpoint/2010/main" val="14412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for Failed Control Test</a:t>
            </a:r>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r>
              <a:rPr lang="en-US" sz="2400" dirty="0"/>
              <a:t>If “FAIL” appears </a:t>
            </a:r>
            <a:r>
              <a:rPr lang="en-US" sz="2400" dirty="0" smtClean="0"/>
              <a:t>touch  “           ”. </a:t>
            </a:r>
            <a:r>
              <a:rPr lang="en-US" sz="2400" dirty="0"/>
              <a:t>You may enter up</a:t>
            </a:r>
          </a:p>
          <a:p>
            <a:pPr marL="0" indent="0">
              <a:buNone/>
            </a:pPr>
            <a:r>
              <a:rPr lang="en-US" sz="2400" dirty="0"/>
              <a:t>to 3 comments.</a:t>
            </a:r>
          </a:p>
          <a:p>
            <a:pPr marL="0" indent="0">
              <a:buNone/>
            </a:pPr>
            <a:r>
              <a:rPr lang="en-US" sz="2400" dirty="0"/>
              <a:t>• Repeat failed control.</a:t>
            </a:r>
          </a:p>
          <a:p>
            <a:pPr marL="0" indent="0">
              <a:buNone/>
            </a:pPr>
            <a:r>
              <a:rPr lang="en-US" sz="2400" dirty="0"/>
              <a:t>• For “FAIL” control result consider the following.</a:t>
            </a:r>
          </a:p>
          <a:p>
            <a:pPr lvl="1">
              <a:buFont typeface="Courier New" panose="02070309020205020404" pitchFamily="49" charset="0"/>
              <a:buChar char="o"/>
            </a:pPr>
            <a:r>
              <a:rPr lang="en-US" sz="2400" dirty="0" smtClean="0"/>
              <a:t>The </a:t>
            </a:r>
            <a:r>
              <a:rPr lang="en-US" sz="2400" dirty="0"/>
              <a:t>test strip vial has been left opened for a period of </a:t>
            </a:r>
            <a:r>
              <a:rPr lang="en-US" sz="2400" dirty="0" smtClean="0"/>
              <a:t>time</a:t>
            </a:r>
            <a:endParaRPr lang="en-US" sz="2400" dirty="0"/>
          </a:p>
          <a:p>
            <a:pPr lvl="1">
              <a:buFont typeface="Courier New" panose="02070309020205020404" pitchFamily="49" charset="0"/>
              <a:buChar char="o"/>
            </a:pPr>
            <a:r>
              <a:rPr lang="en-US" sz="2400" dirty="0" smtClean="0"/>
              <a:t>Procedural error</a:t>
            </a:r>
            <a:endParaRPr lang="en-US" sz="2400" dirty="0"/>
          </a:p>
          <a:p>
            <a:pPr lvl="1">
              <a:buFont typeface="Courier New" panose="02070309020205020404" pitchFamily="49" charset="0"/>
              <a:buChar char="o"/>
            </a:pPr>
            <a:r>
              <a:rPr lang="en-US" sz="2400" dirty="0" smtClean="0"/>
              <a:t>The </a:t>
            </a:r>
            <a:r>
              <a:rPr lang="en-US" sz="2400" dirty="0"/>
              <a:t>test strip or controls have been exposed to very high or </a:t>
            </a:r>
            <a:r>
              <a:rPr lang="en-US" sz="2400" dirty="0" smtClean="0"/>
              <a:t>low temperatures</a:t>
            </a:r>
            <a:endParaRPr lang="en-US" sz="2400" dirty="0"/>
          </a:p>
          <a:p>
            <a:pPr lvl="1">
              <a:buFont typeface="Courier New" panose="02070309020205020404" pitchFamily="49" charset="0"/>
              <a:buChar char="o"/>
            </a:pPr>
            <a:r>
              <a:rPr lang="en-US" sz="2400" dirty="0" smtClean="0"/>
              <a:t>The </a:t>
            </a:r>
            <a:r>
              <a:rPr lang="en-US" sz="2400" dirty="0"/>
              <a:t>control solutions are expired and/or contaminated.</a:t>
            </a:r>
          </a:p>
          <a:p>
            <a:pPr marL="0" indent="0">
              <a:buNone/>
            </a:pPr>
            <a:r>
              <a:rPr lang="en-US" sz="2000" b="1" dirty="0" smtClean="0"/>
              <a:t>NOTE</a:t>
            </a:r>
            <a:r>
              <a:rPr lang="en-US" sz="2000" b="1" dirty="0"/>
              <a:t>: Report two consecutive failures to laboratory Point of </a:t>
            </a:r>
            <a:r>
              <a:rPr lang="en-US" sz="2000" b="1" dirty="0" smtClean="0"/>
              <a:t>Care Coordinator (POCC)706-787-8359</a:t>
            </a:r>
            <a:endParaRPr lang="en-US" sz="2000" b="1" dirty="0"/>
          </a:p>
        </p:txBody>
      </p:sp>
      <p:sp>
        <p:nvSpPr>
          <p:cNvPr id="4" name="Oval Callout 3"/>
          <p:cNvSpPr/>
          <p:nvPr/>
        </p:nvSpPr>
        <p:spPr>
          <a:xfrm>
            <a:off x="4076700" y="1351739"/>
            <a:ext cx="685800" cy="45331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26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Patient Testing</a:t>
            </a:r>
          </a:p>
        </p:txBody>
      </p:sp>
      <p:sp>
        <p:nvSpPr>
          <p:cNvPr id="3" name="Content Placeholder 2"/>
          <p:cNvSpPr>
            <a:spLocks noGrp="1"/>
          </p:cNvSpPr>
          <p:nvPr>
            <p:ph idx="1"/>
          </p:nvPr>
        </p:nvSpPr>
        <p:spPr>
          <a:xfrm>
            <a:off x="457200" y="1600200"/>
            <a:ext cx="4724400" cy="4525963"/>
          </a:xfrm>
        </p:spPr>
        <p:txBody>
          <a:bodyPr>
            <a:noAutofit/>
          </a:bodyPr>
          <a:lstStyle/>
          <a:p>
            <a:r>
              <a:rPr lang="en-US" sz="2400" dirty="0"/>
              <a:t>Scan your </a:t>
            </a:r>
            <a:r>
              <a:rPr lang="en-US" sz="2400" dirty="0" smtClean="0"/>
              <a:t>Operator ID Badge </a:t>
            </a:r>
            <a:endParaRPr lang="en-US" sz="2400" dirty="0"/>
          </a:p>
          <a:p>
            <a:r>
              <a:rPr lang="en-US" sz="2400" dirty="0" smtClean="0"/>
              <a:t>Select </a:t>
            </a:r>
            <a:r>
              <a:rPr lang="en-US" sz="2400" dirty="0"/>
              <a:t>“Patient Test” on </a:t>
            </a:r>
            <a:r>
              <a:rPr lang="en-US" sz="2400" dirty="0" smtClean="0"/>
              <a:t>the screen.</a:t>
            </a:r>
            <a:endParaRPr lang="en-US" sz="2400" dirty="0"/>
          </a:p>
          <a:p>
            <a:r>
              <a:rPr lang="en-US" sz="2400" dirty="0" smtClean="0"/>
              <a:t>Scan </a:t>
            </a:r>
            <a:r>
              <a:rPr lang="en-US" sz="2400" dirty="0"/>
              <a:t>the patient’s </a:t>
            </a:r>
            <a:r>
              <a:rPr lang="en-US" sz="2400" dirty="0" smtClean="0"/>
              <a:t>armband</a:t>
            </a:r>
          </a:p>
          <a:p>
            <a:pPr marL="0" indent="0">
              <a:buNone/>
            </a:pPr>
            <a:endParaRPr lang="en-US" sz="2400" dirty="0"/>
          </a:p>
          <a:p>
            <a:r>
              <a:rPr lang="en-US" sz="2400" dirty="0" smtClean="0"/>
              <a:t>Note</a:t>
            </a:r>
            <a:r>
              <a:rPr lang="en-US" sz="2400" dirty="0"/>
              <a:t>: If the patient’s armband cannot be scanned, </a:t>
            </a:r>
            <a:r>
              <a:rPr lang="en-US" sz="2400" dirty="0" smtClean="0"/>
              <a:t>carefully enter </a:t>
            </a:r>
            <a:r>
              <a:rPr lang="en-US" sz="2400" dirty="0"/>
              <a:t>the patient’s </a:t>
            </a:r>
            <a:r>
              <a:rPr lang="en-US" sz="2400" dirty="0" smtClean="0"/>
              <a:t>ID </a:t>
            </a:r>
            <a:r>
              <a:rPr lang="en-US" sz="2400" dirty="0"/>
              <a:t>number manually, </a:t>
            </a:r>
            <a:r>
              <a:rPr lang="en-US" sz="2400" dirty="0" smtClean="0"/>
              <a:t>and verify </a:t>
            </a:r>
            <a:r>
              <a:rPr lang="en-US" sz="2400" dirty="0"/>
              <a:t>the identification in the meter before accepting the entry</a:t>
            </a:r>
            <a:r>
              <a:rPr lang="en-US" sz="28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107" y="1524000"/>
            <a:ext cx="326578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7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Always Identify the patient</a:t>
            </a:r>
            <a:endParaRPr lang="en-US" dirty="0"/>
          </a:p>
        </p:txBody>
      </p:sp>
      <p:sp>
        <p:nvSpPr>
          <p:cNvPr id="3" name="Content Placeholder 2"/>
          <p:cNvSpPr>
            <a:spLocks noGrp="1"/>
          </p:cNvSpPr>
          <p:nvPr>
            <p:ph idx="1"/>
          </p:nvPr>
        </p:nvSpPr>
        <p:spPr/>
        <p:txBody>
          <a:bodyPr>
            <a:normAutofit/>
          </a:bodyPr>
          <a:lstStyle/>
          <a:p>
            <a:r>
              <a:rPr lang="en-US" b="1" dirty="0"/>
              <a:t>Per Hospital policy all patients must be identified with </a:t>
            </a:r>
            <a:r>
              <a:rPr lang="en-US" b="1" dirty="0" smtClean="0"/>
              <a:t>two identifiers</a:t>
            </a:r>
            <a:endParaRPr lang="en-US" b="1" dirty="0"/>
          </a:p>
          <a:p>
            <a:pPr lvl="1"/>
            <a:r>
              <a:rPr lang="en-US" sz="3200" dirty="0" smtClean="0"/>
              <a:t>Full name and date of birth</a:t>
            </a:r>
            <a:endParaRPr lang="en-US" sz="3200" dirty="0"/>
          </a:p>
        </p:txBody>
      </p:sp>
    </p:spTree>
    <p:extLst>
      <p:ext uri="{BB962C8B-B14F-4D97-AF65-F5344CB8AC3E}">
        <p14:creationId xmlns:p14="http://schemas.microsoft.com/office/powerpoint/2010/main" val="231503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dirty="0" smtClean="0"/>
              <a:t>Patient Testing</a:t>
            </a:r>
            <a:endParaRPr lang="en-US" altLang="en-US" dirty="0" smtClean="0"/>
          </a:p>
        </p:txBody>
      </p:sp>
      <p:pic>
        <p:nvPicPr>
          <p:cNvPr id="24579" name="Picture 4" descr="ScreenHunter_0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248400" y="1157346"/>
            <a:ext cx="2611616" cy="3379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5" descr="ScreenHunter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9" y="1116014"/>
            <a:ext cx="6179424" cy="337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533400" y="4267200"/>
            <a:ext cx="880014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a:lnSpc>
                <a:spcPct val="150000"/>
              </a:lnSpc>
            </a:pPr>
            <a:r>
              <a:rPr lang="en-GB" altLang="en-US" sz="2000" b="1" dirty="0" smtClean="0">
                <a:latin typeface="Arial" panose="020B0604020202020204" pitchFamily="34" charset="0"/>
                <a:cs typeface="Arial" panose="020B0604020202020204" pitchFamily="34" charset="0"/>
              </a:rPr>
              <a:t>Step 1: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patient test from </a:t>
            </a:r>
            <a:r>
              <a:rPr lang="en-GB" altLang="en-US" sz="2000" dirty="0" smtClean="0">
                <a:latin typeface="Arial" panose="020B0604020202020204" pitchFamily="34" charset="0"/>
                <a:cs typeface="Arial" panose="020B0604020202020204" pitchFamily="34" charset="0"/>
              </a:rPr>
              <a:t>menu</a:t>
            </a:r>
          </a:p>
          <a:p>
            <a:pPr>
              <a:lnSpc>
                <a:spcPct val="150000"/>
              </a:lnSpc>
            </a:pPr>
            <a:r>
              <a:rPr lang="en-GB" altLang="en-US" sz="2000" b="1" dirty="0" smtClean="0">
                <a:latin typeface="Arial" panose="020B0604020202020204" pitchFamily="34" charset="0"/>
                <a:cs typeface="Arial" panose="020B0604020202020204" pitchFamily="34" charset="0"/>
              </a:rPr>
              <a:t>Step 2: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Glucose </a:t>
            </a:r>
            <a:r>
              <a:rPr lang="en-GB" altLang="en-US" sz="2000" dirty="0" smtClean="0">
                <a:latin typeface="Arial" panose="020B0604020202020204" pitchFamily="34" charset="0"/>
                <a:cs typeface="Arial" panose="020B0604020202020204" pitchFamily="34" charset="0"/>
              </a:rPr>
              <a:t>Test</a:t>
            </a:r>
          </a:p>
          <a:p>
            <a:pPr>
              <a:lnSpc>
                <a:spcPct val="150000"/>
              </a:lnSpc>
            </a:pPr>
            <a:r>
              <a:rPr lang="en-GB" altLang="en-US" sz="2000" b="1" dirty="0" smtClean="0">
                <a:latin typeface="Arial" panose="020B0604020202020204" pitchFamily="34" charset="0"/>
                <a:cs typeface="Arial" panose="020B0604020202020204" pitchFamily="34" charset="0"/>
              </a:rPr>
              <a:t>Step 3:  </a:t>
            </a:r>
            <a:r>
              <a:rPr lang="en-GB" altLang="en-US" sz="2000" dirty="0" smtClean="0">
                <a:latin typeface="Arial" panose="020B0604020202020204" pitchFamily="34" charset="0"/>
                <a:cs typeface="Arial" panose="020B0604020202020204" pitchFamily="34" charset="0"/>
              </a:rPr>
              <a:t>Scan </a:t>
            </a:r>
            <a:r>
              <a:rPr lang="en-GB" altLang="en-US" sz="2000" dirty="0">
                <a:latin typeface="Arial" panose="020B0604020202020204" pitchFamily="34" charset="0"/>
                <a:cs typeface="Arial" panose="020B0604020202020204" pitchFamily="34" charset="0"/>
              </a:rPr>
              <a:t>in Patient hospital </a:t>
            </a:r>
            <a:r>
              <a:rPr lang="en-GB" altLang="en-US" sz="2000" dirty="0" smtClean="0">
                <a:latin typeface="Arial" panose="020B0604020202020204" pitchFamily="34" charset="0"/>
                <a:cs typeface="Arial" panose="020B0604020202020204" pitchFamily="34" charset="0"/>
              </a:rPr>
              <a:t>number. (Meter </a:t>
            </a:r>
            <a:r>
              <a:rPr lang="en-GB" altLang="en-US" sz="2000" dirty="0">
                <a:latin typeface="Arial" panose="020B0604020202020204" pitchFamily="34" charset="0"/>
                <a:cs typeface="Arial" panose="020B0604020202020204" pitchFamily="34" charset="0"/>
              </a:rPr>
              <a:t>will prompt you to confirm patient </a:t>
            </a:r>
            <a:r>
              <a:rPr lang="en-GB" altLang="en-US" sz="2000" dirty="0" smtClean="0">
                <a:latin typeface="Arial" panose="020B0604020202020204" pitchFamily="34" charset="0"/>
                <a:cs typeface="Arial" panose="020B0604020202020204" pitchFamily="34" charset="0"/>
              </a:rPr>
              <a:t>details)</a:t>
            </a:r>
          </a:p>
          <a:p>
            <a:pPr>
              <a:lnSpc>
                <a:spcPct val="150000"/>
              </a:lnSpc>
            </a:pPr>
            <a:r>
              <a:rPr lang="en-GB" altLang="en-US" sz="2000" b="1" dirty="0" smtClean="0">
                <a:latin typeface="Arial" panose="020B0604020202020204" pitchFamily="34" charset="0"/>
                <a:cs typeface="Arial" panose="020B0604020202020204" pitchFamily="34" charset="0"/>
              </a:rPr>
              <a:t>Step </a:t>
            </a:r>
            <a:r>
              <a:rPr lang="en-GB" altLang="en-US" sz="2000" b="1" dirty="0">
                <a:latin typeface="Arial" panose="020B0604020202020204" pitchFamily="34" charset="0"/>
                <a:cs typeface="Arial" panose="020B0604020202020204" pitchFamily="34" charset="0"/>
              </a:rPr>
              <a:t>4:  </a:t>
            </a:r>
            <a:r>
              <a:rPr lang="en-GB" altLang="en-US" sz="2000" dirty="0">
                <a:latin typeface="Arial" panose="020B0604020202020204" pitchFamily="34" charset="0"/>
                <a:cs typeface="Arial" panose="020B0604020202020204" pitchFamily="34" charset="0"/>
              </a:rPr>
              <a:t>Scan in Test strips</a:t>
            </a:r>
            <a:endParaRPr lang="en-US" altLang="en-US" sz="2000" dirty="0">
              <a:latin typeface="Arial" panose="020B0604020202020204" pitchFamily="34" charset="0"/>
              <a:cs typeface="Arial" panose="020B0604020202020204" pitchFamily="34" charset="0"/>
            </a:endParaRPr>
          </a:p>
          <a:p>
            <a:endParaRPr lang="en-GB" altLang="en-US" sz="2000" dirty="0" smtClean="0">
              <a:latin typeface="Arial" panose="020B0604020202020204" pitchFamily="34" charset="0"/>
              <a:cs typeface="Arial" panose="020B0604020202020204" pitchFamily="34" charset="0"/>
            </a:endParaRPr>
          </a:p>
        </p:txBody>
      </p:sp>
      <p:sp>
        <p:nvSpPr>
          <p:cNvPr id="24582" name="Line 7"/>
          <p:cNvSpPr>
            <a:spLocks noChangeShapeType="1"/>
          </p:cNvSpPr>
          <p:nvPr/>
        </p:nvSpPr>
        <p:spPr bwMode="auto">
          <a:xfrm>
            <a:off x="5169877" y="2492375"/>
            <a:ext cx="9964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9243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5638800"/>
            <a:ext cx="7620000" cy="715962"/>
          </a:xfrm>
        </p:spPr>
        <p:txBody>
          <a:bodyPr/>
          <a:lstStyle/>
          <a:p>
            <a:pPr marL="457200" indent="-457200" algn="ctr">
              <a:buFont typeface="Wingdings" panose="05000000000000000000" pitchFamily="2" charset="2"/>
              <a:buChar char="§"/>
            </a:pPr>
            <a:r>
              <a:rPr lang="en-GB" altLang="en-US" sz="2800" dirty="0" smtClean="0">
                <a:solidFill>
                  <a:schemeClr val="tx1"/>
                </a:solidFill>
                <a:effectLst/>
              </a:rPr>
              <a:t>Check test strip code and insert strip.</a:t>
            </a:r>
            <a:endParaRPr lang="en-US" altLang="en-US" sz="2800" dirty="0" smtClean="0">
              <a:solidFill>
                <a:schemeClr val="tx1"/>
              </a:solidFill>
              <a:effectLst/>
            </a:endParaRPr>
          </a:p>
        </p:txBody>
      </p:sp>
      <p:pic>
        <p:nvPicPr>
          <p:cNvPr id="25603" name="Picture 4" descr="ScreenHunter_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9846" y="1143000"/>
            <a:ext cx="7444154"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5"/>
          <p:cNvSpPr txBox="1">
            <a:spLocks noChangeArrowheads="1"/>
          </p:cNvSpPr>
          <p:nvPr/>
        </p:nvSpPr>
        <p:spPr bwMode="auto">
          <a:xfrm>
            <a:off x="228600" y="1349514"/>
            <a:ext cx="1600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sz="2000" dirty="0" smtClean="0">
                <a:solidFill>
                  <a:srgbClr val="FF0000"/>
                </a:solidFill>
                <a:latin typeface="Arial" panose="020B0604020202020204" pitchFamily="34" charset="0"/>
                <a:cs typeface="Arial" panose="020B0604020202020204" pitchFamily="34" charset="0"/>
              </a:rPr>
              <a:t>* </a:t>
            </a:r>
            <a:r>
              <a:rPr lang="en-GB" altLang="en-US" sz="2000" b="1" dirty="0" smtClean="0">
                <a:solidFill>
                  <a:srgbClr val="FF0000"/>
                </a:solidFill>
                <a:latin typeface="Arial" panose="020B0604020202020204" pitchFamily="34" charset="0"/>
                <a:cs typeface="Arial" panose="020B0604020202020204" pitchFamily="34" charset="0"/>
              </a:rPr>
              <a:t>Check </a:t>
            </a:r>
            <a:r>
              <a:rPr lang="en-GB" altLang="en-US" sz="2000" b="1" dirty="0">
                <a:solidFill>
                  <a:srgbClr val="FF0000"/>
                </a:solidFill>
                <a:latin typeface="Arial" panose="020B0604020202020204" pitchFamily="34" charset="0"/>
                <a:cs typeface="Arial" panose="020B0604020202020204" pitchFamily="34" charset="0"/>
              </a:rPr>
              <a:t>Patients details at </a:t>
            </a:r>
            <a:r>
              <a:rPr lang="en-GB" altLang="en-US" sz="2000" b="1" dirty="0" smtClean="0">
                <a:solidFill>
                  <a:srgbClr val="FF0000"/>
                </a:solidFill>
                <a:latin typeface="Arial" panose="020B0604020202020204" pitchFamily="34" charset="0"/>
                <a:cs typeface="Arial" panose="020B0604020202020204" pitchFamily="34" charset="0"/>
              </a:rPr>
              <a:t>top </a:t>
            </a:r>
            <a:r>
              <a:rPr lang="en-GB" altLang="en-US" sz="2000" b="1" dirty="0">
                <a:solidFill>
                  <a:srgbClr val="FF0000"/>
                </a:solidFill>
                <a:latin typeface="Arial" panose="020B0604020202020204" pitchFamily="34" charset="0"/>
                <a:cs typeface="Arial" panose="020B0604020202020204" pitchFamily="34" charset="0"/>
              </a:rPr>
              <a:t>of screen</a:t>
            </a:r>
            <a:endParaRPr lang="en-US" altLang="en-US" sz="2000" b="1" dirty="0">
              <a:solidFill>
                <a:srgbClr val="FF000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1219200" y="19812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Tree>
    <p:extLst>
      <p:ext uri="{BB962C8B-B14F-4D97-AF65-F5344CB8AC3E}">
        <p14:creationId xmlns:p14="http://schemas.microsoft.com/office/powerpoint/2010/main" val="88089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ScreenHunter_02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66496" y="1109773"/>
            <a:ext cx="7577504"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5"/>
          <p:cNvSpPr txBox="1">
            <a:spLocks noChangeArrowheads="1"/>
          </p:cNvSpPr>
          <p:nvPr/>
        </p:nvSpPr>
        <p:spPr bwMode="auto">
          <a:xfrm>
            <a:off x="31531" y="5791200"/>
            <a:ext cx="8655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Arial" panose="020B0604020202020204" pitchFamily="34" charset="0"/>
                <a:cs typeface="Arial" panose="020B0604020202020204" pitchFamily="34" charset="0"/>
              </a:rPr>
              <a:t>* Make sure to wipe away the first drop of blood.</a:t>
            </a:r>
          </a:p>
        </p:txBody>
      </p:sp>
      <p:sp>
        <p:nvSpPr>
          <p:cNvPr id="26626" name="Rectangle 2"/>
          <p:cNvSpPr>
            <a:spLocks noGrp="1" noChangeArrowheads="1"/>
          </p:cNvSpPr>
          <p:nvPr>
            <p:ph type="title"/>
          </p:nvPr>
        </p:nvSpPr>
        <p:spPr>
          <a:xfrm>
            <a:off x="0" y="1295400"/>
            <a:ext cx="1778876" cy="2286000"/>
          </a:xfrm>
        </p:spPr>
        <p:txBody>
          <a:bodyPr/>
          <a:lstStyle/>
          <a:p>
            <a:pPr algn="ctr"/>
            <a:r>
              <a:rPr lang="en-GB" altLang="en-US" sz="2800" b="0" dirty="0" smtClean="0">
                <a:solidFill>
                  <a:schemeClr val="tx1"/>
                </a:solidFill>
                <a:effectLst/>
              </a:rPr>
              <a:t>Apply patient blood when prompted.</a:t>
            </a:r>
            <a:endParaRPr lang="en-US" altLang="en-US" sz="2800" b="0" dirty="0" smtClean="0">
              <a:solidFill>
                <a:schemeClr val="tx1"/>
              </a:solidFill>
              <a:effectLst/>
            </a:endParaRPr>
          </a:p>
        </p:txBody>
      </p:sp>
      <p:cxnSp>
        <p:nvCxnSpPr>
          <p:cNvPr id="3" name="Straight Arrow Connector 2"/>
          <p:cNvCxnSpPr/>
          <p:nvPr/>
        </p:nvCxnSpPr>
        <p:spPr>
          <a:xfrm>
            <a:off x="1371600" y="2247900"/>
            <a:ext cx="1143000"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
        <p:nvSpPr>
          <p:cNvPr id="2" name="TextBox 1"/>
          <p:cNvSpPr txBox="1"/>
          <p:nvPr/>
        </p:nvSpPr>
        <p:spPr>
          <a:xfrm>
            <a:off x="990600" y="4460963"/>
            <a:ext cx="3505200" cy="1200329"/>
          </a:xfrm>
          <a:prstGeom prst="rect">
            <a:avLst/>
          </a:prstGeom>
          <a:noFill/>
        </p:spPr>
        <p:txBody>
          <a:bodyPr wrap="square" rtlCol="0">
            <a:spAutoFit/>
          </a:bodyPr>
          <a:lstStyle/>
          <a:p>
            <a:pPr algn="ctr"/>
            <a:r>
              <a:rPr lang="en-US" b="1" dirty="0" smtClean="0"/>
              <a:t>**NOTE**</a:t>
            </a:r>
          </a:p>
          <a:p>
            <a:pPr algn="ctr"/>
            <a:r>
              <a:rPr lang="en-US" b="1" dirty="0" smtClean="0"/>
              <a:t>“Type Bad Dose”  error indicates that the sample quantity is insufficient.</a:t>
            </a:r>
            <a:endParaRPr lang="en-US" b="1" dirty="0"/>
          </a:p>
        </p:txBody>
      </p:sp>
    </p:spTree>
    <p:extLst>
      <p:ext uri="{BB962C8B-B14F-4D97-AF65-F5344CB8AC3E}">
        <p14:creationId xmlns:p14="http://schemas.microsoft.com/office/powerpoint/2010/main" val="2737981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ext Box 6"/>
          <p:cNvSpPr txBox="1">
            <a:spLocks noChangeArrowheads="1"/>
          </p:cNvSpPr>
          <p:nvPr/>
        </p:nvSpPr>
        <p:spPr bwMode="auto">
          <a:xfrm>
            <a:off x="383931" y="1268413"/>
            <a:ext cx="8308731" cy="5016500"/>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3365FB"/>
                </a:solidFill>
              </a:rPr>
              <a:t>From main menu screen touch ‘</a:t>
            </a:r>
            <a:r>
              <a:rPr lang="en-US" sz="2000" b="1" i="1" dirty="0">
                <a:solidFill>
                  <a:srgbClr val="3365FB"/>
                </a:solidFill>
              </a:rPr>
              <a:t>Review Results</a:t>
            </a:r>
            <a:r>
              <a:rPr lang="en-US" sz="2000" b="1" dirty="0" smtClean="0">
                <a:solidFill>
                  <a:srgbClr val="3365FB"/>
                </a:solidFill>
              </a:rPr>
              <a:t>’. (Patient/QC)</a:t>
            </a:r>
            <a:endParaRPr lang="en-US" sz="2000" b="1" dirty="0">
              <a:solidFill>
                <a:srgbClr val="3365FB"/>
              </a:solidFill>
            </a:endParaRPr>
          </a:p>
          <a:p>
            <a:pPr eaLnBrk="0" hangingPunct="0">
              <a:spcBef>
                <a:spcPct val="50000"/>
              </a:spcBef>
            </a:pPr>
            <a:r>
              <a:rPr lang="en-US" sz="2000" dirty="0"/>
              <a:t>  Stored test results are displayed in a sequential list.</a:t>
            </a:r>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r>
              <a:rPr lang="fr-CA" dirty="0" err="1"/>
              <a:t>Touch</a:t>
            </a:r>
            <a:r>
              <a:rPr lang="fr-CA" dirty="0"/>
              <a:t>          or </a:t>
            </a:r>
            <a:r>
              <a:rPr lang="fr-CA" dirty="0" smtClean="0"/>
              <a:t>             </a:t>
            </a:r>
            <a:r>
              <a:rPr lang="fr-CA" dirty="0"/>
              <a:t>to scroll up or down in the </a:t>
            </a:r>
            <a:r>
              <a:rPr lang="fr-CA" dirty="0" err="1"/>
              <a:t>list</a:t>
            </a:r>
            <a:r>
              <a:rPr lang="fr-CA" dirty="0"/>
              <a:t>.  </a:t>
            </a:r>
            <a:r>
              <a:rPr lang="fr-CA" dirty="0" err="1"/>
              <a:t>Results</a:t>
            </a:r>
            <a:r>
              <a:rPr lang="fr-CA" dirty="0"/>
              <a:t> are </a:t>
            </a:r>
            <a:r>
              <a:rPr lang="fr-CA" dirty="0" err="1"/>
              <a:t>grouped</a:t>
            </a:r>
            <a:r>
              <a:rPr lang="fr-CA" dirty="0"/>
              <a:t> by date.</a:t>
            </a:r>
          </a:p>
          <a:p>
            <a:pPr eaLnBrk="0" hangingPunct="0">
              <a:spcBef>
                <a:spcPct val="50000"/>
              </a:spcBef>
            </a:pPr>
            <a:endParaRPr lang="fr-CA" dirty="0"/>
          </a:p>
        </p:txBody>
      </p:sp>
      <p:pic>
        <p:nvPicPr>
          <p:cNvPr id="446468" name="Picture 8" descr="fleche1"/>
          <p:cNvPicPr>
            <a:picLocks noChangeAspect="1" noChangeArrowheads="1"/>
          </p:cNvPicPr>
          <p:nvPr/>
        </p:nvPicPr>
        <p:blipFill>
          <a:blip r:embed="rId3"/>
          <a:srcRect/>
          <a:stretch>
            <a:fillRect/>
          </a:stretch>
        </p:blipFill>
        <p:spPr bwMode="auto">
          <a:xfrm>
            <a:off x="1049216" y="5516564"/>
            <a:ext cx="413238" cy="314325"/>
          </a:xfrm>
          <a:prstGeom prst="rect">
            <a:avLst/>
          </a:prstGeom>
          <a:noFill/>
          <a:ln w="9525">
            <a:noFill/>
            <a:miter lim="800000"/>
            <a:headEnd/>
            <a:tailEnd/>
          </a:ln>
        </p:spPr>
      </p:pic>
      <p:pic>
        <p:nvPicPr>
          <p:cNvPr id="446469" name="Picture 9" descr="fleche2"/>
          <p:cNvPicPr>
            <a:picLocks noChangeAspect="1" noChangeArrowheads="1"/>
          </p:cNvPicPr>
          <p:nvPr/>
        </p:nvPicPr>
        <p:blipFill>
          <a:blip r:embed="rId4"/>
          <a:srcRect/>
          <a:stretch>
            <a:fillRect/>
          </a:stretch>
        </p:blipFill>
        <p:spPr bwMode="auto">
          <a:xfrm>
            <a:off x="1913792" y="5495654"/>
            <a:ext cx="457200" cy="333375"/>
          </a:xfrm>
          <a:prstGeom prst="rect">
            <a:avLst/>
          </a:prstGeom>
          <a:noFill/>
          <a:ln w="9525">
            <a:noFill/>
            <a:miter lim="800000"/>
            <a:headEnd/>
            <a:tailEnd/>
          </a:ln>
        </p:spPr>
      </p:pic>
      <p:pic>
        <p:nvPicPr>
          <p:cNvPr id="446470" name="Picture 10"/>
          <p:cNvPicPr>
            <a:picLocks noChangeAspect="1" noChangeArrowheads="1"/>
          </p:cNvPicPr>
          <p:nvPr/>
        </p:nvPicPr>
        <p:blipFill>
          <a:blip r:embed="rId5"/>
          <a:srcRect/>
          <a:stretch>
            <a:fillRect/>
          </a:stretch>
        </p:blipFill>
        <p:spPr bwMode="auto">
          <a:xfrm>
            <a:off x="650631" y="2205038"/>
            <a:ext cx="7704992" cy="3175000"/>
          </a:xfrm>
          <a:prstGeom prst="rect">
            <a:avLst/>
          </a:prstGeom>
          <a:noFill/>
          <a:ln w="9525">
            <a:noFill/>
            <a:miter lim="800000"/>
            <a:headEnd/>
            <a:tailEnd/>
          </a:ln>
        </p:spPr>
      </p:pic>
      <p:sp>
        <p:nvSpPr>
          <p:cNvPr id="446471" name="Oval 9"/>
          <p:cNvSpPr>
            <a:spLocks noChangeArrowheads="1"/>
          </p:cNvSpPr>
          <p:nvPr/>
        </p:nvSpPr>
        <p:spPr bwMode="auto">
          <a:xfrm>
            <a:off x="7496908" y="4149726"/>
            <a:ext cx="731227"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6472" name="Oval 9"/>
          <p:cNvSpPr>
            <a:spLocks noChangeArrowheads="1"/>
          </p:cNvSpPr>
          <p:nvPr/>
        </p:nvSpPr>
        <p:spPr bwMode="auto">
          <a:xfrm>
            <a:off x="7496908" y="4533901"/>
            <a:ext cx="738554"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1" name="Rectangle 2"/>
          <p:cNvSpPr>
            <a:spLocks noGrp="1" noChangeArrowheads="1"/>
          </p:cNvSpPr>
          <p:nvPr>
            <p:ph type="title"/>
          </p:nvPr>
        </p:nvSpPr>
        <p:spPr/>
        <p:txBody>
          <a:bodyPr/>
          <a:lstStyle/>
          <a:p>
            <a:pPr algn="ctr"/>
            <a:r>
              <a:rPr lang="en-GB" altLang="en-US" dirty="0" smtClean="0"/>
              <a:t>Review Results</a:t>
            </a:r>
            <a:endParaRPr lang="en-US" altLang="en-US" dirty="0" smtClean="0"/>
          </a:p>
        </p:txBody>
      </p:sp>
    </p:spTree>
    <p:extLst>
      <p:ext uri="{BB962C8B-B14F-4D97-AF65-F5344CB8AC3E}">
        <p14:creationId xmlns:p14="http://schemas.microsoft.com/office/powerpoint/2010/main" val="35645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Text Box 8"/>
          <p:cNvSpPr txBox="1">
            <a:spLocks noChangeArrowheads="1"/>
          </p:cNvSpPr>
          <p:nvPr/>
        </p:nvSpPr>
        <p:spPr bwMode="auto">
          <a:xfrm>
            <a:off x="451339" y="4895850"/>
            <a:ext cx="8440615" cy="1169551"/>
          </a:xfrm>
          <a:prstGeom prst="rect">
            <a:avLst/>
          </a:prstGeom>
          <a:noFill/>
          <a:ln w="9525">
            <a:noFill/>
            <a:miter lim="800000"/>
            <a:headEnd/>
            <a:tailEnd/>
          </a:ln>
        </p:spPr>
        <p:txBody>
          <a:bodyPr>
            <a:spAutoFit/>
          </a:bodyPr>
          <a:lstStyle/>
          <a:p>
            <a:pPr eaLnBrk="0" hangingPunct="0">
              <a:spcBef>
                <a:spcPct val="50000"/>
              </a:spcBef>
              <a:buFontTx/>
              <a:buChar char="•"/>
            </a:pPr>
            <a:r>
              <a:rPr lang="en-US" sz="2000" dirty="0"/>
              <a:t>Touch an entry in list to display related details.</a:t>
            </a:r>
          </a:p>
          <a:p>
            <a:pPr eaLnBrk="0" hangingPunct="0">
              <a:spcBef>
                <a:spcPct val="50000"/>
              </a:spcBef>
              <a:buFontTx/>
              <a:buChar char="•"/>
            </a:pPr>
            <a:r>
              <a:rPr lang="en-US" sz="2000" dirty="0"/>
              <a:t>Touch ‘</a:t>
            </a:r>
            <a:r>
              <a:rPr lang="en-US" sz="2000" i="1" dirty="0"/>
              <a:t>Patient’</a:t>
            </a:r>
            <a:r>
              <a:rPr lang="en-US" sz="2000" dirty="0"/>
              <a:t> symbol to display results for a specific patient only – Test results available with date and time of test only, no Patient specific ID.</a:t>
            </a:r>
          </a:p>
        </p:txBody>
      </p:sp>
      <p:sp>
        <p:nvSpPr>
          <p:cNvPr id="448516" name="Line 10"/>
          <p:cNvSpPr>
            <a:spLocks noChangeShapeType="1"/>
          </p:cNvSpPr>
          <p:nvPr/>
        </p:nvSpPr>
        <p:spPr bwMode="auto">
          <a:xfrm flipH="1" flipV="1">
            <a:off x="1248508" y="3860801"/>
            <a:ext cx="597877" cy="792163"/>
          </a:xfrm>
          <a:prstGeom prst="line">
            <a:avLst/>
          </a:prstGeom>
          <a:noFill/>
          <a:ln w="12700">
            <a:solidFill>
              <a:schemeClr val="tx1"/>
            </a:solidFill>
            <a:round/>
            <a:headEnd/>
            <a:tailEnd type="triangle" w="med" len="med"/>
          </a:ln>
        </p:spPr>
        <p:txBody>
          <a:bodyPr>
            <a:spAutoFit/>
          </a:bodyPr>
          <a:lstStyle/>
          <a:p>
            <a:endParaRPr lang="en-US"/>
          </a:p>
        </p:txBody>
      </p:sp>
      <p:pic>
        <p:nvPicPr>
          <p:cNvPr id="448517" name="Picture 11"/>
          <p:cNvPicPr>
            <a:picLocks noChangeAspect="1" noChangeArrowheads="1"/>
          </p:cNvPicPr>
          <p:nvPr/>
        </p:nvPicPr>
        <p:blipFill>
          <a:blip r:embed="rId3"/>
          <a:srcRect/>
          <a:stretch>
            <a:fillRect/>
          </a:stretch>
        </p:blipFill>
        <p:spPr bwMode="auto">
          <a:xfrm>
            <a:off x="716573" y="1493838"/>
            <a:ext cx="7700596" cy="3230562"/>
          </a:xfrm>
          <a:prstGeom prst="rect">
            <a:avLst/>
          </a:prstGeom>
          <a:noFill/>
          <a:ln w="9525">
            <a:noFill/>
            <a:miter lim="800000"/>
            <a:headEnd/>
            <a:tailEnd/>
          </a:ln>
        </p:spPr>
      </p:pic>
      <p:sp>
        <p:nvSpPr>
          <p:cNvPr id="448518" name="Oval 9"/>
          <p:cNvSpPr>
            <a:spLocks noChangeArrowheads="1"/>
          </p:cNvSpPr>
          <p:nvPr/>
        </p:nvSpPr>
        <p:spPr bwMode="auto">
          <a:xfrm>
            <a:off x="583223"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8519" name="Oval 9"/>
          <p:cNvSpPr>
            <a:spLocks noChangeArrowheads="1"/>
          </p:cNvSpPr>
          <p:nvPr/>
        </p:nvSpPr>
        <p:spPr bwMode="auto">
          <a:xfrm>
            <a:off x="3308839"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0" name="Rectangle 2"/>
          <p:cNvSpPr>
            <a:spLocks noGrp="1" noChangeArrowheads="1"/>
          </p:cNvSpPr>
          <p:nvPr>
            <p:ph type="title"/>
          </p:nvPr>
        </p:nvSpPr>
        <p:spPr/>
        <p:txBody>
          <a:bodyPr/>
          <a:lstStyle/>
          <a:p>
            <a:pPr algn="ctr"/>
            <a:r>
              <a:rPr lang="en-GB" altLang="en-US" dirty="0" smtClean="0"/>
              <a:t>Review Results Cont.</a:t>
            </a:r>
            <a:endParaRPr lang="en-US" altLang="en-US" dirty="0" smtClean="0"/>
          </a:p>
        </p:txBody>
      </p:sp>
    </p:spTree>
    <p:extLst>
      <p:ext uri="{BB962C8B-B14F-4D97-AF65-F5344CB8AC3E}">
        <p14:creationId xmlns:p14="http://schemas.microsoft.com/office/powerpoint/2010/main" val="3141237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Testing yourself or Co-Workers</a:t>
            </a:r>
          </a:p>
        </p:txBody>
      </p:sp>
      <p:sp>
        <p:nvSpPr>
          <p:cNvPr id="60419" name="Rectangle 3"/>
          <p:cNvSpPr>
            <a:spLocks noGrp="1" noChangeArrowheads="1"/>
          </p:cNvSpPr>
          <p:nvPr>
            <p:ph idx="1"/>
          </p:nvPr>
        </p:nvSpPr>
        <p:spPr/>
        <p:txBody>
          <a:bodyPr/>
          <a:lstStyle/>
          <a:p>
            <a:r>
              <a:rPr lang="en-US" sz="2800" dirty="0"/>
              <a:t>It is a work rule violation to test yourself or co-workers.</a:t>
            </a:r>
          </a:p>
          <a:p>
            <a:r>
              <a:rPr lang="en-US" sz="2800" dirty="0"/>
              <a:t>Exception to this is an emergency, the person will need to go </a:t>
            </a:r>
            <a:r>
              <a:rPr lang="en-US" sz="2800" dirty="0" smtClean="0"/>
              <a:t>to </a:t>
            </a:r>
            <a:r>
              <a:rPr lang="en-US" sz="2800" dirty="0"/>
              <a:t>the Emergency </a:t>
            </a:r>
            <a:r>
              <a:rPr lang="en-US" sz="2800" dirty="0" smtClean="0"/>
              <a:t>Room for </a:t>
            </a:r>
            <a:r>
              <a:rPr lang="en-US" sz="2800" smtClean="0"/>
              <a:t>assistance.</a:t>
            </a:r>
            <a:endParaRPr lang="en-US" sz="2800" dirty="0"/>
          </a:p>
          <a:p>
            <a:endParaRPr lang="en-US" sz="2800" dirty="0"/>
          </a:p>
        </p:txBody>
      </p:sp>
    </p:spTree>
    <p:extLst>
      <p:ext uri="{BB962C8B-B14F-4D97-AF65-F5344CB8AC3E}">
        <p14:creationId xmlns:p14="http://schemas.microsoft.com/office/powerpoint/2010/main" val="3940395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Clean meter Daily</a:t>
            </a:r>
            <a:r>
              <a:rPr lang="en-US" dirty="0"/>
              <a:t/>
            </a:r>
            <a:br>
              <a:rPr lang="en-US" dirty="0"/>
            </a:br>
            <a:endParaRPr lang="en-US" dirty="0"/>
          </a:p>
        </p:txBody>
      </p:sp>
      <p:sp>
        <p:nvSpPr>
          <p:cNvPr id="3" name="Content Placeholder 2"/>
          <p:cNvSpPr>
            <a:spLocks noGrp="1"/>
          </p:cNvSpPr>
          <p:nvPr>
            <p:ph idx="1"/>
          </p:nvPr>
        </p:nvSpPr>
        <p:spPr>
          <a:xfrm>
            <a:off x="0" y="1219200"/>
            <a:ext cx="8991600" cy="5105400"/>
          </a:xfrm>
        </p:spPr>
        <p:txBody>
          <a:bodyPr>
            <a:noAutofit/>
          </a:bodyPr>
          <a:lstStyle/>
          <a:p>
            <a:pPr marL="0" indent="0" algn="ctr">
              <a:spcBef>
                <a:spcPts val="0"/>
              </a:spcBef>
              <a:buNone/>
            </a:pPr>
            <a:r>
              <a:rPr lang="en-US" sz="2400" dirty="0" smtClean="0">
                <a:solidFill>
                  <a:srgbClr val="FF0000"/>
                </a:solidFill>
              </a:rPr>
              <a:t>Meter</a:t>
            </a:r>
            <a:r>
              <a:rPr lang="en-US" sz="2400" dirty="0">
                <a:solidFill>
                  <a:srgbClr val="FF0000"/>
                </a:solidFill>
              </a:rPr>
              <a:t>, Base Unit, and Carrying Case Cleaning Procedure</a:t>
            </a:r>
            <a:r>
              <a:rPr lang="en-US" sz="2400" dirty="0" smtClean="0">
                <a:solidFill>
                  <a:srgbClr val="FF0000"/>
                </a:solidFill>
              </a:rPr>
              <a:t>:</a:t>
            </a:r>
          </a:p>
          <a:p>
            <a:pPr marL="0" indent="0" algn="ctr">
              <a:spcBef>
                <a:spcPts val="0"/>
              </a:spcBef>
              <a:buNone/>
            </a:pPr>
            <a:endParaRPr lang="en-US" sz="2400" dirty="0"/>
          </a:p>
          <a:p>
            <a:pPr>
              <a:spcBef>
                <a:spcPts val="0"/>
              </a:spcBef>
            </a:pPr>
            <a:r>
              <a:rPr lang="en-US" sz="2000" dirty="0" smtClean="0"/>
              <a:t>Meter </a:t>
            </a:r>
            <a:r>
              <a:rPr lang="en-US" sz="2000" dirty="0"/>
              <a:t>must be turned </a:t>
            </a:r>
            <a:r>
              <a:rPr lang="en-US" sz="2000" dirty="0" smtClean="0"/>
              <a:t>off and the base </a:t>
            </a:r>
            <a:r>
              <a:rPr lang="en-US" sz="2000" dirty="0"/>
              <a:t>unit must be </a:t>
            </a:r>
            <a:r>
              <a:rPr lang="en-US" sz="2000" dirty="0" smtClean="0"/>
              <a:t>unplugged</a:t>
            </a:r>
          </a:p>
          <a:p>
            <a:pPr marL="0" indent="0">
              <a:spcBef>
                <a:spcPts val="0"/>
              </a:spcBef>
              <a:buNone/>
            </a:pPr>
            <a:r>
              <a:rPr lang="en-US" sz="2000" dirty="0" smtClean="0"/>
              <a:t> prior to cleaning.</a:t>
            </a:r>
          </a:p>
          <a:p>
            <a:pPr marL="0" indent="0">
              <a:spcBef>
                <a:spcPts val="0"/>
              </a:spcBef>
              <a:buNone/>
            </a:pPr>
            <a:endParaRPr lang="en-US" sz="2000" dirty="0"/>
          </a:p>
          <a:p>
            <a:pPr>
              <a:spcBef>
                <a:spcPts val="0"/>
              </a:spcBef>
            </a:pPr>
            <a:r>
              <a:rPr lang="en-US" sz="2000" dirty="0" smtClean="0"/>
              <a:t> </a:t>
            </a:r>
            <a:r>
              <a:rPr lang="en-US" sz="2000" dirty="0"/>
              <a:t>Clean the outside of the </a:t>
            </a:r>
            <a:r>
              <a:rPr lang="en-US" sz="2000" dirty="0" err="1"/>
              <a:t>Accu-Chek</a:t>
            </a:r>
            <a:r>
              <a:rPr lang="en-US" sz="2000" dirty="0"/>
              <a:t> </a:t>
            </a:r>
            <a:r>
              <a:rPr lang="en-US" sz="2000" dirty="0" smtClean="0"/>
              <a:t>Inform II </a:t>
            </a:r>
            <a:r>
              <a:rPr lang="en-US" sz="2000" dirty="0"/>
              <a:t>System with </a:t>
            </a:r>
            <a:r>
              <a:rPr lang="en-US" sz="2000" dirty="0" smtClean="0"/>
              <a:t>hospital approved disinfecting wipes only. With the meter upside down begin cleaning the device, avoiding the strip opening. Moisten all surface areas of the meter ensuring to remove all visible soil.  Allow to dry according the hospital policy to be fully disinfected.</a:t>
            </a:r>
          </a:p>
          <a:p>
            <a:pPr marL="0" indent="0">
              <a:spcBef>
                <a:spcPts val="0"/>
              </a:spcBef>
              <a:buNone/>
            </a:pPr>
            <a:endParaRPr lang="en-US" sz="2000" dirty="0" smtClean="0"/>
          </a:p>
          <a:p>
            <a:pPr>
              <a:spcBef>
                <a:spcPts val="0"/>
              </a:spcBef>
            </a:pPr>
            <a:r>
              <a:rPr lang="en-US" sz="2000" dirty="0" smtClean="0"/>
              <a:t>Follow the same guidelines for cleaning the base, avoiding contact with the electrical leads</a:t>
            </a:r>
            <a:endParaRPr lang="en-US" sz="2000" dirty="0"/>
          </a:p>
          <a:p>
            <a:pPr marL="0" indent="0" algn="ctr">
              <a:spcBef>
                <a:spcPts val="0"/>
              </a:spcBef>
              <a:buNone/>
            </a:pPr>
            <a:endParaRPr lang="en-US" sz="2400" dirty="0"/>
          </a:p>
          <a:p>
            <a:pPr marL="0" indent="0">
              <a:buNone/>
            </a:pPr>
            <a:endParaRPr lang="en-US" sz="2400" dirty="0"/>
          </a:p>
        </p:txBody>
      </p:sp>
    </p:spTree>
    <p:extLst>
      <p:ext uri="{BB962C8B-B14F-4D97-AF65-F5344CB8AC3E}">
        <p14:creationId xmlns:p14="http://schemas.microsoft.com/office/powerpoint/2010/main" val="191258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a:spLocks noGrp="1"/>
          </p:cNvSpPr>
          <p:nvPr>
            <p:ph type="sldNum" sz="quarter" idx="11"/>
          </p:nvPr>
        </p:nvSpPr>
        <p:spPr>
          <a:xfrm>
            <a:off x="3968262" y="6308726"/>
            <a:ext cx="114300" cy="136525"/>
          </a:xfrm>
          <a:noFill/>
          <a:ln>
            <a:miter lim="800000"/>
            <a:headEnd/>
            <a:tailEnd/>
          </a:ln>
        </p:spPr>
        <p:txBody>
          <a:bodyPr/>
          <a:lstStyle/>
          <a:p>
            <a:fld id="{8605C2AA-6948-4F73-9FDA-54C6D8121136}" type="slidenum">
              <a:rPr lang="en-US" smtClean="0">
                <a:latin typeface="Imago"/>
                <a:ea typeface="ＭＳ Ｐゴシック"/>
                <a:cs typeface="ＭＳ Ｐゴシック"/>
              </a:rPr>
              <a:pPr/>
              <a:t>3</a:t>
            </a:fld>
            <a:endParaRPr lang="en-US" dirty="0" smtClean="0">
              <a:latin typeface="Imago"/>
              <a:ea typeface="ＭＳ Ｐゴシック"/>
              <a:cs typeface="ＭＳ Ｐゴシック"/>
            </a:endParaRPr>
          </a:p>
        </p:txBody>
      </p:sp>
      <p:sp>
        <p:nvSpPr>
          <p:cNvPr id="19458" name="Rectangle 2"/>
          <p:cNvSpPr>
            <a:spLocks noGrp="1" noChangeArrowheads="1"/>
          </p:cNvSpPr>
          <p:nvPr>
            <p:ph type="title"/>
          </p:nvPr>
        </p:nvSpPr>
        <p:spPr/>
        <p:txBody>
          <a:bodyPr/>
          <a:lstStyle/>
          <a:p>
            <a:pPr eaLnBrk="1" hangingPunct="1"/>
            <a:r>
              <a:rPr lang="en-US" dirty="0" err="1" smtClean="0"/>
              <a:t>Accu-Chek</a:t>
            </a:r>
            <a:r>
              <a:rPr lang="en-US" dirty="0" smtClean="0"/>
              <a:t> Inform II</a:t>
            </a:r>
            <a:endParaRPr lang="en-US" dirty="0" smtClean="0">
              <a:solidFill>
                <a:srgbClr val="3365FB"/>
              </a:solidFill>
            </a:endParaRPr>
          </a:p>
        </p:txBody>
      </p:sp>
      <p:pic>
        <p:nvPicPr>
          <p:cNvPr id="19459" name="Picture 4" descr="00_Inform2_case_full2"/>
          <p:cNvPicPr>
            <a:picLocks noGrp="1" noChangeAspect="1" noChangeArrowheads="1"/>
          </p:cNvPicPr>
          <p:nvPr>
            <p:ph type="body" idx="1"/>
          </p:nvPr>
        </p:nvPicPr>
        <p:blipFill>
          <a:blip r:embed="rId3"/>
          <a:srcRect/>
          <a:stretch>
            <a:fillRect/>
          </a:stretch>
        </p:blipFill>
        <p:spPr>
          <a:xfrm>
            <a:off x="5968512" y="1268413"/>
            <a:ext cx="2095500" cy="2919412"/>
          </a:xfrm>
        </p:spPr>
      </p:pic>
      <p:sp>
        <p:nvSpPr>
          <p:cNvPr id="19460" name="Text Box 5"/>
          <p:cNvSpPr txBox="1">
            <a:spLocks noChangeArrowheads="1"/>
          </p:cNvSpPr>
          <p:nvPr/>
        </p:nvSpPr>
        <p:spPr bwMode="auto">
          <a:xfrm>
            <a:off x="6317274" y="4292600"/>
            <a:ext cx="2658208" cy="1477328"/>
          </a:xfrm>
          <a:prstGeom prst="rect">
            <a:avLst/>
          </a:prstGeom>
          <a:noFill/>
          <a:ln w="9525">
            <a:noFill/>
            <a:miter lim="800000"/>
            <a:headEnd/>
            <a:tailEnd/>
          </a:ln>
        </p:spPr>
        <p:txBody>
          <a:bodyPr>
            <a:spAutoFit/>
          </a:bodyPr>
          <a:lstStyle/>
          <a:p>
            <a:pPr eaLnBrk="0" hangingPunct="0">
              <a:spcBef>
                <a:spcPct val="50000"/>
              </a:spcBef>
            </a:pPr>
            <a:r>
              <a:rPr lang="en-US" dirty="0">
                <a:solidFill>
                  <a:srgbClr val="3365FB"/>
                </a:solidFill>
              </a:rPr>
              <a:t>Tote Box  </a:t>
            </a:r>
          </a:p>
          <a:p>
            <a:pPr eaLnBrk="0" hangingPunct="0">
              <a:spcBef>
                <a:spcPct val="50000"/>
              </a:spcBef>
            </a:pPr>
            <a:r>
              <a:rPr lang="en-US" dirty="0"/>
              <a:t>Meter, strips, </a:t>
            </a:r>
            <a:r>
              <a:rPr lang="en-US" dirty="0" smtClean="0"/>
              <a:t>Control </a:t>
            </a:r>
            <a:r>
              <a:rPr lang="en-US" dirty="0"/>
              <a:t>1 &amp; 2, </a:t>
            </a:r>
            <a:r>
              <a:rPr lang="en-US" dirty="0" smtClean="0"/>
              <a:t>lancets</a:t>
            </a:r>
            <a:endParaRPr lang="en-US" dirty="0"/>
          </a:p>
          <a:p>
            <a:pPr eaLnBrk="0" hangingPunct="0">
              <a:spcBef>
                <a:spcPct val="50000"/>
              </a:spcBef>
            </a:pPr>
            <a:r>
              <a:rPr lang="en-US" dirty="0"/>
              <a:t> </a:t>
            </a:r>
          </a:p>
        </p:txBody>
      </p:sp>
      <p:pic>
        <p:nvPicPr>
          <p:cNvPr id="19461" name="Picture 6" descr="02_Inform2_devices_inf_3dtop_off"/>
          <p:cNvPicPr>
            <a:picLocks noChangeAspect="1" noChangeArrowheads="1"/>
          </p:cNvPicPr>
          <p:nvPr/>
        </p:nvPicPr>
        <p:blipFill>
          <a:blip r:embed="rId4"/>
          <a:srcRect/>
          <a:stretch>
            <a:fillRect/>
          </a:stretch>
        </p:blipFill>
        <p:spPr bwMode="auto">
          <a:xfrm>
            <a:off x="252047" y="1700213"/>
            <a:ext cx="2447192" cy="3168650"/>
          </a:xfrm>
          <a:prstGeom prst="rect">
            <a:avLst/>
          </a:prstGeom>
          <a:noFill/>
          <a:ln w="9525">
            <a:noFill/>
            <a:miter lim="800000"/>
            <a:headEnd/>
            <a:tailEnd/>
          </a:ln>
        </p:spPr>
      </p:pic>
      <p:sp>
        <p:nvSpPr>
          <p:cNvPr id="19462" name="Text Box 7"/>
          <p:cNvSpPr txBox="1">
            <a:spLocks noChangeArrowheads="1"/>
          </p:cNvSpPr>
          <p:nvPr/>
        </p:nvSpPr>
        <p:spPr bwMode="auto">
          <a:xfrm>
            <a:off x="252046" y="5084764"/>
            <a:ext cx="2193681" cy="784225"/>
          </a:xfrm>
          <a:prstGeom prst="rect">
            <a:avLst/>
          </a:prstGeom>
          <a:noFill/>
          <a:ln w="9525">
            <a:noFill/>
            <a:miter lim="800000"/>
            <a:headEnd/>
            <a:tailEnd/>
          </a:ln>
        </p:spPr>
        <p:txBody>
          <a:bodyPr>
            <a:spAutoFit/>
          </a:bodyPr>
          <a:lstStyle/>
          <a:p>
            <a:pPr eaLnBrk="0" hangingPunct="0">
              <a:spcBef>
                <a:spcPct val="50000"/>
              </a:spcBef>
            </a:pPr>
            <a:r>
              <a:rPr lang="fr-CA">
                <a:solidFill>
                  <a:srgbClr val="3365FB"/>
                </a:solidFill>
              </a:rPr>
              <a:t>Accu-Chek Inform II</a:t>
            </a:r>
          </a:p>
          <a:p>
            <a:pPr eaLnBrk="0" hangingPunct="0">
              <a:spcBef>
                <a:spcPct val="50000"/>
              </a:spcBef>
            </a:pPr>
            <a:endParaRPr lang="en-US"/>
          </a:p>
        </p:txBody>
      </p:sp>
      <p:pic>
        <p:nvPicPr>
          <p:cNvPr id="19463" name="Picture 8" descr="02_Inform2_devices_inf_3dbase"/>
          <p:cNvPicPr>
            <a:picLocks noChangeAspect="1" noChangeArrowheads="1"/>
          </p:cNvPicPr>
          <p:nvPr/>
        </p:nvPicPr>
        <p:blipFill>
          <a:blip r:embed="rId5"/>
          <a:srcRect/>
          <a:stretch>
            <a:fillRect/>
          </a:stretch>
        </p:blipFill>
        <p:spPr bwMode="auto">
          <a:xfrm>
            <a:off x="4406412" y="1327150"/>
            <a:ext cx="1378927" cy="1957388"/>
          </a:xfrm>
          <a:prstGeom prst="rect">
            <a:avLst/>
          </a:prstGeom>
          <a:noFill/>
          <a:ln w="9525">
            <a:noFill/>
            <a:miter lim="800000"/>
            <a:headEnd/>
            <a:tailEnd/>
          </a:ln>
        </p:spPr>
      </p:pic>
      <p:sp>
        <p:nvSpPr>
          <p:cNvPr id="19464" name="Text Box 9"/>
          <p:cNvSpPr txBox="1">
            <a:spLocks noChangeArrowheads="1"/>
          </p:cNvSpPr>
          <p:nvPr/>
        </p:nvSpPr>
        <p:spPr bwMode="auto">
          <a:xfrm>
            <a:off x="2645019" y="3196689"/>
            <a:ext cx="3522785" cy="2308324"/>
          </a:xfrm>
          <a:prstGeom prst="rect">
            <a:avLst/>
          </a:prstGeom>
          <a:noFill/>
          <a:ln w="9525">
            <a:noFill/>
            <a:miter lim="800000"/>
            <a:headEnd/>
            <a:tailEnd/>
          </a:ln>
        </p:spPr>
        <p:txBody>
          <a:bodyPr>
            <a:spAutoFit/>
          </a:bodyPr>
          <a:lstStyle/>
          <a:p>
            <a:pPr eaLnBrk="0" hangingPunct="0">
              <a:spcBef>
                <a:spcPct val="50000"/>
              </a:spcBef>
            </a:pPr>
            <a:r>
              <a:rPr lang="fr-CA" dirty="0" smtClean="0">
                <a:solidFill>
                  <a:srgbClr val="3365FB"/>
                </a:solidFill>
              </a:rPr>
              <a:t>               Base </a:t>
            </a:r>
            <a:r>
              <a:rPr lang="fr-CA" dirty="0">
                <a:solidFill>
                  <a:srgbClr val="3365FB"/>
                </a:solidFill>
              </a:rPr>
              <a:t>Unit (BU)</a:t>
            </a:r>
          </a:p>
          <a:p>
            <a:pPr eaLnBrk="0" hangingPunct="0">
              <a:spcBef>
                <a:spcPct val="50000"/>
              </a:spcBef>
              <a:buFont typeface="Arial" charset="0"/>
              <a:buChar char="•"/>
            </a:pPr>
            <a:r>
              <a:rPr lang="fr-CA" dirty="0" err="1"/>
              <a:t>Automatic</a:t>
            </a:r>
            <a:r>
              <a:rPr lang="fr-CA" dirty="0"/>
              <a:t> data </a:t>
            </a:r>
            <a:r>
              <a:rPr lang="fr-CA" dirty="0" err="1"/>
              <a:t>transfer</a:t>
            </a:r>
            <a:r>
              <a:rPr lang="fr-CA" dirty="0"/>
              <a:t> and </a:t>
            </a:r>
            <a:r>
              <a:rPr lang="fr-CA" dirty="0" err="1"/>
              <a:t>battery</a:t>
            </a:r>
            <a:r>
              <a:rPr lang="fr-CA" dirty="0"/>
              <a:t> charge. </a:t>
            </a:r>
          </a:p>
          <a:p>
            <a:pPr eaLnBrk="0" hangingPunct="0">
              <a:spcBef>
                <a:spcPct val="50000"/>
              </a:spcBef>
              <a:buFont typeface="Arial" charset="0"/>
              <a:buChar char="•"/>
            </a:pPr>
            <a:r>
              <a:rPr lang="fr-CA" dirty="0" smtClean="0"/>
              <a:t>Green </a:t>
            </a:r>
            <a:r>
              <a:rPr lang="fr-CA" dirty="0"/>
              <a:t>light </a:t>
            </a:r>
            <a:r>
              <a:rPr lang="fr-CA" dirty="0" smtClean="0"/>
              <a:t>– standby </a:t>
            </a:r>
            <a:endParaRPr lang="fr-CA" dirty="0"/>
          </a:p>
          <a:p>
            <a:pPr eaLnBrk="0" hangingPunct="0">
              <a:spcBef>
                <a:spcPct val="50000"/>
              </a:spcBef>
              <a:buFont typeface="Arial" charset="0"/>
              <a:buChar char="•"/>
            </a:pPr>
            <a:r>
              <a:rPr lang="en-CA" dirty="0"/>
              <a:t>Red light – </a:t>
            </a:r>
            <a:r>
              <a:rPr lang="en-CA" dirty="0" smtClean="0"/>
              <a:t>data transfer</a:t>
            </a:r>
            <a:endParaRPr lang="fr-CA" dirty="0"/>
          </a:p>
          <a:p>
            <a:pPr eaLnBrk="0" hangingPunct="0">
              <a:spcBef>
                <a:spcPct val="50000"/>
              </a:spcBef>
            </a:pPr>
            <a:endParaRPr lang="en-US" dirty="0"/>
          </a:p>
        </p:txBody>
      </p:sp>
    </p:spTree>
    <p:extLst>
      <p:ext uri="{BB962C8B-B14F-4D97-AF65-F5344CB8AC3E}">
        <p14:creationId xmlns:p14="http://schemas.microsoft.com/office/powerpoint/2010/main" val="2739689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704193"/>
            <a:ext cx="7620000" cy="715962"/>
          </a:xfrm>
        </p:spPr>
        <p:txBody>
          <a:bodyPr>
            <a:normAutofit fontScale="90000"/>
          </a:bodyPr>
          <a:lstStyle/>
          <a:p>
            <a:r>
              <a:rPr lang="en-US" dirty="0" smtClean="0"/>
              <a:t>Interpretation of Results</a:t>
            </a:r>
            <a:br>
              <a:rPr lang="en-US" dirty="0" smtClean="0"/>
            </a:br>
            <a:r>
              <a:rPr lang="en-US" dirty="0" smtClean="0"/>
              <a:t>Reference </a:t>
            </a:r>
            <a:r>
              <a:rPr lang="en-US" dirty="0"/>
              <a:t>Ranges</a:t>
            </a:r>
          </a:p>
        </p:txBody>
      </p:sp>
      <p:sp>
        <p:nvSpPr>
          <p:cNvPr id="3" name="Content Placeholder 2"/>
          <p:cNvSpPr>
            <a:spLocks noGrp="1"/>
          </p:cNvSpPr>
          <p:nvPr>
            <p:ph idx="1"/>
          </p:nvPr>
        </p:nvSpPr>
        <p:spPr>
          <a:xfrm>
            <a:off x="152400" y="1828800"/>
            <a:ext cx="8686800" cy="4648200"/>
          </a:xfrm>
        </p:spPr>
        <p:txBody>
          <a:bodyPr>
            <a:normAutofit fontScale="25000" lnSpcReduction="20000"/>
          </a:bodyPr>
          <a:lstStyle/>
          <a:p>
            <a:pPr marL="0" indent="0">
              <a:buNone/>
            </a:pPr>
            <a:r>
              <a:rPr lang="pt-BR" sz="8000" b="1" u="sng" dirty="0" smtClean="0"/>
              <a:t>POC Glucose Ranges</a:t>
            </a:r>
          </a:p>
          <a:p>
            <a:pPr lvl="1">
              <a:buFont typeface="Arial" panose="020B0604020202020204" pitchFamily="34" charset="0"/>
              <a:buChar char="•"/>
            </a:pPr>
            <a:r>
              <a:rPr lang="pt-BR" sz="7600" dirty="0" smtClean="0"/>
              <a:t>Normal 70-100 mg/dL</a:t>
            </a:r>
          </a:p>
          <a:p>
            <a:pPr marL="0" indent="0">
              <a:buNone/>
            </a:pPr>
            <a:endParaRPr lang="en-US" sz="8000" b="1" u="sng" dirty="0" smtClean="0"/>
          </a:p>
          <a:p>
            <a:pPr marL="0" indent="0">
              <a:buNone/>
            </a:pPr>
            <a:r>
              <a:rPr lang="en-US" sz="8000" b="1" u="sng" dirty="0" smtClean="0"/>
              <a:t>DDEAMC Reference Ranges are:</a:t>
            </a:r>
          </a:p>
          <a:p>
            <a:pPr lvl="1">
              <a:buFont typeface="Arial" panose="020B0604020202020204" pitchFamily="34" charset="0"/>
              <a:buChar char="•"/>
            </a:pPr>
            <a:r>
              <a:rPr lang="en-US" sz="8000" dirty="0" smtClean="0"/>
              <a:t>Critical LO= Less than 50 mg/ dL</a:t>
            </a:r>
          </a:p>
          <a:p>
            <a:pPr lvl="1">
              <a:buFont typeface="Arial" panose="020B0604020202020204" pitchFamily="34" charset="0"/>
              <a:buChar char="•"/>
            </a:pPr>
            <a:r>
              <a:rPr lang="en-US" sz="8000" dirty="0" smtClean="0"/>
              <a:t>Critical HI= greater than 450 mg/dL</a:t>
            </a:r>
          </a:p>
          <a:p>
            <a:pPr marL="0" lvl="0" indent="0">
              <a:buNone/>
            </a:pPr>
            <a:r>
              <a:rPr lang="en-US" sz="8000" dirty="0" smtClean="0">
                <a:solidFill>
                  <a:prstClr val="black"/>
                </a:solidFill>
              </a:rPr>
              <a:t>( </a:t>
            </a:r>
            <a:r>
              <a:rPr lang="en-US" sz="8000" dirty="0">
                <a:solidFill>
                  <a:prstClr val="black"/>
                </a:solidFill>
              </a:rPr>
              <a:t>If you get any of these values, it indicates the results are outside the reading range and you must repeat the test</a:t>
            </a:r>
            <a:r>
              <a:rPr lang="en-US" sz="8000" dirty="0" smtClean="0">
                <a:solidFill>
                  <a:prstClr val="black"/>
                </a:solidFill>
              </a:rPr>
              <a:t>.) </a:t>
            </a:r>
          </a:p>
          <a:p>
            <a:pPr lvl="0">
              <a:buFont typeface="Wingdings" panose="05000000000000000000" pitchFamily="2" charset="2"/>
              <a:buChar char="Ø"/>
            </a:pPr>
            <a:endParaRPr lang="en-US" sz="8000" dirty="0" smtClean="0">
              <a:solidFill>
                <a:prstClr val="black"/>
              </a:solidFill>
            </a:endParaRPr>
          </a:p>
          <a:p>
            <a:pPr lvl="0">
              <a:buFont typeface="Wingdings" panose="05000000000000000000" pitchFamily="2" charset="2"/>
              <a:buChar char="Ø"/>
            </a:pPr>
            <a:r>
              <a:rPr lang="en-US" sz="8000" dirty="0" smtClean="0">
                <a:solidFill>
                  <a:prstClr val="black"/>
                </a:solidFill>
              </a:rPr>
              <a:t>If you get a value that exceeds the normal range value but in within the high and low parameters please ensure you notify the HCP and notate this value in the patients record. </a:t>
            </a:r>
          </a:p>
          <a:p>
            <a:pPr marL="0" lvl="0" indent="0">
              <a:buNone/>
            </a:pPr>
            <a:r>
              <a:rPr lang="en-US" sz="8000" dirty="0" smtClean="0">
                <a:solidFill>
                  <a:prstClr val="black"/>
                </a:solidFill>
              </a:rPr>
              <a:t> </a:t>
            </a:r>
            <a:endParaRPr lang="en-US" sz="8000" dirty="0">
              <a:solidFill>
                <a:prstClr val="black"/>
              </a:solidFill>
            </a:endParaRPr>
          </a:p>
          <a:p>
            <a:pPr marL="0" lvl="0" indent="0">
              <a:buNone/>
            </a:pPr>
            <a:r>
              <a:rPr lang="en-US" sz="8000" b="1" dirty="0" smtClean="0">
                <a:solidFill>
                  <a:prstClr val="black"/>
                </a:solidFill>
              </a:rPr>
              <a:t>**NOTE</a:t>
            </a:r>
            <a:r>
              <a:rPr lang="en-US" sz="8000" dirty="0" smtClean="0">
                <a:solidFill>
                  <a:prstClr val="black"/>
                </a:solidFill>
              </a:rPr>
              <a:t>: The meter will read as low as 10 mg/dL and will be indicated by a reading of “LO” on the meter display.  It will read higher than 600 mg/dL and will be indicated by a “HI” reading on the meter display.</a:t>
            </a:r>
            <a:r>
              <a:rPr lang="en-US" sz="8000" b="1" dirty="0" smtClean="0">
                <a:solidFill>
                  <a:prstClr val="black"/>
                </a:solidFill>
              </a:rPr>
              <a:t>**</a:t>
            </a:r>
            <a:endParaRPr lang="en-US" sz="8000" b="1" dirty="0" smtClean="0"/>
          </a:p>
          <a:p>
            <a:endParaRPr lang="en-US" sz="8000" dirty="0" smtClean="0"/>
          </a:p>
          <a:p>
            <a:endParaRPr lang="en-US" sz="8000" dirty="0" smtClean="0"/>
          </a:p>
          <a:p>
            <a:endParaRPr lang="en-US" sz="8000" dirty="0" smtClean="0"/>
          </a:p>
          <a:p>
            <a:endParaRPr lang="en-US" dirty="0"/>
          </a:p>
        </p:txBody>
      </p:sp>
    </p:spTree>
    <p:extLst>
      <p:ext uri="{BB962C8B-B14F-4D97-AF65-F5344CB8AC3E}">
        <p14:creationId xmlns:p14="http://schemas.microsoft.com/office/powerpoint/2010/main" val="269093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Values</a:t>
            </a:r>
          </a:p>
        </p:txBody>
      </p:sp>
      <p:sp>
        <p:nvSpPr>
          <p:cNvPr id="3" name="Content Placeholder 2"/>
          <p:cNvSpPr>
            <a:spLocks noGrp="1"/>
          </p:cNvSpPr>
          <p:nvPr>
            <p:ph idx="1"/>
          </p:nvPr>
        </p:nvSpPr>
        <p:spPr>
          <a:xfrm>
            <a:off x="533400" y="1295400"/>
            <a:ext cx="8229600" cy="4525963"/>
          </a:xfrm>
        </p:spPr>
        <p:txBody>
          <a:bodyPr>
            <a:noAutofit/>
          </a:bodyPr>
          <a:lstStyle/>
          <a:p>
            <a:pPr marL="0" indent="0">
              <a:spcBef>
                <a:spcPts val="0"/>
              </a:spcBef>
              <a:buNone/>
            </a:pPr>
            <a:r>
              <a:rPr lang="en-US" sz="2400" dirty="0" smtClean="0">
                <a:solidFill>
                  <a:srgbClr val="FF0000"/>
                </a:solidFill>
              </a:rPr>
              <a:t>****All alert values must be repeated using a fresh sample from new stick. </a:t>
            </a:r>
          </a:p>
          <a:p>
            <a:pPr marL="0" indent="0">
              <a:spcBef>
                <a:spcPts val="0"/>
              </a:spcBef>
              <a:buNone/>
            </a:pPr>
            <a:endParaRPr lang="en-US" sz="2400" dirty="0" smtClean="0"/>
          </a:p>
          <a:p>
            <a:pPr marL="0" indent="0">
              <a:spcBef>
                <a:spcPts val="0"/>
              </a:spcBef>
              <a:buNone/>
            </a:pPr>
            <a:r>
              <a:rPr lang="en-US" sz="2400" dirty="0" smtClean="0"/>
              <a:t>Actions taken must be documented in the meter by entering a comment.</a:t>
            </a:r>
          </a:p>
          <a:p>
            <a:pPr marL="0" indent="0">
              <a:spcBef>
                <a:spcPts val="0"/>
              </a:spcBef>
              <a:buNone/>
            </a:pPr>
            <a:endParaRPr lang="en-US" sz="2400" dirty="0" smtClean="0"/>
          </a:p>
          <a:p>
            <a:pPr lvl="1">
              <a:spcBef>
                <a:spcPts val="0"/>
              </a:spcBef>
            </a:pPr>
            <a:r>
              <a:rPr lang="en-US" sz="2400" dirty="0" smtClean="0"/>
              <a:t>Report to caregiver or provider, and follow his/her recommendations.</a:t>
            </a:r>
          </a:p>
          <a:p>
            <a:pPr lvl="1">
              <a:spcBef>
                <a:spcPts val="0"/>
              </a:spcBef>
            </a:pPr>
            <a:endParaRPr lang="en-US" sz="2400" dirty="0" smtClean="0"/>
          </a:p>
          <a:p>
            <a:pPr lvl="1">
              <a:spcBef>
                <a:spcPts val="0"/>
              </a:spcBef>
            </a:pPr>
            <a:r>
              <a:rPr lang="en-US" sz="2400" dirty="0" smtClean="0"/>
              <a:t>Alert values obtained must be reported immediately to the care nurse for assessment of the patient.</a:t>
            </a:r>
          </a:p>
          <a:p>
            <a:pPr lvl="1">
              <a:spcBef>
                <a:spcPts val="0"/>
              </a:spcBef>
            </a:pPr>
            <a:endParaRPr lang="en-US" sz="2400" dirty="0" smtClean="0"/>
          </a:p>
          <a:p>
            <a:pPr lvl="1">
              <a:spcBef>
                <a:spcPts val="0"/>
              </a:spcBef>
            </a:pPr>
            <a:r>
              <a:rPr lang="en-US" sz="2400" dirty="0" smtClean="0"/>
              <a:t>Results must be verified by the clinical laboratory if requested by the provider.</a:t>
            </a:r>
            <a:endParaRPr lang="en-US" sz="2400" dirty="0"/>
          </a:p>
        </p:txBody>
      </p:sp>
    </p:spTree>
    <p:extLst>
      <p:ext uri="{BB962C8B-B14F-4D97-AF65-F5344CB8AC3E}">
        <p14:creationId xmlns:p14="http://schemas.microsoft.com/office/powerpoint/2010/main" val="2540074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11066" y="11430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buSzPct val="100000"/>
              <a:buChar char="•"/>
              <a:defRPr sz="2400">
                <a:solidFill>
                  <a:schemeClr val="tx1"/>
                </a:solidFill>
                <a:latin typeface="Imago" pitchFamily="2" charset="0"/>
              </a:defRPr>
            </a:lvl1pPr>
            <a:lvl2pPr marL="763588" indent="-287338">
              <a:spcBef>
                <a:spcPct val="20000"/>
              </a:spcBef>
              <a:buChar char="–"/>
              <a:defRPr sz="2400">
                <a:solidFill>
                  <a:schemeClr val="tx1"/>
                </a:solidFill>
                <a:latin typeface="Imago" pitchFamily="2" charset="0"/>
              </a:defRPr>
            </a:lvl2pPr>
            <a:lvl3pPr marL="1241425" indent="-287338">
              <a:spcBef>
                <a:spcPct val="20000"/>
              </a:spcBef>
              <a:buChar char="•"/>
              <a:defRPr sz="2400">
                <a:solidFill>
                  <a:schemeClr val="tx1"/>
                </a:solidFill>
                <a:latin typeface="Imago" pitchFamily="2" charset="0"/>
              </a:defRPr>
            </a:lvl3pPr>
            <a:lvl4pPr marL="1719263" indent="-287338">
              <a:spcBef>
                <a:spcPct val="20000"/>
              </a:spcBef>
              <a:buChar char="–"/>
              <a:defRPr sz="2400">
                <a:solidFill>
                  <a:schemeClr val="tx1"/>
                </a:solidFill>
                <a:latin typeface="Imago" pitchFamily="2" charset="0"/>
              </a:defRPr>
            </a:lvl4pPr>
            <a:lvl5pPr marL="2195513" indent="-285750">
              <a:spcBef>
                <a:spcPct val="20000"/>
              </a:spcBef>
              <a:buChar char="»"/>
              <a:defRPr sz="2400">
                <a:solidFill>
                  <a:schemeClr val="tx1"/>
                </a:solidFill>
                <a:latin typeface="Imago" pitchFamily="2" charset="0"/>
              </a:defRPr>
            </a:lvl5pPr>
            <a:lvl6pPr marL="2652713" indent="-285750" eaLnBrk="0" fontAlgn="base" hangingPunct="0">
              <a:spcBef>
                <a:spcPct val="20000"/>
              </a:spcBef>
              <a:spcAft>
                <a:spcPct val="0"/>
              </a:spcAft>
              <a:buChar char="»"/>
              <a:defRPr sz="2400">
                <a:solidFill>
                  <a:schemeClr val="tx1"/>
                </a:solidFill>
                <a:latin typeface="Imago" pitchFamily="2" charset="0"/>
              </a:defRPr>
            </a:lvl6pPr>
            <a:lvl7pPr marL="3109913" indent="-285750" eaLnBrk="0" fontAlgn="base" hangingPunct="0">
              <a:spcBef>
                <a:spcPct val="20000"/>
              </a:spcBef>
              <a:spcAft>
                <a:spcPct val="0"/>
              </a:spcAft>
              <a:buChar char="»"/>
              <a:defRPr sz="2400">
                <a:solidFill>
                  <a:schemeClr val="tx1"/>
                </a:solidFill>
                <a:latin typeface="Imago" pitchFamily="2" charset="0"/>
              </a:defRPr>
            </a:lvl7pPr>
            <a:lvl8pPr marL="3567113" indent="-285750" eaLnBrk="0" fontAlgn="base" hangingPunct="0">
              <a:spcBef>
                <a:spcPct val="20000"/>
              </a:spcBef>
              <a:spcAft>
                <a:spcPct val="0"/>
              </a:spcAft>
              <a:buChar char="»"/>
              <a:defRPr sz="2400">
                <a:solidFill>
                  <a:schemeClr val="tx1"/>
                </a:solidFill>
                <a:latin typeface="Imago" pitchFamily="2" charset="0"/>
              </a:defRPr>
            </a:lvl8pPr>
            <a:lvl9pPr marL="4024313" indent="-285750" eaLnBrk="0" fontAlgn="base" hangingPunct="0">
              <a:spcBef>
                <a:spcPct val="20000"/>
              </a:spcBef>
              <a:spcAft>
                <a:spcPct val="0"/>
              </a:spcAft>
              <a:buChar char="»"/>
              <a:defRPr sz="2400">
                <a:solidFill>
                  <a:schemeClr val="tx1"/>
                </a:solidFill>
                <a:latin typeface="Imago" pitchFamily="2" charset="0"/>
              </a:defRPr>
            </a:lvl9pPr>
          </a:lstStyle>
          <a:p>
            <a:pPr>
              <a:buSzTx/>
              <a:buFontTx/>
              <a:buNone/>
            </a:pPr>
            <a:r>
              <a:rPr lang="en-GB" altLang="en-US" dirty="0" smtClean="0">
                <a:latin typeface="Arial" panose="020B0604020202020204" pitchFamily="34" charset="0"/>
                <a:cs typeface="Arial" panose="020B0604020202020204" pitchFamily="34" charset="0"/>
              </a:rPr>
              <a:t>Due </a:t>
            </a:r>
            <a:r>
              <a:rPr lang="en-GB" altLang="en-US" dirty="0">
                <a:latin typeface="Arial" panose="020B0604020202020204" pitchFamily="34" charset="0"/>
                <a:cs typeface="Arial" panose="020B0604020202020204" pitchFamily="34" charset="0"/>
              </a:rPr>
              <a:t>to medical conditions:</a:t>
            </a:r>
          </a:p>
          <a:p>
            <a:pPr>
              <a:buSzTx/>
              <a:buFontTx/>
              <a:buNone/>
            </a:pPr>
            <a:r>
              <a:rPr lang="en-GB" altLang="en-US" dirty="0">
                <a:latin typeface="Arial" panose="020B0604020202020204" pitchFamily="34" charset="0"/>
                <a:cs typeface="Arial" panose="020B0604020202020204" pitchFamily="34" charset="0"/>
              </a:rPr>
              <a:t>			   </a:t>
            </a:r>
          </a:p>
          <a:p>
            <a:pPr>
              <a:buSzTx/>
            </a:pPr>
            <a:r>
              <a:rPr lang="en-GB" altLang="en-US" dirty="0" smtClean="0">
                <a:latin typeface="Arial" panose="020B0604020202020204" pitchFamily="34" charset="0"/>
                <a:cs typeface="Arial" panose="020B0604020202020204" pitchFamily="34" charset="0"/>
              </a:rPr>
              <a:t>Hematocrit should be 10-65%</a:t>
            </a:r>
          </a:p>
          <a:p>
            <a:pPr>
              <a:buSzTx/>
            </a:pPr>
            <a:r>
              <a:rPr lang="en-GB" altLang="en-US" dirty="0" smtClean="0">
                <a:latin typeface="Arial" panose="020B0604020202020204" pitchFamily="34" charset="0"/>
                <a:cs typeface="Arial" panose="020B0604020202020204" pitchFamily="34" charset="0"/>
              </a:rPr>
              <a:t>Lipemic samples (triglycerides) &gt;1800 mg/dl</a:t>
            </a:r>
          </a:p>
          <a:p>
            <a:pPr>
              <a:buSzTx/>
            </a:pPr>
            <a:r>
              <a:rPr lang="en-GB" altLang="en-US" dirty="0" smtClean="0">
                <a:latin typeface="Arial" panose="020B0604020202020204" pitchFamily="34" charset="0"/>
                <a:cs typeface="Arial" panose="020B0604020202020204" pitchFamily="34" charset="0"/>
              </a:rPr>
              <a:t>Galactose blood concentrations &gt;15 mg/</a:t>
            </a:r>
            <a:r>
              <a:rPr lang="en-GB" altLang="en-US" dirty="0" err="1" smtClean="0">
                <a:latin typeface="Arial" panose="020B0604020202020204" pitchFamily="34" charset="0"/>
                <a:cs typeface="Arial" panose="020B0604020202020204" pitchFamily="34" charset="0"/>
              </a:rPr>
              <a:t>dL</a:t>
            </a:r>
            <a:endParaRPr lang="en-GB" altLang="en-US" dirty="0">
              <a:latin typeface="Arial" panose="020B0604020202020204" pitchFamily="34" charset="0"/>
              <a:cs typeface="Arial" panose="020B0604020202020204" pitchFamily="34" charset="0"/>
            </a:endParaRPr>
          </a:p>
          <a:p>
            <a:pPr>
              <a:buSzTx/>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Impaired peripheral circulation </a:t>
            </a:r>
          </a:p>
          <a:p>
            <a:pPr>
              <a:buSzTx/>
              <a:buFontTx/>
              <a:buNone/>
            </a:pPr>
            <a:endParaRPr lang="en-GB" altLang="en-US" dirty="0">
              <a:latin typeface="Arial" panose="020B0604020202020204" pitchFamily="34" charset="0"/>
              <a:cs typeface="Arial" panose="020B0604020202020204" pitchFamily="34" charset="0"/>
            </a:endParaRPr>
          </a:p>
          <a:p>
            <a:pPr algn="ctr">
              <a:buSzTx/>
              <a:buFontTx/>
              <a:buNone/>
            </a:pPr>
            <a:r>
              <a:rPr lang="en-GB" altLang="en-US" dirty="0" smtClean="0">
                <a:latin typeface="Arial" panose="020B0604020202020204" pitchFamily="34" charset="0"/>
                <a:cs typeface="Arial" panose="020B0604020202020204" pitchFamily="34" charset="0"/>
              </a:rPr>
              <a:t>For </a:t>
            </a:r>
            <a:r>
              <a:rPr lang="en-GB" altLang="en-US" dirty="0">
                <a:latin typeface="Arial" panose="020B0604020202020204" pitchFamily="34" charset="0"/>
                <a:cs typeface="Arial" panose="020B0604020202020204" pitchFamily="34" charset="0"/>
              </a:rPr>
              <a:t>further information refer to Test Strip </a:t>
            </a:r>
            <a:r>
              <a:rPr lang="en-GB" altLang="en-US" dirty="0" smtClean="0">
                <a:latin typeface="Arial" panose="020B0604020202020204" pitchFamily="34" charset="0"/>
                <a:cs typeface="Arial" panose="020B0604020202020204" pitchFamily="34" charset="0"/>
              </a:rPr>
              <a:t>package insert</a:t>
            </a: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or SOP</a:t>
            </a:r>
            <a:endParaRPr lang="en-GB" alt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72966" y="152400"/>
            <a:ext cx="8229600" cy="1143000"/>
          </a:xfrm>
          <a:prstGeom prst="rect">
            <a:avLst/>
          </a:prstGeom>
        </p:spPr>
        <p:txBody>
          <a:bodyPr/>
          <a:lst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US" b="1" dirty="0" smtClean="0">
                <a:effectLst>
                  <a:outerShdw blurRad="38100" dist="38100" dir="2700000" algn="tl">
                    <a:srgbClr val="000000">
                      <a:alpha val="43137"/>
                    </a:srgbClr>
                  </a:outerShdw>
                </a:effectLst>
              </a:rPr>
              <a:t>Limitations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3921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Proficiency Testing</a:t>
            </a:r>
          </a:p>
        </p:txBody>
      </p:sp>
      <p:sp>
        <p:nvSpPr>
          <p:cNvPr id="45059" name="Rectangle 3"/>
          <p:cNvSpPr>
            <a:spLocks noGrp="1" noChangeArrowheads="1"/>
          </p:cNvSpPr>
          <p:nvPr>
            <p:ph idx="1"/>
          </p:nvPr>
        </p:nvSpPr>
        <p:spPr>
          <a:xfrm>
            <a:off x="457200" y="1600200"/>
            <a:ext cx="5389972" cy="4525963"/>
          </a:xfrm>
        </p:spPr>
        <p:txBody>
          <a:bodyPr>
            <a:normAutofit/>
          </a:bodyPr>
          <a:lstStyle/>
          <a:p>
            <a:pPr>
              <a:lnSpc>
                <a:spcPct val="80000"/>
              </a:lnSpc>
            </a:pPr>
            <a:r>
              <a:rPr lang="en-US" sz="2000" dirty="0"/>
              <a:t>Proficiency Testing (PT) will be delivered 3 times per year. </a:t>
            </a:r>
          </a:p>
          <a:p>
            <a:pPr>
              <a:lnSpc>
                <a:spcPct val="80000"/>
              </a:lnSpc>
            </a:pPr>
            <a:endParaRPr lang="en-US" sz="2000" dirty="0"/>
          </a:p>
          <a:p>
            <a:pPr>
              <a:lnSpc>
                <a:spcPct val="80000"/>
              </a:lnSpc>
            </a:pPr>
            <a:r>
              <a:rPr lang="en-US" sz="2000" dirty="0"/>
              <a:t>Each sample will need to be performed on all meters on your unit.</a:t>
            </a:r>
          </a:p>
          <a:p>
            <a:pPr>
              <a:lnSpc>
                <a:spcPct val="80000"/>
              </a:lnSpc>
            </a:pPr>
            <a:endParaRPr lang="en-US" sz="2000" dirty="0"/>
          </a:p>
          <a:p>
            <a:pPr>
              <a:lnSpc>
                <a:spcPct val="80000"/>
              </a:lnSpc>
            </a:pPr>
            <a:r>
              <a:rPr lang="en-US" sz="2000" dirty="0"/>
              <a:t>Independently, run samples </a:t>
            </a:r>
            <a:r>
              <a:rPr lang="en-US" sz="2000" dirty="0" smtClean="0"/>
              <a:t>in </a:t>
            </a:r>
            <a:r>
              <a:rPr lang="en-US" sz="2000" b="1" dirty="0" smtClean="0"/>
              <a:t>PROFICIENCY TESTING </a:t>
            </a:r>
            <a:r>
              <a:rPr lang="en-US" sz="2000" dirty="0" smtClean="0"/>
              <a:t>mode, a POCT Staff member will be present to assist.</a:t>
            </a:r>
            <a:endParaRPr lang="en-US" sz="2000" dirty="0"/>
          </a:p>
          <a:p>
            <a:pPr>
              <a:lnSpc>
                <a:spcPct val="80000"/>
              </a:lnSpc>
            </a:pPr>
            <a:endParaRPr lang="en-US" sz="2000" dirty="0"/>
          </a:p>
          <a:p>
            <a:pPr>
              <a:lnSpc>
                <a:spcPct val="80000"/>
              </a:lnSpc>
            </a:pPr>
            <a:r>
              <a:rPr lang="en-US" sz="2000" dirty="0"/>
              <a:t>Record the </a:t>
            </a:r>
            <a:r>
              <a:rPr lang="en-US" sz="2000" dirty="0" smtClean="0"/>
              <a:t>results </a:t>
            </a:r>
            <a:r>
              <a:rPr lang="en-US" sz="2000" dirty="0"/>
              <a:t>on the form provided.</a:t>
            </a:r>
          </a:p>
          <a:p>
            <a:pPr>
              <a:lnSpc>
                <a:spcPct val="80000"/>
              </a:lnSpc>
            </a:pPr>
            <a:endParaRPr lang="en-US" sz="2000" dirty="0" smtClean="0"/>
          </a:p>
          <a:p>
            <a:pPr>
              <a:lnSpc>
                <a:spcPct val="80000"/>
              </a:lnSpc>
            </a:pPr>
            <a:r>
              <a:rPr lang="en-US" sz="2000" dirty="0" smtClean="0"/>
              <a:t>If </a:t>
            </a:r>
            <a:r>
              <a:rPr lang="en-US" sz="2000" dirty="0"/>
              <a:t>an operator</a:t>
            </a:r>
            <a:r>
              <a:rPr lang="ja-JP" altLang="en-US" sz="2000" dirty="0">
                <a:latin typeface="Arial"/>
              </a:rPr>
              <a:t>’</a:t>
            </a:r>
            <a:r>
              <a:rPr lang="en-US" sz="2000" dirty="0"/>
              <a:t>s performance results in an out-of-range PT, the  POCT staff will observe, using the same specimen, to re-access their competency.</a:t>
            </a:r>
          </a:p>
          <a:p>
            <a:pPr>
              <a:lnSpc>
                <a:spcPct val="80000"/>
              </a:lnSpc>
              <a:buFont typeface="Wingdings" charset="0"/>
              <a:buNone/>
            </a:pP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60858" y="2206742"/>
            <a:ext cx="4191000" cy="3130316"/>
          </a:xfrm>
          <a:prstGeom prst="rect">
            <a:avLst/>
          </a:prstGeom>
        </p:spPr>
      </p:pic>
    </p:spTree>
    <p:extLst>
      <p:ext uri="{BB962C8B-B14F-4D97-AF65-F5344CB8AC3E}">
        <p14:creationId xmlns:p14="http://schemas.microsoft.com/office/powerpoint/2010/main" val="64681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715962"/>
          </a:xfrm>
        </p:spPr>
        <p:txBody>
          <a:bodyPr>
            <a:noAutofit/>
          </a:bodyPr>
          <a:lstStyle/>
          <a:p>
            <a:r>
              <a:rPr lang="en-US" dirty="0"/>
              <a:t/>
            </a:r>
            <a:br>
              <a:rPr lang="en-US" dirty="0"/>
            </a:br>
            <a:r>
              <a:rPr lang="en-US" dirty="0"/>
              <a:t>Summary </a:t>
            </a:r>
          </a:p>
        </p:txBody>
      </p:sp>
      <p:sp>
        <p:nvSpPr>
          <p:cNvPr id="3" name="Content Placeholder 2"/>
          <p:cNvSpPr>
            <a:spLocks noGrp="1"/>
          </p:cNvSpPr>
          <p:nvPr>
            <p:ph idx="1"/>
          </p:nvPr>
        </p:nvSpPr>
        <p:spPr>
          <a:xfrm>
            <a:off x="457200" y="1371600"/>
            <a:ext cx="8229600" cy="4525963"/>
          </a:xfrm>
        </p:spPr>
        <p:txBody>
          <a:bodyPr>
            <a:noAutofit/>
          </a:bodyPr>
          <a:lstStyle/>
          <a:p>
            <a:pPr marL="0" indent="0">
              <a:spcBef>
                <a:spcPts val="0"/>
              </a:spcBef>
              <a:buNone/>
            </a:pPr>
            <a:r>
              <a:rPr lang="en-US" sz="2000" b="1" dirty="0" smtClean="0"/>
              <a:t>• Finger </a:t>
            </a:r>
            <a:r>
              <a:rPr lang="en-US" sz="2000" b="1" dirty="0"/>
              <a:t>stick</a:t>
            </a:r>
            <a:r>
              <a:rPr lang="en-US" sz="2000" b="1" dirty="0" smtClean="0"/>
              <a:t>:</a:t>
            </a:r>
            <a:endParaRPr lang="en-US" sz="2000" dirty="0"/>
          </a:p>
          <a:p>
            <a:pPr>
              <a:spcBef>
                <a:spcPts val="0"/>
              </a:spcBef>
              <a:buFont typeface="Wingdings" panose="05000000000000000000" pitchFamily="2" charset="2"/>
              <a:buChar char="ü"/>
            </a:pPr>
            <a:r>
              <a:rPr lang="en-US" sz="2000" dirty="0" smtClean="0"/>
              <a:t>Remove/dry </a:t>
            </a:r>
            <a:r>
              <a:rPr lang="en-US" sz="2000" dirty="0"/>
              <a:t>all alcohol form puncture site.</a:t>
            </a:r>
          </a:p>
          <a:p>
            <a:pPr>
              <a:spcBef>
                <a:spcPts val="0"/>
              </a:spcBef>
              <a:buFont typeface="Wingdings" panose="05000000000000000000" pitchFamily="2" charset="2"/>
              <a:buChar char="ü"/>
            </a:pPr>
            <a:r>
              <a:rPr lang="en-US" sz="2000" dirty="0" smtClean="0"/>
              <a:t>Wipe </a:t>
            </a:r>
            <a:r>
              <a:rPr lang="en-US" sz="2000" dirty="0"/>
              <a:t>first drop of blood off and use </a:t>
            </a:r>
            <a:r>
              <a:rPr lang="en-US" sz="2000" dirty="0" smtClean="0"/>
              <a:t>second drop </a:t>
            </a:r>
            <a:r>
              <a:rPr lang="en-US" sz="2000" dirty="0"/>
              <a:t>for testing</a:t>
            </a:r>
            <a:r>
              <a:rPr lang="en-US" sz="2000" dirty="0" smtClean="0"/>
              <a:t>.</a:t>
            </a:r>
          </a:p>
          <a:p>
            <a:pPr marL="0" indent="0">
              <a:spcBef>
                <a:spcPts val="0"/>
              </a:spcBef>
              <a:buNone/>
            </a:pPr>
            <a:endParaRPr lang="en-US" sz="2000" dirty="0"/>
          </a:p>
          <a:p>
            <a:pPr marL="0" indent="0">
              <a:spcBef>
                <a:spcPts val="0"/>
              </a:spcBef>
              <a:buNone/>
            </a:pPr>
            <a:r>
              <a:rPr lang="en-US" sz="2000" b="1" dirty="0"/>
              <a:t>• Applying Sample</a:t>
            </a:r>
            <a:r>
              <a:rPr lang="en-US" sz="2000" b="1" dirty="0" smtClean="0"/>
              <a:t>:</a:t>
            </a:r>
            <a:endParaRPr lang="en-US" sz="2000" dirty="0"/>
          </a:p>
          <a:p>
            <a:pPr>
              <a:spcBef>
                <a:spcPts val="0"/>
              </a:spcBef>
              <a:buFont typeface="Wingdings" panose="05000000000000000000" pitchFamily="2" charset="2"/>
              <a:buChar char="ü"/>
            </a:pPr>
            <a:r>
              <a:rPr lang="en-US" sz="2000" dirty="0" smtClean="0"/>
              <a:t>Make </a:t>
            </a:r>
            <a:r>
              <a:rPr lang="en-US" sz="2000" dirty="0"/>
              <a:t>sure the yellow target area is filled </a:t>
            </a:r>
            <a:r>
              <a:rPr lang="en-US" sz="2000" dirty="0" smtClean="0"/>
              <a:t>with blood</a:t>
            </a:r>
            <a:r>
              <a:rPr lang="en-US" sz="2000" dirty="0"/>
              <a:t>.</a:t>
            </a:r>
          </a:p>
          <a:p>
            <a:pPr>
              <a:spcBef>
                <a:spcPts val="0"/>
              </a:spcBef>
              <a:buFont typeface="Wingdings" panose="05000000000000000000" pitchFamily="2" charset="2"/>
              <a:buChar char="ü"/>
            </a:pPr>
            <a:r>
              <a:rPr lang="en-US" sz="2000" dirty="0" smtClean="0"/>
              <a:t>Do </a:t>
            </a:r>
            <a:r>
              <a:rPr lang="en-US" sz="2000" dirty="0"/>
              <a:t>not lay meter on soft surfaces</a:t>
            </a:r>
            <a:r>
              <a:rPr lang="en-US" sz="2000" dirty="0" smtClean="0"/>
              <a:t>.</a:t>
            </a:r>
          </a:p>
          <a:p>
            <a:pPr marL="0" indent="0">
              <a:spcBef>
                <a:spcPts val="0"/>
              </a:spcBef>
              <a:buNone/>
            </a:pPr>
            <a:endParaRPr lang="en-US" sz="2000" dirty="0"/>
          </a:p>
          <a:p>
            <a:pPr marL="0" indent="0">
              <a:spcBef>
                <a:spcPts val="0"/>
              </a:spcBef>
              <a:buNone/>
            </a:pPr>
            <a:r>
              <a:rPr lang="en-US" sz="2000" dirty="0"/>
              <a:t>• </a:t>
            </a:r>
            <a:r>
              <a:rPr lang="en-US" sz="2000" b="1" dirty="0"/>
              <a:t>Repeat test if results are </a:t>
            </a:r>
            <a:r>
              <a:rPr lang="en-US" sz="2000" b="1" dirty="0" smtClean="0"/>
              <a:t>critical </a:t>
            </a:r>
            <a:r>
              <a:rPr lang="en-US" sz="2000" b="1" dirty="0"/>
              <a:t>or </a:t>
            </a:r>
            <a:r>
              <a:rPr lang="en-US" sz="2000" b="1" dirty="0" smtClean="0"/>
              <a:t>if they </a:t>
            </a:r>
            <a:r>
              <a:rPr lang="en-US" sz="2000" b="1" dirty="0"/>
              <a:t>appear inconsistent with </a:t>
            </a:r>
            <a:r>
              <a:rPr lang="en-US" sz="2000" b="1" dirty="0" smtClean="0"/>
              <a:t>patient’s symptoms.</a:t>
            </a:r>
          </a:p>
          <a:p>
            <a:pPr marL="0" indent="0">
              <a:spcBef>
                <a:spcPts val="0"/>
              </a:spcBef>
              <a:buNone/>
            </a:pPr>
            <a:endParaRPr lang="en-US" sz="2000" b="1" dirty="0"/>
          </a:p>
          <a:p>
            <a:pPr marL="0" indent="0">
              <a:spcBef>
                <a:spcPts val="0"/>
              </a:spcBef>
              <a:buNone/>
            </a:pPr>
            <a:r>
              <a:rPr lang="en-US" sz="2000" b="1" dirty="0"/>
              <a:t>• </a:t>
            </a:r>
            <a:r>
              <a:rPr lang="en-US" sz="2000" b="1" dirty="0" smtClean="0"/>
              <a:t> Close </a:t>
            </a:r>
            <a:r>
              <a:rPr lang="en-US" sz="2000" b="1" dirty="0"/>
              <a:t>lid containing strip </a:t>
            </a:r>
            <a:r>
              <a:rPr lang="en-US" sz="2000" b="1" dirty="0" err="1" smtClean="0"/>
              <a:t>promtly</a:t>
            </a:r>
            <a:r>
              <a:rPr lang="en-US" sz="2000" b="1" dirty="0" smtClean="0"/>
              <a:t>.</a:t>
            </a:r>
          </a:p>
          <a:p>
            <a:pPr marL="0" indent="0">
              <a:spcBef>
                <a:spcPts val="0"/>
              </a:spcBef>
              <a:buNone/>
            </a:pPr>
            <a:endParaRPr lang="en-US" sz="2000" b="1" dirty="0"/>
          </a:p>
        </p:txBody>
      </p:sp>
    </p:spTree>
    <p:extLst>
      <p:ext uri="{BB962C8B-B14F-4D97-AF65-F5344CB8AC3E}">
        <p14:creationId xmlns:p14="http://schemas.microsoft.com/office/powerpoint/2010/main" val="3036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Competency</a:t>
            </a:r>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pPr marL="0" indent="0" algn="ctr">
              <a:buNone/>
            </a:pPr>
            <a:r>
              <a:rPr lang="en-US" dirty="0"/>
              <a:t>Step One</a:t>
            </a:r>
          </a:p>
          <a:p>
            <a:pPr marL="0" indent="0" algn="ctr">
              <a:buNone/>
            </a:pPr>
            <a:r>
              <a:rPr lang="en-US" dirty="0"/>
              <a:t>• Print out the documentation showing you have</a:t>
            </a:r>
          </a:p>
          <a:p>
            <a:pPr marL="0" indent="0" algn="ctr">
              <a:buNone/>
            </a:pPr>
            <a:r>
              <a:rPr lang="en-US" dirty="0"/>
              <a:t>passed the test</a:t>
            </a:r>
            <a:r>
              <a:rPr lang="en-US" dirty="0" smtClean="0"/>
              <a:t>.</a:t>
            </a:r>
          </a:p>
          <a:p>
            <a:pPr marL="0" indent="0" algn="ctr">
              <a:buNone/>
            </a:pPr>
            <a:endParaRPr lang="en-US" dirty="0"/>
          </a:p>
          <a:p>
            <a:pPr marL="0" indent="0" algn="ctr">
              <a:buNone/>
            </a:pPr>
            <a:r>
              <a:rPr lang="en-US" dirty="0"/>
              <a:t>Step Two</a:t>
            </a:r>
          </a:p>
          <a:p>
            <a:pPr marL="0" indent="0" algn="ctr">
              <a:buNone/>
            </a:pPr>
            <a:r>
              <a:rPr lang="en-US" dirty="0"/>
              <a:t>• Let your Unit POCT Trainer know you have</a:t>
            </a:r>
          </a:p>
          <a:p>
            <a:pPr marL="0" indent="0" algn="ctr">
              <a:buNone/>
            </a:pPr>
            <a:r>
              <a:rPr lang="en-US" dirty="0"/>
              <a:t>completed this portion of your training and present</a:t>
            </a:r>
          </a:p>
          <a:p>
            <a:pPr marL="0" indent="0" algn="ctr">
              <a:buNone/>
            </a:pPr>
            <a:r>
              <a:rPr lang="en-US" dirty="0"/>
              <a:t>him/her </a:t>
            </a:r>
            <a:r>
              <a:rPr lang="en-US" dirty="0" smtClean="0"/>
              <a:t>with documentation.</a:t>
            </a:r>
          </a:p>
          <a:p>
            <a:pPr marL="0" indent="0" algn="ctr">
              <a:buNone/>
            </a:pPr>
            <a:endParaRPr lang="en-US" dirty="0"/>
          </a:p>
          <a:p>
            <a:pPr marL="0" indent="0" algn="ctr">
              <a:buNone/>
            </a:pPr>
            <a:r>
              <a:rPr lang="en-US" dirty="0"/>
              <a:t>Step Three</a:t>
            </a:r>
          </a:p>
          <a:p>
            <a:pPr marL="0" indent="0" algn="ctr">
              <a:buNone/>
            </a:pPr>
            <a:r>
              <a:rPr lang="en-US" dirty="0"/>
              <a:t>• Demonstrate your performance of a ACCU-CHEK®</a:t>
            </a:r>
          </a:p>
          <a:p>
            <a:pPr marL="0" indent="0" algn="ctr">
              <a:buNone/>
            </a:pPr>
            <a:r>
              <a:rPr lang="en-US" smtClean="0"/>
              <a:t>Inform II </a:t>
            </a:r>
            <a:r>
              <a:rPr lang="en-US" dirty="0"/>
              <a:t>Glucose test for your trainer</a:t>
            </a:r>
            <a:r>
              <a:rPr lang="en-US" dirty="0" smtClean="0"/>
              <a:t>. </a:t>
            </a:r>
            <a:r>
              <a:rPr lang="en-US" dirty="0"/>
              <a:t> </a:t>
            </a:r>
            <a:r>
              <a:rPr lang="en-US" dirty="0" smtClean="0"/>
              <a:t>Have the training documented on your glucose competency sheet and have your Unit POCT Trainer submit a memorandum to the POCT Staff so your information can be updated in the system.</a:t>
            </a:r>
          </a:p>
          <a:p>
            <a:pPr marL="0" indent="0" algn="ctr">
              <a:buNone/>
            </a:pPr>
            <a:endParaRPr lang="en-US" dirty="0" smtClean="0"/>
          </a:p>
          <a:p>
            <a:pPr marL="0" indent="0" algn="ctr">
              <a:buNone/>
            </a:pPr>
            <a:r>
              <a:rPr lang="en-US" dirty="0" smtClean="0"/>
              <a:t>Step Four</a:t>
            </a:r>
          </a:p>
          <a:p>
            <a:pPr marL="0" indent="0" algn="ctr">
              <a:buNone/>
            </a:pPr>
            <a:r>
              <a:rPr lang="en-US" dirty="0" smtClean="0"/>
              <a:t>Place all certificates and training records in your CAF Folder. </a:t>
            </a:r>
            <a:endParaRPr lang="en-US" dirty="0"/>
          </a:p>
        </p:txBody>
      </p:sp>
    </p:spTree>
    <p:extLst>
      <p:ext uri="{BB962C8B-B14F-4D97-AF65-F5344CB8AC3E}">
        <p14:creationId xmlns:p14="http://schemas.microsoft.com/office/powerpoint/2010/main" val="223391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371600"/>
            <a:ext cx="8915400" cy="5029200"/>
          </a:xfrm>
        </p:spPr>
        <p:txBody>
          <a:bodyPr/>
          <a:lstStyle/>
          <a:p>
            <a:endParaRPr lang="en-US" dirty="0" smtClean="0"/>
          </a:p>
          <a:p>
            <a:r>
              <a:rPr lang="en-US" sz="2800" dirty="0" smtClean="0"/>
              <a:t>POCT 5.4 WHOLE </a:t>
            </a:r>
            <a:r>
              <a:rPr lang="en-US" sz="2800" dirty="0"/>
              <a:t>BLOOD GLUCOSE TESTING</a:t>
            </a:r>
          </a:p>
          <a:p>
            <a:pPr marL="0" indent="0">
              <a:buNone/>
            </a:pPr>
            <a:r>
              <a:rPr lang="en-US" sz="2800" dirty="0" smtClean="0"/>
              <a:t>    ACCU-CHEK </a:t>
            </a:r>
            <a:r>
              <a:rPr lang="en-US" sz="2800" dirty="0"/>
              <a:t>INFORM® II SYSTEM</a:t>
            </a:r>
            <a:endParaRPr lang="en-US" sz="2800" dirty="0" smtClean="0"/>
          </a:p>
          <a:p>
            <a:endParaRPr lang="en-US" sz="2800" dirty="0" smtClean="0"/>
          </a:p>
          <a:p>
            <a:r>
              <a:rPr lang="en-US" sz="2800" dirty="0" smtClean="0"/>
              <a:t>POCT 5.0 Quality Control/Quality Improvement Policy </a:t>
            </a:r>
          </a:p>
          <a:p>
            <a:pPr marL="0" indent="0">
              <a:buNone/>
            </a:pPr>
            <a:endParaRPr lang="en-US" sz="2800" dirty="0"/>
          </a:p>
        </p:txBody>
      </p:sp>
    </p:spTree>
    <p:extLst>
      <p:ext uri="{BB962C8B-B14F-4D97-AF65-F5344CB8AC3E}">
        <p14:creationId xmlns:p14="http://schemas.microsoft.com/office/powerpoint/2010/main" val="316953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Assessment</a:t>
            </a:r>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C8EA70-7F4A-4F14-9495-541D36378696}" type="slidenum">
              <a:rPr lang="en-US" smtClean="0"/>
              <a:pPr>
                <a:defRPr/>
              </a:pPr>
              <a:t>37</a:t>
            </a:fld>
            <a:r>
              <a:rPr lang="en-US" smtClean="0"/>
              <a:t> </a:t>
            </a:r>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2675660"/>
              </p:ext>
            </p:extLst>
          </p:nvPr>
        </p:nvGraphicFramePr>
        <p:xfrm>
          <a:off x="228600" y="1219200"/>
          <a:ext cx="8686800" cy="4965700"/>
        </p:xfrm>
        <a:graphic>
          <a:graphicData uri="http://schemas.openxmlformats.org/presentationml/2006/ole">
            <mc:AlternateContent xmlns:mc="http://schemas.openxmlformats.org/markup-compatibility/2006">
              <mc:Choice xmlns:v="urn:schemas-microsoft-com:vml" Requires="v">
                <p:oleObj spid="_x0000_s1030" name="Document" r:id="rId4" imgW="9665422" imgH="5628094" progId="Word.Document.12">
                  <p:embed/>
                </p:oleObj>
              </mc:Choice>
              <mc:Fallback>
                <p:oleObj name="Document" r:id="rId4" imgW="9665422" imgH="5628094" progId="Word.Document.12">
                  <p:embed/>
                  <p:pic>
                    <p:nvPicPr>
                      <p:cNvPr id="0" name=""/>
                      <p:cNvPicPr/>
                      <p:nvPr/>
                    </p:nvPicPr>
                    <p:blipFill>
                      <a:blip r:embed="rId5"/>
                      <a:stretch>
                        <a:fillRect/>
                      </a:stretch>
                    </p:blipFill>
                    <p:spPr>
                      <a:xfrm>
                        <a:off x="228600" y="1219200"/>
                        <a:ext cx="8686800" cy="4965700"/>
                      </a:xfrm>
                      <a:prstGeom prst="rect">
                        <a:avLst/>
                      </a:prstGeom>
                    </p:spPr>
                  </p:pic>
                </p:oleObj>
              </mc:Fallback>
            </mc:AlternateContent>
          </a:graphicData>
        </a:graphic>
      </p:graphicFrame>
    </p:spTree>
    <p:extLst>
      <p:ext uri="{BB962C8B-B14F-4D97-AF65-F5344CB8AC3E}">
        <p14:creationId xmlns:p14="http://schemas.microsoft.com/office/powerpoint/2010/main" val="125529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Page </a:t>
            </a:r>
            <a:fld id="{BEC8EA70-7F4A-4F14-9495-541D36378696}" type="slidenum">
              <a:rPr lang="en-US" smtClean="0"/>
              <a:pPr>
                <a:defRPr/>
              </a:pPr>
              <a:t>38</a:t>
            </a:fld>
            <a:r>
              <a:rPr lang="en-US" smtClean="0"/>
              <a:t> </a:t>
            </a:r>
            <a:endParaRPr lang="en-US"/>
          </a:p>
        </p:txBody>
      </p:sp>
      <p:pic>
        <p:nvPicPr>
          <p:cNvPr id="5" name="Content Placeholder 11" descr="Background_Grid_Large[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914400"/>
            <a:ext cx="4986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381000"/>
            <a:ext cx="8915400" cy="479425"/>
          </a:xfrm>
        </p:spPr>
        <p:txBody>
          <a:bodyPr/>
          <a:lstStyle/>
          <a:p>
            <a:pPr algn="ctr"/>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p>
        </p:txBody>
      </p:sp>
      <p:sp>
        <p:nvSpPr>
          <p:cNvPr id="88067" name="Rectangle 3"/>
          <p:cNvSpPr>
            <a:spLocks noGrp="1" noChangeArrowheads="1"/>
          </p:cNvSpPr>
          <p:nvPr>
            <p:ph type="body" sz="half" idx="2"/>
          </p:nvPr>
        </p:nvSpPr>
        <p:spPr>
          <a:xfrm>
            <a:off x="-152400" y="914400"/>
            <a:ext cx="2362200" cy="4471988"/>
          </a:xfrm>
        </p:spPr>
        <p:txBody>
          <a:body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pic>
        <p:nvPicPr>
          <p:cNvPr id="7173" name="Picture 38" descr="baseun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320" y="1268414"/>
            <a:ext cx="345684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39"/>
          <p:cNvSpPr txBox="1">
            <a:spLocks noChangeArrowheads="1"/>
          </p:cNvSpPr>
          <p:nvPr/>
        </p:nvSpPr>
        <p:spPr bwMode="auto">
          <a:xfrm>
            <a:off x="5169877" y="1052513"/>
            <a:ext cx="2011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Test Strip Port</a:t>
            </a:r>
            <a:endParaRPr lang="en-US" altLang="en-US" dirty="0">
              <a:latin typeface="+mj-lt"/>
            </a:endParaRPr>
          </a:p>
        </p:txBody>
      </p:sp>
      <p:sp>
        <p:nvSpPr>
          <p:cNvPr id="7175" name="Text Box 40"/>
          <p:cNvSpPr txBox="1">
            <a:spLocks noChangeArrowheads="1"/>
          </p:cNvSpPr>
          <p:nvPr/>
        </p:nvSpPr>
        <p:spPr bwMode="auto">
          <a:xfrm>
            <a:off x="5169877" y="2349500"/>
            <a:ext cx="20119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Touch screen</a:t>
            </a:r>
            <a:endParaRPr lang="en-US" altLang="en-US" dirty="0">
              <a:latin typeface="+mj-lt"/>
            </a:endParaRPr>
          </a:p>
        </p:txBody>
      </p:sp>
      <p:sp>
        <p:nvSpPr>
          <p:cNvPr id="7176" name="Text Box 41"/>
          <p:cNvSpPr txBox="1">
            <a:spLocks noChangeArrowheads="1"/>
          </p:cNvSpPr>
          <p:nvPr/>
        </p:nvSpPr>
        <p:spPr bwMode="auto">
          <a:xfrm>
            <a:off x="5436577" y="4005263"/>
            <a:ext cx="23446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On/off button</a:t>
            </a:r>
            <a:endParaRPr lang="en-US" altLang="en-US" dirty="0">
              <a:latin typeface="+mj-lt"/>
            </a:endParaRPr>
          </a:p>
        </p:txBody>
      </p:sp>
      <p:sp>
        <p:nvSpPr>
          <p:cNvPr id="7177" name="Text Box 42"/>
          <p:cNvSpPr txBox="1">
            <a:spLocks noChangeArrowheads="1"/>
          </p:cNvSpPr>
          <p:nvPr/>
        </p:nvSpPr>
        <p:spPr bwMode="auto">
          <a:xfrm>
            <a:off x="5237285" y="5589588"/>
            <a:ext cx="18786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Base unit</a:t>
            </a:r>
            <a:endParaRPr lang="en-US" altLang="en-US" dirty="0">
              <a:latin typeface="+mj-lt"/>
            </a:endParaRPr>
          </a:p>
        </p:txBody>
      </p:sp>
      <p:sp>
        <p:nvSpPr>
          <p:cNvPr id="2" name="Left Brace 1"/>
          <p:cNvSpPr/>
          <p:nvPr/>
        </p:nvSpPr>
        <p:spPr>
          <a:xfrm>
            <a:off x="1600200" y="1468011"/>
            <a:ext cx="609600" cy="41215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3776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animEffect transition="in" filter="fade">
                                      <p:cBhvr>
                                        <p:cTn id="9" dur="500"/>
                                        <p:tgtEl>
                                          <p:spTgt spid="88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 calcmode="lin" valueType="num">
                                      <p:cBhvr>
                                        <p:cTn id="14"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3159" y="346075"/>
            <a:ext cx="7457342" cy="984250"/>
          </a:xfrm>
        </p:spPr>
        <p:txBody>
          <a:bodyPr/>
          <a:lstStyle/>
          <a:p>
            <a:pPr eaLnBrk="1" hangingPunct="1"/>
            <a:r>
              <a:rPr lang="en-US" b="1" dirty="0" err="1" smtClean="0">
                <a:effectLst>
                  <a:outerShdw blurRad="38100" dist="38100" dir="2700000" algn="tl">
                    <a:srgbClr val="000000">
                      <a:alpha val="43137"/>
                    </a:srgbClr>
                  </a:outerShdw>
                </a:effectLst>
              </a:rPr>
              <a:t>Accu-Chek</a:t>
            </a:r>
            <a:r>
              <a:rPr lang="en-US" b="1" dirty="0" smtClean="0">
                <a:effectLst>
                  <a:outerShdw blurRad="38100" dist="38100" dir="2700000" algn="tl">
                    <a:srgbClr val="000000">
                      <a:alpha val="43137"/>
                    </a:srgbClr>
                  </a:outerShdw>
                </a:effectLst>
              </a:rPr>
              <a:t> Inform II </a:t>
            </a:r>
            <a:br>
              <a:rPr lang="en-US" b="1" dirty="0" smtClean="0">
                <a:effectLst>
                  <a:outerShdw blurRad="38100" dist="38100" dir="2700000" algn="tl">
                    <a:srgbClr val="000000">
                      <a:alpha val="43137"/>
                    </a:srgbClr>
                  </a:outerShdw>
                </a:effectLst>
              </a:rPr>
            </a:br>
            <a:endParaRPr lang="en-US" b="1" dirty="0" smtClean="0">
              <a:solidFill>
                <a:srgbClr val="3365FB"/>
              </a:solidFill>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2873620" y="1938339"/>
            <a:ext cx="5515708" cy="2898775"/>
          </a:xfrm>
          <a:prstGeom prst="rect">
            <a:avLst/>
          </a:prstGeom>
          <a:noFill/>
          <a:ln w="9525">
            <a:noFill/>
            <a:miter lim="800000"/>
            <a:headEnd/>
            <a:tailEnd/>
          </a:ln>
        </p:spPr>
        <p:txBody>
          <a:bodyPr lIns="0" tIns="0" rIns="0" bIns="0" anchor="b"/>
          <a:lstStyle/>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p>
          <a:p>
            <a:pPr eaLnBrk="0" hangingPunct="0">
              <a:spcBef>
                <a:spcPct val="50000"/>
              </a:spcBef>
            </a:pPr>
            <a:endParaRPr lang="fr-CA"/>
          </a:p>
          <a:p>
            <a:pPr eaLnBrk="0" hangingPunct="0">
              <a:spcBef>
                <a:spcPct val="50000"/>
              </a:spcBef>
            </a:pPr>
            <a:endParaRPr lang="en-US"/>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p:txBody>
      </p:sp>
      <p:sp>
        <p:nvSpPr>
          <p:cNvPr id="21508" name="shpTwoPicturesSlide"/>
          <p:cNvSpPr>
            <a:spLocks noChangeAspect="1" noChangeArrowheads="1"/>
          </p:cNvSpPr>
          <p:nvPr/>
        </p:nvSpPr>
        <p:spPr bwMode="auto">
          <a:xfrm>
            <a:off x="21982" y="6856414"/>
            <a:ext cx="1465" cy="1587"/>
          </a:xfrm>
          <a:prstGeom prst="rect">
            <a:avLst/>
          </a:prstGeom>
          <a:noFill/>
          <a:ln w="9525">
            <a:noFill/>
            <a:miter lim="800000"/>
            <a:headEnd/>
            <a:tailEnd/>
          </a:ln>
        </p:spPr>
        <p:txBody>
          <a:bodyPr wrap="none" anchor="ctr"/>
          <a:lstStyle/>
          <a:p>
            <a:pPr algn="ctr" eaLnBrk="0" hangingPunct="0">
              <a:spcBef>
                <a:spcPct val="50000"/>
              </a:spcBef>
            </a:pPr>
            <a:endParaRPr lang="en-CA"/>
          </a:p>
        </p:txBody>
      </p:sp>
      <p:pic>
        <p:nvPicPr>
          <p:cNvPr id="21509" name="Picture 5" descr="02_Inform2_devices_inf_flattop_menu"/>
          <p:cNvPicPr>
            <a:picLocks noChangeAspect="1" noChangeArrowheads="1"/>
          </p:cNvPicPr>
          <p:nvPr/>
        </p:nvPicPr>
        <p:blipFill>
          <a:blip r:embed="rId3"/>
          <a:srcRect/>
          <a:stretch>
            <a:fillRect/>
          </a:stretch>
        </p:blipFill>
        <p:spPr bwMode="auto">
          <a:xfrm>
            <a:off x="451339" y="1916113"/>
            <a:ext cx="1767254" cy="4011612"/>
          </a:xfrm>
          <a:prstGeom prst="rect">
            <a:avLst/>
          </a:prstGeom>
          <a:noFill/>
          <a:ln w="9525">
            <a:noFill/>
            <a:miter lim="800000"/>
            <a:headEnd/>
            <a:tailEnd/>
          </a:ln>
        </p:spPr>
      </p:pic>
      <p:sp>
        <p:nvSpPr>
          <p:cNvPr id="21510" name="Line 10"/>
          <p:cNvSpPr>
            <a:spLocks noChangeShapeType="1"/>
          </p:cNvSpPr>
          <p:nvPr/>
        </p:nvSpPr>
        <p:spPr bwMode="auto">
          <a:xfrm flipH="1" flipV="1">
            <a:off x="1647092" y="3933826"/>
            <a:ext cx="798635" cy="142875"/>
          </a:xfrm>
          <a:prstGeom prst="line">
            <a:avLst/>
          </a:prstGeom>
          <a:noFill/>
          <a:ln w="12700">
            <a:solidFill>
              <a:schemeClr val="tx1"/>
            </a:solidFill>
            <a:round/>
            <a:headEnd/>
            <a:tailEnd type="triangle" w="med" len="med"/>
          </a:ln>
        </p:spPr>
        <p:txBody>
          <a:bodyPr>
            <a:spAutoFit/>
          </a:bodyPr>
          <a:lstStyle/>
          <a:p>
            <a:endParaRPr lang="en-US"/>
          </a:p>
        </p:txBody>
      </p:sp>
      <p:sp>
        <p:nvSpPr>
          <p:cNvPr id="21511" name="Line 11"/>
          <p:cNvSpPr>
            <a:spLocks noChangeShapeType="1"/>
          </p:cNvSpPr>
          <p:nvPr/>
        </p:nvSpPr>
        <p:spPr bwMode="auto">
          <a:xfrm flipH="1" flipV="1">
            <a:off x="1581151" y="1916114"/>
            <a:ext cx="1263162" cy="936625"/>
          </a:xfrm>
          <a:prstGeom prst="line">
            <a:avLst/>
          </a:prstGeom>
          <a:noFill/>
          <a:ln w="12700">
            <a:solidFill>
              <a:schemeClr val="tx1"/>
            </a:solidFill>
            <a:round/>
            <a:headEnd/>
            <a:tailEnd type="triangle" w="med" len="med"/>
          </a:ln>
        </p:spPr>
        <p:txBody>
          <a:bodyPr>
            <a:spAutoFit/>
          </a:bodyPr>
          <a:lstStyle/>
          <a:p>
            <a:endParaRPr lang="en-US"/>
          </a:p>
        </p:txBody>
      </p:sp>
      <p:sp>
        <p:nvSpPr>
          <p:cNvPr id="21512" name="Line 12"/>
          <p:cNvSpPr>
            <a:spLocks noChangeShapeType="1"/>
          </p:cNvSpPr>
          <p:nvPr/>
        </p:nvSpPr>
        <p:spPr bwMode="auto">
          <a:xfrm flipH="1" flipV="1">
            <a:off x="1381858" y="5229226"/>
            <a:ext cx="836734" cy="936625"/>
          </a:xfrm>
          <a:prstGeom prst="line">
            <a:avLst/>
          </a:prstGeom>
          <a:noFill/>
          <a:ln w="12700">
            <a:solidFill>
              <a:schemeClr val="tx1"/>
            </a:solidFill>
            <a:round/>
            <a:headEnd/>
            <a:tailEnd type="triangle" w="med" len="med"/>
          </a:ln>
        </p:spPr>
        <p:txBody>
          <a:bodyPr>
            <a:spAutoFit/>
          </a:bodyPr>
          <a:lstStyle/>
          <a:p>
            <a:endParaRPr lang="en-US"/>
          </a:p>
        </p:txBody>
      </p:sp>
      <p:pic>
        <p:nvPicPr>
          <p:cNvPr id="21513" name="Picture 13" descr="02_Inform2_devices_inf_flatfront1"/>
          <p:cNvPicPr>
            <a:picLocks noChangeAspect="1" noChangeArrowheads="1"/>
          </p:cNvPicPr>
          <p:nvPr/>
        </p:nvPicPr>
        <p:blipFill>
          <a:blip r:embed="rId4"/>
          <a:srcRect/>
          <a:stretch>
            <a:fillRect/>
          </a:stretch>
        </p:blipFill>
        <p:spPr bwMode="auto">
          <a:xfrm>
            <a:off x="4739787" y="2007394"/>
            <a:ext cx="1783374" cy="1258887"/>
          </a:xfrm>
          <a:prstGeom prst="rect">
            <a:avLst/>
          </a:prstGeom>
          <a:noFill/>
          <a:ln w="9525">
            <a:noFill/>
            <a:miter lim="800000"/>
            <a:headEnd/>
            <a:tailEnd/>
          </a:ln>
        </p:spPr>
      </p:pic>
      <p:sp>
        <p:nvSpPr>
          <p:cNvPr id="21514" name="Text Box 14"/>
          <p:cNvSpPr txBox="1">
            <a:spLocks noChangeArrowheads="1"/>
          </p:cNvSpPr>
          <p:nvPr/>
        </p:nvSpPr>
        <p:spPr bwMode="auto">
          <a:xfrm>
            <a:off x="4504593" y="3783013"/>
            <a:ext cx="2725615" cy="2862262"/>
          </a:xfrm>
          <a:prstGeom prst="rect">
            <a:avLst/>
          </a:prstGeom>
          <a:noFill/>
          <a:ln w="9525">
            <a:noFill/>
            <a:miter lim="800000"/>
            <a:headEnd/>
            <a:tailEnd/>
          </a:ln>
        </p:spPr>
        <p:txBody>
          <a:bodyPr>
            <a:spAutoFit/>
          </a:bodyPr>
          <a:lstStyle/>
          <a:p>
            <a:pPr eaLnBrk="0" hangingPunct="0">
              <a:spcBef>
                <a:spcPct val="50000"/>
              </a:spcBef>
            </a:pPr>
            <a:r>
              <a:rPr lang="fr-CA" dirty="0" err="1">
                <a:solidFill>
                  <a:schemeClr val="accent2"/>
                </a:solidFill>
              </a:rPr>
              <a:t>Barcode</a:t>
            </a:r>
            <a:r>
              <a:rPr lang="fr-CA" dirty="0">
                <a:solidFill>
                  <a:schemeClr val="accent2"/>
                </a:solidFill>
              </a:rPr>
              <a:t> Scanner (Laser)</a:t>
            </a:r>
          </a:p>
          <a:p>
            <a:pPr eaLnBrk="0" hangingPunct="0">
              <a:spcBef>
                <a:spcPct val="50000"/>
              </a:spcBef>
              <a:buFont typeface="Arial" charset="0"/>
              <a:buChar char="•"/>
            </a:pPr>
            <a:r>
              <a:rPr lang="fr-CA" dirty="0" err="1"/>
              <a:t>Operator</a:t>
            </a:r>
            <a:r>
              <a:rPr lang="fr-CA" dirty="0"/>
              <a:t> ID </a:t>
            </a:r>
          </a:p>
          <a:p>
            <a:pPr eaLnBrk="0" hangingPunct="0">
              <a:spcBef>
                <a:spcPct val="50000"/>
              </a:spcBef>
              <a:buFont typeface="Arial" charset="0"/>
              <a:buChar char="•"/>
            </a:pPr>
            <a:r>
              <a:rPr lang="fr-CA" dirty="0"/>
              <a:t>Patient ID </a:t>
            </a:r>
          </a:p>
          <a:p>
            <a:pPr eaLnBrk="0" hangingPunct="0">
              <a:spcBef>
                <a:spcPct val="50000"/>
              </a:spcBef>
              <a:buFont typeface="Arial" charset="0"/>
              <a:buChar char="•"/>
            </a:pPr>
            <a:r>
              <a:rPr lang="fr-CA" dirty="0"/>
              <a:t>Control Solution 1 &amp; 2</a:t>
            </a:r>
          </a:p>
          <a:p>
            <a:pPr eaLnBrk="0" hangingPunct="0">
              <a:spcBef>
                <a:spcPct val="50000"/>
              </a:spcBef>
              <a:buFont typeface="Arial" charset="0"/>
              <a:buChar char="•"/>
            </a:pPr>
            <a:r>
              <a:rPr lang="fr-CA" dirty="0" err="1"/>
              <a:t>Inform</a:t>
            </a:r>
            <a:r>
              <a:rPr lang="fr-CA" dirty="0"/>
              <a:t> II </a:t>
            </a:r>
            <a:r>
              <a:rPr lang="fr-CA" dirty="0" err="1" smtClean="0"/>
              <a:t>strip</a:t>
            </a:r>
            <a:r>
              <a:rPr lang="fr-CA" dirty="0" smtClean="0"/>
              <a:t> </a:t>
            </a:r>
            <a:r>
              <a:rPr lang="fr-CA" dirty="0" err="1" smtClean="0"/>
              <a:t>vial</a:t>
            </a:r>
            <a:endParaRPr lang="fr-CA" dirty="0"/>
          </a:p>
          <a:p>
            <a:pPr eaLnBrk="0" hangingPunct="0">
              <a:spcBef>
                <a:spcPct val="50000"/>
              </a:spcBef>
            </a:pPr>
            <a:endParaRPr lang="fr-CA" dirty="0">
              <a:solidFill>
                <a:schemeClr val="accent2"/>
              </a:solidFill>
            </a:endParaRPr>
          </a:p>
          <a:p>
            <a:pPr eaLnBrk="0" hangingPunct="0">
              <a:spcBef>
                <a:spcPct val="50000"/>
              </a:spcBef>
            </a:pPr>
            <a:endParaRPr lang="en-US" dirty="0">
              <a:solidFill>
                <a:schemeClr val="accent2"/>
              </a:solidFill>
            </a:endParaRPr>
          </a:p>
        </p:txBody>
      </p:sp>
      <p:sp>
        <p:nvSpPr>
          <p:cNvPr id="21515" name="Line 15"/>
          <p:cNvSpPr>
            <a:spLocks noChangeShapeType="1"/>
          </p:cNvSpPr>
          <p:nvPr/>
        </p:nvSpPr>
        <p:spPr bwMode="auto">
          <a:xfrm flipV="1">
            <a:off x="5568461" y="3266280"/>
            <a:ext cx="0" cy="523081"/>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6" name="Line 16"/>
          <p:cNvSpPr>
            <a:spLocks noChangeShapeType="1"/>
          </p:cNvSpPr>
          <p:nvPr/>
        </p:nvSpPr>
        <p:spPr bwMode="auto">
          <a:xfrm flipV="1">
            <a:off x="4306767" y="2601118"/>
            <a:ext cx="1324707" cy="251619"/>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7" name="Text Box 17"/>
          <p:cNvSpPr txBox="1">
            <a:spLocks noChangeArrowheads="1"/>
          </p:cNvSpPr>
          <p:nvPr/>
        </p:nvSpPr>
        <p:spPr bwMode="auto">
          <a:xfrm>
            <a:off x="2844312" y="2636838"/>
            <a:ext cx="1594338" cy="366712"/>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Test Strip Port</a:t>
            </a:r>
          </a:p>
        </p:txBody>
      </p:sp>
      <p:sp>
        <p:nvSpPr>
          <p:cNvPr id="21518" name="Text Box 18"/>
          <p:cNvSpPr txBox="1">
            <a:spLocks noChangeArrowheads="1"/>
          </p:cNvSpPr>
          <p:nvPr/>
        </p:nvSpPr>
        <p:spPr bwMode="auto">
          <a:xfrm>
            <a:off x="2479431" y="3922713"/>
            <a:ext cx="1594338" cy="1892300"/>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Touchscreen-Main menu with 3 options (finger touch only )</a:t>
            </a:r>
          </a:p>
          <a:p>
            <a:pPr eaLnBrk="0" hangingPunct="0">
              <a:spcBef>
                <a:spcPct val="50000"/>
              </a:spcBef>
            </a:pPr>
            <a:r>
              <a:rPr lang="en-US">
                <a:solidFill>
                  <a:schemeClr val="accent2"/>
                </a:solidFill>
              </a:rPr>
              <a:t> </a:t>
            </a:r>
            <a:r>
              <a:rPr lang="en-US"/>
              <a:t> </a:t>
            </a:r>
          </a:p>
        </p:txBody>
      </p:sp>
      <p:sp>
        <p:nvSpPr>
          <p:cNvPr id="21519" name="Text Box 19"/>
          <p:cNvSpPr txBox="1">
            <a:spLocks noChangeArrowheads="1"/>
          </p:cNvSpPr>
          <p:nvPr/>
        </p:nvSpPr>
        <p:spPr bwMode="auto">
          <a:xfrm rot="10800000" flipV="1">
            <a:off x="2479431" y="5632451"/>
            <a:ext cx="1594338" cy="784225"/>
          </a:xfrm>
          <a:prstGeom prst="rect">
            <a:avLst/>
          </a:prstGeom>
          <a:noFill/>
          <a:ln w="9525">
            <a:noFill/>
            <a:miter lim="800000"/>
            <a:headEnd/>
            <a:tailEnd/>
          </a:ln>
        </p:spPr>
        <p:txBody>
          <a:bodyPr>
            <a:spAutoFit/>
          </a:bodyPr>
          <a:lstStyle/>
          <a:p>
            <a:pPr eaLnBrk="0" hangingPunct="0">
              <a:spcBef>
                <a:spcPct val="50000"/>
              </a:spcBef>
            </a:pPr>
            <a:endParaRPr lang="en-US" dirty="0">
              <a:solidFill>
                <a:schemeClr val="accent2"/>
              </a:solidFill>
            </a:endParaRPr>
          </a:p>
          <a:p>
            <a:pPr eaLnBrk="0" hangingPunct="0">
              <a:spcBef>
                <a:spcPct val="50000"/>
              </a:spcBef>
            </a:pPr>
            <a:r>
              <a:rPr lang="en-US" dirty="0">
                <a:solidFill>
                  <a:schemeClr val="accent2"/>
                </a:solidFill>
              </a:rPr>
              <a:t>On/Off Button</a:t>
            </a:r>
          </a:p>
        </p:txBody>
      </p:sp>
      <p:sp>
        <p:nvSpPr>
          <p:cNvPr id="17" name="Rectangle 3"/>
          <p:cNvSpPr txBox="1">
            <a:spLocks noChangeArrowheads="1"/>
          </p:cNvSpPr>
          <p:nvPr/>
        </p:nvSpPr>
        <p:spPr>
          <a:xfrm>
            <a:off x="7261739" y="1151732"/>
            <a:ext cx="2362200" cy="44719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sp>
        <p:nvSpPr>
          <p:cNvPr id="2" name="Right Brace 1"/>
          <p:cNvSpPr/>
          <p:nvPr/>
        </p:nvSpPr>
        <p:spPr>
          <a:xfrm>
            <a:off x="6781800" y="1524000"/>
            <a:ext cx="838200" cy="46418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977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icture3"/>
          <p:cNvPicPr>
            <a:picLocks noGrp="1" noChangeAspect="1" noChangeArrowheads="1"/>
          </p:cNvPicPr>
          <p:nvPr>
            <p:ph idx="1"/>
          </p:nvPr>
        </p:nvPicPr>
        <p:blipFill>
          <a:blip r:embed="rId3"/>
          <a:srcRect/>
          <a:stretch>
            <a:fillRect/>
          </a:stretch>
        </p:blipFill>
        <p:spPr>
          <a:xfrm>
            <a:off x="6248400" y="1126743"/>
            <a:ext cx="2444262" cy="4791458"/>
          </a:xfrm>
        </p:spPr>
      </p:pic>
      <p:sp>
        <p:nvSpPr>
          <p:cNvPr id="23558" name="Line 16"/>
          <p:cNvSpPr>
            <a:spLocks noChangeShapeType="1"/>
          </p:cNvSpPr>
          <p:nvPr/>
        </p:nvSpPr>
        <p:spPr bwMode="auto">
          <a:xfrm>
            <a:off x="4724400" y="3213100"/>
            <a:ext cx="2514600" cy="0"/>
          </a:xfrm>
          <a:prstGeom prst="line">
            <a:avLst/>
          </a:prstGeom>
          <a:noFill/>
          <a:ln w="12700">
            <a:solidFill>
              <a:schemeClr val="tx1"/>
            </a:solidFill>
            <a:round/>
            <a:headEnd/>
            <a:tailEnd type="triangle" w="med" len="med"/>
          </a:ln>
        </p:spPr>
        <p:txBody>
          <a:bodyPr wrap="square">
            <a:spAutoFit/>
          </a:bodyPr>
          <a:lstStyle/>
          <a:p>
            <a:endParaRPr lang="en-US"/>
          </a:p>
        </p:txBody>
      </p:sp>
      <p:sp>
        <p:nvSpPr>
          <p:cNvPr id="23560" name="Line 15"/>
          <p:cNvSpPr>
            <a:spLocks noChangeShapeType="1"/>
          </p:cNvSpPr>
          <p:nvPr/>
        </p:nvSpPr>
        <p:spPr bwMode="auto">
          <a:xfrm>
            <a:off x="4953000" y="4473575"/>
            <a:ext cx="2876551" cy="107950"/>
          </a:xfrm>
          <a:prstGeom prst="line">
            <a:avLst/>
          </a:prstGeom>
          <a:noFill/>
          <a:ln w="12700">
            <a:solidFill>
              <a:schemeClr val="tx1"/>
            </a:solidFill>
            <a:round/>
            <a:headEnd/>
            <a:tailEnd type="triangle" w="med" len="med"/>
          </a:ln>
        </p:spPr>
        <p:txBody>
          <a:bodyPr wrap="square">
            <a:spAutoFit/>
          </a:bodyPr>
          <a:lstStyle/>
          <a:p>
            <a:endParaRPr lang="en-US"/>
          </a:p>
        </p:txBody>
      </p:sp>
      <p:sp>
        <p:nvSpPr>
          <p:cNvPr id="11" name="Rectangle 2"/>
          <p:cNvSpPr>
            <a:spLocks noGrp="1" noChangeArrowheads="1"/>
          </p:cNvSpPr>
          <p:nvPr>
            <p:ph type="title"/>
          </p:nvPr>
        </p:nvSpPr>
        <p:spPr>
          <a:xfrm>
            <a:off x="1172307" y="304800"/>
            <a:ext cx="6751026" cy="623888"/>
          </a:xfrm>
        </p:spPr>
        <p:txBody>
          <a:bodyPr/>
          <a:lstStyle/>
          <a:p>
            <a:pPr algn="ctr"/>
            <a:r>
              <a:rPr lang="en-GB" altLang="en-US" sz="4000" dirty="0" err="1" smtClean="0">
                <a:effectLst>
                  <a:outerShdw blurRad="38100" dist="38100" dir="2700000" algn="tl">
                    <a:srgbClr val="000000">
                      <a:alpha val="43137"/>
                    </a:srgbClr>
                  </a:outerShdw>
                </a:effectLst>
              </a:rPr>
              <a:t>Accu-chek</a:t>
            </a:r>
            <a:r>
              <a:rPr lang="en-GB" altLang="en-US" sz="4000" dirty="0" smtClean="0">
                <a:effectLst>
                  <a:outerShdw blurRad="38100" dist="38100" dir="2700000" algn="tl">
                    <a:srgbClr val="000000">
                      <a:alpha val="43137"/>
                    </a:srgbClr>
                  </a:outerShdw>
                </a:effectLst>
              </a:rPr>
              <a:t> Inform II</a:t>
            </a:r>
            <a:endParaRPr lang="en-US" altLang="en-US" sz="4000" dirty="0" smtClean="0">
              <a:effectLst>
                <a:outerShdw blurRad="38100" dist="38100" dir="2700000" algn="tl">
                  <a:srgbClr val="000000">
                    <a:alpha val="43137"/>
                  </a:srgbClr>
                </a:outerShdw>
              </a:effectLst>
            </a:endParaRPr>
          </a:p>
        </p:txBody>
      </p:sp>
      <p:sp>
        <p:nvSpPr>
          <p:cNvPr id="13" name="Text Box 8"/>
          <p:cNvSpPr txBox="1">
            <a:spLocks noChangeArrowheads="1"/>
          </p:cNvSpPr>
          <p:nvPr/>
        </p:nvSpPr>
        <p:spPr bwMode="auto">
          <a:xfrm>
            <a:off x="3079000" y="2786690"/>
            <a:ext cx="23270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Battery Pack</a:t>
            </a:r>
            <a:endParaRPr lang="en-US" altLang="en-US" dirty="0">
              <a:latin typeface="+mj-lt"/>
            </a:endParaRPr>
          </a:p>
        </p:txBody>
      </p:sp>
      <p:sp>
        <p:nvSpPr>
          <p:cNvPr id="15" name="TextBox 14"/>
          <p:cNvSpPr txBox="1"/>
          <p:nvPr/>
        </p:nvSpPr>
        <p:spPr>
          <a:xfrm>
            <a:off x="2464702" y="3873410"/>
            <a:ext cx="2793830" cy="830997"/>
          </a:xfrm>
          <a:prstGeom prst="rect">
            <a:avLst/>
          </a:prstGeom>
          <a:noFill/>
        </p:spPr>
        <p:txBody>
          <a:bodyPr wrap="square" rtlCol="0">
            <a:spAutoFit/>
          </a:bodyPr>
          <a:lstStyle/>
          <a:p>
            <a:r>
              <a:rPr lang="en-US" sz="2400" dirty="0">
                <a:latin typeface="+mj-lt"/>
              </a:rPr>
              <a:t>Infra-red </a:t>
            </a:r>
            <a:r>
              <a:rPr lang="en-US" sz="2400" dirty="0" smtClean="0">
                <a:latin typeface="+mj-lt"/>
              </a:rPr>
              <a:t>window  for communication</a:t>
            </a:r>
          </a:p>
        </p:txBody>
      </p:sp>
      <p:sp>
        <p:nvSpPr>
          <p:cNvPr id="16" name="Rectangle 15"/>
          <p:cNvSpPr/>
          <p:nvPr/>
        </p:nvSpPr>
        <p:spPr>
          <a:xfrm>
            <a:off x="0" y="2763042"/>
            <a:ext cx="1955920" cy="523220"/>
          </a:xfrm>
          <a:prstGeom prst="rect">
            <a:avLst/>
          </a:prstGeom>
        </p:spPr>
        <p:txBody>
          <a:bodyPr wrap="none">
            <a:spAutoFit/>
          </a:bodyPr>
          <a:lstStyle/>
          <a:p>
            <a:r>
              <a:rPr lang="en-GB" altLang="en-US" sz="2800" b="1" dirty="0" smtClean="0">
                <a:latin typeface="Arial" panose="020B0604020202020204" pitchFamily="34" charset="0"/>
                <a:cs typeface="Arial" panose="020B0604020202020204" pitchFamily="34" charset="0"/>
              </a:rPr>
              <a:t>Back View</a:t>
            </a:r>
            <a:endParaRPr lang="en-US" sz="2800" b="1" dirty="0">
              <a:latin typeface="Arial" panose="020B0604020202020204" pitchFamily="34" charset="0"/>
              <a:cs typeface="Arial" panose="020B0604020202020204" pitchFamily="34" charset="0"/>
            </a:endParaRPr>
          </a:p>
        </p:txBody>
      </p:sp>
      <p:sp>
        <p:nvSpPr>
          <p:cNvPr id="4" name="Left Brace 3"/>
          <p:cNvSpPr/>
          <p:nvPr/>
        </p:nvSpPr>
        <p:spPr>
          <a:xfrm>
            <a:off x="1955920" y="1447800"/>
            <a:ext cx="787280" cy="403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 Box 7"/>
          <p:cNvSpPr txBox="1">
            <a:spLocks noChangeArrowheads="1"/>
          </p:cNvSpPr>
          <p:nvPr/>
        </p:nvSpPr>
        <p:spPr bwMode="auto">
          <a:xfrm>
            <a:off x="3886200" y="1219200"/>
            <a:ext cx="2744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Bar code scanner</a:t>
            </a:r>
            <a:endParaRPr lang="en-US" altLang="en-US" dirty="0">
              <a:latin typeface="+mj-lt"/>
            </a:endParaRPr>
          </a:p>
        </p:txBody>
      </p:sp>
      <p:cxnSp>
        <p:nvCxnSpPr>
          <p:cNvPr id="8" name="Straight Arrow Connector 7"/>
          <p:cNvCxnSpPr/>
          <p:nvPr/>
        </p:nvCxnSpPr>
        <p:spPr>
          <a:xfrm>
            <a:off x="6438900" y="1447800"/>
            <a:ext cx="800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
          <p:cNvPicPr>
            <a:picLocks noChangeAspect="1"/>
          </p:cNvPicPr>
          <p:nvPr/>
        </p:nvPicPr>
        <p:blipFill>
          <a:blip r:embed="rId3"/>
          <a:srcRect/>
          <a:stretch>
            <a:fillRect/>
          </a:stretch>
        </p:blipFill>
        <p:spPr bwMode="auto">
          <a:xfrm>
            <a:off x="7418283" y="3962400"/>
            <a:ext cx="1661746" cy="2643128"/>
          </a:xfrm>
          <a:prstGeom prst="rect">
            <a:avLst/>
          </a:prstGeom>
          <a:noFill/>
          <a:ln w="9525">
            <a:noFill/>
            <a:miter lim="800000"/>
            <a:headEnd/>
            <a:tailEnd/>
          </a:ln>
        </p:spPr>
      </p:pic>
      <p:sp>
        <p:nvSpPr>
          <p:cNvPr id="25602" name="Text Box 6"/>
          <p:cNvSpPr txBox="1">
            <a:spLocks noChangeArrowheads="1"/>
          </p:cNvSpPr>
          <p:nvPr/>
        </p:nvSpPr>
        <p:spPr bwMode="auto">
          <a:xfrm>
            <a:off x="55383" y="838200"/>
            <a:ext cx="8175380" cy="5078313"/>
          </a:xfrm>
          <a:prstGeom prst="rect">
            <a:avLst/>
          </a:prstGeom>
          <a:noFill/>
          <a:ln w="9525">
            <a:noFill/>
            <a:miter lim="800000"/>
            <a:headEnd/>
            <a:tailEnd/>
          </a:ln>
        </p:spPr>
        <p:txBody>
          <a:bodyPr>
            <a:spAutoFit/>
          </a:bodyPr>
          <a:lstStyle/>
          <a:p>
            <a:pPr eaLnBrk="0" hangingPunct="0">
              <a:spcBef>
                <a:spcPct val="50000"/>
              </a:spcBef>
            </a:pPr>
            <a:endParaRPr lang="en-US" sz="2400" b="1" dirty="0"/>
          </a:p>
          <a:p>
            <a:pPr eaLnBrk="0" hangingPunct="0">
              <a:spcBef>
                <a:spcPct val="50000"/>
              </a:spcBef>
              <a:buFont typeface="Arial" charset="0"/>
              <a:buChar char="•"/>
            </a:pPr>
            <a:r>
              <a:rPr lang="en-US" sz="2400" b="1" dirty="0" smtClean="0"/>
              <a:t>Code Key information loaded by POCC</a:t>
            </a:r>
            <a:endParaRPr lang="en-US" sz="2400" dirty="0"/>
          </a:p>
          <a:p>
            <a:pPr eaLnBrk="0" hangingPunct="0">
              <a:spcBef>
                <a:spcPct val="50000"/>
              </a:spcBef>
              <a:buFont typeface="Arial" charset="0"/>
              <a:buChar char="•"/>
            </a:pPr>
            <a:r>
              <a:rPr lang="en-US" sz="2400" dirty="0"/>
              <a:t>Stored @ Room Temperature</a:t>
            </a:r>
          </a:p>
          <a:p>
            <a:pPr eaLnBrk="0" hangingPunct="0">
              <a:spcBef>
                <a:spcPct val="50000"/>
              </a:spcBef>
              <a:buFont typeface="Arial" charset="0"/>
              <a:buChar char="•"/>
            </a:pPr>
            <a:r>
              <a:rPr lang="en-US" sz="2400" dirty="0"/>
              <a:t>Test Strip Code, Quality Control Range,  </a:t>
            </a:r>
            <a:r>
              <a:rPr lang="en-US" sz="2400" dirty="0" smtClean="0"/>
              <a:t>Expiration and </a:t>
            </a:r>
            <a:r>
              <a:rPr lang="en-US" sz="2400" dirty="0"/>
              <a:t>Lot # Bar Code is on each vial</a:t>
            </a:r>
          </a:p>
          <a:p>
            <a:pPr eaLnBrk="0" hangingPunct="0">
              <a:spcBef>
                <a:spcPct val="50000"/>
              </a:spcBef>
              <a:buFont typeface="Arial" charset="0"/>
              <a:buChar char="•"/>
            </a:pPr>
            <a:r>
              <a:rPr lang="en-US" sz="2400" dirty="0" smtClean="0"/>
              <a:t>Scan or verify lot number with </a:t>
            </a:r>
            <a:r>
              <a:rPr lang="en-US" sz="2400" dirty="0"/>
              <a:t>each use</a:t>
            </a:r>
          </a:p>
          <a:p>
            <a:pPr eaLnBrk="0" hangingPunct="0">
              <a:spcBef>
                <a:spcPct val="50000"/>
              </a:spcBef>
              <a:buFont typeface="Arial" charset="0"/>
              <a:buChar char="•"/>
            </a:pPr>
            <a:r>
              <a:rPr lang="en-US" sz="2400" dirty="0"/>
              <a:t>Once opened </a:t>
            </a:r>
            <a:r>
              <a:rPr lang="en-US" sz="2400" dirty="0" smtClean="0"/>
              <a:t>initial and date</a:t>
            </a:r>
          </a:p>
          <a:p>
            <a:pPr eaLnBrk="0" hangingPunct="0">
              <a:spcBef>
                <a:spcPct val="50000"/>
              </a:spcBef>
              <a:buFont typeface="Arial" charset="0"/>
              <a:buChar char="•"/>
            </a:pPr>
            <a:r>
              <a:rPr lang="en-US" sz="2400" dirty="0" smtClean="0"/>
              <a:t>Replace </a:t>
            </a:r>
            <a:r>
              <a:rPr lang="en-US" sz="2400" dirty="0"/>
              <a:t>cap </a:t>
            </a:r>
            <a:r>
              <a:rPr lang="en-US" sz="2400" dirty="0" smtClean="0"/>
              <a:t>immediately after each use</a:t>
            </a:r>
            <a:endParaRPr lang="en-US" sz="2400" dirty="0"/>
          </a:p>
          <a:p>
            <a:pPr eaLnBrk="0" hangingPunct="0">
              <a:spcBef>
                <a:spcPct val="50000"/>
              </a:spcBef>
              <a:buFont typeface="Arial" charset="0"/>
              <a:buChar char="•"/>
            </a:pPr>
            <a:r>
              <a:rPr lang="en-US" sz="2400" dirty="0"/>
              <a:t> </a:t>
            </a:r>
            <a:r>
              <a:rPr lang="en-US" sz="2400" dirty="0" smtClean="0"/>
              <a:t>Expiration </a:t>
            </a:r>
            <a:r>
              <a:rPr lang="en-US" sz="2400" dirty="0"/>
              <a:t>date on vial is valid for “open” or “closed” vial </a:t>
            </a:r>
            <a:r>
              <a:rPr lang="en-US" sz="2400" dirty="0" smtClean="0"/>
              <a:t>expiration date</a:t>
            </a:r>
            <a:endParaRPr lang="en-US" dirty="0"/>
          </a:p>
        </p:txBody>
      </p:sp>
      <p:sp>
        <p:nvSpPr>
          <p:cNvPr id="25603" name="Rectangle 19"/>
          <p:cNvSpPr>
            <a:spLocks noGrp="1" noChangeArrowheads="1"/>
          </p:cNvSpPr>
          <p:nvPr>
            <p:ph type="title"/>
          </p:nvPr>
        </p:nvSpPr>
        <p:spPr>
          <a:xfrm>
            <a:off x="353159" y="346075"/>
            <a:ext cx="7457342" cy="490538"/>
          </a:xfrm>
        </p:spPr>
        <p:txBody>
          <a:bodyPr/>
          <a:lstStyle/>
          <a:p>
            <a:pPr eaLnBrk="1" hangingPunct="1"/>
            <a:r>
              <a:rPr lang="en-US" dirty="0" err="1" smtClean="0"/>
              <a:t>Accu-Chek</a:t>
            </a:r>
            <a:r>
              <a:rPr lang="en-US" dirty="0" smtClean="0"/>
              <a:t> Inform II Strips</a:t>
            </a:r>
            <a:endParaRPr lang="en-US" dirty="0" smtClean="0">
              <a:solidFill>
                <a:srgbClr val="3365FB"/>
              </a:solidFill>
            </a:endParaRPr>
          </a:p>
        </p:txBody>
      </p:sp>
    </p:spTree>
    <p:extLst>
      <p:ext uri="{BB962C8B-B14F-4D97-AF65-F5344CB8AC3E}">
        <p14:creationId xmlns:p14="http://schemas.microsoft.com/office/powerpoint/2010/main" val="331156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88073" y="152400"/>
            <a:ext cx="6567854" cy="839788"/>
          </a:xfrm>
        </p:spPr>
        <p:txBody>
          <a:bodyPr/>
          <a:lstStyle/>
          <a:p>
            <a:pPr algn="ctr"/>
            <a:r>
              <a:rPr lang="en-GB" altLang="en-US" dirty="0" err="1" smtClean="0"/>
              <a:t>Accu-chek</a:t>
            </a:r>
            <a:r>
              <a:rPr lang="en-GB" altLang="en-US" dirty="0" smtClean="0"/>
              <a:t> Inform II </a:t>
            </a:r>
            <a:r>
              <a:rPr lang="en-GB" altLang="en-US" dirty="0" err="1" smtClean="0"/>
              <a:t>Stips</a:t>
            </a:r>
            <a:endParaRPr lang="en-GB" altLang="en-US" dirty="0" smtClean="0"/>
          </a:p>
        </p:txBody>
      </p:sp>
      <p:pic>
        <p:nvPicPr>
          <p:cNvPr id="102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12" y="1484313"/>
            <a:ext cx="2058865"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13"/>
          <p:cNvSpPr txBox="1">
            <a:spLocks noChangeArrowheads="1"/>
          </p:cNvSpPr>
          <p:nvPr/>
        </p:nvSpPr>
        <p:spPr bwMode="auto">
          <a:xfrm>
            <a:off x="5568461" y="4149725"/>
            <a:ext cx="2645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0.6μL sample size</a:t>
            </a:r>
            <a:endParaRPr lang="en-US" altLang="en-US" dirty="0">
              <a:latin typeface="+mj-lt"/>
            </a:endParaRPr>
          </a:p>
        </p:txBody>
      </p:sp>
      <p:sp>
        <p:nvSpPr>
          <p:cNvPr id="10245" name="Text Box 16"/>
          <p:cNvSpPr txBox="1">
            <a:spLocks noChangeArrowheads="1"/>
          </p:cNvSpPr>
          <p:nvPr/>
        </p:nvSpPr>
        <p:spPr bwMode="auto">
          <a:xfrm>
            <a:off x="5436577" y="2349500"/>
            <a:ext cx="34568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Robust End Dosing Strip</a:t>
            </a:r>
            <a:endParaRPr lang="en-US" altLang="en-US" dirty="0">
              <a:latin typeface="+mj-lt"/>
            </a:endParaRPr>
          </a:p>
        </p:txBody>
      </p:sp>
      <p:sp>
        <p:nvSpPr>
          <p:cNvPr id="10248" name="Line 20"/>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9" name="Line 37"/>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51" name="Text Box 53"/>
          <p:cNvSpPr txBox="1">
            <a:spLocks noChangeArrowheads="1"/>
          </p:cNvSpPr>
          <p:nvPr/>
        </p:nvSpPr>
        <p:spPr bwMode="auto">
          <a:xfrm>
            <a:off x="5303227" y="1341438"/>
            <a:ext cx="36561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Sample volume detection</a:t>
            </a:r>
            <a:endParaRPr lang="en-US" altLang="en-US" dirty="0">
              <a:latin typeface="+mj-lt"/>
            </a:endParaRPr>
          </a:p>
        </p:txBody>
      </p:sp>
      <p:sp>
        <p:nvSpPr>
          <p:cNvPr id="10253" name="Text Box 55"/>
          <p:cNvSpPr txBox="1">
            <a:spLocks noChangeArrowheads="1"/>
          </p:cNvSpPr>
          <p:nvPr/>
        </p:nvSpPr>
        <p:spPr bwMode="auto">
          <a:xfrm>
            <a:off x="5392514" y="3093710"/>
            <a:ext cx="32560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Fast 5 Second Result</a:t>
            </a:r>
            <a:endParaRPr lang="en-US" altLang="en-US" dirty="0">
              <a:latin typeface="+mj-lt"/>
            </a:endParaRPr>
          </a:p>
        </p:txBody>
      </p:sp>
      <p:pic>
        <p:nvPicPr>
          <p:cNvPr id="2050" name="Picture 2" descr="http://www.criticalhealthcare.com/cp/ProdImages/dd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12" y="2349500"/>
            <a:ext cx="24257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4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br>
              <a:rPr lang="en-GB" altLang="en-US" b="1" dirty="0" smtClean="0">
                <a:effectLst>
                  <a:outerShdw blurRad="38100" dist="38100" dir="2700000" algn="tl">
                    <a:srgbClr val="000000">
                      <a:alpha val="43137"/>
                    </a:srgbClr>
                  </a:outerShdw>
                </a:effectLst>
              </a:rPr>
            </a:br>
            <a:endParaRPr lang="en-GB" altLang="en-US" sz="3400" b="1" i="1" dirty="0" smtClean="0">
              <a:effectLst>
                <a:outerShdw blurRad="38100" dist="38100" dir="2700000" algn="tl">
                  <a:srgbClr val="000000">
                    <a:alpha val="43137"/>
                  </a:srgbClr>
                </a:outerShdw>
              </a:effectLst>
              <a:latin typeface="Minion" pitchFamily="2" charset="0"/>
            </a:endParaRPr>
          </a:p>
        </p:txBody>
      </p:sp>
      <p:pic>
        <p:nvPicPr>
          <p:cNvPr id="11267" name="Picture 3"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3018692" cy="4108450"/>
          </a:xfrm>
        </p:spPr>
      </p:pic>
      <p:pic>
        <p:nvPicPr>
          <p:cNvPr id="11268" name="Picture 4" descr="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31374" y="2209800"/>
            <a:ext cx="3017226" cy="4108450"/>
          </a:xfrm>
        </p:spPr>
      </p:pic>
      <p:sp>
        <p:nvSpPr>
          <p:cNvPr id="3" name="TextBox 2"/>
          <p:cNvSpPr txBox="1"/>
          <p:nvPr/>
        </p:nvSpPr>
        <p:spPr>
          <a:xfrm>
            <a:off x="2819400" y="1226357"/>
            <a:ext cx="5029200" cy="584775"/>
          </a:xfrm>
          <a:prstGeom prst="rect">
            <a:avLst/>
          </a:prstGeom>
          <a:noFill/>
        </p:spPr>
        <p:txBody>
          <a:bodyPr wrap="square" rtlCol="0">
            <a:spAutoFit/>
          </a:bodyPr>
          <a:lstStyle/>
          <a:p>
            <a:r>
              <a:rPr lang="en-GB" altLang="en-US" sz="3200" b="1" dirty="0">
                <a:latin typeface="Arial" panose="020B0604020202020204" pitchFamily="34" charset="0"/>
                <a:cs typeface="Arial" panose="020B0604020202020204" pitchFamily="34" charset="0"/>
              </a:rPr>
              <a:t>Power up screens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3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339F7592B5EE45BEE781B245C526B6" ma:contentTypeVersion="0" ma:contentTypeDescription="Create a new document." ma:contentTypeScope="" ma:versionID="3ecfdd1bc48ee3799536471095b3f4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05764E2-DC89-434B-B535-04340BA92341}">
  <ds:schemaRefs>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s>
</ds:datastoreItem>
</file>

<file path=customXml/itemProps2.xml><?xml version="1.0" encoding="utf-8"?>
<ds:datastoreItem xmlns:ds="http://schemas.openxmlformats.org/officeDocument/2006/customXml" ds:itemID="{12B2BF14-3092-4DC7-9E98-5180CAA9EB69}">
  <ds:schemaRefs>
    <ds:schemaRef ds:uri="http://schemas.microsoft.com/sharepoint/v3/contenttype/forms"/>
  </ds:schemaRefs>
</ds:datastoreItem>
</file>

<file path=customXml/itemProps3.xml><?xml version="1.0" encoding="utf-8"?>
<ds:datastoreItem xmlns:ds="http://schemas.openxmlformats.org/officeDocument/2006/customXml" ds:itemID="{56F79EF3-678E-4762-864E-79A06715F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1137</TotalTime>
  <Words>2623</Words>
  <Application>Microsoft Office PowerPoint</Application>
  <PresentationFormat>On-screen Show (4:3)</PresentationFormat>
  <Paragraphs>312</Paragraphs>
  <Slides>38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1_Office Theme</vt:lpstr>
      <vt:lpstr>Document</vt:lpstr>
      <vt:lpstr>Point of Care Testing: ACCU-CHEK® Inform II Glucose Meter</vt:lpstr>
      <vt:lpstr>Why Training?</vt:lpstr>
      <vt:lpstr>Accu-Chek Inform II</vt:lpstr>
      <vt:lpstr>Accu-chek Inform II</vt:lpstr>
      <vt:lpstr>Accu-Chek Inform II  </vt:lpstr>
      <vt:lpstr>Accu-chek Inform II</vt:lpstr>
      <vt:lpstr>Accu-Chek Inform II Strips</vt:lpstr>
      <vt:lpstr>Accu-chek Inform II Stips</vt:lpstr>
      <vt:lpstr>Accu-Chek Inform II </vt:lpstr>
      <vt:lpstr>Start Up – User Identification.</vt:lpstr>
      <vt:lpstr>Scan barcode on badge</vt:lpstr>
      <vt:lpstr>Remember: </vt:lpstr>
      <vt:lpstr>Main Menu Screen </vt:lpstr>
      <vt:lpstr>ACCU-CHEK® Controls: </vt:lpstr>
      <vt:lpstr>Quality Control Frequency</vt:lpstr>
      <vt:lpstr>Quality Control Screens</vt:lpstr>
      <vt:lpstr>Control/ Strip Confirmation</vt:lpstr>
      <vt:lpstr>Performing Quality Control Test</vt:lpstr>
      <vt:lpstr>Result Screen</vt:lpstr>
      <vt:lpstr>Actions for Failed Control Test</vt:lpstr>
      <vt:lpstr>Start Patient Testing</vt:lpstr>
      <vt:lpstr>Always Identify the patient</vt:lpstr>
      <vt:lpstr>Patient Testing</vt:lpstr>
      <vt:lpstr>Check test strip code and insert strip.</vt:lpstr>
      <vt:lpstr>Apply patient blood when prompted.</vt:lpstr>
      <vt:lpstr>Review Results</vt:lpstr>
      <vt:lpstr>Review Results Cont.</vt:lpstr>
      <vt:lpstr>Testing yourself or Co-Workers</vt:lpstr>
      <vt:lpstr>Clean meter Daily </vt:lpstr>
      <vt:lpstr>Interpretation of Results Reference Ranges</vt:lpstr>
      <vt:lpstr>Alert Values</vt:lpstr>
      <vt:lpstr>PowerPoint Presentation</vt:lpstr>
      <vt:lpstr>Proficiency Testing</vt:lpstr>
      <vt:lpstr> Summary </vt:lpstr>
      <vt:lpstr>Training Competency</vt:lpstr>
      <vt:lpstr>References</vt:lpstr>
      <vt:lpstr>Competency Assessment</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Glucose Meter</dc:title>
  <dc:creator>Chewanda.Lathan</dc:creator>
  <cp:lastModifiedBy>brenda.arnett</cp:lastModifiedBy>
  <cp:revision>94</cp:revision>
  <dcterms:created xsi:type="dcterms:W3CDTF">2013-11-08T16:16:32Z</dcterms:created>
  <dcterms:modified xsi:type="dcterms:W3CDTF">2014-12-22T18:51:34Z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0x01010080339F7592B5EE45BEE781B245C526B6</vt:lpwstr>
  </property>
  <property fmtid="{D5CDD505-2E9C-101B-9397-08002B2CF9AE}" pid="3" name="_MarkAsFinal">
    <vt:bool>true</vt:bool>
  </property>
</Properties>
</file>