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1"/>
    <p:sldMasterId id="2147483745" r:id="rId2"/>
  </p:sldMasterIdLst>
  <p:notesMasterIdLst>
    <p:notesMasterId r:id="rId35"/>
  </p:notesMasterIdLst>
  <p:handoutMasterIdLst>
    <p:handoutMasterId r:id="rId36"/>
  </p:handout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2" r:id="rId10"/>
    <p:sldId id="304" r:id="rId11"/>
    <p:sldId id="327" r:id="rId12"/>
    <p:sldId id="305" r:id="rId13"/>
    <p:sldId id="306" r:id="rId14"/>
    <p:sldId id="307" r:id="rId15"/>
    <p:sldId id="330" r:id="rId16"/>
    <p:sldId id="309" r:id="rId17"/>
    <p:sldId id="310" r:id="rId18"/>
    <p:sldId id="328" r:id="rId19"/>
    <p:sldId id="329" r:id="rId20"/>
    <p:sldId id="311" r:id="rId21"/>
    <p:sldId id="312" r:id="rId22"/>
    <p:sldId id="313" r:id="rId23"/>
    <p:sldId id="314" r:id="rId24"/>
    <p:sldId id="315" r:id="rId25"/>
    <p:sldId id="316" r:id="rId26"/>
    <p:sldId id="318" r:id="rId27"/>
    <p:sldId id="319" r:id="rId28"/>
    <p:sldId id="320" r:id="rId29"/>
    <p:sldId id="322" r:id="rId30"/>
    <p:sldId id="324" r:id="rId31"/>
    <p:sldId id="323" r:id="rId32"/>
    <p:sldId id="325" r:id="rId33"/>
    <p:sldId id="326" r:id="rId34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XStric" initials="R" lastIdx="14" clrIdx="0"/>
  <p:cmAuthor id="1" name="jvcunni" initials="j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780032"/>
    <a:srgbClr val="7D0096"/>
    <a:srgbClr val="CC0000"/>
    <a:srgbClr val="AC0000"/>
    <a:srgbClr val="969696"/>
    <a:srgbClr val="669900"/>
    <a:srgbClr val="333399"/>
    <a:srgbClr val="000099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4" autoAdjust="0"/>
    <p:restoredTop sz="93861" autoAdjust="0"/>
  </p:normalViewPr>
  <p:slideViewPr>
    <p:cSldViewPr>
      <p:cViewPr>
        <p:scale>
          <a:sx n="100" d="100"/>
          <a:sy n="100" d="100"/>
        </p:scale>
        <p:origin x="-874" y="4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33069C-755F-449E-940C-72B1C6AA86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010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4AFC13-4BDF-464D-B074-489F33323B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342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6F969-478A-AC47-B968-0DF1E7377702}" type="slidenum">
              <a:rPr lang="en-US"/>
              <a:pPr/>
              <a:t>30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FB39D-8112-4D1E-9D05-7D14B9EF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F7EAD-987A-4572-AE2E-630CF6AB4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  <a:prstGeom prst="rect">
            <a:avLst/>
          </a:prstGeo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543CB58-2171-417E-9508-C90178B95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3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E3D5EDD-5BCB-4ACC-92B9-91287561E233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8789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BEC8EA70-7F4A-4F14-9495-541D36378696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70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EECE1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 eaLnBrk="0" hangingPunct="0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543CB58-2171-417E-9508-C90178B9561A}" type="slidenum">
              <a:rPr lang="en-US">
                <a:solidFill>
                  <a:srgbClr val="EEECE1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4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F720F5CA-7A6D-48E4-BDDE-443E65445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1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1" descr="Background_Grid_Large[1]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13" descr="Army_Medicine_Logo_2012_Vertical_Large_V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762000"/>
            <a:ext cx="49911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Page </a:t>
            </a:r>
            <a:fld id="{10135ACF-516B-4148-9B71-DCAC54E189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02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C9CC-7165-4B4D-BCE5-6B2964F189DD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0D60-A1AE-DA46-BF3A-52C26AB9D6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2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C9CC-7165-4B4D-BCE5-6B2964F189DD}" type="datetimeFigureOut">
              <a:rPr lang="en-US" smtClean="0"/>
              <a:pPr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0D60-A1AE-DA46-BF3A-52C26AB9D6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5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17FAF-DD3A-4C37-A464-9B8D2C5BE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1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5C391-C55B-4C64-89DB-18E6F6477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39BBA-06A5-4EA1-95C6-409FBA5F6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34DEC-8F31-4A20-AD6E-6DA5C907D3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17FAF-DD3A-4C37-A464-9B8D2C5BE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DB453-6FF2-4EA1-8E79-AF9BD7CC1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07A02-9A1F-4D12-9DB8-5604E4806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9C29-1291-4D2C-B54E-AEDEB58A3A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/>
        </p:nvPicPr>
        <p:blipFill>
          <a:blip r:embed="rId14"/>
          <a:srcRect l="3210"/>
          <a:stretch>
            <a:fillRect/>
          </a:stretch>
        </p:blipFill>
        <p:spPr bwMode="auto">
          <a:xfrm>
            <a:off x="0" y="271463"/>
            <a:ext cx="885031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PPT SubPages Header-0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3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r>
              <a:rPr lang="en-US"/>
              <a:t>Page </a:t>
            </a:r>
            <a:fld id="{DE0C8039-9F97-4460-BB5F-59850CDAF429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6588125" y="6589713"/>
            <a:ext cx="1177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6" tIns="45708" rIns="91416" bIns="45708"/>
          <a:lstStyle>
            <a:lvl1pPr algn="r">
              <a:defRPr sz="11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Slide </a:t>
            </a:r>
            <a:fld id="{71D148F3-E35A-4C9D-ADF4-4902DDB8C609}" type="slidenum">
              <a:rPr lang="en-US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dirty="0" smtClean="0">
                <a:solidFill>
                  <a:prstClr val="black"/>
                </a:solidFill>
                <a:latin typeface="Calibri"/>
              </a:rPr>
              <a:t> of 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2" name="Rectangle 29"/>
          <p:cNvSpPr>
            <a:spLocks noChangeArrowheads="1"/>
          </p:cNvSpPr>
          <p:nvPr/>
        </p:nvSpPr>
        <p:spPr bwMode="auto">
          <a:xfrm>
            <a:off x="1588" y="6637338"/>
            <a:ext cx="28543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93" tIns="43247" rIns="86493" bIns="43247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800" b="1">
                <a:solidFill>
                  <a:srgbClr val="000000"/>
                </a:solidFill>
                <a:latin typeface="Calibri" pitchFamily="34" charset="0"/>
              </a:rPr>
              <a:t>Name/Office Symbol/(703) XXX-XXX (DSN XXX) / email address</a:t>
            </a:r>
          </a:p>
        </p:txBody>
      </p:sp>
      <p:pic>
        <p:nvPicPr>
          <p:cNvPr id="103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 bwMode="auto">
          <a:xfrm>
            <a:off x="0" y="6650038"/>
            <a:ext cx="9144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" name="Group 15"/>
          <p:cNvGrpSpPr>
            <a:grpSpLocks/>
          </p:cNvGrpSpPr>
          <p:nvPr/>
        </p:nvGrpSpPr>
        <p:grpSpPr bwMode="auto">
          <a:xfrm>
            <a:off x="8153400" y="76200"/>
            <a:ext cx="914400" cy="914400"/>
            <a:chOff x="5410200" y="5029200"/>
            <a:chExt cx="1219200" cy="1219200"/>
          </a:xfrm>
        </p:grpSpPr>
        <p:sp>
          <p:nvSpPr>
            <p:cNvPr id="1036" name="Oval 3"/>
            <p:cNvSpPr>
              <a:spLocks noChangeArrowheads="1"/>
            </p:cNvSpPr>
            <p:nvPr/>
          </p:nvSpPr>
          <p:spPr bwMode="auto">
            <a:xfrm>
              <a:off x="5441951" y="5069417"/>
              <a:ext cx="1178983" cy="112183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576" tIns="36576" rIns="36576" bIns="36576"/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1037" name="Picture 4" descr="1_Logo PM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5556" b="5556"/>
            <a:stretch>
              <a:fillRect/>
            </a:stretch>
          </p:blipFill>
          <p:spPr bwMode="auto">
            <a:xfrm>
              <a:off x="5410200" y="5029200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5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274638"/>
            <a:ext cx="76200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10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8003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8003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8003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8003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8003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78003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78003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78003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78003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24" y="3032165"/>
            <a:ext cx="2472752" cy="317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HemoCue 201 DM System</a:t>
            </a:r>
            <a:br>
              <a:rPr lang="en-US" altLang="en-US" dirty="0"/>
            </a:br>
            <a:r>
              <a:rPr lang="en-US" altLang="en-US" dirty="0"/>
              <a:t>Operator Training</a:t>
            </a:r>
            <a:endParaRPr lang="en-US" altLang="en-US" dirty="0" smtClean="0"/>
          </a:p>
        </p:txBody>
      </p:sp>
      <p:pic>
        <p:nvPicPr>
          <p:cNvPr id="6147" name="Picture 9" descr="PPT Cover Heade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Army Medicine PowerPoint Cover Foo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5713"/>
            <a:ext cx="914400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4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17FAF-DD3A-4C37-A464-9B8D2C5BE31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10452"/>
            <a:ext cx="18049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7" y="4800600"/>
            <a:ext cx="168275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" y="3461861"/>
            <a:ext cx="145732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12975" y="3933904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b="1" u="sng" dirty="0" smtClean="0">
                <a:latin typeface="+mn-lt"/>
              </a:rPr>
              <a:t>HemoTrol Low and High Quality Control</a:t>
            </a:r>
            <a:endParaRPr lang="en-US" b="1" u="sng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1356360"/>
            <a:ext cx="353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b="1" u="sng" dirty="0">
                <a:latin typeface="Calibri" panose="020F0502020204030204" pitchFamily="34" charset="0"/>
              </a:rPr>
              <a:t>HemoCue</a:t>
            </a:r>
            <a:r>
              <a:rPr lang="en-US" altLang="en-US" b="1" u="sng" baseline="30000" dirty="0">
                <a:latin typeface="Calibri" panose="020F0502020204030204" pitchFamily="34" charset="0"/>
              </a:rPr>
              <a:t>®  </a:t>
            </a:r>
            <a:r>
              <a:rPr lang="en-US" altLang="en-US" b="1" u="sng" dirty="0">
                <a:latin typeface="Calibri" panose="020F0502020204030204" pitchFamily="34" charset="0"/>
              </a:rPr>
              <a:t>Hb 201 Microcuvettes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725692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Stored at room temperature in a dry place.</a:t>
            </a:r>
          </a:p>
          <a:p>
            <a:endParaRPr lang="en-US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Stable for 3 months, once canister is opened.</a:t>
            </a:r>
            <a:endParaRPr lang="en-US" sz="1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9550" y="4343400"/>
            <a:ext cx="3575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Store unopened in refrigerator 2-8°C (35-46° F)</a:t>
            </a:r>
          </a:p>
          <a:p>
            <a:endParaRPr lang="en-US" sz="16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Once opened and recapped properly stable for 30 days at room temperature or refrigerated 2-30° C (35-86° F)</a:t>
            </a:r>
            <a:endParaRPr lang="en-US" sz="1600" dirty="0">
              <a:latin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6781800" cy="63976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HemoCue 201 DM System</a:t>
            </a:r>
          </a:p>
        </p:txBody>
      </p:sp>
    </p:spTree>
    <p:extLst>
      <p:ext uri="{BB962C8B-B14F-4D97-AF65-F5344CB8AC3E}">
        <p14:creationId xmlns:p14="http://schemas.microsoft.com/office/powerpoint/2010/main" val="340171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1409700" y="23622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HemoCue </a:t>
            </a:r>
            <a:r>
              <a:rPr lang="en-US" altLang="en-US" sz="4400" b="1" dirty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 DM </a:t>
            </a:r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Systems</a:t>
            </a:r>
            <a:endParaRPr lang="en-US" altLang="en-US" sz="60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602" name="Rectangle 7"/>
          <p:cNvSpPr>
            <a:spLocks noChangeArrowheads="1"/>
          </p:cNvSpPr>
          <p:nvPr/>
        </p:nvSpPr>
        <p:spPr bwMode="auto">
          <a:xfrm>
            <a:off x="152400" y="1095692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4320" indent="-274320" algn="ctr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altLang="en-US" sz="2000" b="1" u="sng" dirty="0">
                <a:latin typeface="Calibri" pitchFamily="34" charset="0"/>
              </a:rPr>
              <a:t>TURN ON THE ANALYZER</a:t>
            </a:r>
          </a:p>
          <a:p>
            <a:pPr marL="609600" indent="-609600">
              <a:spcBef>
                <a:spcPct val="20000"/>
              </a:spcBef>
              <a:buClr>
                <a:srgbClr val="A50021"/>
              </a:buClr>
              <a:buSzPts val="2400"/>
            </a:pPr>
            <a:endParaRPr lang="en-US" altLang="en-US" sz="1600" u="sng" dirty="0">
              <a:latin typeface="Century Gothic" pitchFamily="34" charset="0"/>
            </a:endParaRPr>
          </a:p>
        </p:txBody>
      </p:sp>
      <p:sp>
        <p:nvSpPr>
          <p:cNvPr id="25603" name="Rectangle 9"/>
          <p:cNvSpPr>
            <a:spLocks noChangeArrowheads="1"/>
          </p:cNvSpPr>
          <p:nvPr/>
        </p:nvSpPr>
        <p:spPr bwMode="auto">
          <a:xfrm>
            <a:off x="876300" y="1552892"/>
            <a:ext cx="7391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Press the power button and wait about 10 seconds.</a:t>
            </a:r>
          </a:p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The </a:t>
            </a:r>
            <a:r>
              <a:rPr lang="en-US" altLang="en-US" dirty="0" smtClean="0">
                <a:latin typeface="Calibri" pitchFamily="34" charset="0"/>
              </a:rPr>
              <a:t>HemoCue </a:t>
            </a:r>
            <a:r>
              <a:rPr lang="en-US" altLang="en-US" dirty="0">
                <a:latin typeface="Calibri" pitchFamily="34" charset="0"/>
              </a:rPr>
              <a:t>l</a:t>
            </a:r>
            <a:r>
              <a:rPr lang="en-US" altLang="en-US" dirty="0" smtClean="0">
                <a:latin typeface="Calibri" pitchFamily="34" charset="0"/>
              </a:rPr>
              <a:t>ogo </a:t>
            </a:r>
            <a:r>
              <a:rPr lang="en-US" altLang="en-US" dirty="0">
                <a:latin typeface="Calibri" pitchFamily="34" charset="0"/>
              </a:rPr>
              <a:t>will be displayed along with information about the </a:t>
            </a:r>
            <a:r>
              <a:rPr lang="en-US" altLang="en-US" dirty="0" smtClean="0">
                <a:latin typeface="Calibri" pitchFamily="34" charset="0"/>
              </a:rPr>
              <a:t>analyzer</a:t>
            </a:r>
            <a:r>
              <a:rPr lang="en-US" altLang="en-US" dirty="0">
                <a:latin typeface="Calibri" pitchFamily="34" charset="0"/>
              </a:rPr>
              <a:t>.</a:t>
            </a: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876300" y="2514600"/>
            <a:ext cx="6934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Open the c</a:t>
            </a:r>
            <a:r>
              <a:rPr lang="en-US" altLang="en-US" dirty="0" smtClean="0">
                <a:latin typeface="Calibri" pitchFamily="34" charset="0"/>
              </a:rPr>
              <a:t>uvette </a:t>
            </a:r>
            <a:r>
              <a:rPr lang="en-US" altLang="en-US" dirty="0">
                <a:latin typeface="Calibri" pitchFamily="34" charset="0"/>
              </a:rPr>
              <a:t>holder.</a:t>
            </a:r>
          </a:p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The </a:t>
            </a:r>
            <a:r>
              <a:rPr lang="en-US" altLang="en-US" dirty="0" smtClean="0">
                <a:latin typeface="Calibri" pitchFamily="34" charset="0"/>
              </a:rPr>
              <a:t>analyzer </a:t>
            </a:r>
            <a:r>
              <a:rPr lang="en-US" altLang="en-US" dirty="0">
                <a:latin typeface="Calibri" pitchFamily="34" charset="0"/>
              </a:rPr>
              <a:t>will perform a </a:t>
            </a:r>
            <a:r>
              <a:rPr lang="en-US" altLang="en-US" b="1" dirty="0">
                <a:latin typeface="Calibri" pitchFamily="34" charset="0"/>
              </a:rPr>
              <a:t>Self-Test</a:t>
            </a:r>
            <a:r>
              <a:rPr lang="en-US" altLang="en-US" dirty="0">
                <a:latin typeface="Calibri" pitchFamily="34" charset="0"/>
              </a:rPr>
              <a:t> to verify that the </a:t>
            </a:r>
            <a:r>
              <a:rPr lang="en-US" altLang="en-US" dirty="0" err="1">
                <a:latin typeface="Calibri" pitchFamily="34" charset="0"/>
              </a:rPr>
              <a:t>optronic</a:t>
            </a:r>
            <a:r>
              <a:rPr lang="en-US" altLang="en-US" dirty="0">
                <a:latin typeface="Calibri" pitchFamily="34" charset="0"/>
              </a:rPr>
              <a:t> unit is working correctly.</a:t>
            </a:r>
          </a:p>
        </p:txBody>
      </p:sp>
      <p:grpSp>
        <p:nvGrpSpPr>
          <p:cNvPr id="25605" name="Group 1"/>
          <p:cNvGrpSpPr>
            <a:grpSpLocks/>
          </p:cNvGrpSpPr>
          <p:nvPr/>
        </p:nvGrpSpPr>
        <p:grpSpPr bwMode="auto">
          <a:xfrm>
            <a:off x="2171700" y="3581400"/>
            <a:ext cx="5410200" cy="3008709"/>
            <a:chOff x="1143000" y="3200400"/>
            <a:chExt cx="6248400" cy="3657600"/>
          </a:xfrm>
        </p:grpSpPr>
        <p:pic>
          <p:nvPicPr>
            <p:cNvPr id="25609" name="Picture 11" descr="dm powered o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43000" y="3276600"/>
              <a:ext cx="1595438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0" name="Picture 12" descr="cuvette holder reque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5200" y="3200400"/>
              <a:ext cx="159385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1" name="Picture 13" descr="selfte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5000" y="3276600"/>
              <a:ext cx="1676400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57901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74775" y="152400"/>
            <a:ext cx="6477000" cy="7032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HemoCue 201 DM Systems</a:t>
            </a:r>
            <a:endParaRPr lang="en-US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1828800" y="1752600"/>
            <a:ext cx="464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400" b="1" dirty="0">
                <a:latin typeface="Calibri" pitchFamily="34" charset="0"/>
              </a:rPr>
              <a:t>Using the Touch Screen</a:t>
            </a:r>
            <a:r>
              <a:rPr lang="en-US" altLang="en-US" sz="2400" dirty="0">
                <a:solidFill>
                  <a:srgbClr val="003366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6628" name="Text Box 8"/>
          <p:cNvSpPr txBox="1">
            <a:spLocks noChangeAspect="1" noChangeArrowheads="1"/>
          </p:cNvSpPr>
          <p:nvPr/>
        </p:nvSpPr>
        <p:spPr bwMode="auto">
          <a:xfrm>
            <a:off x="457200" y="4246563"/>
            <a:ext cx="6477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 algn="ctr">
              <a:buClr>
                <a:srgbClr val="CC0000"/>
              </a:buClr>
            </a:pPr>
            <a:endParaRPr lang="en-US" altLang="en-US" sz="2400" b="1" dirty="0">
              <a:latin typeface="Calibri" pitchFamily="34" charset="0"/>
            </a:endParaRPr>
          </a:p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400" b="1" dirty="0">
                <a:latin typeface="Calibri" pitchFamily="34" charset="0"/>
              </a:rPr>
              <a:t>Using the Barcode Scanner</a:t>
            </a:r>
          </a:p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AutoNum type="arabicPeriod"/>
            </a:pPr>
            <a:r>
              <a:rPr lang="en-US" altLang="en-US" sz="1600" dirty="0">
                <a:latin typeface="Calibri" pitchFamily="34" charset="0"/>
              </a:rPr>
              <a:t>Press the Barcode Scanner Button on the Touch Screen.</a:t>
            </a:r>
          </a:p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AutoNum type="arabicPeriod"/>
            </a:pPr>
            <a:r>
              <a:rPr lang="en-US" altLang="en-US" sz="1600" dirty="0">
                <a:latin typeface="Calibri" pitchFamily="34" charset="0"/>
              </a:rPr>
              <a:t>The information from the Barcode appears on the display.</a:t>
            </a:r>
          </a:p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AutoNum type="arabicPeriod"/>
            </a:pPr>
            <a:r>
              <a:rPr lang="en-US" altLang="en-US" sz="1600" dirty="0">
                <a:latin typeface="Calibri" pitchFamily="34" charset="0"/>
              </a:rPr>
              <a:t>Release the scanner button when the analyzer identifies the barcode. </a:t>
            </a:r>
          </a:p>
          <a:p>
            <a:pPr marL="233363" indent="-233363"/>
            <a:r>
              <a:rPr lang="en-US" altLang="en-US" sz="1600" dirty="0">
                <a:latin typeface="Century Gothic" pitchFamily="34" charset="0"/>
              </a:rPr>
              <a:t>  </a:t>
            </a:r>
          </a:p>
        </p:txBody>
      </p:sp>
      <p:pic>
        <p:nvPicPr>
          <p:cNvPr id="2" name="Picture 9" descr="bcode p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3124200"/>
            <a:ext cx="16065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1" descr="op id login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1752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12"/>
          <p:cNvSpPr txBox="1">
            <a:spLocks noChangeArrowheads="1"/>
          </p:cNvSpPr>
          <p:nvPr/>
        </p:nvSpPr>
        <p:spPr bwMode="auto">
          <a:xfrm>
            <a:off x="1355725" y="874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>
              <a:latin typeface="Century Gothic" pitchFamily="34" charset="0"/>
            </a:endParaRPr>
          </a:p>
        </p:txBody>
      </p:sp>
      <p:sp>
        <p:nvSpPr>
          <p:cNvPr id="26631" name="Text Box 13"/>
          <p:cNvSpPr txBox="1">
            <a:spLocks noChangeArrowheads="1"/>
          </p:cNvSpPr>
          <p:nvPr/>
        </p:nvSpPr>
        <p:spPr bwMode="auto">
          <a:xfrm>
            <a:off x="1905000" y="1219200"/>
            <a:ext cx="563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Tx/>
              <a:buAutoNum type="arabicPeriod" startAt="2"/>
            </a:pPr>
            <a:r>
              <a:rPr lang="en-US" altLang="en-US" sz="2800" b="1" dirty="0">
                <a:latin typeface="Calibri" pitchFamily="34" charset="0"/>
              </a:rPr>
              <a:t>LOG IN</a:t>
            </a:r>
          </a:p>
        </p:txBody>
      </p:sp>
      <p:sp>
        <p:nvSpPr>
          <p:cNvPr id="26632" name="Text Box 14"/>
          <p:cNvSpPr txBox="1">
            <a:spLocks noChangeArrowheads="1"/>
          </p:cNvSpPr>
          <p:nvPr/>
        </p:nvSpPr>
        <p:spPr bwMode="auto">
          <a:xfrm>
            <a:off x="3565525" y="2627313"/>
            <a:ext cx="1311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1905000" y="2209800"/>
            <a:ext cx="6705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AutoNum type="arabicPeriod"/>
            </a:pPr>
            <a:r>
              <a:rPr lang="en-US" altLang="en-US" sz="1600" dirty="0">
                <a:latin typeface="Calibri" pitchFamily="34" charset="0"/>
              </a:rPr>
              <a:t>Gently press the Alpha or Numeric with your fingertip.</a:t>
            </a:r>
          </a:p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AutoNum type="arabicPeriod"/>
            </a:pPr>
            <a:r>
              <a:rPr lang="en-US" altLang="en-US" sz="1600" dirty="0">
                <a:latin typeface="Calibri" pitchFamily="34" charset="0"/>
              </a:rPr>
              <a:t>The button will remain highlighted as long as it is being pressed</a:t>
            </a:r>
            <a:r>
              <a:rPr lang="en-US" altLang="en-US" dirty="0">
                <a:latin typeface="Calibri" pitchFamily="34" charset="0"/>
              </a:rPr>
              <a:t>.</a:t>
            </a:r>
            <a:endParaRPr lang="en-US" altLang="en-US" sz="1600" dirty="0">
              <a:latin typeface="Calibri" pitchFamily="34" charset="0"/>
            </a:endParaRPr>
          </a:p>
          <a:p>
            <a:pPr marL="233363" indent="-233363">
              <a:buClr>
                <a:schemeClr val="accent2">
                  <a:lumMod val="75000"/>
                </a:schemeClr>
              </a:buClr>
              <a:buFont typeface="Wingdings" pitchFamily="2" charset="2"/>
              <a:buAutoNum type="arabicPeriod"/>
            </a:pPr>
            <a:r>
              <a:rPr lang="en-US" altLang="en-US" sz="1600" dirty="0">
                <a:latin typeface="Calibri" pitchFamily="34" charset="0"/>
              </a:rPr>
              <a:t>The button is activated when </a:t>
            </a:r>
            <a:r>
              <a:rPr lang="en-US" altLang="en-US" sz="1600" dirty="0" smtClean="0">
                <a:latin typeface="Calibri" pitchFamily="34" charset="0"/>
              </a:rPr>
              <a:t>you remove </a:t>
            </a:r>
            <a:r>
              <a:rPr lang="en-US" altLang="en-US" sz="1600" dirty="0">
                <a:latin typeface="Calibri" pitchFamily="34" charset="0"/>
              </a:rPr>
              <a:t>your finger</a:t>
            </a:r>
            <a:r>
              <a:rPr lang="en-US" altLang="en-US" dirty="0">
                <a:latin typeface="Calibri" pitchFamily="34" charset="0"/>
              </a:rPr>
              <a:t>.</a:t>
            </a:r>
            <a:endParaRPr lang="en-US" altLang="en-US" sz="1600" dirty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2857500"/>
            <a:ext cx="533400" cy="136525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15200" y="5300663"/>
            <a:ext cx="685800" cy="109537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4419600" y="32766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</a:t>
            </a:r>
          </a:p>
        </p:txBody>
      </p:sp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4419600" y="32766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</a:t>
            </a: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4419600" y="32766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</a:t>
            </a:r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1165860" y="152400"/>
            <a:ext cx="693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en-US" sz="4400" b="1" dirty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HemoCue 201 DM Systems</a:t>
            </a:r>
            <a:endParaRPr lang="en-US" altLang="en-US" sz="60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533400" y="1219200"/>
            <a:ext cx="3124200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A50021"/>
              </a:buClr>
              <a:buSzPts val="2400"/>
              <a:buFontTx/>
              <a:buNone/>
              <a:defRPr/>
            </a:pPr>
            <a:r>
              <a:rPr lang="en-US" altLang="en-US" sz="2800" b="1" u="sng" dirty="0" smtClean="0">
                <a:latin typeface="Calibri" panose="020F0502020204030204" pitchFamily="34" charset="0"/>
              </a:rPr>
              <a:t>Main Menu Icons</a:t>
            </a:r>
          </a:p>
          <a:p>
            <a:pPr eaLnBrk="1" hangingPunct="1">
              <a:defRPr/>
            </a:pPr>
            <a:endParaRPr lang="en-US" altLang="en-US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7654" name="Picture 10" descr="bcode pic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75006" y="1220152"/>
            <a:ext cx="2450734" cy="533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Line 11"/>
          <p:cNvSpPr>
            <a:spLocks noChangeShapeType="1"/>
          </p:cNvSpPr>
          <p:nvPr/>
        </p:nvSpPr>
        <p:spPr bwMode="auto">
          <a:xfrm flipV="1">
            <a:off x="4892040" y="3078956"/>
            <a:ext cx="990600" cy="38100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656" name="Line 12"/>
          <p:cNvSpPr>
            <a:spLocks noChangeShapeType="1"/>
          </p:cNvSpPr>
          <p:nvPr/>
        </p:nvSpPr>
        <p:spPr bwMode="auto">
          <a:xfrm flipV="1">
            <a:off x="5067300" y="2607944"/>
            <a:ext cx="838200" cy="7620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5105400" y="3611880"/>
            <a:ext cx="762000" cy="53340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658" name="Line 14"/>
          <p:cNvSpPr>
            <a:spLocks noChangeShapeType="1"/>
          </p:cNvSpPr>
          <p:nvPr/>
        </p:nvSpPr>
        <p:spPr bwMode="auto">
          <a:xfrm>
            <a:off x="5029200" y="1828800"/>
            <a:ext cx="762000" cy="22860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H="1">
            <a:off x="7213234" y="1737360"/>
            <a:ext cx="609600" cy="22860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 flipH="1" flipV="1">
            <a:off x="7086600" y="3048000"/>
            <a:ext cx="914400" cy="30480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661" name="Line 17"/>
          <p:cNvSpPr>
            <a:spLocks noChangeShapeType="1"/>
          </p:cNvSpPr>
          <p:nvPr/>
        </p:nvSpPr>
        <p:spPr bwMode="auto">
          <a:xfrm flipH="1" flipV="1">
            <a:off x="7239000" y="3619500"/>
            <a:ext cx="685800" cy="45720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662" name="Line 18"/>
          <p:cNvSpPr>
            <a:spLocks noChangeShapeType="1"/>
          </p:cNvSpPr>
          <p:nvPr/>
        </p:nvSpPr>
        <p:spPr bwMode="auto">
          <a:xfrm flipH="1">
            <a:off x="7109460" y="2424112"/>
            <a:ext cx="990600" cy="15240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663" name="Text Box 19"/>
          <p:cNvSpPr txBox="1">
            <a:spLocks noChangeArrowheads="1"/>
          </p:cNvSpPr>
          <p:nvPr/>
        </p:nvSpPr>
        <p:spPr bwMode="auto">
          <a:xfrm>
            <a:off x="4076700" y="3870960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>
                <a:latin typeface="Century Gothic" pitchFamily="34" charset="0"/>
              </a:rPr>
              <a:t>Settings</a:t>
            </a:r>
          </a:p>
        </p:txBody>
      </p:sp>
      <p:sp>
        <p:nvSpPr>
          <p:cNvPr id="27664" name="Text Box 20"/>
          <p:cNvSpPr txBox="1">
            <a:spLocks noChangeArrowheads="1"/>
          </p:cNvSpPr>
          <p:nvPr/>
        </p:nvSpPr>
        <p:spPr bwMode="auto">
          <a:xfrm>
            <a:off x="4191000" y="3086576"/>
            <a:ext cx="685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>
                <a:latin typeface="Century Gothic" pitchFamily="34" charset="0"/>
              </a:rPr>
              <a:t>QC Test</a:t>
            </a:r>
          </a:p>
        </p:txBody>
      </p:sp>
      <p:sp>
        <p:nvSpPr>
          <p:cNvPr id="27665" name="Text Box 21"/>
          <p:cNvSpPr txBox="1">
            <a:spLocks noChangeArrowheads="1"/>
          </p:cNvSpPr>
          <p:nvPr/>
        </p:nvSpPr>
        <p:spPr bwMode="auto">
          <a:xfrm>
            <a:off x="4152900" y="2393631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>
                <a:latin typeface="Century Gothic" pitchFamily="34" charset="0"/>
              </a:rPr>
              <a:t>Patient Test</a:t>
            </a:r>
          </a:p>
        </p:txBody>
      </p:sp>
      <p:sp>
        <p:nvSpPr>
          <p:cNvPr id="27666" name="Text Box 22"/>
          <p:cNvSpPr txBox="1">
            <a:spLocks noChangeArrowheads="1"/>
          </p:cNvSpPr>
          <p:nvPr/>
        </p:nvSpPr>
        <p:spPr bwMode="auto">
          <a:xfrm>
            <a:off x="4086225" y="1485900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>
                <a:latin typeface="Century Gothic" pitchFamily="34" charset="0"/>
              </a:rPr>
              <a:t>Battery</a:t>
            </a:r>
          </a:p>
          <a:p>
            <a:r>
              <a:rPr lang="en-US" altLang="en-US" sz="1600" dirty="0">
                <a:latin typeface="Century Gothic" pitchFamily="34" charset="0"/>
              </a:rPr>
              <a:t>Level</a:t>
            </a:r>
          </a:p>
        </p:txBody>
      </p:sp>
      <p:sp>
        <p:nvSpPr>
          <p:cNvPr id="27667" name="Text Box 23"/>
          <p:cNvSpPr txBox="1">
            <a:spLocks noChangeArrowheads="1"/>
          </p:cNvSpPr>
          <p:nvPr/>
        </p:nvSpPr>
        <p:spPr bwMode="auto">
          <a:xfrm>
            <a:off x="7822832" y="1502092"/>
            <a:ext cx="822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>
                <a:latin typeface="Century Gothic" pitchFamily="34" charset="0"/>
              </a:rPr>
              <a:t>Online</a:t>
            </a:r>
          </a:p>
          <a:p>
            <a:r>
              <a:rPr lang="en-US" altLang="en-US" sz="1600" dirty="0">
                <a:latin typeface="Century Gothic" pitchFamily="34" charset="0"/>
              </a:rPr>
              <a:t>Help</a:t>
            </a:r>
          </a:p>
        </p:txBody>
      </p:sp>
      <p:sp>
        <p:nvSpPr>
          <p:cNvPr id="27668" name="Text Box 24"/>
          <p:cNvSpPr txBox="1">
            <a:spLocks noChangeArrowheads="1"/>
          </p:cNvSpPr>
          <p:nvPr/>
        </p:nvSpPr>
        <p:spPr bwMode="auto">
          <a:xfrm>
            <a:off x="8155146" y="2209800"/>
            <a:ext cx="5603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Century Gothic" pitchFamily="34" charset="0"/>
              </a:rPr>
              <a:t>Stat</a:t>
            </a:r>
          </a:p>
          <a:p>
            <a:r>
              <a:rPr lang="en-US" altLang="en-US" sz="1600" dirty="0">
                <a:latin typeface="Century Gothic" pitchFamily="34" charset="0"/>
              </a:rPr>
              <a:t>Test</a:t>
            </a:r>
          </a:p>
        </p:txBody>
      </p:sp>
      <p:sp>
        <p:nvSpPr>
          <p:cNvPr id="27669" name="Text Box 27"/>
          <p:cNvSpPr txBox="1">
            <a:spLocks noChangeArrowheads="1"/>
          </p:cNvSpPr>
          <p:nvPr/>
        </p:nvSpPr>
        <p:spPr bwMode="auto">
          <a:xfrm>
            <a:off x="7978140" y="3152775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>
                <a:latin typeface="Century Gothic" pitchFamily="34" charset="0"/>
              </a:rPr>
              <a:t>Review</a:t>
            </a:r>
          </a:p>
          <a:p>
            <a:r>
              <a:rPr lang="en-US" altLang="en-US" sz="1600" dirty="0">
                <a:latin typeface="Century Gothic" pitchFamily="34" charset="0"/>
              </a:rPr>
              <a:t>Data</a:t>
            </a:r>
          </a:p>
        </p:txBody>
      </p:sp>
      <p:sp>
        <p:nvSpPr>
          <p:cNvPr id="27670" name="Text Box 28"/>
          <p:cNvSpPr txBox="1">
            <a:spLocks noChangeArrowheads="1"/>
          </p:cNvSpPr>
          <p:nvPr/>
        </p:nvSpPr>
        <p:spPr bwMode="auto">
          <a:xfrm>
            <a:off x="7856220" y="3848100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dirty="0">
                <a:latin typeface="Century Gothic" pitchFamily="34" charset="0"/>
              </a:rPr>
              <a:t>Exit/</a:t>
            </a:r>
          </a:p>
          <a:p>
            <a:r>
              <a:rPr lang="en-US" altLang="en-US" sz="1600" dirty="0">
                <a:latin typeface="Century Gothic" pitchFamily="34" charset="0"/>
              </a:rPr>
              <a:t>Log off</a:t>
            </a:r>
          </a:p>
        </p:txBody>
      </p:sp>
      <p:sp>
        <p:nvSpPr>
          <p:cNvPr id="27671" name="Rectangle 29"/>
          <p:cNvSpPr>
            <a:spLocks noChangeArrowheads="1"/>
          </p:cNvSpPr>
          <p:nvPr/>
        </p:nvSpPr>
        <p:spPr bwMode="auto">
          <a:xfrm>
            <a:off x="76200" y="2052638"/>
            <a:ext cx="36274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b="1" dirty="0">
                <a:latin typeface="Century Gothic" pitchFamily="34" charset="0"/>
              </a:rPr>
              <a:t> </a:t>
            </a:r>
            <a:r>
              <a:rPr lang="en-US" altLang="en-US" sz="2000" b="1" dirty="0">
                <a:latin typeface="Calibri" pitchFamily="34" charset="0"/>
              </a:rPr>
              <a:t>Battery Level</a:t>
            </a:r>
            <a:r>
              <a:rPr lang="en-US" altLang="en-US" sz="2000" dirty="0">
                <a:latin typeface="Calibri" pitchFamily="34" charset="0"/>
              </a:rPr>
              <a:t> (</a:t>
            </a:r>
            <a:r>
              <a:rPr lang="en-US" altLang="en-US" sz="2000" dirty="0" smtClean="0">
                <a:latin typeface="Calibri" pitchFamily="34" charset="0"/>
              </a:rPr>
              <a:t>approx. </a:t>
            </a:r>
            <a:r>
              <a:rPr lang="en-US" altLang="en-US" sz="2000" dirty="0">
                <a:latin typeface="Calibri" pitchFamily="34" charset="0"/>
              </a:rPr>
              <a:t>100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</a:pPr>
            <a:r>
              <a:rPr lang="en-US" altLang="en-US" sz="2000" dirty="0">
                <a:latin typeface="Calibri" pitchFamily="34" charset="0"/>
              </a:rPr>
              <a:t>    hours of continuous use)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000" dirty="0">
                <a:latin typeface="Calibri" pitchFamily="34" charset="0"/>
              </a:rPr>
              <a:t> </a:t>
            </a:r>
            <a:r>
              <a:rPr lang="en-US" altLang="en-US" sz="2000" b="1" dirty="0">
                <a:latin typeface="Calibri" pitchFamily="34" charset="0"/>
              </a:rPr>
              <a:t>Online Help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000" dirty="0">
                <a:latin typeface="Calibri" pitchFamily="34" charset="0"/>
              </a:rPr>
              <a:t> </a:t>
            </a:r>
            <a:r>
              <a:rPr lang="en-US" altLang="en-US" sz="2000" b="1" dirty="0">
                <a:latin typeface="Calibri" pitchFamily="34" charset="0"/>
              </a:rPr>
              <a:t>Patient Test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000" dirty="0">
                <a:latin typeface="Calibri" pitchFamily="34" charset="0"/>
              </a:rPr>
              <a:t> </a:t>
            </a:r>
            <a:r>
              <a:rPr lang="en-US" altLang="en-US" sz="2000" b="1" dirty="0">
                <a:latin typeface="Calibri" pitchFamily="34" charset="0"/>
              </a:rPr>
              <a:t>QC Test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000" b="1" dirty="0">
                <a:latin typeface="Calibri" pitchFamily="34" charset="0"/>
              </a:rPr>
              <a:t> Review Data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000" dirty="0">
                <a:latin typeface="Calibri" pitchFamily="34" charset="0"/>
              </a:rPr>
              <a:t> </a:t>
            </a:r>
            <a:r>
              <a:rPr lang="en-US" altLang="en-US" sz="2000" b="1" dirty="0">
                <a:latin typeface="Calibri" pitchFamily="34" charset="0"/>
              </a:rPr>
              <a:t>Settings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000" dirty="0">
                <a:latin typeface="Calibri" pitchFamily="34" charset="0"/>
              </a:rPr>
              <a:t> </a:t>
            </a:r>
            <a:r>
              <a:rPr lang="en-US" altLang="en-US" sz="2000" b="1" dirty="0">
                <a:latin typeface="Calibri" pitchFamily="34" charset="0"/>
              </a:rPr>
              <a:t>Exit/Log </a:t>
            </a:r>
            <a:r>
              <a:rPr lang="en-US" altLang="en-US" sz="2000" b="1" dirty="0" smtClean="0">
                <a:latin typeface="Calibri" pitchFamily="34" charset="0"/>
              </a:rPr>
              <a:t>Off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sz="2000" b="1" dirty="0">
                <a:latin typeface="Calibri" pitchFamily="34" charset="0"/>
              </a:rPr>
              <a:t> </a:t>
            </a:r>
            <a:r>
              <a:rPr lang="en-US" altLang="en-US" sz="2000" b="1" dirty="0" smtClean="0">
                <a:latin typeface="Calibri" pitchFamily="34" charset="0"/>
              </a:rPr>
              <a:t>Stat Test</a:t>
            </a:r>
            <a:endParaRPr lang="en-US" altLang="en-US" sz="2000" b="1" dirty="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3962400"/>
            <a:ext cx="1143000" cy="228600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23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0D60-A1AE-DA46-BF3A-52C26AB9D6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92" y="2091055"/>
            <a:ext cx="18049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0" y="1819473"/>
            <a:ext cx="1444625" cy="1103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859688"/>
            <a:ext cx="1594866" cy="154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57" y="4158933"/>
            <a:ext cx="21209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4038600"/>
            <a:ext cx="1517650" cy="1189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66800" y="1524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Quality Control Testing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44780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+mn-lt"/>
              </a:rPr>
              <a:t>Supplies: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HemoCue Microcuvettes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Eurotrol HemoTrol Levels 1 &amp;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Parafilm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Lint free tissue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6800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1376362" y="1066800"/>
            <a:ext cx="4719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altLang="en-US" sz="2800" b="1" dirty="0" smtClean="0">
                <a:latin typeface="Calibri" pitchFamily="34" charset="0"/>
              </a:rPr>
              <a:t> </a:t>
            </a:r>
            <a:r>
              <a:rPr lang="en-US" altLang="en-US" sz="2800" b="1" u="sng" dirty="0" smtClean="0">
                <a:latin typeface="Calibri" pitchFamily="34" charset="0"/>
              </a:rPr>
              <a:t>Quality </a:t>
            </a:r>
            <a:r>
              <a:rPr lang="en-US" altLang="en-US" sz="2800" b="1" u="sng" dirty="0">
                <a:latin typeface="Calibri" pitchFamily="34" charset="0"/>
              </a:rPr>
              <a:t>Control Testing (QC</a:t>
            </a:r>
            <a:r>
              <a:rPr lang="en-US" altLang="en-US" sz="2800" b="1" u="sng" dirty="0" smtClean="0">
                <a:latin typeface="Calibri" pitchFamily="34" charset="0"/>
              </a:rPr>
              <a:t>)</a:t>
            </a: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228600" y="1965900"/>
            <a:ext cx="5715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C0504D">
                  <a:lumMod val="75000"/>
                </a:srgbClr>
              </a:buClr>
              <a:buFont typeface="Wingdings" pitchFamily="2" charset="2"/>
              <a:buChar char="Ø"/>
            </a:pPr>
            <a:r>
              <a:rPr lang="en-US" altLang="en-US" sz="2000" b="1" dirty="0">
                <a:solidFill>
                  <a:prstClr val="black"/>
                </a:solidFill>
                <a:latin typeface="Calibri" pitchFamily="34" charset="0"/>
              </a:rPr>
              <a:t>ELECTRONIC QUALITY CONTROL (EQC)</a:t>
            </a:r>
            <a:endParaRPr lang="en-US" altLang="en-US" sz="3600" dirty="0">
              <a:solidFill>
                <a:prstClr val="black"/>
              </a:solidFill>
              <a:latin typeface="Calibri" pitchFamily="34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altLang="en-US" dirty="0">
              <a:latin typeface="Calibri" pitchFamily="34" charset="0"/>
            </a:endParaRP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FontTx/>
              <a:buAutoNum type="arabicPeriod"/>
            </a:pPr>
            <a:r>
              <a:rPr lang="en-US" altLang="en-US" dirty="0" smtClean="0">
                <a:latin typeface="Calibri" pitchFamily="34" charset="0"/>
              </a:rPr>
              <a:t>The analyzer </a:t>
            </a:r>
            <a:r>
              <a:rPr lang="en-US" altLang="en-US" dirty="0">
                <a:latin typeface="Calibri" pitchFamily="34" charset="0"/>
              </a:rPr>
              <a:t>will run an internal electronic </a:t>
            </a:r>
            <a:r>
              <a:rPr lang="en-US" altLang="en-US" b="1" dirty="0">
                <a:latin typeface="Calibri" pitchFamily="34" charset="0"/>
              </a:rPr>
              <a:t>Self Test </a:t>
            </a:r>
            <a:r>
              <a:rPr lang="en-US" altLang="en-US" dirty="0">
                <a:latin typeface="Calibri" pitchFamily="34" charset="0"/>
              </a:rPr>
              <a:t>every time the analyzer is turned on, and every 8 hours of continuous operation</a:t>
            </a:r>
            <a:r>
              <a:rPr lang="en-US" altLang="en-US" dirty="0" smtClean="0">
                <a:latin typeface="Calibri" pitchFamily="34" charset="0"/>
              </a:rPr>
              <a:t>.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endParaRPr lang="en-US" altLang="en-US" dirty="0">
              <a:latin typeface="Calibri" pitchFamily="34" charset="0"/>
            </a:endParaRP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FontTx/>
              <a:buAutoNum type="arabicPeriod" startAt="2"/>
            </a:pPr>
            <a:r>
              <a:rPr lang="en-US" altLang="en-US" dirty="0">
                <a:latin typeface="Calibri" pitchFamily="34" charset="0"/>
              </a:rPr>
              <a:t>The result of the </a:t>
            </a:r>
            <a:r>
              <a:rPr lang="en-US" altLang="en-US" b="1" dirty="0">
                <a:latin typeface="Calibri" pitchFamily="34" charset="0"/>
              </a:rPr>
              <a:t>Self Test</a:t>
            </a:r>
            <a:r>
              <a:rPr lang="en-US" altLang="en-US" dirty="0">
                <a:latin typeface="Calibri" pitchFamily="34" charset="0"/>
              </a:rPr>
              <a:t> is stored as an Electronic QC (EQC) and may be reviewed in “Stored Data” under QC</a:t>
            </a:r>
            <a:r>
              <a:rPr lang="en-US" altLang="en-US" dirty="0" smtClean="0">
                <a:latin typeface="Calibri" pitchFamily="34" charset="0"/>
              </a:rPr>
              <a:t>.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endParaRPr lang="en-US" altLang="en-US" dirty="0">
              <a:latin typeface="Calibri" pitchFamily="34" charset="0"/>
            </a:endParaRP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FontTx/>
              <a:buAutoNum type="arabicPeriod" startAt="3"/>
            </a:pPr>
            <a:r>
              <a:rPr lang="en-US" altLang="en-US" dirty="0">
                <a:latin typeface="Calibri" pitchFamily="34" charset="0"/>
              </a:rPr>
              <a:t>If the </a:t>
            </a:r>
            <a:r>
              <a:rPr lang="en-US" altLang="en-US" b="1" dirty="0">
                <a:latin typeface="Calibri" pitchFamily="34" charset="0"/>
              </a:rPr>
              <a:t>Self Test</a:t>
            </a:r>
            <a:r>
              <a:rPr lang="en-US" altLang="en-US" dirty="0">
                <a:latin typeface="Calibri" pitchFamily="34" charset="0"/>
              </a:rPr>
              <a:t> fails, an error code will be displayed, and no measurements can be made until corrective action is taken</a:t>
            </a:r>
            <a:r>
              <a:rPr lang="en-US" altLang="en-US" sz="2000" dirty="0">
                <a:latin typeface="Calibri" pitchFamily="34" charset="0"/>
              </a:rPr>
              <a:t>. </a:t>
            </a:r>
          </a:p>
        </p:txBody>
      </p:sp>
      <p:pic>
        <p:nvPicPr>
          <p:cNvPr id="28676" name="Picture 10" descr="self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4925" y="1066800"/>
            <a:ext cx="2487613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239000" y="4114800"/>
            <a:ext cx="838200" cy="265113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66800" y="1524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Quality Control Testing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92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9"/>
          <p:cNvSpPr>
            <a:spLocks noChangeArrowheads="1"/>
          </p:cNvSpPr>
          <p:nvPr/>
        </p:nvSpPr>
        <p:spPr bwMode="auto">
          <a:xfrm>
            <a:off x="685800" y="1095375"/>
            <a:ext cx="236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 u="sng" dirty="0">
                <a:latin typeface="Calibri" pitchFamily="34" charset="0"/>
              </a:rPr>
              <a:t>Liquid QC Testing</a:t>
            </a:r>
          </a:p>
        </p:txBody>
      </p:sp>
      <p:grpSp>
        <p:nvGrpSpPr>
          <p:cNvPr id="29698" name="Group 3"/>
          <p:cNvGrpSpPr>
            <a:grpSpLocks/>
          </p:cNvGrpSpPr>
          <p:nvPr/>
        </p:nvGrpSpPr>
        <p:grpSpPr bwMode="auto">
          <a:xfrm>
            <a:off x="2057400" y="1185512"/>
            <a:ext cx="6280239" cy="4937760"/>
            <a:chOff x="1295400" y="609600"/>
            <a:chExt cx="6629400" cy="5791200"/>
          </a:xfrm>
        </p:grpSpPr>
        <p:pic>
          <p:nvPicPr>
            <p:cNvPr id="29707" name="Picture 13" descr="qc te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52800" y="609600"/>
              <a:ext cx="1592263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14" descr="qc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24600" y="609600"/>
              <a:ext cx="16002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9" name="Picture 15" descr="qc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5400" y="3733800"/>
              <a:ext cx="1573213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Line 24"/>
            <p:cNvSpPr>
              <a:spLocks noChangeShapeType="1"/>
            </p:cNvSpPr>
            <p:nvPr/>
          </p:nvSpPr>
          <p:spPr bwMode="auto">
            <a:xfrm>
              <a:off x="5105400" y="1752600"/>
              <a:ext cx="990600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713" name="Line 25"/>
            <p:cNvSpPr>
              <a:spLocks noChangeShapeType="1"/>
            </p:cNvSpPr>
            <p:nvPr/>
          </p:nvSpPr>
          <p:spPr bwMode="auto">
            <a:xfrm flipV="1">
              <a:off x="3810000" y="3581400"/>
              <a:ext cx="1676400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714" name="Line 26"/>
            <p:cNvSpPr>
              <a:spLocks noChangeShapeType="1"/>
            </p:cNvSpPr>
            <p:nvPr/>
          </p:nvSpPr>
          <p:spPr bwMode="auto">
            <a:xfrm flipV="1">
              <a:off x="5486400" y="2667000"/>
              <a:ext cx="762000" cy="91440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715" name="Line 27"/>
            <p:cNvSpPr>
              <a:spLocks noChangeShapeType="1"/>
            </p:cNvSpPr>
            <p:nvPr/>
          </p:nvSpPr>
          <p:spPr bwMode="auto">
            <a:xfrm flipH="1">
              <a:off x="2971800" y="3581400"/>
              <a:ext cx="838200" cy="493713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9699" name="Rectangle 30"/>
          <p:cNvSpPr>
            <a:spLocks noChangeArrowheads="1"/>
          </p:cNvSpPr>
          <p:nvPr/>
        </p:nvSpPr>
        <p:spPr bwMode="auto">
          <a:xfrm>
            <a:off x="6248400" y="-23813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 sz="3200">
              <a:solidFill>
                <a:srgbClr val="CC0000"/>
              </a:solidFill>
              <a:latin typeface="Century Gothic" pitchFamily="34" charset="0"/>
            </a:endParaRPr>
          </a:p>
        </p:txBody>
      </p:sp>
      <p:sp>
        <p:nvSpPr>
          <p:cNvPr id="29701" name="Rectangle 32"/>
          <p:cNvSpPr>
            <a:spLocks noChangeArrowheads="1"/>
          </p:cNvSpPr>
          <p:nvPr/>
        </p:nvSpPr>
        <p:spPr bwMode="auto">
          <a:xfrm>
            <a:off x="228600" y="1576388"/>
            <a:ext cx="2971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Clr>
                <a:schemeClr val="accent2">
                  <a:lumMod val="75000"/>
                </a:schemeClr>
              </a:buClr>
              <a:buFontTx/>
              <a:buAutoNum type="arabicPeriod"/>
            </a:pPr>
            <a:r>
              <a:rPr lang="en-US" altLang="en-US" sz="2000" dirty="0">
                <a:latin typeface="Calibri" pitchFamily="34" charset="0"/>
              </a:rPr>
              <a:t>Press the QC button.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FontTx/>
              <a:buAutoNum type="arabicPeriod"/>
            </a:pPr>
            <a:r>
              <a:rPr lang="en-US" altLang="en-US" sz="2000" dirty="0">
                <a:latin typeface="Calibri" pitchFamily="34" charset="0"/>
              </a:rPr>
              <a:t>Select level of QC.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  <a:buFontTx/>
              <a:buAutoNum type="arabicPeriod"/>
            </a:pPr>
            <a:r>
              <a:rPr lang="en-US" altLang="en-US" sz="2000" dirty="0">
                <a:latin typeface="Calibri" pitchFamily="34" charset="0"/>
              </a:rPr>
              <a:t>Follow the instructions</a:t>
            </a:r>
          </a:p>
          <a:p>
            <a:pPr marL="800100" lvl="1" indent="-342900">
              <a:buClr>
                <a:schemeClr val="accent2">
                  <a:lumMod val="75000"/>
                </a:schemeClr>
              </a:buClr>
            </a:pPr>
            <a:r>
              <a:rPr lang="en-US" altLang="en-US" sz="2000" dirty="0">
                <a:latin typeface="Calibri" pitchFamily="34" charset="0"/>
              </a:rPr>
              <a:t>      on the screen.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7754" y="4594860"/>
            <a:ext cx="2129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See next slide for filling cuvette instructions.</a:t>
            </a:r>
            <a:endParaRPr lang="en-US" dirty="0">
              <a:latin typeface="+mn-lt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066800" y="1524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Quality Control Testing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83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23816"/>
            <a:ext cx="1675721" cy="1986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01" y="3467100"/>
            <a:ext cx="2201037" cy="19789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0D60-A1AE-DA46-BF3A-52C26AB9D66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40180"/>
            <a:ext cx="2496312" cy="1789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1371600"/>
            <a:ext cx="3886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+mn-lt"/>
              </a:rPr>
              <a:t>Sample Preparation: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Allow the control to stand for 15 minutes at room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Gently mix the vial 8-10 times before sampling.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Dispense a drop of control on Parafilm.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Fill the cuvette by introducing the cuvette tip to the middle of the sample. Fill completely.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Wipe excess sample from control vial and recap.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" name="Right Bracket 11"/>
          <p:cNvSpPr/>
          <p:nvPr/>
        </p:nvSpPr>
        <p:spPr>
          <a:xfrm>
            <a:off x="4114460" y="2819400"/>
            <a:ext cx="45719" cy="398859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flipV="1">
            <a:off x="4160179" y="2743200"/>
            <a:ext cx="3840821" cy="27563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ket 14"/>
          <p:cNvSpPr/>
          <p:nvPr/>
        </p:nvSpPr>
        <p:spPr>
          <a:xfrm>
            <a:off x="4495800" y="3429000"/>
            <a:ext cx="76200" cy="685800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72000" y="3771900"/>
            <a:ext cx="3200400" cy="1104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0600" y="5588006"/>
            <a:ext cx="3123860" cy="646331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Ensure no air bubbles are in the optical eye.</a:t>
            </a:r>
            <a:endParaRPr lang="en-US" b="1" dirty="0">
              <a:latin typeface="+mn-lt"/>
            </a:endParaRPr>
          </a:p>
        </p:txBody>
      </p:sp>
      <p:cxnSp>
        <p:nvCxnSpPr>
          <p:cNvPr id="20" name="Elbow Connector 19"/>
          <p:cNvCxnSpPr/>
          <p:nvPr/>
        </p:nvCxnSpPr>
        <p:spPr>
          <a:xfrm rot="5400000" flipH="1" flipV="1">
            <a:off x="4657267" y="5296830"/>
            <a:ext cx="774690" cy="640421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114459" y="6002437"/>
            <a:ext cx="609941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105400" y="4800600"/>
            <a:ext cx="457200" cy="4009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066800" y="1524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Quality Control Testing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709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0D60-A1AE-DA46-BF3A-52C26AB9D66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151765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1511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767" y="1219200"/>
            <a:ext cx="19018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27360"/>
            <a:ext cx="19018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66800" y="1524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Quality Control Testing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211580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+mn-lt"/>
              </a:rPr>
              <a:t>Testing: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Place filled cuvette in holder and gently close.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Scan appropriate Control Lot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Record QC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Open holder and discard cuvette in appropriate receptacle.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Complete next level of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924800" y="2049782"/>
            <a:ext cx="0" cy="693417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048500" y="5562600"/>
            <a:ext cx="1181100" cy="0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214360" y="4425950"/>
            <a:ext cx="0" cy="113665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41870" y="2057408"/>
            <a:ext cx="582930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733800" y="5585460"/>
            <a:ext cx="1181100" cy="0"/>
          </a:xfrm>
          <a:prstGeom prst="straightConnector1">
            <a:avLst/>
          </a:prstGeom>
          <a:ln w="28575"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552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ChangeArrowheads="1"/>
          </p:cNvSpPr>
          <p:nvPr/>
        </p:nvSpPr>
        <p:spPr bwMode="auto">
          <a:xfrm>
            <a:off x="1066800" y="295275"/>
            <a:ext cx="7010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Capillary Sampling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533400" y="1828800"/>
            <a:ext cx="5410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 smtClean="0">
                <a:latin typeface="Calibri" pitchFamily="34" charset="0"/>
              </a:rPr>
              <a:t>Make </a:t>
            </a:r>
            <a:r>
              <a:rPr lang="en-US" altLang="en-US" dirty="0">
                <a:latin typeface="Calibri" pitchFamily="34" charset="0"/>
              </a:rPr>
              <a:t>sure the patient’s hand is warm and relaxed. Use only middle or ring fingers for sampling. Avoid fingers with rings.</a:t>
            </a: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Tx/>
              <a:buChar char="–"/>
            </a:pPr>
            <a:endParaRPr lang="en-US" altLang="en-US" dirty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Clean with disinfectant and allow to dry completely or wipe off with a dry, lint free tissue.</a:t>
            </a: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Tx/>
              <a:buChar char="–"/>
            </a:pPr>
            <a:endParaRPr lang="en-US" altLang="en-US" dirty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Using your thumb, lightly press the finger from the top of the knuckle towards the tip. This stimulates the blood flow towards the sampling point.</a:t>
            </a:r>
          </a:p>
        </p:txBody>
      </p:sp>
      <p:grpSp>
        <p:nvGrpSpPr>
          <p:cNvPr id="30723" name="Group 6"/>
          <p:cNvGrpSpPr>
            <a:grpSpLocks/>
          </p:cNvGrpSpPr>
          <p:nvPr/>
        </p:nvGrpSpPr>
        <p:grpSpPr bwMode="auto">
          <a:xfrm>
            <a:off x="6477000" y="1295400"/>
            <a:ext cx="2403475" cy="5187696"/>
            <a:chOff x="4098" y="389"/>
            <a:chExt cx="1514" cy="3575"/>
          </a:xfrm>
        </p:grpSpPr>
        <p:pic>
          <p:nvPicPr>
            <p:cNvPr id="30724" name="Picture 7" descr="capsap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98" y="389"/>
              <a:ext cx="1514" cy="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5" name="Picture 8" descr="capsap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98" y="1600"/>
              <a:ext cx="1514" cy="1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6" name="Picture 9" descr="capsap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98" y="2810"/>
              <a:ext cx="1514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28422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Outline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447800"/>
            <a:ext cx="4572000" cy="474591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sz="2400" b="1" dirty="0">
                <a:latin typeface="+mn-lt"/>
              </a:rPr>
              <a:t>HemoCue</a:t>
            </a:r>
            <a:r>
              <a:rPr lang="en-US" altLang="en-US" sz="2400" b="1" baseline="30000" dirty="0">
                <a:latin typeface="+mn-lt"/>
              </a:rPr>
              <a:t> </a:t>
            </a:r>
            <a:r>
              <a:rPr lang="en-US" altLang="en-US" sz="2400" b="1" dirty="0">
                <a:latin typeface="+mn-lt"/>
              </a:rPr>
              <a:t>201 DM System</a:t>
            </a:r>
          </a:p>
          <a:p>
            <a:pPr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sz="2400" b="1" dirty="0">
                <a:latin typeface="+mn-lt"/>
              </a:rPr>
              <a:t>Overview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+mn-lt"/>
              </a:rPr>
              <a:t>Analyzers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+mn-lt"/>
              </a:rPr>
              <a:t>Docking Stations</a:t>
            </a:r>
          </a:p>
          <a:p>
            <a:pPr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sz="2400" b="1" dirty="0">
                <a:latin typeface="+mn-lt"/>
              </a:rPr>
              <a:t>Instructions for Testing</a:t>
            </a:r>
            <a:r>
              <a:rPr lang="en-US" altLang="en-US" sz="2400" dirty="0">
                <a:latin typeface="+mn-lt"/>
              </a:rPr>
              <a:t>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+mn-lt"/>
              </a:rPr>
              <a:t>QC Testing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+mn-lt"/>
              </a:rPr>
              <a:t>Patient Testing</a:t>
            </a:r>
          </a:p>
          <a:p>
            <a:pPr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sz="2400" b="1" dirty="0">
                <a:latin typeface="+mn-lt"/>
              </a:rPr>
              <a:t>Data Management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+mn-lt"/>
              </a:rPr>
              <a:t>Downloading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2400" dirty="0">
                <a:latin typeface="+mn-lt"/>
              </a:rPr>
              <a:t>Exporting Results</a:t>
            </a:r>
          </a:p>
          <a:p>
            <a:pPr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sz="2400" b="1" dirty="0">
                <a:latin typeface="+mn-lt"/>
              </a:rPr>
              <a:t>Analyzer Maintenance</a:t>
            </a:r>
          </a:p>
          <a:p>
            <a:pPr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sz="2400" b="1" dirty="0">
                <a:latin typeface="+mn-lt"/>
              </a:rPr>
              <a:t>Troubleshooting</a:t>
            </a:r>
          </a:p>
          <a:p>
            <a:pPr eaLnBrk="1" hangingPunct="1">
              <a:lnSpc>
                <a:spcPct val="9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sz="2400" b="1" dirty="0">
                <a:latin typeface="+mn-lt"/>
              </a:rPr>
              <a:t>Support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altLang="en-US" sz="2400" dirty="0" smtClean="0">
                <a:latin typeface="+mn-lt"/>
              </a:rPr>
              <a:t>Point of Care Testing</a:t>
            </a:r>
            <a:endParaRPr lang="en-US" altLang="en-US" sz="24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20" y="1417320"/>
            <a:ext cx="2895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571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990600" y="295275"/>
            <a:ext cx="6934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Capillary Sampling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235789" y="1447800"/>
            <a:ext cx="5886450" cy="403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anose="020F0502020204030204" pitchFamily="34" charset="0"/>
              </a:rPr>
              <a:t>For best blood flow and least pain, sample at the side of the fingertip, not the center</a:t>
            </a:r>
            <a:r>
              <a:rPr lang="en-US" altLang="en-US" sz="2000" dirty="0" smtClean="0">
                <a:latin typeface="Calibri" panose="020F0502020204030204" pitchFamily="34" charset="0"/>
              </a:rPr>
              <a:t>.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anose="020F0502020204030204" pitchFamily="34" charset="0"/>
              </a:rPr>
              <a:t>While applying light pressure toward the fingertip, puncture the finger using the lancet.</a:t>
            </a:r>
          </a:p>
          <a:p>
            <a:pPr marL="457200" lvl="1" indent="0" eaLnBrk="1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Tx/>
              <a:buChar char="–"/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anose="020F0502020204030204" pitchFamily="34" charset="0"/>
              </a:rPr>
              <a:t>Wipe away the first 2 or 3 drops of blood with a lint free wipe. </a:t>
            </a:r>
          </a:p>
        </p:txBody>
      </p:sp>
      <p:grpSp>
        <p:nvGrpSpPr>
          <p:cNvPr id="31747" name="Group 6"/>
          <p:cNvGrpSpPr>
            <a:grpSpLocks/>
          </p:cNvGrpSpPr>
          <p:nvPr/>
        </p:nvGrpSpPr>
        <p:grpSpPr bwMode="auto">
          <a:xfrm>
            <a:off x="6553200" y="1219200"/>
            <a:ext cx="2403475" cy="4722019"/>
            <a:chOff x="4158" y="414"/>
            <a:chExt cx="1514" cy="3593"/>
          </a:xfrm>
        </p:grpSpPr>
        <p:pic>
          <p:nvPicPr>
            <p:cNvPr id="31750" name="Picture 7" descr="capsap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58" y="414"/>
              <a:ext cx="1514" cy="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8" descr="capsap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58" y="1634"/>
              <a:ext cx="1514" cy="1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2" name="Picture 9" descr="capsap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58" y="2856"/>
              <a:ext cx="1514" cy="1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49" name="Text Box 13"/>
          <p:cNvSpPr txBox="1">
            <a:spLocks noChangeArrowheads="1"/>
          </p:cNvSpPr>
          <p:nvPr/>
        </p:nvSpPr>
        <p:spPr bwMode="auto">
          <a:xfrm>
            <a:off x="914400" y="6161088"/>
            <a:ext cx="472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1" dirty="0" smtClean="0">
                <a:solidFill>
                  <a:srgbClr val="CC0000"/>
                </a:solidFill>
                <a:latin typeface="Calibri" pitchFamily="34" charset="0"/>
              </a:rPr>
              <a:t>Note: Do not use cotton balls</a:t>
            </a:r>
            <a:endParaRPr lang="en-US" altLang="en-US" sz="1600" b="1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75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ChangeArrowheads="1"/>
          </p:cNvSpPr>
          <p:nvPr/>
        </p:nvSpPr>
        <p:spPr bwMode="auto">
          <a:xfrm>
            <a:off x="1066800" y="295275"/>
            <a:ext cx="6934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Capillary Sampling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19183" y="1265238"/>
            <a:ext cx="5791200" cy="449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anose="020F0502020204030204" pitchFamily="34" charset="0"/>
              </a:rPr>
              <a:t>Re-apply light pressure towards the fingertip until another drop of blood appears.</a:t>
            </a:r>
          </a:p>
          <a:p>
            <a:pPr marL="457200" lvl="1" indent="0" eaLnBrk="1" hangingPunct="1">
              <a:spcBef>
                <a:spcPct val="20000"/>
              </a:spcBef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anose="020F0502020204030204" pitchFamily="34" charset="0"/>
              </a:rPr>
              <a:t>When the blood drop is large enough, fill the cuvette  completely in one continuous process. </a:t>
            </a:r>
            <a:r>
              <a:rPr lang="en-US" altLang="en-US" sz="2000" b="1" dirty="0">
                <a:latin typeface="Calibri" panose="020F0502020204030204" pitchFamily="34" charset="0"/>
              </a:rPr>
              <a:t>Do not refill a partially filled cuvette.</a:t>
            </a:r>
          </a:p>
          <a:p>
            <a:pPr lvl="1" eaLnBrk="1" hangingPunct="1">
              <a:spcBef>
                <a:spcPct val="20000"/>
              </a:spcBef>
              <a:defRPr/>
            </a:pPr>
            <a:endParaRPr lang="en-US" altLang="en-US" sz="2000" b="1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Ø"/>
              <a:defRPr/>
            </a:pPr>
            <a:r>
              <a:rPr lang="en-US" altLang="en-US" sz="2000" dirty="0">
                <a:latin typeface="Calibri" panose="020F0502020204030204" pitchFamily="34" charset="0"/>
              </a:rPr>
              <a:t>Wipe off excess blood from the outer surface of the cuvette with a lint free wipe, being careful not to touch the open end of the cuvette</a:t>
            </a:r>
            <a:r>
              <a:rPr lang="en-US" altLang="en-US" sz="2000" dirty="0" smtClean="0">
                <a:latin typeface="Calibri" panose="020F0502020204030204" pitchFamily="34" charset="0"/>
              </a:rPr>
              <a:t>.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marL="457200" lvl="1" indent="0" eaLnBrk="1" hangingPunct="1">
              <a:spcBef>
                <a:spcPct val="20000"/>
              </a:spcBef>
              <a:buClr>
                <a:srgbClr val="A50021"/>
              </a:buClr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</p:txBody>
      </p:sp>
      <p:grpSp>
        <p:nvGrpSpPr>
          <p:cNvPr id="32771" name="Group 6"/>
          <p:cNvGrpSpPr>
            <a:grpSpLocks/>
          </p:cNvGrpSpPr>
          <p:nvPr/>
        </p:nvGrpSpPr>
        <p:grpSpPr bwMode="auto">
          <a:xfrm>
            <a:off x="6242649" y="1265238"/>
            <a:ext cx="2251075" cy="5348377"/>
            <a:chOff x="4163" y="368"/>
            <a:chExt cx="1514" cy="3550"/>
          </a:xfrm>
        </p:grpSpPr>
        <p:pic>
          <p:nvPicPr>
            <p:cNvPr id="32774" name="Picture 7" descr="capsap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63" y="368"/>
              <a:ext cx="1514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5" name="Picture 8" descr="capsap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63" y="1565"/>
              <a:ext cx="1514" cy="1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9" descr="capsap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63" y="2765"/>
              <a:ext cx="1514" cy="1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3" name="Rectangle 11"/>
          <p:cNvSpPr>
            <a:spLocks noChangeArrowheads="1"/>
          </p:cNvSpPr>
          <p:nvPr/>
        </p:nvSpPr>
        <p:spPr bwMode="auto">
          <a:xfrm rot="10800000" flipV="1">
            <a:off x="762000" y="5761038"/>
            <a:ext cx="487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altLang="en-US" sz="2000" b="1" dirty="0">
                <a:solidFill>
                  <a:srgbClr val="A50021"/>
                </a:solidFill>
                <a:latin typeface="Calibri" pitchFamily="34" charset="0"/>
              </a:rPr>
              <a:t>Make sure that blood is not drawn out from the cuvette during this process!</a:t>
            </a:r>
            <a:r>
              <a:rPr lang="en-US" altLang="en-US" sz="2000" dirty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990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ChangeArrowheads="1"/>
          </p:cNvSpPr>
          <p:nvPr/>
        </p:nvSpPr>
        <p:spPr bwMode="auto">
          <a:xfrm>
            <a:off x="1066800" y="295275"/>
            <a:ext cx="6858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Capillary Sampling</a:t>
            </a:r>
            <a:endParaRPr lang="en-US" alt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228600" y="1219199"/>
            <a:ext cx="6096000" cy="478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Look for air bubbles in the filled cuvette. If any air bubbles are </a:t>
            </a:r>
            <a:r>
              <a:rPr lang="en-US" altLang="en-US" dirty="0" smtClean="0">
                <a:latin typeface="Calibri" pitchFamily="34" charset="0"/>
              </a:rPr>
              <a:t>present in the optical eye, </a:t>
            </a:r>
            <a:r>
              <a:rPr lang="en-US" altLang="en-US" dirty="0">
                <a:latin typeface="Calibri" pitchFamily="34" charset="0"/>
              </a:rPr>
              <a:t>fill a new cuvette. Small bubbles around the outer edge can be ignored</a:t>
            </a:r>
            <a:r>
              <a:rPr lang="en-US" altLang="en-US" dirty="0" smtClean="0">
                <a:latin typeface="Calibri" pitchFamily="34" charset="0"/>
              </a:rPr>
              <a:t>.</a:t>
            </a: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n-US" altLang="en-US" dirty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</a:pPr>
            <a:r>
              <a:rPr lang="en-US" altLang="en-US" b="1" dirty="0">
                <a:solidFill>
                  <a:srgbClr val="A50021"/>
                </a:solidFill>
                <a:latin typeface="Calibri" pitchFamily="34" charset="0"/>
              </a:rPr>
              <a:t>	If a second sample is to be taken from the same finger stick, wipe away the remains of the initial sample and fill a second cuvette from a new drop of blood!</a:t>
            </a:r>
            <a:r>
              <a:rPr lang="en-US" altLang="en-US" dirty="0">
                <a:solidFill>
                  <a:srgbClr val="003366"/>
                </a:solidFill>
                <a:latin typeface="Calibri" pitchFamily="34" charset="0"/>
              </a:rPr>
              <a:t> </a:t>
            </a:r>
            <a:endParaRPr lang="en-US" altLang="en-US" dirty="0" smtClean="0">
              <a:solidFill>
                <a:srgbClr val="003366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</a:pPr>
            <a:endParaRPr lang="en-US" altLang="en-US" dirty="0">
              <a:solidFill>
                <a:srgbClr val="003366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 smtClean="0">
                <a:latin typeface="Calibri" pitchFamily="34" charset="0"/>
              </a:rPr>
              <a:t>Place </a:t>
            </a:r>
            <a:r>
              <a:rPr lang="en-US" altLang="en-US" dirty="0">
                <a:latin typeface="Calibri" pitchFamily="34" charset="0"/>
              </a:rPr>
              <a:t>the filled cuvette in the cuvette holder.</a:t>
            </a:r>
          </a:p>
          <a:p>
            <a:pPr marL="285750" indent="-285750" algn="ctr">
              <a:spcBef>
                <a:spcPct val="20000"/>
              </a:spcBef>
              <a:buClr>
                <a:schemeClr val="accent2">
                  <a:lumMod val="75000"/>
                </a:schemeClr>
              </a:buClr>
            </a:pPr>
            <a:r>
              <a:rPr lang="en-US" altLang="en-US" b="1" dirty="0">
                <a:latin typeface="Calibri" pitchFamily="34" charset="0"/>
              </a:rPr>
              <a:t>(Hb – within 10 min/ Glucose – within 40 sec)</a:t>
            </a: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</a:pPr>
            <a:r>
              <a:rPr lang="en-US" altLang="en-US" i="1" dirty="0">
                <a:solidFill>
                  <a:srgbClr val="A50021"/>
                </a:solidFill>
                <a:latin typeface="Calibri" pitchFamily="34" charset="0"/>
              </a:rPr>
              <a:t>     </a:t>
            </a:r>
            <a:r>
              <a:rPr lang="en-US" altLang="en-US" b="1" dirty="0">
                <a:solidFill>
                  <a:srgbClr val="A50021"/>
                </a:solidFill>
                <a:latin typeface="Calibri" pitchFamily="34" charset="0"/>
              </a:rPr>
              <a:t>If the cuvette is inserted without any button being pressed, the </a:t>
            </a:r>
            <a:r>
              <a:rPr lang="en-US" altLang="en-US" b="1" dirty="0" smtClean="0">
                <a:solidFill>
                  <a:srgbClr val="A50021"/>
                </a:solidFill>
                <a:latin typeface="Calibri" pitchFamily="34" charset="0"/>
              </a:rPr>
              <a:t>analyzer </a:t>
            </a:r>
            <a:r>
              <a:rPr lang="en-US" altLang="en-US" b="1" dirty="0">
                <a:solidFill>
                  <a:srgbClr val="A50021"/>
                </a:solidFill>
                <a:latin typeface="Calibri" pitchFamily="34" charset="0"/>
              </a:rPr>
              <a:t>will enter the Patient Test procedure</a:t>
            </a:r>
            <a:r>
              <a:rPr lang="en-US" altLang="en-US" b="1" dirty="0" smtClean="0">
                <a:solidFill>
                  <a:srgbClr val="A50021"/>
                </a:solidFill>
                <a:latin typeface="Calibri" pitchFamily="34" charset="0"/>
              </a:rPr>
              <a:t>.</a:t>
            </a: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</a:pPr>
            <a:endParaRPr lang="en-US" altLang="en-US" b="1" dirty="0">
              <a:solidFill>
                <a:srgbClr val="A50021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altLang="en-US" dirty="0" smtClean="0">
                <a:latin typeface="Calibri" pitchFamily="34" charset="0"/>
              </a:rPr>
              <a:t>Push </a:t>
            </a:r>
            <a:r>
              <a:rPr lang="en-US" altLang="en-US" dirty="0">
                <a:latin typeface="Calibri" pitchFamily="34" charset="0"/>
              </a:rPr>
              <a:t>the cuvette holder to the measuring position.</a:t>
            </a:r>
          </a:p>
        </p:txBody>
      </p:sp>
      <p:sp>
        <p:nvSpPr>
          <p:cNvPr id="33795" name="Rectangle 10"/>
          <p:cNvSpPr>
            <a:spLocks noChangeArrowheads="1"/>
          </p:cNvSpPr>
          <p:nvPr/>
        </p:nvSpPr>
        <p:spPr bwMode="auto">
          <a:xfrm>
            <a:off x="650875" y="6183313"/>
            <a:ext cx="6892925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b="1" dirty="0">
                <a:solidFill>
                  <a:srgbClr val="A50021"/>
                </a:solidFill>
                <a:latin typeface="Calibri" pitchFamily="34" charset="0"/>
              </a:rPr>
              <a:t>Before obtaining a blood sample, the </a:t>
            </a:r>
            <a:r>
              <a:rPr lang="en-US" altLang="en-US" sz="1600" b="1" dirty="0" smtClean="0">
                <a:solidFill>
                  <a:srgbClr val="A50021"/>
                </a:solidFill>
                <a:latin typeface="Calibri" pitchFamily="34" charset="0"/>
              </a:rPr>
              <a:t>analyzer </a:t>
            </a:r>
            <a:r>
              <a:rPr lang="en-US" altLang="en-US" sz="1600" b="1" dirty="0">
                <a:solidFill>
                  <a:srgbClr val="A50021"/>
                </a:solidFill>
                <a:latin typeface="Calibri" pitchFamily="34" charset="0"/>
              </a:rPr>
              <a:t>should be in the “Ready” mode!</a:t>
            </a:r>
          </a:p>
        </p:txBody>
      </p:sp>
      <p:pic>
        <p:nvPicPr>
          <p:cNvPr id="33797" name="Picture 12" descr="cuvette clos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4800600"/>
            <a:ext cx="19050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4" descr="cuvette t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06705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7" descr="cap sa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295400"/>
            <a:ext cx="19812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3804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ChangeArrowheads="1"/>
          </p:cNvSpPr>
          <p:nvPr/>
        </p:nvSpPr>
        <p:spPr bwMode="auto">
          <a:xfrm>
            <a:off x="1066800" y="295275"/>
            <a:ext cx="7010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Instructions for Testing</a:t>
            </a:r>
          </a:p>
        </p:txBody>
      </p:sp>
      <p:sp>
        <p:nvSpPr>
          <p:cNvPr id="34818" name="Line 9"/>
          <p:cNvSpPr>
            <a:spLocks noChangeShapeType="1"/>
          </p:cNvSpPr>
          <p:nvPr/>
        </p:nvSpPr>
        <p:spPr bwMode="auto">
          <a:xfrm>
            <a:off x="2667000" y="4800600"/>
            <a:ext cx="784225" cy="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4819" name="Line 10"/>
          <p:cNvSpPr>
            <a:spLocks noChangeShapeType="1"/>
          </p:cNvSpPr>
          <p:nvPr/>
        </p:nvSpPr>
        <p:spPr bwMode="auto">
          <a:xfrm>
            <a:off x="5867400" y="4800600"/>
            <a:ext cx="784225" cy="0"/>
          </a:xfrm>
          <a:prstGeom prst="line">
            <a:avLst/>
          </a:prstGeom>
          <a:noFill/>
          <a:ln w="28575">
            <a:solidFill>
              <a:srgbClr val="003366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4820" name="Picture 11" descr="pt test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505200"/>
            <a:ext cx="205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12"/>
          <p:cNvSpPr>
            <a:spLocks noChangeArrowheads="1"/>
          </p:cNvSpPr>
          <p:nvPr/>
        </p:nvSpPr>
        <p:spPr bwMode="auto">
          <a:xfrm>
            <a:off x="457200" y="2895600"/>
            <a:ext cx="7439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A50021"/>
              </a:buClr>
              <a:buFont typeface="Wingdings" pitchFamily="2" charset="2"/>
              <a:buAutoNum type="arabicPeriod" startAt="3"/>
            </a:pPr>
            <a:r>
              <a:rPr lang="en-US" altLang="en-US">
                <a:latin typeface="Calibri" pitchFamily="34" charset="0"/>
              </a:rPr>
              <a:t>When the test is complete, the result is displayed.</a:t>
            </a:r>
          </a:p>
        </p:txBody>
      </p:sp>
      <p:sp>
        <p:nvSpPr>
          <p:cNvPr id="34822" name="Rectangle 13"/>
          <p:cNvSpPr>
            <a:spLocks noChangeArrowheads="1"/>
          </p:cNvSpPr>
          <p:nvPr/>
        </p:nvSpPr>
        <p:spPr bwMode="auto">
          <a:xfrm>
            <a:off x="457200" y="2057400"/>
            <a:ext cx="8332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A50021"/>
              </a:buClr>
              <a:buFont typeface="Wingdings" pitchFamily="2" charset="2"/>
              <a:buAutoNum type="arabicPeriod" startAt="2"/>
            </a:pPr>
            <a:r>
              <a:rPr lang="en-US" altLang="en-US" dirty="0">
                <a:latin typeface="Calibri" pitchFamily="34" charset="0"/>
              </a:rPr>
              <a:t>Verify the information entered and then press OK. If changes are needed, press the Arrow button to go back to the previous screen.</a:t>
            </a:r>
          </a:p>
        </p:txBody>
      </p:sp>
      <p:sp>
        <p:nvSpPr>
          <p:cNvPr id="34823" name="Text Box 16"/>
          <p:cNvSpPr txBox="1">
            <a:spLocks noChangeArrowheads="1"/>
          </p:cNvSpPr>
          <p:nvPr/>
        </p:nvSpPr>
        <p:spPr bwMode="auto">
          <a:xfrm>
            <a:off x="457200" y="15240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A50021"/>
              </a:buClr>
              <a:buFont typeface="Wingdings" pitchFamily="2" charset="2"/>
              <a:buAutoNum type="arabicPeriod"/>
            </a:pPr>
            <a:r>
              <a:rPr lang="en-US" altLang="en-US" dirty="0">
                <a:latin typeface="Calibri" pitchFamily="34" charset="0"/>
              </a:rPr>
              <a:t>Enter </a:t>
            </a:r>
            <a:r>
              <a:rPr lang="en-US" altLang="en-US" dirty="0" smtClean="0">
                <a:latin typeface="Calibri" pitchFamily="34" charset="0"/>
              </a:rPr>
              <a:t>the Patient </a:t>
            </a:r>
            <a:r>
              <a:rPr lang="en-US" altLang="en-US" dirty="0">
                <a:latin typeface="Calibri" pitchFamily="34" charset="0"/>
              </a:rPr>
              <a:t>ID (PID) using the Alpha Numeric Keypad or the Barcode Scanner </a:t>
            </a:r>
          </a:p>
          <a:p>
            <a:pPr marL="342900" indent="-342900"/>
            <a:endParaRPr lang="en-US" altLang="en-US" dirty="0">
              <a:latin typeface="Calibri" pitchFamily="34" charset="0"/>
            </a:endParaRPr>
          </a:p>
        </p:txBody>
      </p:sp>
      <p:pic>
        <p:nvPicPr>
          <p:cNvPr id="34824" name="Picture 17" descr="pt test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505200"/>
            <a:ext cx="20272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18" descr="pt test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505200"/>
            <a:ext cx="20081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Text Box 19"/>
          <p:cNvSpPr txBox="1">
            <a:spLocks noChangeArrowheads="1"/>
          </p:cNvSpPr>
          <p:nvPr/>
        </p:nvSpPr>
        <p:spPr bwMode="auto">
          <a:xfrm>
            <a:off x="3078162" y="1096962"/>
            <a:ext cx="2378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000" b="1" u="sng" dirty="0">
                <a:latin typeface="Calibri" pitchFamily="34" charset="0"/>
              </a:rPr>
              <a:t>PATIENT TESTING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6800" y="6062663"/>
            <a:ext cx="990600" cy="109537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67200" y="6062663"/>
            <a:ext cx="990600" cy="109537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91388" y="6162675"/>
            <a:ext cx="990600" cy="161925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32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1"/>
          <p:cNvSpPr>
            <a:spLocks noChangeArrowheads="1"/>
          </p:cNvSpPr>
          <p:nvPr/>
        </p:nvSpPr>
        <p:spPr bwMode="auto">
          <a:xfrm>
            <a:off x="1123950" y="152400"/>
            <a:ext cx="6858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Analyzer Maintenance</a:t>
            </a:r>
          </a:p>
        </p:txBody>
      </p:sp>
      <p:sp>
        <p:nvSpPr>
          <p:cNvPr id="35842" name="Text Box 12"/>
          <p:cNvSpPr txBox="1">
            <a:spLocks noChangeArrowheads="1"/>
          </p:cNvSpPr>
          <p:nvPr/>
        </p:nvSpPr>
        <p:spPr bwMode="auto">
          <a:xfrm>
            <a:off x="1257300" y="1158875"/>
            <a:ext cx="426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 u="sng" dirty="0">
                <a:latin typeface="Calibri" pitchFamily="34" charset="0"/>
              </a:rPr>
              <a:t>CLEANING THE CUVETTE HOLDER</a:t>
            </a:r>
          </a:p>
        </p:txBody>
      </p:sp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457200" y="1720850"/>
            <a:ext cx="556260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Tx/>
              <a:buAutoNum type="arabicPeriod"/>
            </a:pPr>
            <a:r>
              <a:rPr lang="en-US" altLang="en-US" sz="2000" dirty="0">
                <a:latin typeface="Calibri" pitchFamily="34" charset="0"/>
              </a:rPr>
              <a:t>Pull the cuvette holder out to the loading</a:t>
            </a:r>
            <a:br>
              <a:rPr lang="en-US" altLang="en-US" sz="2000" dirty="0">
                <a:latin typeface="Calibri" pitchFamily="34" charset="0"/>
              </a:rPr>
            </a:br>
            <a:r>
              <a:rPr lang="en-US" altLang="en-US" sz="2000" dirty="0">
                <a:latin typeface="Calibri" pitchFamily="34" charset="0"/>
              </a:rPr>
              <a:t>position.</a:t>
            </a:r>
            <a:br>
              <a:rPr lang="en-US" altLang="en-US" sz="2000" dirty="0">
                <a:latin typeface="Calibri" pitchFamily="34" charset="0"/>
              </a:rPr>
            </a:br>
            <a:r>
              <a:rPr lang="en-US" altLang="en-US" dirty="0">
                <a:solidFill>
                  <a:srgbClr val="CC0000"/>
                </a:solidFill>
                <a:latin typeface="Calibri" pitchFamily="34" charset="0"/>
              </a:rPr>
              <a:t>Carefully press the small catch positioned in the upper right hand corner of the cuvette holder</a:t>
            </a:r>
            <a:r>
              <a:rPr lang="en-US" altLang="en-US" sz="1600" dirty="0">
                <a:solidFill>
                  <a:srgbClr val="CC0000"/>
                </a:solidFill>
                <a:latin typeface="Century Gothic" pitchFamily="34" charset="0"/>
              </a:rPr>
              <a:t>.</a:t>
            </a:r>
            <a:r>
              <a:rPr lang="en-US" altLang="en-US" dirty="0">
                <a:latin typeface="Century Gothic" pitchFamily="34" charset="0"/>
              </a:rPr>
              <a:t> </a:t>
            </a:r>
          </a:p>
          <a:p>
            <a:pPr marL="342900" indent="-342900">
              <a:buClr>
                <a:srgbClr val="CC0000"/>
              </a:buClr>
            </a:pPr>
            <a:endParaRPr lang="en-US" altLang="en-US" sz="2000" dirty="0">
              <a:latin typeface="Calibri" pitchFamily="34" charset="0"/>
            </a:endParaRPr>
          </a:p>
          <a:p>
            <a:pPr marL="2171700" lvl="4" indent="-342900">
              <a:buClr>
                <a:srgbClr val="CC0000"/>
              </a:buClr>
              <a:buFont typeface="Wingdings" pitchFamily="2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pitchFamily="34" charset="0"/>
              </a:rPr>
              <a:t>      </a:t>
            </a:r>
            <a:endParaRPr lang="en-US" altLang="en-US" dirty="0">
              <a:latin typeface="Century Gothic" pitchFamily="34" charset="0"/>
            </a:endParaRPr>
          </a:p>
        </p:txBody>
      </p:sp>
      <p:pic>
        <p:nvPicPr>
          <p:cNvPr id="35844" name="Picture 14" descr="clean cuvett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4114800"/>
            <a:ext cx="1882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5" descr="clean cuvet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524000"/>
            <a:ext cx="18605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6"/>
          <p:cNvSpPr txBox="1">
            <a:spLocks noChangeArrowheads="1"/>
          </p:cNvSpPr>
          <p:nvPr/>
        </p:nvSpPr>
        <p:spPr bwMode="auto">
          <a:xfrm>
            <a:off x="5791200" y="12954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latin typeface="Century Gothic" pitchFamily="34" charset="0"/>
              </a:rPr>
              <a:t>catch</a:t>
            </a:r>
          </a:p>
        </p:txBody>
      </p:sp>
      <p:sp>
        <p:nvSpPr>
          <p:cNvPr id="35847" name="Rectangle 18"/>
          <p:cNvSpPr>
            <a:spLocks noChangeArrowheads="1"/>
          </p:cNvSpPr>
          <p:nvPr/>
        </p:nvSpPr>
        <p:spPr bwMode="auto">
          <a:xfrm>
            <a:off x="457200" y="3168650"/>
            <a:ext cx="6400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Tx/>
              <a:buAutoNum type="arabicPeriod" startAt="2"/>
            </a:pPr>
            <a:r>
              <a:rPr lang="en-US" altLang="en-US" sz="2000" dirty="0">
                <a:latin typeface="Calibri" pitchFamily="34" charset="0"/>
              </a:rPr>
              <a:t>While pressing the catch, carefully rotate the cuvette holder sideways as far as possible to the left</a:t>
            </a:r>
            <a:br>
              <a:rPr lang="en-US" altLang="en-US" sz="2000" dirty="0">
                <a:latin typeface="Calibri" pitchFamily="34" charset="0"/>
              </a:rPr>
            </a:br>
            <a:r>
              <a:rPr lang="en-US" altLang="en-US" dirty="0">
                <a:solidFill>
                  <a:srgbClr val="CC0000"/>
                </a:solidFill>
                <a:latin typeface="Calibri" pitchFamily="34" charset="0"/>
              </a:rPr>
              <a:t>Gently remove the cuvette holder from the </a:t>
            </a:r>
            <a:r>
              <a:rPr lang="en-US" altLang="en-US" dirty="0" smtClean="0">
                <a:solidFill>
                  <a:srgbClr val="CC0000"/>
                </a:solidFill>
                <a:latin typeface="Calibri" pitchFamily="34" charset="0"/>
              </a:rPr>
              <a:t>analyzer</a:t>
            </a:r>
            <a:r>
              <a:rPr lang="en-US" altLang="en-US" sz="2000" dirty="0">
                <a:solidFill>
                  <a:srgbClr val="CC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35848" name="Rectangle 19"/>
          <p:cNvSpPr>
            <a:spLocks noChangeArrowheads="1"/>
          </p:cNvSpPr>
          <p:nvPr/>
        </p:nvSpPr>
        <p:spPr bwMode="auto">
          <a:xfrm>
            <a:off x="0" y="4191000"/>
            <a:ext cx="678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Clr>
                <a:schemeClr val="accent2">
                  <a:lumMod val="75000"/>
                </a:schemeClr>
              </a:buClr>
              <a:buFontTx/>
              <a:buAutoNum type="arabicPeriod" startAt="3"/>
            </a:pPr>
            <a:r>
              <a:rPr lang="en-US" altLang="en-US" sz="2000" dirty="0">
                <a:latin typeface="Calibri" pitchFamily="34" charset="0"/>
              </a:rPr>
              <a:t>Clean the cuvette holder with alcohol or mild detergent.</a:t>
            </a:r>
          </a:p>
        </p:txBody>
      </p:sp>
      <p:sp>
        <p:nvSpPr>
          <p:cNvPr id="35849" name="Rectangle 20"/>
          <p:cNvSpPr>
            <a:spLocks noChangeArrowheads="1"/>
          </p:cNvSpPr>
          <p:nvPr/>
        </p:nvSpPr>
        <p:spPr bwMode="auto">
          <a:xfrm>
            <a:off x="542925" y="5675313"/>
            <a:ext cx="6019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altLang="en-US" sz="1600" b="1" dirty="0">
                <a:solidFill>
                  <a:srgbClr val="CC0000"/>
                </a:solidFill>
                <a:latin typeface="Calibri" pitchFamily="34" charset="0"/>
              </a:rPr>
              <a:t>Allow the cuvette holder to dry completely (</a:t>
            </a:r>
            <a:r>
              <a:rPr lang="en-US" altLang="en-US" sz="1600" b="1" dirty="0" smtClean="0">
                <a:solidFill>
                  <a:srgbClr val="CC0000"/>
                </a:solidFill>
                <a:latin typeface="Calibri" pitchFamily="34" charset="0"/>
              </a:rPr>
              <a:t>15 </a:t>
            </a:r>
            <a:r>
              <a:rPr lang="en-US" altLang="en-US" sz="1600" b="1" dirty="0">
                <a:solidFill>
                  <a:srgbClr val="CC0000"/>
                </a:solidFill>
                <a:latin typeface="Calibri" pitchFamily="34" charset="0"/>
              </a:rPr>
              <a:t>min)  before </a:t>
            </a:r>
            <a:br>
              <a:rPr lang="en-US" altLang="en-US" sz="1600" b="1" dirty="0">
                <a:solidFill>
                  <a:srgbClr val="CC0000"/>
                </a:solidFill>
                <a:latin typeface="Calibri" pitchFamily="34" charset="0"/>
              </a:rPr>
            </a:br>
            <a:r>
              <a:rPr lang="en-US" altLang="en-US" sz="1600" b="1" dirty="0">
                <a:solidFill>
                  <a:srgbClr val="CC0000"/>
                </a:solidFill>
                <a:latin typeface="Calibri" pitchFamily="34" charset="0"/>
              </a:rPr>
              <a:t>re-inserting it into the analyzer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27888" y="1684338"/>
            <a:ext cx="849312" cy="109537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91400" y="4233863"/>
            <a:ext cx="838200" cy="107950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8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ChangeArrowheads="1"/>
          </p:cNvSpPr>
          <p:nvPr/>
        </p:nvSpPr>
        <p:spPr bwMode="auto">
          <a:xfrm>
            <a:off x="1066800" y="304800"/>
            <a:ext cx="693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Analyzer Maintenance</a:t>
            </a:r>
            <a:endParaRPr lang="en-US" altLang="en-US" sz="60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533400" y="1334293"/>
            <a:ext cx="53340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en-US" sz="2000" b="1" u="sng" dirty="0">
                <a:latin typeface="Calibri" pitchFamily="34" charset="0"/>
              </a:rPr>
              <a:t>Cleaning the </a:t>
            </a:r>
            <a:r>
              <a:rPr lang="en-US" altLang="en-US" sz="2000" b="1" u="sng" dirty="0" smtClean="0">
                <a:latin typeface="Calibri" pitchFamily="34" charset="0"/>
              </a:rPr>
              <a:t>analyzer</a:t>
            </a:r>
            <a:endParaRPr lang="en-US" altLang="en-US" sz="2000" b="1" u="sng" dirty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Ø"/>
            </a:pPr>
            <a:r>
              <a:rPr lang="en-US" altLang="en-US" dirty="0" smtClean="0">
                <a:latin typeface="Calibri" pitchFamily="34" charset="0"/>
              </a:rPr>
              <a:t>The </a:t>
            </a:r>
            <a:r>
              <a:rPr lang="en-US" altLang="en-US" dirty="0">
                <a:latin typeface="Calibri" pitchFamily="34" charset="0"/>
              </a:rPr>
              <a:t>display may be cleaned with alcohol with no additives or soap and water. </a:t>
            </a:r>
            <a:r>
              <a:rPr lang="en-US" altLang="en-US" b="1" dirty="0">
                <a:latin typeface="Calibri" pitchFamily="34" charset="0"/>
              </a:rPr>
              <a:t>Do not use bleach</a:t>
            </a:r>
            <a:r>
              <a:rPr lang="en-US" altLang="en-US" dirty="0">
                <a:latin typeface="Calibri" pitchFamily="34" charset="0"/>
              </a:rPr>
              <a:t>.</a:t>
            </a:r>
          </a:p>
          <a:p>
            <a:pPr marL="742950" lvl="1" indent="-285750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The outer case of the </a:t>
            </a:r>
            <a:r>
              <a:rPr lang="en-US" altLang="en-US" dirty="0" smtClean="0">
                <a:latin typeface="Calibri" pitchFamily="34" charset="0"/>
              </a:rPr>
              <a:t>analyzer </a:t>
            </a:r>
            <a:r>
              <a:rPr lang="en-US" altLang="en-US" dirty="0">
                <a:latin typeface="Calibri" pitchFamily="34" charset="0"/>
              </a:rPr>
              <a:t>and </a:t>
            </a:r>
            <a:r>
              <a:rPr lang="en-US" altLang="en-US" dirty="0" smtClean="0">
                <a:latin typeface="Calibri" pitchFamily="34" charset="0"/>
              </a:rPr>
              <a:t>docking </a:t>
            </a:r>
            <a:r>
              <a:rPr lang="en-US" altLang="en-US" dirty="0">
                <a:latin typeface="Calibri" pitchFamily="34" charset="0"/>
              </a:rPr>
              <a:t>s</a:t>
            </a:r>
            <a:r>
              <a:rPr lang="en-US" altLang="en-US" dirty="0" smtClean="0">
                <a:latin typeface="Calibri" pitchFamily="34" charset="0"/>
              </a:rPr>
              <a:t>tations </a:t>
            </a:r>
            <a:r>
              <a:rPr lang="en-US" altLang="en-US" dirty="0">
                <a:latin typeface="Calibri" pitchFamily="34" charset="0"/>
              </a:rPr>
              <a:t>may be cleaned with alcohol or a mild soap solution.</a:t>
            </a:r>
          </a:p>
          <a:p>
            <a:pPr marL="742950" lvl="1" indent="-285750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Ø"/>
            </a:pPr>
            <a:r>
              <a:rPr lang="en-US" altLang="en-US" dirty="0">
                <a:latin typeface="Calibri" pitchFamily="34" charset="0"/>
              </a:rPr>
              <a:t>The barcode scanner glass should be cleaned gently with alcohol.</a:t>
            </a: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1095375" y="5410200"/>
            <a:ext cx="5715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1600" b="1" dirty="0">
                <a:solidFill>
                  <a:srgbClr val="A50021"/>
                </a:solidFill>
                <a:latin typeface="Calibri" pitchFamily="34" charset="0"/>
              </a:rPr>
              <a:t>Before performing any maintenance on the analyzer, ensure that power is turned off and the device is unplugged from any AC power source!</a:t>
            </a:r>
          </a:p>
        </p:txBody>
      </p:sp>
      <p:pic>
        <p:nvPicPr>
          <p:cNvPr id="37892" name="Picture 7" descr="dm blank scre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219200"/>
            <a:ext cx="18923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010400" y="3603625"/>
            <a:ext cx="838200" cy="109538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54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ChangeArrowheads="1"/>
          </p:cNvSpPr>
          <p:nvPr/>
        </p:nvSpPr>
        <p:spPr bwMode="auto">
          <a:xfrm>
            <a:off x="1143001" y="295276"/>
            <a:ext cx="68246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Analyzer Maintenance</a:t>
            </a:r>
          </a:p>
        </p:txBody>
      </p:sp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2971800" y="102554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 dirty="0">
                <a:latin typeface="Calibri" pitchFamily="34" charset="0"/>
              </a:rPr>
              <a:t>Calibrating the Display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14300" y="1524000"/>
            <a:ext cx="6010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600" b="1" u="sng" dirty="0">
                <a:solidFill>
                  <a:srgbClr val="CC0000"/>
                </a:solidFill>
                <a:latin typeface="Calibri" pitchFamily="34" charset="0"/>
              </a:rPr>
              <a:t>Make sure the </a:t>
            </a:r>
            <a:r>
              <a:rPr lang="en-US" altLang="en-US" sz="1600" b="1" u="sng" dirty="0" smtClean="0">
                <a:solidFill>
                  <a:srgbClr val="CC0000"/>
                </a:solidFill>
                <a:latin typeface="Calibri" pitchFamily="34" charset="0"/>
              </a:rPr>
              <a:t>analyzer </a:t>
            </a:r>
            <a:r>
              <a:rPr lang="en-US" altLang="en-US" sz="1600" b="1" u="sng" dirty="0">
                <a:solidFill>
                  <a:srgbClr val="CC0000"/>
                </a:solidFill>
                <a:latin typeface="Calibri" pitchFamily="34" charset="0"/>
              </a:rPr>
              <a:t>is turned off.  The display should be blank</a:t>
            </a:r>
            <a:r>
              <a:rPr lang="en-US" altLang="en-US" u="sng" dirty="0">
                <a:solidFill>
                  <a:srgbClr val="CC000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295275" y="1981200"/>
            <a:ext cx="825420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u="sng" dirty="0">
                <a:latin typeface="Calibri" pitchFamily="34" charset="0"/>
              </a:rPr>
              <a:t>To calibrate the display, press and hold the On/Off button for more than 10 seconds</a:t>
            </a:r>
            <a:r>
              <a:rPr lang="en-US" altLang="en-US" sz="1600" b="1" dirty="0">
                <a:latin typeface="Calibri" pitchFamily="34" charset="0"/>
              </a:rPr>
              <a:t>.</a:t>
            </a: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381000" y="2362200"/>
            <a:ext cx="5519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altLang="en-US" sz="1600" b="1" dirty="0">
                <a:latin typeface="Calibri" pitchFamily="34" charset="0"/>
              </a:rPr>
              <a:t>A plus (+) sign will appear in the upper left corner of the Display</a:t>
            </a:r>
            <a:r>
              <a:rPr lang="en-US" altLang="en-US" sz="1600" dirty="0">
                <a:latin typeface="Calibri" pitchFamily="34" charset="0"/>
              </a:rPr>
              <a:t>. </a:t>
            </a:r>
          </a:p>
        </p:txBody>
      </p:sp>
      <p:sp>
        <p:nvSpPr>
          <p:cNvPr id="38918" name="Text Box 10"/>
          <p:cNvSpPr txBox="1">
            <a:spLocks noChangeArrowheads="1"/>
          </p:cNvSpPr>
          <p:nvPr/>
        </p:nvSpPr>
        <p:spPr bwMode="auto">
          <a:xfrm>
            <a:off x="295275" y="2884488"/>
            <a:ext cx="609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u="sng" dirty="0">
                <a:latin typeface="Calibri" pitchFamily="34" charset="0"/>
              </a:rPr>
              <a:t>Gently press the center of the (+) with a blunt object.</a:t>
            </a:r>
          </a:p>
        </p:txBody>
      </p:sp>
      <p:sp>
        <p:nvSpPr>
          <p:cNvPr id="38919" name="Text Box 11"/>
          <p:cNvSpPr txBox="1">
            <a:spLocks noChangeArrowheads="1"/>
          </p:cNvSpPr>
          <p:nvPr/>
        </p:nvSpPr>
        <p:spPr bwMode="auto">
          <a:xfrm>
            <a:off x="338137" y="3221038"/>
            <a:ext cx="556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altLang="en-US" sz="1600" dirty="0">
                <a:latin typeface="Calibri" pitchFamily="34" charset="0"/>
              </a:rPr>
              <a:t>  </a:t>
            </a:r>
            <a:r>
              <a:rPr lang="en-US" altLang="en-US" sz="1600" b="1" dirty="0">
                <a:latin typeface="Calibri" pitchFamily="34" charset="0"/>
              </a:rPr>
              <a:t>A second (+) will appear to the right of the window</a:t>
            </a:r>
          </a:p>
        </p:txBody>
      </p:sp>
      <p:sp>
        <p:nvSpPr>
          <p:cNvPr id="38920" name="Rectangle 12"/>
          <p:cNvSpPr>
            <a:spLocks noChangeArrowheads="1"/>
          </p:cNvSpPr>
          <p:nvPr/>
        </p:nvSpPr>
        <p:spPr bwMode="auto">
          <a:xfrm>
            <a:off x="304800" y="3523040"/>
            <a:ext cx="510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u="sng" dirty="0">
                <a:latin typeface="Calibri" pitchFamily="34" charset="0"/>
              </a:rPr>
              <a:t>Press the center of the (+)</a:t>
            </a:r>
          </a:p>
        </p:txBody>
      </p:sp>
      <p:sp>
        <p:nvSpPr>
          <p:cNvPr id="38921" name="Rectangle 13"/>
          <p:cNvSpPr>
            <a:spLocks noChangeArrowheads="1"/>
          </p:cNvSpPr>
          <p:nvPr/>
        </p:nvSpPr>
        <p:spPr bwMode="auto">
          <a:xfrm>
            <a:off x="295275" y="3859590"/>
            <a:ext cx="5437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altLang="en-US" sz="1600" dirty="0">
                <a:latin typeface="Calibri" pitchFamily="34" charset="0"/>
              </a:rPr>
              <a:t>  </a:t>
            </a:r>
            <a:r>
              <a:rPr lang="en-US" altLang="en-US" sz="1600" b="1" dirty="0">
                <a:latin typeface="Calibri" pitchFamily="34" charset="0"/>
              </a:rPr>
              <a:t>A third (+) will appear in the lower center of the display</a:t>
            </a:r>
          </a:p>
        </p:txBody>
      </p:sp>
      <p:sp>
        <p:nvSpPr>
          <p:cNvPr id="38922" name="Rectangle 14"/>
          <p:cNvSpPr>
            <a:spLocks noChangeArrowheads="1"/>
          </p:cNvSpPr>
          <p:nvPr/>
        </p:nvSpPr>
        <p:spPr bwMode="auto">
          <a:xfrm>
            <a:off x="304800" y="4161631"/>
            <a:ext cx="373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>
                <a:latin typeface="Calibri" pitchFamily="34" charset="0"/>
              </a:rPr>
              <a:t> </a:t>
            </a:r>
            <a:r>
              <a:rPr lang="en-US" altLang="en-US" sz="1600" u="sng" smtClean="0">
                <a:latin typeface="Calibri" pitchFamily="34" charset="0"/>
              </a:rPr>
              <a:t>Press the center of the (+)</a:t>
            </a:r>
            <a:endParaRPr lang="en-US" altLang="en-US" sz="1600" u="sng" dirty="0">
              <a:latin typeface="Calibri" pitchFamily="34" charset="0"/>
            </a:endParaRPr>
          </a:p>
        </p:txBody>
      </p:sp>
      <p:sp>
        <p:nvSpPr>
          <p:cNvPr id="38923" name="Text Box 15"/>
          <p:cNvSpPr txBox="1">
            <a:spLocks noChangeArrowheads="1"/>
          </p:cNvSpPr>
          <p:nvPr/>
        </p:nvSpPr>
        <p:spPr bwMode="auto">
          <a:xfrm>
            <a:off x="609600" y="51054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38924" name="Rectangle 17"/>
          <p:cNvSpPr>
            <a:spLocks noChangeArrowheads="1"/>
          </p:cNvSpPr>
          <p:nvPr/>
        </p:nvSpPr>
        <p:spPr bwMode="auto">
          <a:xfrm>
            <a:off x="304800" y="4543425"/>
            <a:ext cx="487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Clr>
                <a:srgbClr val="CC0000"/>
              </a:buClr>
              <a:buFont typeface="Wingdings" pitchFamily="2" charset="2"/>
              <a:buNone/>
            </a:pPr>
            <a:r>
              <a:rPr lang="en-US" altLang="en-US" sz="1600" b="1" dirty="0" smtClean="0">
                <a:latin typeface="Calibri" pitchFamily="34" charset="0"/>
              </a:rPr>
              <a:t>  A fourth (+) will appear in the upper right display</a:t>
            </a:r>
            <a:endParaRPr lang="en-US" altLang="en-US" sz="1600" b="1" dirty="0">
              <a:latin typeface="Calibri" pitchFamily="34" charset="0"/>
            </a:endParaRPr>
          </a:p>
        </p:txBody>
      </p:sp>
      <p:sp>
        <p:nvSpPr>
          <p:cNvPr id="38925" name="Text Box 18"/>
          <p:cNvSpPr txBox="1">
            <a:spLocks noChangeArrowheads="1"/>
          </p:cNvSpPr>
          <p:nvPr/>
        </p:nvSpPr>
        <p:spPr bwMode="auto">
          <a:xfrm>
            <a:off x="295275" y="5216525"/>
            <a:ext cx="449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en-US" altLang="en-US" sz="1600" b="1" dirty="0">
                <a:latin typeface="Calibri" pitchFamily="34" charset="0"/>
              </a:rPr>
              <a:t>  A fifth (+) will appear in the lower display</a:t>
            </a:r>
          </a:p>
        </p:txBody>
      </p:sp>
      <p:sp>
        <p:nvSpPr>
          <p:cNvPr id="38926" name="Text Box 19"/>
          <p:cNvSpPr txBox="1">
            <a:spLocks noChangeArrowheads="1"/>
          </p:cNvSpPr>
          <p:nvPr/>
        </p:nvSpPr>
        <p:spPr bwMode="auto">
          <a:xfrm>
            <a:off x="304800" y="5803900"/>
            <a:ext cx="63531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u="sng" dirty="0">
                <a:latin typeface="Calibri" pitchFamily="34" charset="0"/>
              </a:rPr>
              <a:t>Open the cuvette holder</a:t>
            </a:r>
          </a:p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 b="1" dirty="0">
                <a:latin typeface="Calibri" pitchFamily="34" charset="0"/>
              </a:rPr>
              <a:t> </a:t>
            </a:r>
            <a:r>
              <a:rPr lang="en-US" altLang="en-US" sz="1600" u="sng" dirty="0">
                <a:latin typeface="Calibri" pitchFamily="34" charset="0"/>
              </a:rPr>
              <a:t>The analyzer will perform a Self Test</a:t>
            </a:r>
          </a:p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 b="1" dirty="0">
                <a:latin typeface="Calibri" pitchFamily="34" charset="0"/>
              </a:rPr>
              <a:t> </a:t>
            </a:r>
            <a:r>
              <a:rPr lang="en-US" altLang="en-US" sz="1600" u="sng" dirty="0">
                <a:latin typeface="Calibri" pitchFamily="34" charset="0"/>
              </a:rPr>
              <a:t>Calibration is complete</a:t>
            </a:r>
          </a:p>
        </p:txBody>
      </p:sp>
      <p:sp>
        <p:nvSpPr>
          <p:cNvPr id="38927" name="Rectangle 20"/>
          <p:cNvSpPr>
            <a:spLocks noChangeArrowheads="1"/>
          </p:cNvSpPr>
          <p:nvPr/>
        </p:nvSpPr>
        <p:spPr bwMode="auto">
          <a:xfrm>
            <a:off x="304801" y="4879975"/>
            <a:ext cx="4152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u="sng" dirty="0">
                <a:latin typeface="Calibri" pitchFamily="34" charset="0"/>
              </a:rPr>
              <a:t>Press the center of the (+)</a:t>
            </a:r>
          </a:p>
        </p:txBody>
      </p:sp>
      <p:sp>
        <p:nvSpPr>
          <p:cNvPr id="38928" name="Rectangle 21"/>
          <p:cNvSpPr>
            <a:spLocks noChangeArrowheads="1"/>
          </p:cNvSpPr>
          <p:nvPr/>
        </p:nvSpPr>
        <p:spPr bwMode="auto">
          <a:xfrm>
            <a:off x="304800" y="5499100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CC0000"/>
              </a:buClr>
              <a:buFont typeface="Wingdings" pitchFamily="2" charset="2"/>
              <a:buChar char="Ø"/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u="sng" dirty="0">
                <a:latin typeface="Calibri" pitchFamily="34" charset="0"/>
              </a:rPr>
              <a:t>Press the center of the (+)</a:t>
            </a:r>
          </a:p>
        </p:txBody>
      </p:sp>
      <p:pic>
        <p:nvPicPr>
          <p:cNvPr id="38929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2513013"/>
            <a:ext cx="9572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0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513013"/>
            <a:ext cx="8826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1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513013"/>
            <a:ext cx="9604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2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418013"/>
            <a:ext cx="10429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3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4418013"/>
            <a:ext cx="10048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4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05736" y="4432106"/>
            <a:ext cx="1154113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6115050" y="4143375"/>
            <a:ext cx="666750" cy="109538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202488" y="4122738"/>
            <a:ext cx="665162" cy="109537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259763" y="4089400"/>
            <a:ext cx="579437" cy="107950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41988" y="6096000"/>
            <a:ext cx="582612" cy="109538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869113" y="6111875"/>
            <a:ext cx="665162" cy="109538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077200" y="6291262"/>
            <a:ext cx="666750" cy="109538"/>
          </a:xfrm>
          <a:prstGeom prst="rect">
            <a:avLst/>
          </a:prstGeom>
          <a:solidFill>
            <a:srgbClr val="A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67488" y="6414893"/>
            <a:ext cx="2133600" cy="476250"/>
          </a:xfrm>
        </p:spPr>
        <p:txBody>
          <a:bodyPr/>
          <a:lstStyle/>
          <a:p>
            <a:pPr algn="r">
              <a:defRPr/>
            </a:pPr>
            <a:r>
              <a:rPr lang="en-US" altLang="en-US" sz="105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LIT2030 140730</a:t>
            </a:r>
            <a:r>
              <a:rPr lang="en-US" altLang="en-US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fld id="{1D8DB453-6FF2-4EA1-8E79-AF9BD7CC1528}" type="slidenum">
              <a:rPr lang="en-US" altLang="en-US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pPr algn="r">
                <a:defRPr/>
              </a:pPr>
              <a:t>26</a:t>
            </a:fld>
            <a:endParaRPr lang="en-US" altLang="en-US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ChangeArrowheads="1"/>
          </p:cNvSpPr>
          <p:nvPr/>
        </p:nvSpPr>
        <p:spPr bwMode="auto">
          <a:xfrm>
            <a:off x="1143000" y="295275"/>
            <a:ext cx="6934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4400" b="1" dirty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Analyzer Troubleshooting</a:t>
            </a:r>
            <a:endParaRPr lang="en-US" altLang="en-US" sz="60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24628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81524"/>
              </p:ext>
            </p:extLst>
          </p:nvPr>
        </p:nvGraphicFramePr>
        <p:xfrm>
          <a:off x="380999" y="1142048"/>
          <a:ext cx="8305801" cy="5411152"/>
        </p:xfrm>
        <a:graphic>
          <a:graphicData uri="http://schemas.openxmlformats.org/drawingml/2006/table">
            <a:tbl>
              <a:tblPr/>
              <a:tblGrid>
                <a:gridCol w="1632988"/>
                <a:gridCol w="2558013"/>
                <a:gridCol w="4114800"/>
              </a:tblGrid>
              <a:tr h="3819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Symptom </a:t>
                      </a:r>
                      <a:endParaRPr kumimoji="0" lang="en-US" altLang="en-US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Explanation </a:t>
                      </a:r>
                      <a:endParaRPr kumimoji="0" lang="en-US" altLang="en-US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Action</a:t>
                      </a:r>
                      <a:endParaRPr kumimoji="0" lang="en-US" altLang="en-US" sz="16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42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The analyzer shows an error code. 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May be an occasional fault. 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Turn the analyzer off and turn it back on after 30 seconds.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Take a new cuvette and repeat the measurement.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If the problem continues, see the specific error code below.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6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E00 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No stable endpoint found within the time range.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1)  The cuvette is faulty.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2)  The circuit board is out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     of order. 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1a) Check the expiration date of the cuvette.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1b) Take a new cuvette and repeat the measurement.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2)   The analyzer needs service, contact Technical Support.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04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E01 – E05 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Faulty Optics or Electronics.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(Error code E01 or E02 usually means that the analyzer needs cleaning.)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a)  Turn the analyzer off and clean the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optronic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 unit as described in the Maintenance Section.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b)  The analyzer needs service, contact Technical Support.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8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E06 </a:t>
                      </a: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Unstable blank value. The analyzer may be cold.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charset="0"/>
                        </a:rPr>
                        <a:t>Turn the analyzer off and allow it to reach room temperature. If the problem persists, contact Technical Support.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984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22860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Limitations of the Method</a:t>
            </a:r>
            <a:endParaRPr 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337965"/>
            <a:ext cx="7696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The measurement needs to be started no later than 10 minutes after filling </a:t>
            </a:r>
            <a:r>
              <a:rPr lang="en-US" sz="2000" dirty="0" smtClean="0">
                <a:latin typeface="+mn-lt"/>
              </a:rPr>
              <a:t>the microcuvette.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2000" dirty="0" smtClean="0">
              <a:latin typeface="+mn-lt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Mixing samples for an extended period can produce increased oxygen pressure </a:t>
            </a:r>
            <a:r>
              <a:rPr lang="en-US" sz="2000" dirty="0" smtClean="0">
                <a:latin typeface="+mn-lt"/>
              </a:rPr>
              <a:t>and viscosity </a:t>
            </a:r>
            <a:r>
              <a:rPr lang="en-US" sz="2000" dirty="0">
                <a:latin typeface="+mn-lt"/>
              </a:rPr>
              <a:t>that may give </a:t>
            </a:r>
            <a:r>
              <a:rPr lang="en-US" sz="2000" dirty="0" smtClean="0">
                <a:latin typeface="+mn-lt"/>
              </a:rPr>
              <a:t>falsely high </a:t>
            </a:r>
            <a:r>
              <a:rPr lang="en-US" sz="2000" dirty="0">
                <a:latin typeface="+mn-lt"/>
              </a:rPr>
              <a:t>results</a:t>
            </a:r>
            <a:r>
              <a:rPr lang="en-US" sz="2000" dirty="0" smtClean="0">
                <a:latin typeface="+mn-lt"/>
              </a:rPr>
              <a:t>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2000" dirty="0" smtClean="0">
              <a:latin typeface="+mn-lt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If “HHH” is displayed, the result exceeds the measuring range of the system</a:t>
            </a:r>
            <a:r>
              <a:rPr lang="en-US" sz="2000" dirty="0" smtClean="0">
                <a:latin typeface="+mn-lt"/>
              </a:rPr>
              <a:t>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2000" dirty="0" smtClean="0">
              <a:latin typeface="+mn-lt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Values above 23.5 g/dL (235 g/L, 14.6 </a:t>
            </a:r>
            <a:r>
              <a:rPr lang="en-US" sz="2000" dirty="0" err="1">
                <a:latin typeface="+mn-lt"/>
              </a:rPr>
              <a:t>mmol</a:t>
            </a:r>
            <a:r>
              <a:rPr lang="en-US" sz="2000" dirty="0">
                <a:latin typeface="+mn-lt"/>
              </a:rPr>
              <a:t>/L) must be confirmed using a </a:t>
            </a:r>
            <a:r>
              <a:rPr lang="en-US" sz="2000" dirty="0" smtClean="0">
                <a:latin typeface="+mn-lt"/>
              </a:rPr>
              <a:t>suitable laboratory </a:t>
            </a:r>
            <a:r>
              <a:rPr lang="en-US" sz="2000" dirty="0">
                <a:latin typeface="+mn-lt"/>
              </a:rPr>
              <a:t>method</a:t>
            </a:r>
            <a:r>
              <a:rPr lang="en-US" sz="2000" dirty="0" smtClean="0">
                <a:latin typeface="+mn-lt"/>
              </a:rPr>
              <a:t>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2000" dirty="0" smtClean="0">
              <a:latin typeface="+mn-lt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pH values between 6.3-9.0 do not interfere with the </a:t>
            </a:r>
            <a:r>
              <a:rPr lang="en-US" sz="2000" dirty="0" smtClean="0">
                <a:latin typeface="+mn-lt"/>
              </a:rPr>
              <a:t>system.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2000" dirty="0" smtClean="0">
              <a:latin typeface="+mn-lt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+mn-lt"/>
              </a:rPr>
              <a:t>Sulfhemoglobin</a:t>
            </a:r>
            <a:r>
              <a:rPr lang="en-US" sz="2000" dirty="0">
                <a:latin typeface="+mn-lt"/>
              </a:rPr>
              <a:t> is not measured with this method.</a:t>
            </a:r>
          </a:p>
        </p:txBody>
      </p:sp>
    </p:spTree>
    <p:extLst>
      <p:ext uri="{BB962C8B-B14F-4D97-AF65-F5344CB8AC3E}">
        <p14:creationId xmlns:p14="http://schemas.microsoft.com/office/powerpoint/2010/main" val="3817242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924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Following substances have not been found to interfere:</a:t>
            </a: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Acetaminophen </a:t>
            </a:r>
            <a:r>
              <a:rPr lang="en-US" sz="2000" dirty="0">
                <a:latin typeface="+mn-lt"/>
              </a:rPr>
              <a:t>(20 </a:t>
            </a:r>
            <a:r>
              <a:rPr lang="en-US" sz="2000" dirty="0" smtClean="0">
                <a:latin typeface="+mn-lt"/>
              </a:rPr>
              <a:t>mg/dL)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ascorbic </a:t>
            </a:r>
            <a:r>
              <a:rPr lang="en-US" sz="2000" dirty="0">
                <a:latin typeface="+mn-lt"/>
              </a:rPr>
              <a:t>acid (3 </a:t>
            </a:r>
            <a:r>
              <a:rPr lang="en-US" sz="2000" dirty="0" smtClean="0">
                <a:latin typeface="+mn-lt"/>
              </a:rPr>
              <a:t>mg/dL)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conjugated </a:t>
            </a:r>
            <a:r>
              <a:rPr lang="en-US" sz="2000" dirty="0">
                <a:latin typeface="+mn-lt"/>
              </a:rPr>
              <a:t>bilirubin (40 mg/dL</a:t>
            </a:r>
            <a:r>
              <a:rPr lang="en-US" sz="2000" dirty="0" smtClean="0">
                <a:latin typeface="+mn-lt"/>
              </a:rPr>
              <a:t>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unconjugated bilirubin (20 mg/dL)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creatinine </a:t>
            </a:r>
            <a:r>
              <a:rPr lang="en-US" sz="2000" dirty="0">
                <a:latin typeface="+mn-lt"/>
              </a:rPr>
              <a:t>(30 </a:t>
            </a:r>
            <a:r>
              <a:rPr lang="en-US" sz="2000" dirty="0" smtClean="0">
                <a:latin typeface="+mn-lt"/>
              </a:rPr>
              <a:t>mg/dL)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ibuprofen </a:t>
            </a:r>
            <a:r>
              <a:rPr lang="en-US" sz="2000" dirty="0">
                <a:latin typeface="+mn-lt"/>
              </a:rPr>
              <a:t>(40 </a:t>
            </a:r>
            <a:r>
              <a:rPr lang="en-US" sz="2000" dirty="0" smtClean="0">
                <a:latin typeface="+mn-lt"/>
              </a:rPr>
              <a:t>mg/dL)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leukocytes </a:t>
            </a:r>
            <a:r>
              <a:rPr lang="en-US" sz="2000" dirty="0">
                <a:latin typeface="+mn-lt"/>
              </a:rPr>
              <a:t>(600 x 109 /L),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+mn-lt"/>
              </a:rPr>
              <a:t>lipemia</a:t>
            </a:r>
            <a:r>
              <a:rPr lang="en-US" sz="2000" dirty="0">
                <a:latin typeface="+mn-lt"/>
              </a:rPr>
              <a:t> (</a:t>
            </a:r>
            <a:r>
              <a:rPr lang="en-US" sz="2000" dirty="0" err="1">
                <a:latin typeface="+mn-lt"/>
              </a:rPr>
              <a:t>intralipid</a:t>
            </a:r>
            <a:r>
              <a:rPr lang="en-US" sz="2000" dirty="0">
                <a:latin typeface="+mn-lt"/>
              </a:rPr>
              <a:t> 4000 mg/L, triglycerides approximately 1000 mg/dL</a:t>
            </a:r>
            <a:r>
              <a:rPr lang="en-US" sz="2000" dirty="0" smtClean="0">
                <a:latin typeface="+mn-lt"/>
              </a:rPr>
              <a:t>) 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salicylic acid (50 mg/dL)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tetracycline </a:t>
            </a:r>
            <a:r>
              <a:rPr lang="en-US" sz="2000" dirty="0">
                <a:latin typeface="+mn-lt"/>
              </a:rPr>
              <a:t>(20 </a:t>
            </a:r>
            <a:r>
              <a:rPr lang="en-US" sz="2000" dirty="0" smtClean="0">
                <a:latin typeface="+mn-lt"/>
              </a:rPr>
              <a:t>mg/dL)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+mn-lt"/>
              </a:rPr>
              <a:t>trombocytes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(2100 x 109 /</a:t>
            </a:r>
            <a:r>
              <a:rPr lang="en-US" sz="2000" dirty="0" smtClean="0">
                <a:latin typeface="+mn-lt"/>
              </a:rPr>
              <a:t>L)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urea </a:t>
            </a:r>
            <a:r>
              <a:rPr lang="en-US" sz="2000" dirty="0">
                <a:latin typeface="+mn-lt"/>
              </a:rPr>
              <a:t>(500 mg/dL),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uric acid (20 mg/dL</a:t>
            </a:r>
            <a:r>
              <a:rPr lang="en-US" sz="2000" dirty="0" smtClean="0">
                <a:latin typeface="+mn-lt"/>
              </a:rPr>
              <a:t>)</a:t>
            </a:r>
          </a:p>
          <a:p>
            <a:r>
              <a:rPr lang="en-US" sz="2000" dirty="0" smtClean="0">
                <a:latin typeface="+mn-lt"/>
              </a:rPr>
              <a:t>The </a:t>
            </a:r>
            <a:r>
              <a:rPr lang="en-US" sz="2000" dirty="0">
                <a:latin typeface="+mn-lt"/>
              </a:rPr>
              <a:t>highest concentration or percentages tested is referred to in</a:t>
            </a:r>
          </a:p>
          <a:p>
            <a:r>
              <a:rPr lang="en-US" sz="2000" dirty="0">
                <a:latin typeface="+mn-lt"/>
              </a:rPr>
              <a:t>brackets. </a:t>
            </a:r>
            <a:r>
              <a:rPr lang="en-US" sz="2000" dirty="0" err="1">
                <a:latin typeface="+mn-lt"/>
              </a:rPr>
              <a:t>Intereference</a:t>
            </a:r>
            <a:r>
              <a:rPr lang="en-US" sz="2000" dirty="0">
                <a:latin typeface="+mn-lt"/>
              </a:rPr>
              <a:t> studies have been performed according to NCCLS Document EP-74.</a:t>
            </a: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286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8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Non-Interfering Substances</a:t>
            </a:r>
            <a:endParaRPr lang="en-US" sz="4400" b="1" dirty="0">
              <a:solidFill>
                <a:srgbClr val="78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2663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32236"/>
            <a:ext cx="18049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HemoCue 201 DM System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5900" y="125468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b="1" dirty="0" smtClean="0">
                <a:latin typeface="Calibri" panose="020F0502020204030204" pitchFamily="34" charset="0"/>
              </a:rPr>
              <a:t>HemoCue</a:t>
            </a:r>
            <a:r>
              <a:rPr lang="en-US" altLang="en-US" b="1" baseline="30000" dirty="0">
                <a:latin typeface="Calibri" panose="020F0502020204030204" pitchFamily="34" charset="0"/>
              </a:rPr>
              <a:t>® </a:t>
            </a:r>
            <a:r>
              <a:rPr lang="en-US" altLang="en-US" b="1" dirty="0">
                <a:latin typeface="Calibri" panose="020F0502020204030204" pitchFamily="34" charset="0"/>
              </a:rPr>
              <a:t>Hb 201 DM Analyzer </a:t>
            </a:r>
          </a:p>
          <a:p>
            <a:pPr algn="r">
              <a:defRPr/>
            </a:pPr>
            <a:endParaRPr lang="en-US" altLang="en-US" sz="1600" b="1" dirty="0"/>
          </a:p>
          <a:p>
            <a:pPr algn="r"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b="1" dirty="0">
                <a:latin typeface="Calibri" panose="020F0502020204030204" pitchFamily="34" charset="0"/>
              </a:rPr>
              <a:t>HemoCue</a:t>
            </a:r>
            <a:r>
              <a:rPr lang="en-US" altLang="en-US" b="1" baseline="30000" dirty="0">
                <a:latin typeface="Calibri" panose="020F0502020204030204" pitchFamily="34" charset="0"/>
              </a:rPr>
              <a:t>® </a:t>
            </a:r>
            <a:r>
              <a:rPr lang="en-US" altLang="en-US" b="1" dirty="0">
                <a:latin typeface="Calibri" panose="020F0502020204030204" pitchFamily="34" charset="0"/>
              </a:rPr>
              <a:t>Primary Docking Station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8632" y="3293745"/>
            <a:ext cx="353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altLang="en-US" b="1" dirty="0">
                <a:latin typeface="Calibri" panose="020F0502020204030204" pitchFamily="34" charset="0"/>
              </a:rPr>
              <a:t>HemoCue</a:t>
            </a:r>
            <a:r>
              <a:rPr lang="en-US" altLang="en-US" b="1" baseline="30000" dirty="0">
                <a:latin typeface="Calibri" panose="020F0502020204030204" pitchFamily="34" charset="0"/>
              </a:rPr>
              <a:t>®  </a:t>
            </a:r>
            <a:r>
              <a:rPr lang="en-US" altLang="en-US" b="1" dirty="0">
                <a:latin typeface="Calibri" panose="020F0502020204030204" pitchFamily="34" charset="0"/>
              </a:rPr>
              <a:t>Hb 201 Microcuvettes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286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96" y="4874522"/>
            <a:ext cx="1687068" cy="1540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74522"/>
            <a:ext cx="1453896" cy="1682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543229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latin typeface="+mn-lt"/>
              </a:rPr>
              <a:t>HemoTrol Low and High Quality Control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90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Proficiency Testing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257800" cy="46783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Proficiency Testing (PT) will be delivered 3 times per year. </a:t>
            </a: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Each sample will need to be performed on all meters on your unit.</a:t>
            </a: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Independently, run samples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PROFICIENCY TESTING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mode, a POCT Staff member will be present to assist.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Record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 the form provided.</a:t>
            </a: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operator’s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performance results in an out-of-range PT, the  POCT staff will observe, using the same specimen, to re-access their competency.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9858" y="2359142"/>
            <a:ext cx="4953000" cy="31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3548866"/>
            <a:ext cx="2095500" cy="1394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05600" cy="715962"/>
          </a:xfrm>
        </p:spPr>
        <p:txBody>
          <a:bodyPr/>
          <a:lstStyle/>
          <a:p>
            <a:r>
              <a:rPr lang="en-US" dirty="0" smtClean="0"/>
              <a:t>Competency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BEC8EA70-7F4A-4F14-9495-541D36378696}" type="slidenum">
              <a:rPr lang="en-US" smtClean="0"/>
              <a:pPr>
                <a:defRPr/>
              </a:pPr>
              <a:t>31</a:t>
            </a:fld>
            <a:r>
              <a:rPr lang="en-US" smtClean="0"/>
              <a:t> 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3520" y="1127760"/>
            <a:ext cx="6477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n-lt"/>
              </a:rPr>
              <a:t>Competency Assessment training frequency: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Initial (before any patient testing)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six months (after initial competency)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one </a:t>
            </a:r>
            <a:r>
              <a:rPr lang="en-US" sz="2000" dirty="0">
                <a:latin typeface="+mn-lt"/>
              </a:rPr>
              <a:t>year </a:t>
            </a:r>
            <a:r>
              <a:rPr lang="en-US" sz="2000" dirty="0" smtClean="0">
                <a:latin typeface="+mn-lt"/>
              </a:rPr>
              <a:t>(from initial)</a:t>
            </a:r>
            <a:endParaRPr lang="en-US" sz="2000" dirty="0">
              <a:latin typeface="+mn-lt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annually </a:t>
            </a:r>
            <a:r>
              <a:rPr lang="en-US" sz="2000" dirty="0">
                <a:latin typeface="+mn-lt"/>
              </a:rPr>
              <a:t>there </a:t>
            </a:r>
            <a:r>
              <a:rPr lang="en-US" sz="2000" dirty="0" smtClean="0">
                <a:latin typeface="+mn-lt"/>
              </a:rPr>
              <a:t>after</a:t>
            </a:r>
            <a:endParaRPr lang="en-US" sz="20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3276600"/>
            <a:ext cx="678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Initial training consist of </a:t>
            </a:r>
            <a:endParaRPr lang="en-US" sz="2000" b="1" dirty="0" smtClean="0">
              <a:latin typeface="+mn-lt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n-lt"/>
              </a:rPr>
              <a:t>lecture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n-lt"/>
              </a:rPr>
              <a:t>hands-on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n-lt"/>
              </a:rPr>
              <a:t>written exam 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A </a:t>
            </a:r>
            <a:r>
              <a:rPr lang="en-US" sz="2000" dirty="0">
                <a:latin typeface="+mn-lt"/>
              </a:rPr>
              <a:t>competency checklist is also a part of the </a:t>
            </a:r>
            <a:r>
              <a:rPr lang="en-US" sz="2000" dirty="0" smtClean="0">
                <a:latin typeface="+mn-lt"/>
              </a:rPr>
              <a:t>training.</a:t>
            </a:r>
            <a:endParaRPr lang="en-US" sz="20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984224"/>
            <a:ext cx="2018995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97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620000" cy="71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 smtClean="0">
                <a:latin typeface="Arial" charset="0"/>
                <a:cs typeface="Arial" charset="0"/>
              </a:rPr>
              <a:t>  </a:t>
            </a:r>
            <a:r>
              <a:rPr lang="en-US" altLang="en-US" sz="2400" b="1" dirty="0" smtClean="0">
                <a:latin typeface="Arial" charset="0"/>
                <a:cs typeface="Arial" charset="0"/>
              </a:rPr>
              <a:t>Please contact</a:t>
            </a:r>
          </a:p>
          <a:p>
            <a:pPr lvl="1" eaLnBrk="1" hangingPunct="1"/>
            <a:r>
              <a:rPr lang="en-US" altLang="en-US" sz="2400" b="1" dirty="0" smtClean="0">
                <a:latin typeface="Arial" charset="0"/>
              </a:rPr>
              <a:t>Point of Care Testing at </a:t>
            </a:r>
            <a:r>
              <a:rPr lang="en-US" altLang="en-US" sz="2400" b="1" dirty="0" smtClean="0">
                <a:latin typeface="Arial" charset="0"/>
              </a:rPr>
              <a:t>787-8359 or </a:t>
            </a:r>
            <a:r>
              <a:rPr lang="en-US" altLang="en-US" sz="2400" b="1" dirty="0" smtClean="0">
                <a:latin typeface="Arial" charset="0"/>
              </a:rPr>
              <a:t>706-830-1621</a:t>
            </a:r>
          </a:p>
          <a:p>
            <a:pPr lvl="1" eaLnBrk="1" hangingPunct="1"/>
            <a:r>
              <a:rPr lang="en-US" altLang="en-US" sz="2400" b="1" dirty="0" smtClean="0">
                <a:latin typeface="Arial" charset="0"/>
              </a:rPr>
              <a:t>Or 706 787 0227</a:t>
            </a:r>
            <a:endParaRPr lang="en-US" altLang="en-US" sz="2400" b="1" dirty="0" smtClean="0">
              <a:latin typeface="Arial" charset="0"/>
            </a:endParaRPr>
          </a:p>
          <a:p>
            <a:pPr lvl="1" eaLnBrk="1" hangingPunct="1"/>
            <a:endParaRPr lang="en-US" altLang="en-US" sz="3200" b="1" dirty="0" smtClean="0">
              <a:latin typeface="Arial" charset="0"/>
            </a:endParaRPr>
          </a:p>
          <a:p>
            <a:pPr marL="457200" lvl="1" indent="0" eaLnBrk="1" hangingPunct="1">
              <a:buNone/>
            </a:pPr>
            <a:endParaRPr lang="en-US" altLang="en-US" b="1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HemoCue 201 DM System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25114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38200" y="5715000"/>
            <a:ext cx="73914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The systems are intended for in-vitro diagnostic use only.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1905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u="sng" dirty="0">
                <a:latin typeface="Calibri" panose="020F0502020204030204" pitchFamily="34" charset="0"/>
              </a:rPr>
              <a:t>Hemoglobin Measuring Range: </a:t>
            </a:r>
            <a:r>
              <a:rPr lang="en-US" altLang="en-US" dirty="0">
                <a:latin typeface="Calibri" panose="020F0502020204030204" pitchFamily="34" charset="0"/>
              </a:rPr>
              <a:t>0-25.6 g/dL</a:t>
            </a:r>
          </a:p>
          <a:p>
            <a:pPr>
              <a:defRPr/>
            </a:pPr>
            <a:r>
              <a:rPr lang="en-US" altLang="en-US" b="1" u="sng" dirty="0">
                <a:latin typeface="Calibri" panose="020F0502020204030204" pitchFamily="34" charset="0"/>
              </a:rPr>
              <a:t>Test Time: </a:t>
            </a:r>
            <a:r>
              <a:rPr lang="en-US" altLang="en-US" dirty="0">
                <a:latin typeface="Calibri" panose="020F0502020204030204" pitchFamily="34" charset="0"/>
              </a:rPr>
              <a:t>15-60 seconds</a:t>
            </a:r>
          </a:p>
          <a:p>
            <a:pPr>
              <a:defRPr/>
            </a:pPr>
            <a:r>
              <a:rPr lang="en-US" altLang="en-US" b="1" u="sng" dirty="0">
                <a:latin typeface="Calibri" panose="020F0502020204030204" pitchFamily="34" charset="0"/>
              </a:rPr>
              <a:t>The Analyzer stores</a:t>
            </a:r>
            <a:r>
              <a:rPr lang="en-US" altLang="en-US" dirty="0">
                <a:latin typeface="Calibri" panose="020F0502020204030204" pitchFamily="34" charset="0"/>
              </a:rPr>
              <a:t>: 4000 Patient/Stat Tests, 500 QC Tests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4724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b="1" dirty="0">
                <a:solidFill>
                  <a:srgbClr val="CC0000"/>
                </a:solidFill>
                <a:latin typeface="Calibri" pitchFamily="34" charset="0"/>
              </a:rPr>
              <a:t>NOTE: ONLY HemoCue Microcuvettes should be used in HemoCue Analyzers</a:t>
            </a:r>
          </a:p>
        </p:txBody>
      </p:sp>
    </p:spTree>
    <p:extLst>
      <p:ext uri="{BB962C8B-B14F-4D97-AF65-F5344CB8AC3E}">
        <p14:creationId xmlns:p14="http://schemas.microsoft.com/office/powerpoint/2010/main" val="1578079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HemoCue 201 DM System</a:t>
            </a:r>
          </a:p>
        </p:txBody>
      </p:sp>
      <p:pic>
        <p:nvPicPr>
          <p:cNvPr id="5" name="Picture 4" descr="dm par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676400"/>
            <a:ext cx="3434153" cy="407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57200" y="1582341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b="1" dirty="0">
                <a:latin typeface="Calibri" pitchFamily="34" charset="0"/>
              </a:rPr>
              <a:t>Start the analyzer by pressing the On/Off button. The images will be visible on the display.</a:t>
            </a:r>
          </a:p>
          <a:p>
            <a:endParaRPr lang="en-US" altLang="en-US" b="1" dirty="0">
              <a:latin typeface="Calibri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b="1" dirty="0">
                <a:latin typeface="Calibri" pitchFamily="34" charset="0"/>
              </a:rPr>
              <a:t>All navigation and information handling is performed by pressing the touch buttons on the display. </a:t>
            </a: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</a:rPr>
              <a:t>Do not apply excess pressure.</a:t>
            </a:r>
          </a:p>
          <a:p>
            <a:endParaRPr lang="en-US" altLang="en-US" b="1" dirty="0">
              <a:latin typeface="Calibri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b="1" dirty="0">
                <a:latin typeface="Calibri" pitchFamily="34" charset="0"/>
              </a:rPr>
              <a:t>Activate the display by moving your finger away from the display.</a:t>
            </a:r>
          </a:p>
          <a:p>
            <a:endParaRPr lang="en-US" altLang="en-US" b="1" dirty="0">
              <a:latin typeface="Calibri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b="1" dirty="0">
                <a:latin typeface="Calibri" pitchFamily="34" charset="0"/>
              </a:rPr>
              <a:t>To perform a measurement fill the cuvette with sample and place in the cuvette holder.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2801" y="1143000"/>
            <a:ext cx="2237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u="sng" dirty="0">
                <a:latin typeface="Calibri" pitchFamily="34" charset="0"/>
              </a:rPr>
              <a:t>Front Panel</a:t>
            </a:r>
            <a:endParaRPr lang="en-US" altLang="en-US" sz="2400" u="sng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9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HemoCue 201 DM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9472" y="1219200"/>
            <a:ext cx="2022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u="sng" dirty="0">
                <a:latin typeface="Calibri" pitchFamily="34" charset="0"/>
              </a:rPr>
              <a:t>Back Panel</a:t>
            </a:r>
            <a:endParaRPr lang="en-US" sz="2800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948722" cy="416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08660" y="1893570"/>
            <a:ext cx="3657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latin typeface="Calibri" pitchFamily="34" charset="0"/>
              </a:rPr>
              <a:t>The analyzer can be powered by the rechargeable battery or by a standard electric outlet via an AC outlet.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08660" y="2971800"/>
            <a:ext cx="30638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latin typeface="Calibri" pitchFamily="34" charset="0"/>
              </a:rPr>
              <a:t>The battery life is dependent on the frequency of use of the analyzer, approximately 2 years. Replace the battery if the analyzer fails to operate after you attempt to recharge the battery</a:t>
            </a:r>
            <a:r>
              <a:rPr lang="en-US" altLang="en-US" sz="1600" dirty="0" smtClean="0">
                <a:latin typeface="Calibri" pitchFamily="34" charset="0"/>
              </a:rPr>
              <a:t>.</a:t>
            </a:r>
          </a:p>
          <a:p>
            <a:endParaRPr lang="en-US" altLang="en-US" sz="1600" dirty="0">
              <a:latin typeface="Calibri" pitchFamily="34" charset="0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1600" dirty="0">
                <a:latin typeface="Calibri" pitchFamily="34" charset="0"/>
              </a:rPr>
              <a:t>To remove the battery, press the flap. Carefully loosen the battery and lift it upwards.</a:t>
            </a:r>
          </a:p>
          <a:p>
            <a:endParaRPr lang="en-US" altLang="en-US" sz="1600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981200" y="5913785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 i="1" dirty="0">
                <a:solidFill>
                  <a:srgbClr val="CC0000"/>
                </a:solidFill>
                <a:latin typeface="Calibri" pitchFamily="34" charset="0"/>
              </a:rPr>
              <a:t>Note: Only the HemoCue® 201 DM Battery can be used in the </a:t>
            </a:r>
            <a:r>
              <a:rPr lang="en-US" altLang="en-US" b="1" i="1" dirty="0" smtClean="0">
                <a:solidFill>
                  <a:srgbClr val="CC0000"/>
                </a:solidFill>
                <a:latin typeface="Calibri" pitchFamily="34" charset="0"/>
              </a:rPr>
              <a:t>analyzer</a:t>
            </a:r>
            <a:r>
              <a:rPr lang="en-US" altLang="en-US" b="1" i="1" dirty="0">
                <a:solidFill>
                  <a:srgbClr val="CC0000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605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HemoCue Docking Station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1464359"/>
            <a:ext cx="2907129" cy="310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1600200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en-US" b="1" dirty="0">
                <a:latin typeface="Calibri" pitchFamily="34" charset="0"/>
              </a:rPr>
              <a:t>Allows for the remote transfer of data and management of the analyzers from a central point.</a:t>
            </a:r>
          </a:p>
          <a:p>
            <a:pPr>
              <a:buClr>
                <a:srgbClr val="CC0000"/>
              </a:buClr>
              <a:buFont typeface="Wingdings" pitchFamily="2" charset="2"/>
              <a:buNone/>
            </a:pPr>
            <a:endParaRPr lang="en-US" altLang="en-US" b="1" dirty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b="1" dirty="0">
                <a:latin typeface="Calibri" pitchFamily="34" charset="0"/>
              </a:rPr>
              <a:t>Charges the analyzer battery while it is docked.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3018973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Calibri" pitchFamily="34" charset="0"/>
              </a:rPr>
              <a:t>The combined power-USB signal outlet is not a standard USB port but a special connector that fits the analyzer to the docking station.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09600" y="4038600"/>
            <a:ext cx="43434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b="1" u="sng" dirty="0">
                <a:latin typeface="Century Gothic" pitchFamily="34" charset="0"/>
              </a:rPr>
              <a:t>Docking Station LED Light</a:t>
            </a:r>
          </a:p>
          <a:p>
            <a:pPr algn="ctr"/>
            <a:endParaRPr lang="en-US" altLang="en-US" sz="1600" dirty="0">
              <a:latin typeface="Century Gothic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28600" y="4588371"/>
            <a:ext cx="5638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50000"/>
                </a:schemeClr>
              </a:buClr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669900"/>
                </a:solidFill>
                <a:latin typeface="Calibri" pitchFamily="34" charset="0"/>
              </a:rPr>
              <a:t>GREEN</a:t>
            </a:r>
          </a:p>
          <a:p>
            <a:r>
              <a:rPr lang="en-US" altLang="en-US" i="1" dirty="0">
                <a:latin typeface="Calibri" pitchFamily="34" charset="0"/>
              </a:rPr>
              <a:t>Steady</a:t>
            </a:r>
            <a:r>
              <a:rPr lang="en-US" altLang="en-US" b="1" i="1" dirty="0">
                <a:latin typeface="Calibri" pitchFamily="34" charset="0"/>
              </a:rPr>
              <a:t>: 	</a:t>
            </a:r>
            <a:r>
              <a:rPr lang="en-US" altLang="en-US" i="1" dirty="0">
                <a:latin typeface="Calibri" pitchFamily="34" charset="0"/>
              </a:rPr>
              <a:t>Analyzer battery is fully charged</a:t>
            </a:r>
          </a:p>
          <a:p>
            <a:r>
              <a:rPr lang="en-US" altLang="en-US" i="1" dirty="0">
                <a:latin typeface="Calibri" pitchFamily="34" charset="0"/>
              </a:rPr>
              <a:t>Flashing: Analyzer battery is charging</a:t>
            </a:r>
          </a:p>
          <a:p>
            <a:endParaRPr lang="en-US" altLang="en-US" sz="1600" i="1" dirty="0"/>
          </a:p>
          <a:p>
            <a:pPr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CC0000"/>
                </a:solidFill>
                <a:latin typeface="Calibri" pitchFamily="34" charset="0"/>
              </a:rPr>
              <a:t>RED</a:t>
            </a:r>
          </a:p>
          <a:p>
            <a:pPr>
              <a:buFont typeface="Wingdings" pitchFamily="2" charset="2"/>
              <a:buNone/>
            </a:pPr>
            <a:r>
              <a:rPr lang="en-US" altLang="en-US" i="1" dirty="0">
                <a:latin typeface="Calibri" pitchFamily="34" charset="0"/>
              </a:rPr>
              <a:t>Indicates No Network </a:t>
            </a:r>
            <a:r>
              <a:rPr lang="en-US" altLang="en-US" i="1" dirty="0" smtClean="0">
                <a:latin typeface="Calibri" pitchFamily="34" charset="0"/>
              </a:rPr>
              <a:t>Communication (Only applicable to the HemoCue® Primary Docking Station </a:t>
            </a:r>
            <a:endParaRPr lang="en-US" altLang="en-US" b="1" dirty="0">
              <a:solidFill>
                <a:srgbClr val="CC0000"/>
              </a:solidFill>
              <a:latin typeface="Calibri" pitchFamily="34" charset="0"/>
            </a:endParaRPr>
          </a:p>
          <a:p>
            <a:endParaRPr lang="en-US" altLang="en-US" sz="1600" b="1" dirty="0"/>
          </a:p>
        </p:txBody>
      </p:sp>
      <p:pic>
        <p:nvPicPr>
          <p:cNvPr id="10" name="Picture 8" descr="pds green ligh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9581" y="4876800"/>
            <a:ext cx="3080845" cy="174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141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pds s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81200"/>
            <a:ext cx="2667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pds 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6254" y="2438400"/>
            <a:ext cx="41243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76200" y="1143000"/>
            <a:ext cx="2628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u="sng" dirty="0">
                <a:latin typeface="Calibri" pitchFamily="34" charset="0"/>
              </a:rPr>
              <a:t>LEFT </a:t>
            </a:r>
            <a:r>
              <a:rPr lang="en-US" altLang="en-US" sz="2000" b="1" u="sng" dirty="0" smtClean="0">
                <a:latin typeface="Calibri" pitchFamily="34" charset="0"/>
              </a:rPr>
              <a:t>SIDE: </a:t>
            </a:r>
          </a:p>
          <a:p>
            <a:pPr algn="ctr"/>
            <a:r>
              <a:rPr lang="en-US" altLang="en-US" sz="2000" b="1" u="sng" dirty="0" smtClean="0">
                <a:latin typeface="Calibri" pitchFamily="34" charset="0"/>
              </a:rPr>
              <a:t>DOCKING STATION</a:t>
            </a:r>
            <a:endParaRPr lang="en-US" altLang="en-US" sz="2000" b="1" u="sng" dirty="0">
              <a:latin typeface="Calibri" pitchFamily="34" charset="0"/>
            </a:endParaRP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76200" y="4038600"/>
            <a:ext cx="3124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The power inlet for the AC Adapter is located here.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4983480" y="1143000"/>
            <a:ext cx="3505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u="sng" dirty="0">
                <a:latin typeface="Calibri" pitchFamily="34" charset="0"/>
              </a:rPr>
              <a:t>BACK </a:t>
            </a:r>
            <a:r>
              <a:rPr lang="en-US" altLang="en-US" sz="2000" b="1" u="sng" dirty="0" smtClean="0">
                <a:latin typeface="Calibri" pitchFamily="34" charset="0"/>
              </a:rPr>
              <a:t>PANEL:</a:t>
            </a:r>
          </a:p>
          <a:p>
            <a:pPr algn="ctr"/>
            <a:r>
              <a:rPr lang="en-US" altLang="en-US" sz="2000" b="1" u="sng" dirty="0" smtClean="0">
                <a:latin typeface="Calibri" pitchFamily="34" charset="0"/>
              </a:rPr>
              <a:t>DOCKING STATION</a:t>
            </a:r>
            <a:endParaRPr lang="en-US" altLang="en-US" sz="2000" b="1" u="sng" dirty="0">
              <a:latin typeface="Calibri" pitchFamily="34" charset="0"/>
            </a:endParaRP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4359590" y="3733800"/>
            <a:ext cx="472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600" dirty="0">
                <a:latin typeface="Calibri" pitchFamily="34" charset="0"/>
              </a:rPr>
              <a:t>T</a:t>
            </a:r>
            <a:r>
              <a:rPr lang="en-US" altLang="en-US" sz="1600" dirty="0" smtClean="0">
                <a:latin typeface="Calibri" pitchFamily="34" charset="0"/>
              </a:rPr>
              <a:t>he </a:t>
            </a:r>
            <a:r>
              <a:rPr lang="en-US" altLang="en-US" sz="1600" dirty="0">
                <a:latin typeface="Calibri" pitchFamily="34" charset="0"/>
              </a:rPr>
              <a:t>USB port for setting up the HemoCue® Primary Docking Station and the Network port for data communication via a LAN is located. 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620000" cy="715962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HemoCue 201 DM System</a:t>
            </a:r>
          </a:p>
        </p:txBody>
      </p:sp>
    </p:spTree>
    <p:extLst>
      <p:ext uri="{BB962C8B-B14F-4D97-AF65-F5344CB8AC3E}">
        <p14:creationId xmlns:p14="http://schemas.microsoft.com/office/powerpoint/2010/main" val="37004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9" descr="cuvette lab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895600"/>
            <a:ext cx="4087813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477000" cy="5635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HemoCue </a:t>
            </a:r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Microcuvettes</a:t>
            </a:r>
          </a:p>
        </p:txBody>
      </p:sp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609600" y="1295400"/>
            <a:ext cx="5715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1" u="sng" dirty="0">
                <a:latin typeface="Calibri" pitchFamily="34" charset="0"/>
              </a:rPr>
              <a:t>The HemoCue </a:t>
            </a:r>
            <a:r>
              <a:rPr lang="en-US" altLang="en-US" sz="2000" b="1" u="sng" dirty="0" smtClean="0">
                <a:latin typeface="Calibri" pitchFamily="34" charset="0"/>
              </a:rPr>
              <a:t>Technique: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 smtClean="0">
                <a:latin typeface="Calibri" pitchFamily="34" charset="0"/>
              </a:rPr>
              <a:t>Based </a:t>
            </a:r>
            <a:r>
              <a:rPr lang="en-US" altLang="en-US" sz="2000" b="1" dirty="0">
                <a:latin typeface="Calibri" pitchFamily="34" charset="0"/>
              </a:rPr>
              <a:t>on an optical </a:t>
            </a:r>
            <a:r>
              <a:rPr lang="en-US" altLang="en-US" sz="2000" b="1" dirty="0" smtClean="0">
                <a:latin typeface="Calibri" pitchFamily="34" charset="0"/>
              </a:rPr>
              <a:t>measuring microcuvette </a:t>
            </a:r>
            <a:r>
              <a:rPr lang="en-US" altLang="en-US" sz="2000" b="1" dirty="0">
                <a:latin typeface="Calibri" pitchFamily="34" charset="0"/>
              </a:rPr>
              <a:t>of a small volume and a short light path.  </a:t>
            </a:r>
            <a:endParaRPr lang="en-US" altLang="en-US" sz="2000" b="1" dirty="0" smtClean="0">
              <a:latin typeface="Calibri" pitchFamily="34" charset="0"/>
            </a:endParaRPr>
          </a:p>
          <a:p>
            <a:endParaRPr lang="en-US" altLang="en-US" sz="2000" b="1" dirty="0" smtClean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000" b="1" dirty="0" smtClean="0">
                <a:latin typeface="Calibri" pitchFamily="34" charset="0"/>
              </a:rPr>
              <a:t>Makes </a:t>
            </a:r>
            <a:r>
              <a:rPr lang="en-US" altLang="en-US" sz="2000" b="1" dirty="0">
                <a:latin typeface="Calibri" pitchFamily="34" charset="0"/>
              </a:rPr>
              <a:t>it possible to sample the blood, mix and chemically react it with the reagents within the same cuvette that is used for measurements.</a:t>
            </a: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487680" y="5322888"/>
            <a:ext cx="5791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000" b="1" dirty="0">
                <a:latin typeface="Calibri" pitchFamily="34" charset="0"/>
              </a:rPr>
              <a:t>The </a:t>
            </a:r>
            <a:r>
              <a:rPr lang="en-US" altLang="en-US" sz="2000" b="1" dirty="0" smtClean="0">
                <a:latin typeface="Calibri" pitchFamily="34" charset="0"/>
              </a:rPr>
              <a:t>microcuvette </a:t>
            </a:r>
            <a:r>
              <a:rPr lang="en-US" altLang="en-US" sz="2000" b="1" dirty="0">
                <a:latin typeface="Calibri" pitchFamily="34" charset="0"/>
              </a:rPr>
              <a:t>is made of polystyrene.  Light passes through the wall of the optical eye to allow a photometric determination in undiluted blood.</a:t>
            </a:r>
          </a:p>
        </p:txBody>
      </p:sp>
      <p:pic>
        <p:nvPicPr>
          <p:cNvPr id="24581" name="Picture 10" descr="cuvette wblo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8880" y="1325880"/>
            <a:ext cx="266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4860" y="3572649"/>
            <a:ext cx="2109520" cy="16110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2590800" y="4007247"/>
            <a:ext cx="2209800" cy="215106"/>
          </a:xfrm>
          <a:prstGeom prst="line">
            <a:avLst/>
          </a:prstGeom>
          <a:ln w="12700">
            <a:solidFill>
              <a:srgbClr val="FFFF00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2362200" y="4114800"/>
            <a:ext cx="2362200" cy="762000"/>
          </a:xfrm>
          <a:prstGeom prst="line">
            <a:avLst/>
          </a:prstGeom>
          <a:ln w="12700">
            <a:solidFill>
              <a:schemeClr val="tx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514600" y="4114800"/>
            <a:ext cx="2209800" cy="304801"/>
          </a:xfrm>
          <a:prstGeom prst="line">
            <a:avLst/>
          </a:prstGeom>
          <a:ln>
            <a:solidFill>
              <a:srgbClr val="FF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743200" y="4267200"/>
            <a:ext cx="1981200" cy="152400"/>
          </a:xfrm>
          <a:prstGeom prst="line">
            <a:avLst/>
          </a:prstGeom>
          <a:ln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6550</TotalTime>
  <Words>2139</Words>
  <Application>Microsoft Office PowerPoint</Application>
  <PresentationFormat>On-screen Show (4:3)</PresentationFormat>
  <Paragraphs>318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Default Design</vt:lpstr>
      <vt:lpstr>1_Office Theme</vt:lpstr>
      <vt:lpstr>HemoCue 201 DM System Operator Training</vt:lpstr>
      <vt:lpstr>Training Outline</vt:lpstr>
      <vt:lpstr>HemoCue 201 DM System</vt:lpstr>
      <vt:lpstr>HemoCue 201 DM System</vt:lpstr>
      <vt:lpstr>HemoCue 201 DM System</vt:lpstr>
      <vt:lpstr>HemoCue 201 DM System</vt:lpstr>
      <vt:lpstr>HemoCue Docking Station</vt:lpstr>
      <vt:lpstr>HemoCue 201 DM System</vt:lpstr>
      <vt:lpstr>HemoCue Microcuvettes</vt:lpstr>
      <vt:lpstr>HemoCue 201 DM System</vt:lpstr>
      <vt:lpstr>PowerPoint Presentation</vt:lpstr>
      <vt:lpstr>HemoCue 201 DM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Proficiency Testing</vt:lpstr>
      <vt:lpstr>Competency Assessment</vt:lpstr>
      <vt:lpstr>Problems</vt:lpstr>
    </vt:vector>
  </TitlesOfParts>
  <Company>HemoCue,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 style</dc:title>
  <dc:creator>rxhaggr</dc:creator>
  <cp:lastModifiedBy>brenda.arnett</cp:lastModifiedBy>
  <cp:revision>197</cp:revision>
  <dcterms:created xsi:type="dcterms:W3CDTF">2007-05-30T17:21:28Z</dcterms:created>
  <dcterms:modified xsi:type="dcterms:W3CDTF">2015-03-23T18:17:34Z</dcterms:modified>
</cp:coreProperties>
</file>