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2.jpg" ContentType="image/jpg"/>
  <Override PartName="/ppt/media/image14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6"/>
  </p:notesMasterIdLst>
  <p:handoutMasterIdLst>
    <p:handoutMasterId r:id="rId47"/>
  </p:handoutMasterIdLst>
  <p:sldIdLst>
    <p:sldId id="285" r:id="rId5"/>
    <p:sldId id="257" r:id="rId6"/>
    <p:sldId id="317" r:id="rId7"/>
    <p:sldId id="318" r:id="rId8"/>
    <p:sldId id="319" r:id="rId9"/>
    <p:sldId id="320" r:id="rId10"/>
    <p:sldId id="322" r:id="rId11"/>
    <p:sldId id="321" r:id="rId12"/>
    <p:sldId id="323" r:id="rId13"/>
    <p:sldId id="325" r:id="rId14"/>
    <p:sldId id="324" r:id="rId15"/>
    <p:sldId id="327" r:id="rId16"/>
    <p:sldId id="326" r:id="rId17"/>
    <p:sldId id="328" r:id="rId18"/>
    <p:sldId id="330" r:id="rId19"/>
    <p:sldId id="329" r:id="rId20"/>
    <p:sldId id="332" r:id="rId21"/>
    <p:sldId id="331" r:id="rId22"/>
    <p:sldId id="335" r:id="rId23"/>
    <p:sldId id="336" r:id="rId24"/>
    <p:sldId id="339" r:id="rId25"/>
    <p:sldId id="338" r:id="rId26"/>
    <p:sldId id="337" r:id="rId27"/>
    <p:sldId id="273" r:id="rId28"/>
    <p:sldId id="274" r:id="rId29"/>
    <p:sldId id="333" r:id="rId30"/>
    <p:sldId id="341" r:id="rId31"/>
    <p:sldId id="342" r:id="rId32"/>
    <p:sldId id="340" r:id="rId33"/>
    <p:sldId id="343" r:id="rId34"/>
    <p:sldId id="344" r:id="rId35"/>
    <p:sldId id="345" r:id="rId36"/>
    <p:sldId id="346" r:id="rId37"/>
    <p:sldId id="348" r:id="rId38"/>
    <p:sldId id="347" r:id="rId39"/>
    <p:sldId id="349" r:id="rId40"/>
    <p:sldId id="282" r:id="rId41"/>
    <p:sldId id="350" r:id="rId42"/>
    <p:sldId id="313" r:id="rId43"/>
    <p:sldId id="316" r:id="rId44"/>
    <p:sldId id="286" r:id="rId45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3997" autoAdjust="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56DCF-09BB-4AD8-ACD6-2793B084080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752B2-9D0D-4319-9905-82228387D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75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887DC4C-1E43-44A3-B236-1D4428D287A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CB6570D-993B-4DA2-97C1-966ECE270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95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56F969-478A-AC47-B968-0DF1E7377702}" type="slidenum">
              <a:rPr lang="en-US"/>
              <a:pPr/>
              <a:t>37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29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780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FE3D5EDD-5BCB-4ACC-92B9-91287561E233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3096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780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BEC8EA70-7F4A-4F14-9495-541D36378696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5912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 eaLnBrk="0" hangingPunct="0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eaLnBrk="0" hangingPunct="0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 eaLnBrk="0" hangingPunct="0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543CB58-2171-417E-9508-C90178B95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8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F720F5CA-7A6D-48E4-BDDE-443E65445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59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1" descr="Background_Grid_Large[1]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13" descr="Army_Medicine_Logo_2012_Vertical_Large_V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762000"/>
            <a:ext cx="49911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10135ACF-516B-4148-9B71-DCAC54E18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91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PT SubPages Header-0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33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DE0C8039-9F97-4460-BB5F-59850CDAF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6588125" y="6589713"/>
            <a:ext cx="11779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6" tIns="45708" rIns="91416" bIns="45708"/>
          <a:lstStyle>
            <a:lvl1pPr algn="r">
              <a:defRPr sz="1100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Slide </a:t>
            </a:r>
            <a:fld id="{71D148F3-E35A-4C9D-ADF4-4902DDB8C609}" type="slidenum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dirty="0" smtClean="0">
                <a:solidFill>
                  <a:prstClr val="black"/>
                </a:solidFill>
                <a:latin typeface="Calibri"/>
              </a:rPr>
              <a:t> of 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2" name="Rectangle 29"/>
          <p:cNvSpPr>
            <a:spLocks noChangeArrowheads="1"/>
          </p:cNvSpPr>
          <p:nvPr/>
        </p:nvSpPr>
        <p:spPr bwMode="auto">
          <a:xfrm>
            <a:off x="1588" y="6637338"/>
            <a:ext cx="28543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800" b="1">
                <a:solidFill>
                  <a:srgbClr val="000000"/>
                </a:solidFill>
                <a:latin typeface="Calibri" pitchFamily="34" charset="0"/>
              </a:rPr>
              <a:t>Name/Office Symbol/(703) XXX-XXX (DSN XXX) / email address</a:t>
            </a:r>
          </a:p>
        </p:txBody>
      </p:sp>
      <p:pic>
        <p:nvPicPr>
          <p:cNvPr id="103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/>
          <a:stretch>
            <a:fillRect/>
          </a:stretch>
        </p:blipFill>
        <p:spPr bwMode="auto">
          <a:xfrm>
            <a:off x="0" y="6650038"/>
            <a:ext cx="9144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4" name="Group 15"/>
          <p:cNvGrpSpPr>
            <a:grpSpLocks/>
          </p:cNvGrpSpPr>
          <p:nvPr/>
        </p:nvGrpSpPr>
        <p:grpSpPr bwMode="auto">
          <a:xfrm>
            <a:off x="8153400" y="76200"/>
            <a:ext cx="914400" cy="914400"/>
            <a:chOff x="5410200" y="5029200"/>
            <a:chExt cx="1219200" cy="1219200"/>
          </a:xfrm>
        </p:grpSpPr>
        <p:sp>
          <p:nvSpPr>
            <p:cNvPr id="1036" name="Oval 3"/>
            <p:cNvSpPr>
              <a:spLocks noChangeArrowheads="1"/>
            </p:cNvSpPr>
            <p:nvPr/>
          </p:nvSpPr>
          <p:spPr bwMode="auto">
            <a:xfrm>
              <a:off x="5441951" y="5069417"/>
              <a:ext cx="1178983" cy="1121833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037" name="Picture 4" descr="1_Logo PM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2" t="5556" b="5556"/>
            <a:stretch>
              <a:fillRect/>
            </a:stretch>
          </p:blipFill>
          <p:spPr bwMode="auto">
            <a:xfrm>
              <a:off x="5410200" y="5029200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5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274638"/>
            <a:ext cx="76200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83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78003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8003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8003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8003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8003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78003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78003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78003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78003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67000"/>
            <a:ext cx="2881165" cy="3130977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2895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dirty="0" smtClean="0"/>
              <a:t>Point of Care Testing:</a:t>
            </a:r>
            <a:br>
              <a:rPr lang="en-US" altLang="en-US" sz="4000" dirty="0" smtClean="0"/>
            </a:br>
            <a:r>
              <a:rPr lang="en-US" sz="4000" dirty="0" smtClean="0"/>
              <a:t>Nova Stat Strip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Glucose Meter</a:t>
            </a:r>
            <a:endParaRPr lang="en-US" altLang="en-US" sz="4000" dirty="0" smtClean="0"/>
          </a:p>
        </p:txBody>
      </p:sp>
      <p:pic>
        <p:nvPicPr>
          <p:cNvPr id="6147" name="Picture 9" descr="PPT Cover Heade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 descr="Army Medicine PowerPoint Cover Foo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5713"/>
            <a:ext cx="9144000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6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Nova Stat Strips®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Once </a:t>
            </a:r>
            <a:r>
              <a:rPr lang="en-US" sz="2800" spc="-5" dirty="0"/>
              <a:t>opened, </a:t>
            </a:r>
            <a:r>
              <a:rPr lang="en-US" sz="2800" spc="-25" dirty="0"/>
              <a:t>test </a:t>
            </a:r>
            <a:r>
              <a:rPr lang="en-US" sz="2800" spc="-15" dirty="0"/>
              <a:t>strips are </a:t>
            </a:r>
            <a:r>
              <a:rPr lang="en-US" sz="2800" spc="-5" dirty="0"/>
              <a:t>good </a:t>
            </a:r>
            <a:r>
              <a:rPr lang="en-US" sz="2800" spc="-25" dirty="0"/>
              <a:t>for </a:t>
            </a:r>
            <a:r>
              <a:rPr lang="en-US" sz="2800" spc="-5" dirty="0"/>
              <a:t>180 </a:t>
            </a:r>
            <a:r>
              <a:rPr lang="en-US" sz="2800" spc="-25" dirty="0"/>
              <a:t>days  </a:t>
            </a:r>
            <a:r>
              <a:rPr lang="en-US" sz="2800" spc="-5" dirty="0"/>
              <a:t>(6 </a:t>
            </a:r>
            <a:r>
              <a:rPr lang="en-US" sz="2800" spc="-10" dirty="0"/>
              <a:t>months </a:t>
            </a:r>
            <a:r>
              <a:rPr lang="en-US" sz="2800" spc="-5" dirty="0"/>
              <a:t>minus </a:t>
            </a:r>
            <a:r>
              <a:rPr lang="en-US" sz="2800" dirty="0"/>
              <a:t>4 </a:t>
            </a:r>
            <a:r>
              <a:rPr lang="en-US" sz="2800" spc="-20" dirty="0"/>
              <a:t>days) </a:t>
            </a:r>
            <a:r>
              <a:rPr lang="en-US" sz="2800" dirty="0"/>
              <a:t>or </a:t>
            </a:r>
            <a:r>
              <a:rPr lang="en-US" sz="2800" spc="-15" dirty="0"/>
              <a:t>manufacturer’s  expiration</a:t>
            </a:r>
            <a:r>
              <a:rPr lang="en-US" sz="2800" spc="-80" dirty="0"/>
              <a:t> </a:t>
            </a:r>
            <a:r>
              <a:rPr lang="en-US" sz="2800" spc="-30" dirty="0"/>
              <a:t>date</a:t>
            </a:r>
            <a:endParaRPr lang="en-US" sz="2800" dirty="0"/>
          </a:p>
          <a:p>
            <a:r>
              <a:rPr lang="en-US" sz="2800" dirty="0" smtClean="0"/>
              <a:t>Store at room temperature and tightly cap as these strips are sensitive to both light and moisture.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10</a:t>
            </a:fld>
            <a:r>
              <a:rPr lang="en-US" smtClean="0"/>
              <a:t> </a:t>
            </a:r>
            <a:endParaRPr lang="en-US"/>
          </a:p>
        </p:txBody>
      </p:sp>
      <p:sp>
        <p:nvSpPr>
          <p:cNvPr id="5" name="object 10"/>
          <p:cNvSpPr/>
          <p:nvPr/>
        </p:nvSpPr>
        <p:spPr>
          <a:xfrm>
            <a:off x="2753334" y="3763108"/>
            <a:ext cx="3799866" cy="266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919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Solutions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opened, control solutions are good for 3 months or until expiration date on the vial.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11</a:t>
            </a:fld>
            <a:r>
              <a:rPr lang="en-US" smtClean="0"/>
              <a:t> </a:t>
            </a:r>
            <a:endParaRPr lang="en-US"/>
          </a:p>
        </p:txBody>
      </p:sp>
      <p:sp>
        <p:nvSpPr>
          <p:cNvPr id="5" name="object 6"/>
          <p:cNvSpPr/>
          <p:nvPr/>
        </p:nvSpPr>
        <p:spPr>
          <a:xfrm>
            <a:off x="2590800" y="2667000"/>
            <a:ext cx="4343353" cy="32574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870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Specimen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marR="404495" lvl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2800" dirty="0" smtClean="0"/>
              <a:t>Capillary, venous, neonatal (including cord blood, and arterial whole </a:t>
            </a:r>
            <a:r>
              <a:rPr lang="en-US" sz="2800" spc="-5" dirty="0">
                <a:solidFill>
                  <a:prstClr val="black"/>
                </a:solidFill>
              </a:rPr>
              <a:t>blood specimens  </a:t>
            </a:r>
            <a:r>
              <a:rPr lang="en-US" sz="2800" spc="-20" dirty="0">
                <a:solidFill>
                  <a:prstClr val="black"/>
                </a:solidFill>
              </a:rPr>
              <a:t>may </a:t>
            </a:r>
            <a:r>
              <a:rPr lang="en-US" sz="2800" spc="-5" dirty="0">
                <a:solidFill>
                  <a:prstClr val="black"/>
                </a:solidFill>
              </a:rPr>
              <a:t>be</a:t>
            </a:r>
            <a:r>
              <a:rPr lang="en-US" sz="2800" spc="-55" dirty="0">
                <a:solidFill>
                  <a:prstClr val="black"/>
                </a:solidFill>
              </a:rPr>
              <a:t> </a:t>
            </a:r>
            <a:r>
              <a:rPr lang="en-US" sz="2800" spc="-5" dirty="0">
                <a:solidFill>
                  <a:prstClr val="black"/>
                </a:solidFill>
              </a:rPr>
              <a:t>used</a:t>
            </a:r>
            <a:endParaRPr lang="en-US" sz="2800" dirty="0">
              <a:solidFill>
                <a:prstClr val="black"/>
              </a:solidFill>
            </a:endParaRPr>
          </a:p>
          <a:p>
            <a:pPr marL="355600" marR="5080" lvl="0" eaLnBrk="1" fontAlgn="auto" hangingPunct="1">
              <a:spcBef>
                <a:spcPts val="765"/>
              </a:spcBef>
              <a:spcAft>
                <a:spcPts val="0"/>
              </a:spcAft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2800" spc="-10" dirty="0">
                <a:solidFill>
                  <a:prstClr val="black"/>
                </a:solidFill>
              </a:rPr>
              <a:t>Remember </a:t>
            </a:r>
            <a:r>
              <a:rPr lang="en-US" sz="2800" spc="-25" dirty="0">
                <a:solidFill>
                  <a:prstClr val="black"/>
                </a:solidFill>
              </a:rPr>
              <a:t>to </a:t>
            </a:r>
            <a:r>
              <a:rPr lang="en-US" sz="2800" spc="-5" dirty="0">
                <a:solidFill>
                  <a:prstClr val="black"/>
                </a:solidFill>
              </a:rPr>
              <a:t>use </a:t>
            </a:r>
            <a:r>
              <a:rPr lang="en-US" sz="2800" spc="-15" dirty="0">
                <a:solidFill>
                  <a:prstClr val="black"/>
                </a:solidFill>
              </a:rPr>
              <a:t>Standard </a:t>
            </a:r>
            <a:r>
              <a:rPr lang="en-US" sz="2800" spc="-10" dirty="0">
                <a:solidFill>
                  <a:prstClr val="black"/>
                </a:solidFill>
              </a:rPr>
              <a:t>Precautions </a:t>
            </a:r>
            <a:r>
              <a:rPr lang="en-US" sz="2800" dirty="0">
                <a:solidFill>
                  <a:prstClr val="black"/>
                </a:solidFill>
              </a:rPr>
              <a:t>when  </a:t>
            </a:r>
            <a:r>
              <a:rPr lang="en-US" sz="2800" spc="-10" dirty="0">
                <a:solidFill>
                  <a:prstClr val="black"/>
                </a:solidFill>
              </a:rPr>
              <a:t>obtaining </a:t>
            </a:r>
            <a:r>
              <a:rPr lang="en-US" sz="2800" spc="-5" dirty="0">
                <a:solidFill>
                  <a:prstClr val="black"/>
                </a:solidFill>
              </a:rPr>
              <a:t>blood samples and </a:t>
            </a:r>
            <a:r>
              <a:rPr lang="en-US" sz="2800" spc="-10" dirty="0">
                <a:solidFill>
                  <a:prstClr val="black"/>
                </a:solidFill>
              </a:rPr>
              <a:t>performing  patient</a:t>
            </a:r>
            <a:r>
              <a:rPr lang="en-US" sz="2800" spc="-70" dirty="0">
                <a:solidFill>
                  <a:prstClr val="black"/>
                </a:solidFill>
              </a:rPr>
              <a:t> </a:t>
            </a:r>
            <a:r>
              <a:rPr lang="en-US" sz="2800" spc="-15" dirty="0">
                <a:solidFill>
                  <a:prstClr val="black"/>
                </a:solidFill>
              </a:rPr>
              <a:t>testing</a:t>
            </a:r>
            <a:endParaRPr lang="en-US" sz="28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12</a:t>
            </a:fld>
            <a:r>
              <a:rPr lang="en-US" smtClean="0"/>
              <a:t> </a:t>
            </a:r>
            <a:endParaRPr lang="en-US"/>
          </a:p>
        </p:txBody>
      </p:sp>
      <p:sp>
        <p:nvSpPr>
          <p:cNvPr id="5" name="object 4"/>
          <p:cNvSpPr/>
          <p:nvPr/>
        </p:nvSpPr>
        <p:spPr>
          <a:xfrm>
            <a:off x="2743200" y="4158278"/>
            <a:ext cx="3505115" cy="2209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66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620000" cy="990600"/>
          </a:xfrm>
        </p:spPr>
        <p:txBody>
          <a:bodyPr/>
          <a:lstStyle/>
          <a:p>
            <a:r>
              <a:rPr lang="en-US" sz="2800" dirty="0" smtClean="0"/>
              <a:t>Capillary Blood Collection </a:t>
            </a:r>
            <a:br>
              <a:rPr lang="en-US" sz="2800" dirty="0" smtClean="0"/>
            </a:br>
            <a:r>
              <a:rPr lang="en-US" sz="2800" dirty="0" smtClean="0"/>
              <a:t>(Finger stick/Heel Stick)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marR="5080" lvl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2800" spc="-10" dirty="0">
                <a:solidFill>
                  <a:prstClr val="black"/>
                </a:solidFill>
                <a:latin typeface="Calibri"/>
                <a:cs typeface="Calibri"/>
              </a:rPr>
              <a:t>(</a:t>
            </a:r>
            <a:r>
              <a:rPr lang="en-US" sz="2800" b="1" spc="-10" dirty="0">
                <a:solidFill>
                  <a:prstClr val="black"/>
                </a:solidFill>
                <a:latin typeface="Calibri"/>
                <a:cs typeface="Calibri"/>
              </a:rPr>
              <a:t>Important: only </a:t>
            </a:r>
            <a:r>
              <a:rPr lang="en-US" sz="2800" b="1" spc="-15" dirty="0">
                <a:solidFill>
                  <a:prstClr val="black"/>
                </a:solidFill>
                <a:latin typeface="Calibri"/>
                <a:cs typeface="Calibri"/>
              </a:rPr>
              <a:t>trained </a:t>
            </a:r>
            <a:r>
              <a:rPr lang="en-US" sz="2800" b="1" spc="-20" dirty="0">
                <a:solidFill>
                  <a:prstClr val="black"/>
                </a:solidFill>
                <a:latin typeface="Calibri"/>
                <a:cs typeface="Calibri"/>
              </a:rPr>
              <a:t>staff may </a:t>
            </a:r>
            <a:r>
              <a:rPr lang="en-US" sz="2800" b="1" spc="-5" dirty="0">
                <a:solidFill>
                  <a:prstClr val="black"/>
                </a:solidFill>
                <a:latin typeface="Calibri"/>
                <a:cs typeface="Calibri"/>
              </a:rPr>
              <a:t>use the </a:t>
            </a:r>
            <a:r>
              <a:rPr lang="en-US" sz="2800" b="1" spc="-10" dirty="0">
                <a:solidFill>
                  <a:prstClr val="black"/>
                </a:solidFill>
                <a:latin typeface="Calibri"/>
                <a:cs typeface="Calibri"/>
              </a:rPr>
              <a:t>glucose  </a:t>
            </a:r>
            <a:r>
              <a:rPr lang="en-US" sz="2800" b="1" spc="-20" dirty="0">
                <a:solidFill>
                  <a:prstClr val="black"/>
                </a:solidFill>
                <a:latin typeface="Calibri"/>
                <a:cs typeface="Calibri"/>
              </a:rPr>
              <a:t>meters. </a:t>
            </a:r>
            <a:r>
              <a:rPr lang="en-US" sz="2800" b="1" spc="-5" dirty="0">
                <a:solidFill>
                  <a:prstClr val="black"/>
                </a:solidFill>
                <a:latin typeface="Calibri"/>
                <a:cs typeface="Calibri"/>
              </a:rPr>
              <a:t>Access </a:t>
            </a:r>
            <a:r>
              <a:rPr lang="en-US" sz="2800" b="1" spc="-15" dirty="0">
                <a:solidFill>
                  <a:prstClr val="black"/>
                </a:solidFill>
                <a:latin typeface="Calibri"/>
                <a:cs typeface="Calibri"/>
              </a:rPr>
              <a:t>to </a:t>
            </a:r>
            <a:r>
              <a:rPr lang="en-US" sz="2800" b="1" spc="-5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lang="en-US" sz="2800" b="1" spc="-20" dirty="0">
                <a:solidFill>
                  <a:prstClr val="black"/>
                </a:solidFill>
                <a:latin typeface="Calibri"/>
                <a:cs typeface="Calibri"/>
              </a:rPr>
              <a:t>meter </a:t>
            </a:r>
            <a:r>
              <a:rPr lang="en-US" sz="2800" b="1" spc="-5" dirty="0">
                <a:solidFill>
                  <a:prstClr val="black"/>
                </a:solidFill>
                <a:latin typeface="Calibri"/>
                <a:cs typeface="Calibri"/>
              </a:rPr>
              <a:t>is </a:t>
            </a:r>
            <a:r>
              <a:rPr lang="en-US" sz="2800" b="1" spc="-10" dirty="0">
                <a:solidFill>
                  <a:prstClr val="black"/>
                </a:solidFill>
                <a:latin typeface="Calibri"/>
                <a:cs typeface="Calibri"/>
              </a:rPr>
              <a:t>by scanning personal  </a:t>
            </a:r>
            <a:r>
              <a:rPr lang="en-US" sz="2800" b="1" spc="-45" dirty="0">
                <a:solidFill>
                  <a:prstClr val="black"/>
                </a:solidFill>
                <a:latin typeface="Calibri"/>
                <a:cs typeface="Calibri"/>
              </a:rPr>
              <a:t>Trust </a:t>
            </a:r>
            <a:r>
              <a:rPr lang="en-US" sz="2800" b="1" spc="-5" dirty="0">
                <a:solidFill>
                  <a:prstClr val="black"/>
                </a:solidFill>
                <a:latin typeface="Calibri"/>
                <a:cs typeface="Calibri"/>
              </a:rPr>
              <a:t>ID </a:t>
            </a:r>
            <a:r>
              <a:rPr lang="en-US" sz="2800" b="1" spc="-15" dirty="0">
                <a:solidFill>
                  <a:prstClr val="black"/>
                </a:solidFill>
                <a:latin typeface="Calibri"/>
                <a:cs typeface="Calibri"/>
              </a:rPr>
              <a:t>badge. </a:t>
            </a:r>
            <a:r>
              <a:rPr lang="en-US" sz="2800" b="1" spc="-5" dirty="0">
                <a:solidFill>
                  <a:prstClr val="black"/>
                </a:solidFill>
                <a:latin typeface="Calibri"/>
                <a:cs typeface="Calibri"/>
              </a:rPr>
              <a:t>Use of someone </a:t>
            </a:r>
            <a:r>
              <a:rPr lang="en-US" sz="2800" b="1" spc="-35" dirty="0">
                <a:solidFill>
                  <a:prstClr val="black"/>
                </a:solidFill>
                <a:latin typeface="Calibri"/>
                <a:cs typeface="Calibri"/>
              </a:rPr>
              <a:t>else’s </a:t>
            </a:r>
            <a:r>
              <a:rPr lang="en-US" sz="2800" b="1" spc="-15" dirty="0">
                <a:solidFill>
                  <a:prstClr val="black"/>
                </a:solidFill>
                <a:latin typeface="Calibri"/>
                <a:cs typeface="Calibri"/>
              </a:rPr>
              <a:t>badge </a:t>
            </a:r>
            <a:r>
              <a:rPr lang="en-US" sz="2800" b="1" spc="-20" dirty="0">
                <a:solidFill>
                  <a:prstClr val="black"/>
                </a:solidFill>
                <a:latin typeface="Calibri"/>
                <a:cs typeface="Calibri"/>
              </a:rPr>
              <a:t>may  </a:t>
            </a:r>
            <a:r>
              <a:rPr lang="en-US" sz="2800" b="1" spc="-10" dirty="0">
                <a:solidFill>
                  <a:prstClr val="black"/>
                </a:solidFill>
                <a:latin typeface="Calibri"/>
                <a:cs typeface="Calibri"/>
              </a:rPr>
              <a:t>result </a:t>
            </a:r>
            <a:r>
              <a:rPr lang="en-US" sz="2800" b="1" spc="-5" dirty="0">
                <a:solidFill>
                  <a:prstClr val="black"/>
                </a:solidFill>
                <a:latin typeface="Calibri"/>
                <a:cs typeface="Calibri"/>
              </a:rPr>
              <a:t>in disciplinary</a:t>
            </a:r>
            <a:r>
              <a:rPr lang="en-US" sz="2800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z="2800" b="1" spc="-5" dirty="0">
                <a:solidFill>
                  <a:prstClr val="black"/>
                </a:solidFill>
                <a:latin typeface="Calibri"/>
                <a:cs typeface="Calibri"/>
              </a:rPr>
              <a:t>action)</a:t>
            </a:r>
            <a:endParaRPr lang="en-US" sz="2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lvl="0" eaLnBrk="1" fontAlgn="auto" hangingPunct="1">
              <a:spcBef>
                <a:spcPts val="670"/>
              </a:spcBef>
              <a:spcAft>
                <a:spcPts val="0"/>
              </a:spcAft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2800" spc="-30" dirty="0">
                <a:solidFill>
                  <a:prstClr val="black"/>
                </a:solidFill>
                <a:latin typeface="Calibri"/>
                <a:cs typeface="Calibri"/>
              </a:rPr>
              <a:t>Verify </a:t>
            </a:r>
            <a:r>
              <a:rPr lang="en-US" sz="2800" spc="-5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lang="en-US" sz="2800" spc="-20" dirty="0">
                <a:solidFill>
                  <a:prstClr val="black"/>
                </a:solidFill>
                <a:latin typeface="Calibri"/>
                <a:cs typeface="Calibri"/>
              </a:rPr>
              <a:t>patient’s </a:t>
            </a:r>
            <a:r>
              <a:rPr lang="en-US" sz="2800" spc="-5" dirty="0">
                <a:solidFill>
                  <a:prstClr val="black"/>
                </a:solidFill>
                <a:latin typeface="Calibri"/>
                <a:cs typeface="Calibri"/>
              </a:rPr>
              <a:t>ID with 2 </a:t>
            </a:r>
            <a:r>
              <a:rPr lang="en-US" sz="2800" spc="-10" dirty="0">
                <a:solidFill>
                  <a:prstClr val="black"/>
                </a:solidFill>
                <a:latin typeface="Calibri"/>
                <a:cs typeface="Calibri"/>
              </a:rPr>
              <a:t>unique</a:t>
            </a:r>
            <a:r>
              <a:rPr lang="en-US" sz="2800" spc="1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z="2800" spc="-15" dirty="0">
                <a:solidFill>
                  <a:prstClr val="black"/>
                </a:solidFill>
                <a:latin typeface="Calibri"/>
                <a:cs typeface="Calibri"/>
              </a:rPr>
              <a:t>identifiers:</a:t>
            </a:r>
            <a:endParaRPr lang="en-US" sz="2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469900" lvl="0" indent="0" eaLnBrk="1" fontAlgn="auto" hangingPunct="1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spc="-5" dirty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lang="en-US" sz="2400" spc="-5" dirty="0">
                <a:solidFill>
                  <a:prstClr val="black"/>
                </a:solidFill>
                <a:latin typeface="Calibri"/>
                <a:cs typeface="Calibri"/>
              </a:rPr>
              <a:t>FULL Name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Calibri"/>
              </a:rPr>
              <a:t>&amp;</a:t>
            </a:r>
            <a:r>
              <a:rPr lang="en-US" sz="2400" spc="1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Calibri"/>
                <a:cs typeface="Calibri"/>
              </a:rPr>
              <a:t>DOB</a:t>
            </a:r>
            <a:endParaRPr lang="en-US" sz="2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lvl="0" eaLnBrk="1" fontAlgn="auto" hangingPunct="1">
              <a:spcBef>
                <a:spcPts val="645"/>
              </a:spcBef>
              <a:spcAft>
                <a:spcPts val="0"/>
              </a:spcAft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2800" spc="-20" dirty="0">
                <a:solidFill>
                  <a:prstClr val="black"/>
                </a:solidFill>
                <a:latin typeface="Calibri"/>
                <a:cs typeface="Calibri"/>
              </a:rPr>
              <a:t>Remove </a:t>
            </a:r>
            <a:r>
              <a:rPr lang="en-US" sz="2800" spc="-10" dirty="0">
                <a:solidFill>
                  <a:prstClr val="black"/>
                </a:solidFill>
                <a:latin typeface="Calibri"/>
                <a:cs typeface="Calibri"/>
              </a:rPr>
              <a:t>meter </a:t>
            </a:r>
            <a:r>
              <a:rPr lang="en-US" sz="2800" spc="-20" dirty="0">
                <a:solidFill>
                  <a:prstClr val="black"/>
                </a:solidFill>
                <a:latin typeface="Calibri"/>
                <a:cs typeface="Calibri"/>
              </a:rPr>
              <a:t>from </a:t>
            </a:r>
            <a:r>
              <a:rPr lang="en-US" sz="2800" spc="-5" dirty="0">
                <a:solidFill>
                  <a:prstClr val="black"/>
                </a:solidFill>
                <a:latin typeface="Calibri"/>
                <a:cs typeface="Calibri"/>
              </a:rPr>
              <a:t>docking</a:t>
            </a:r>
            <a:r>
              <a:rPr lang="en-US" sz="2800" spc="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z="2800" spc="-20" dirty="0">
                <a:solidFill>
                  <a:prstClr val="black"/>
                </a:solidFill>
                <a:latin typeface="Calibri"/>
                <a:cs typeface="Calibri"/>
              </a:rPr>
              <a:t>station</a:t>
            </a:r>
            <a:endParaRPr lang="en-US" sz="2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lvl="0" eaLnBrk="1" fontAlgn="auto" hangingPunct="1">
              <a:spcBef>
                <a:spcPts val="670"/>
              </a:spcBef>
              <a:spcAft>
                <a:spcPts val="0"/>
              </a:spcAft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2800" spc="-5" dirty="0">
                <a:solidFill>
                  <a:prstClr val="black"/>
                </a:solidFill>
                <a:latin typeface="Calibri"/>
                <a:cs typeface="Calibri"/>
              </a:rPr>
              <a:t>Don</a:t>
            </a:r>
            <a:r>
              <a:rPr lang="en-US" sz="2800" spc="-5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z="2800" spc="-15" dirty="0">
                <a:solidFill>
                  <a:prstClr val="black"/>
                </a:solidFill>
                <a:latin typeface="Calibri"/>
                <a:cs typeface="Calibri"/>
              </a:rPr>
              <a:t>Gloves</a:t>
            </a:r>
            <a:endParaRPr lang="en-US" sz="2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marR="701675" lvl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2800" spc="-5" dirty="0">
                <a:solidFill>
                  <a:prstClr val="black"/>
                </a:solidFill>
                <a:latin typeface="Calibri"/>
                <a:cs typeface="Calibri"/>
              </a:rPr>
              <a:t>If 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Calibri"/>
              </a:rPr>
              <a:t>an </a:t>
            </a:r>
            <a:r>
              <a:rPr lang="en-US" sz="2800" spc="-10" dirty="0">
                <a:solidFill>
                  <a:prstClr val="black"/>
                </a:solidFill>
                <a:latin typeface="Calibri"/>
                <a:cs typeface="Calibri"/>
              </a:rPr>
              <a:t>isolation </a:t>
            </a:r>
            <a:r>
              <a:rPr lang="en-US" sz="2800" spc="-15" dirty="0">
                <a:solidFill>
                  <a:prstClr val="black"/>
                </a:solidFill>
                <a:latin typeface="Calibri"/>
                <a:cs typeface="Calibri"/>
              </a:rPr>
              <a:t>room, </a:t>
            </a:r>
            <a:r>
              <a:rPr lang="en-US" sz="2800" spc="-5" dirty="0">
                <a:solidFill>
                  <a:prstClr val="black"/>
                </a:solidFill>
                <a:latin typeface="Calibri"/>
                <a:cs typeface="Calibri"/>
              </a:rPr>
              <a:t>place </a:t>
            </a:r>
            <a:r>
              <a:rPr lang="en-US" sz="2800" spc="-10" dirty="0">
                <a:solidFill>
                  <a:prstClr val="black"/>
                </a:solidFill>
                <a:latin typeface="Calibri"/>
                <a:cs typeface="Calibri"/>
              </a:rPr>
              <a:t>glucometer </a:t>
            </a:r>
            <a:r>
              <a:rPr lang="en-US" sz="2800" spc="-20" dirty="0">
                <a:solidFill>
                  <a:prstClr val="black"/>
                </a:solidFill>
                <a:latin typeface="Calibri"/>
                <a:cs typeface="Calibri"/>
              </a:rPr>
              <a:t>into </a:t>
            </a:r>
            <a:r>
              <a:rPr lang="en-US" sz="2800" spc="-5" dirty="0">
                <a:solidFill>
                  <a:prstClr val="black"/>
                </a:solidFill>
                <a:latin typeface="Calibri"/>
                <a:cs typeface="Calibri"/>
              </a:rPr>
              <a:t>clear  Specimen</a:t>
            </a:r>
            <a:r>
              <a:rPr lang="en-US" sz="2800" spc="-7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z="2800" spc="-5" dirty="0">
                <a:solidFill>
                  <a:prstClr val="black"/>
                </a:solidFill>
                <a:latin typeface="Calibri"/>
                <a:cs typeface="Calibri"/>
              </a:rPr>
              <a:t>bag</a:t>
            </a:r>
            <a:endParaRPr lang="en-US" sz="2800" dirty="0">
              <a:solidFill>
                <a:prstClr val="black"/>
              </a:solidFill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13</a:t>
            </a:fld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2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3520"/>
            <a:ext cx="7620000" cy="715962"/>
          </a:xfrm>
        </p:spPr>
        <p:txBody>
          <a:bodyPr/>
          <a:lstStyle/>
          <a:p>
            <a:r>
              <a:rPr lang="en-US" sz="2800" dirty="0"/>
              <a:t>Capillary Blood Collection </a:t>
            </a:r>
            <a:br>
              <a:rPr lang="en-US" sz="2800" dirty="0"/>
            </a:br>
            <a:r>
              <a:rPr lang="en-US" sz="2800" dirty="0"/>
              <a:t>(Finger stick/Heel Stick</a:t>
            </a:r>
            <a:r>
              <a:rPr lang="en-US" sz="2800" dirty="0" smtClean="0"/>
              <a:t>) CONTD.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lvl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dirty="0">
                <a:solidFill>
                  <a:prstClr val="black"/>
                </a:solidFill>
              </a:rPr>
              <a:t>Select an </a:t>
            </a:r>
            <a:r>
              <a:rPr lang="en-US" spc="-15" dirty="0">
                <a:solidFill>
                  <a:prstClr val="black"/>
                </a:solidFill>
              </a:rPr>
              <a:t>appropriate </a:t>
            </a:r>
            <a:r>
              <a:rPr lang="en-US" spc="-5" dirty="0">
                <a:solidFill>
                  <a:prstClr val="black"/>
                </a:solidFill>
              </a:rPr>
              <a:t>sampling</a:t>
            </a:r>
            <a:r>
              <a:rPr lang="en-US" spc="10" dirty="0">
                <a:solidFill>
                  <a:prstClr val="black"/>
                </a:solidFill>
              </a:rPr>
              <a:t> </a:t>
            </a:r>
            <a:r>
              <a:rPr lang="en-US" spc="-15" dirty="0">
                <a:solidFill>
                  <a:prstClr val="black"/>
                </a:solidFill>
              </a:rPr>
              <a:t>site</a:t>
            </a:r>
            <a:endParaRPr lang="en-US" dirty="0">
              <a:solidFill>
                <a:prstClr val="black"/>
              </a:solidFill>
            </a:endParaRPr>
          </a:p>
          <a:p>
            <a:pPr marL="756285" lvl="1" indent="-286385" eaLnBrk="1" fontAlgn="auto" hangingPunct="1">
              <a:spcBef>
                <a:spcPts val="685"/>
              </a:spcBef>
              <a:spcAft>
                <a:spcPts val="0"/>
              </a:spcAft>
              <a:buFont typeface="Arial"/>
              <a:buChar char="–"/>
              <a:tabLst>
                <a:tab pos="756920" algn="l"/>
              </a:tabLst>
            </a:pPr>
            <a:r>
              <a:rPr lang="en-US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Palm </a:t>
            </a:r>
            <a:r>
              <a:rPr lang="en-US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</a:t>
            </a:r>
            <a:r>
              <a:rPr lang="en-US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finger</a:t>
            </a:r>
            <a:r>
              <a:rPr lang="en-US" spc="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285" lvl="1" indent="-286385" eaLnBrk="1" fontAlgn="auto" hangingPunct="1">
              <a:spcBef>
                <a:spcPts val="665"/>
              </a:spcBef>
              <a:spcAft>
                <a:spcPts val="0"/>
              </a:spcAft>
              <a:buFont typeface="Arial"/>
              <a:buChar char="–"/>
              <a:tabLst>
                <a:tab pos="756920" algn="l"/>
              </a:tabLst>
            </a:pPr>
            <a:r>
              <a:rPr lang="en-US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 </a:t>
            </a:r>
            <a:r>
              <a:rPr lang="en-US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medial </a:t>
            </a:r>
            <a:r>
              <a:rPr lang="en-US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plantar surface </a:t>
            </a:r>
            <a:r>
              <a:rPr lang="en-US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pc="-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infant</a:t>
            </a:r>
            <a:r>
              <a:rPr lang="en-US" spc="1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heel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/>
              <a:t>Warm the site if needed.</a:t>
            </a:r>
          </a:p>
          <a:p>
            <a:r>
              <a:rPr lang="en-US" dirty="0" smtClean="0"/>
              <a:t>Clean site with 70% alcohol and allow to air dry.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14</a:t>
            </a:fld>
            <a:r>
              <a:rPr lang="en-US" smtClean="0"/>
              <a:t> </a:t>
            </a:r>
            <a:endParaRPr lang="en-US"/>
          </a:p>
        </p:txBody>
      </p:sp>
      <p:sp>
        <p:nvSpPr>
          <p:cNvPr id="5" name="object 5"/>
          <p:cNvSpPr/>
          <p:nvPr/>
        </p:nvSpPr>
        <p:spPr>
          <a:xfrm>
            <a:off x="2590800" y="4442605"/>
            <a:ext cx="2133596" cy="1859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153" y="4366358"/>
            <a:ext cx="1944051" cy="198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821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620000" cy="715962"/>
          </a:xfrm>
        </p:spPr>
        <p:txBody>
          <a:bodyPr/>
          <a:lstStyle/>
          <a:p>
            <a:r>
              <a:rPr lang="en-US" sz="2800" dirty="0"/>
              <a:t>Capillary Blood Collection </a:t>
            </a:r>
            <a:br>
              <a:rPr lang="en-US" sz="2800" dirty="0"/>
            </a:br>
            <a:r>
              <a:rPr lang="en-US" sz="2800" dirty="0"/>
              <a:t>(Finger stick/Heel Stick</a:t>
            </a:r>
            <a:r>
              <a:rPr lang="en-US" sz="2800" dirty="0" smtClean="0"/>
              <a:t>) CONTD.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marR="5080" lvl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Holding hand </a:t>
            </a:r>
            <a:r>
              <a:rPr lang="en-US" spc="-15" dirty="0">
                <a:solidFill>
                  <a:prstClr val="black"/>
                </a:solidFill>
                <a:latin typeface="Calibri"/>
                <a:cs typeface="Calibri"/>
              </a:rPr>
              <a:t>downward, </a:t>
            </a:r>
            <a:r>
              <a:rPr lang="en-US" spc="-10" dirty="0">
                <a:solidFill>
                  <a:prstClr val="black"/>
                </a:solidFill>
                <a:latin typeface="Calibri"/>
                <a:cs typeface="Calibri"/>
              </a:rPr>
              <a:t>massage finger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with  </a:t>
            </a:r>
            <a:r>
              <a:rPr lang="en-US" spc="-10" dirty="0">
                <a:solidFill>
                  <a:prstClr val="black"/>
                </a:solidFill>
                <a:latin typeface="Calibri"/>
                <a:cs typeface="Calibri"/>
              </a:rPr>
              <a:t>thumb </a:t>
            </a:r>
            <a:r>
              <a:rPr lang="en-US" spc="-25" dirty="0">
                <a:solidFill>
                  <a:prstClr val="black"/>
                </a:solidFill>
                <a:latin typeface="Calibri"/>
                <a:cs typeface="Calibri"/>
              </a:rPr>
              <a:t>toward </a:t>
            </a:r>
            <a:r>
              <a:rPr lang="en-US" spc="-10" dirty="0">
                <a:solidFill>
                  <a:prstClr val="black"/>
                </a:solidFill>
                <a:latin typeface="Calibri"/>
                <a:cs typeface="Calibri"/>
              </a:rPr>
              <a:t>tip </a:t>
            </a:r>
            <a:r>
              <a:rPr lang="en-US" spc="-25" dirty="0">
                <a:solidFill>
                  <a:prstClr val="black"/>
                </a:solidFill>
                <a:latin typeface="Calibri"/>
                <a:cs typeface="Calibri"/>
              </a:rPr>
              <a:t>to </a:t>
            </a:r>
            <a:r>
              <a:rPr lang="en-US" spc="-15" dirty="0">
                <a:solidFill>
                  <a:prstClr val="black"/>
                </a:solidFill>
                <a:latin typeface="Calibri"/>
                <a:cs typeface="Calibri"/>
              </a:rPr>
              <a:t>stimulate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blood</a:t>
            </a:r>
            <a:r>
              <a:rPr lang="en-US" spc="19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pc="-10" dirty="0">
                <a:solidFill>
                  <a:prstClr val="black"/>
                </a:solidFill>
                <a:latin typeface="Calibri"/>
                <a:cs typeface="Calibri"/>
              </a:rPr>
              <a:t>flow</a:t>
            </a:r>
            <a:endParaRPr lang="en-US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marR="71120" lvl="0" eaLnBrk="1" fontAlgn="auto" hangingPunct="1">
              <a:spcBef>
                <a:spcPts val="765"/>
              </a:spcBef>
              <a:spcAft>
                <a:spcPts val="0"/>
              </a:spcAft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pc="-10" dirty="0">
                <a:solidFill>
                  <a:prstClr val="black"/>
                </a:solidFill>
                <a:latin typeface="Calibri"/>
                <a:cs typeface="Calibri"/>
              </a:rPr>
              <a:t>Press </a:t>
            </a:r>
            <a:r>
              <a:rPr lang="en-US" spc="-40" dirty="0">
                <a:solidFill>
                  <a:prstClr val="black"/>
                </a:solidFill>
                <a:latin typeface="Calibri"/>
                <a:cs typeface="Calibri"/>
              </a:rPr>
              <a:t>“Login”. </a:t>
            </a:r>
            <a:r>
              <a:rPr lang="en-US" spc="-10" dirty="0">
                <a:solidFill>
                  <a:prstClr val="black"/>
                </a:solidFill>
                <a:latin typeface="Calibri"/>
                <a:cs typeface="Calibri"/>
              </a:rPr>
              <a:t>Press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“Scan” while </a:t>
            </a:r>
            <a:r>
              <a:rPr lang="en-US" spc="-10" dirty="0">
                <a:solidFill>
                  <a:prstClr val="black"/>
                </a:solidFill>
                <a:latin typeface="Calibri"/>
                <a:cs typeface="Calibri"/>
              </a:rPr>
              <a:t>pointing </a:t>
            </a:r>
            <a:r>
              <a:rPr lang="en-US" dirty="0">
                <a:solidFill>
                  <a:prstClr val="black"/>
                </a:solidFill>
                <a:latin typeface="Calibri"/>
                <a:cs typeface="Calibri"/>
              </a:rPr>
              <a:t>bar  </a:t>
            </a:r>
            <a:r>
              <a:rPr lang="en-US" spc="-10" dirty="0">
                <a:solidFill>
                  <a:prstClr val="black"/>
                </a:solidFill>
                <a:latin typeface="Calibri"/>
                <a:cs typeface="Calibri"/>
              </a:rPr>
              <a:t>code reader </a:t>
            </a:r>
            <a:r>
              <a:rPr lang="en-US" spc="-15" dirty="0">
                <a:solidFill>
                  <a:prstClr val="black"/>
                </a:solidFill>
                <a:latin typeface="Calibri"/>
                <a:cs typeface="Calibri"/>
              </a:rPr>
              <a:t>at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ID badge </a:t>
            </a:r>
            <a:r>
              <a:rPr lang="en-US" spc="-15" dirty="0">
                <a:solidFill>
                  <a:prstClr val="black"/>
                </a:solidFill>
                <a:latin typeface="Calibri"/>
                <a:cs typeface="Calibri"/>
              </a:rPr>
              <a:t>barcode</a:t>
            </a:r>
            <a:endParaRPr lang="en-US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lvl="0" eaLnBrk="1" fontAlgn="auto" hangingPunct="1">
              <a:spcBef>
                <a:spcPts val="765"/>
              </a:spcBef>
              <a:spcAft>
                <a:spcPts val="0"/>
              </a:spcAft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pc="-15" dirty="0">
                <a:solidFill>
                  <a:prstClr val="black"/>
                </a:solidFill>
                <a:latin typeface="Calibri"/>
                <a:cs typeface="Calibri"/>
              </a:rPr>
              <a:t>From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lang="en-US" spc="-20" dirty="0">
                <a:solidFill>
                  <a:prstClr val="black"/>
                </a:solidFill>
                <a:latin typeface="Calibri"/>
                <a:cs typeface="Calibri"/>
              </a:rPr>
              <a:t>Patient </a:t>
            </a:r>
            <a:r>
              <a:rPr lang="en-US" spc="-85" dirty="0">
                <a:solidFill>
                  <a:prstClr val="black"/>
                </a:solidFill>
                <a:latin typeface="Calibri"/>
                <a:cs typeface="Calibri"/>
              </a:rPr>
              <a:t>Test </a:t>
            </a:r>
            <a:r>
              <a:rPr lang="en-US" spc="-10" dirty="0">
                <a:solidFill>
                  <a:prstClr val="black"/>
                </a:solidFill>
                <a:latin typeface="Calibri"/>
                <a:cs typeface="Calibri"/>
              </a:rPr>
              <a:t>screen press</a:t>
            </a:r>
            <a:r>
              <a:rPr lang="en-US" spc="7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pc="-25" dirty="0">
                <a:solidFill>
                  <a:prstClr val="black"/>
                </a:solidFill>
                <a:latin typeface="Calibri"/>
                <a:cs typeface="Calibri"/>
              </a:rPr>
              <a:t>“Accept”</a:t>
            </a:r>
            <a:endParaRPr lang="en-US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marR="69850" lvl="0" eaLnBrk="1" fontAlgn="auto" hangingPunct="1">
              <a:spcBef>
                <a:spcPts val="770"/>
              </a:spcBef>
              <a:spcAft>
                <a:spcPts val="0"/>
              </a:spcAft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pc="-15" dirty="0">
                <a:solidFill>
                  <a:prstClr val="black"/>
                </a:solidFill>
                <a:latin typeface="Calibri"/>
                <a:cs typeface="Calibri"/>
              </a:rPr>
              <a:t>“Enter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Strip </a:t>
            </a:r>
            <a:r>
              <a:rPr lang="en-US" spc="25" dirty="0">
                <a:solidFill>
                  <a:prstClr val="black"/>
                </a:solidFill>
                <a:latin typeface="Calibri"/>
                <a:cs typeface="Calibri"/>
              </a:rPr>
              <a:t>Lot” </a:t>
            </a:r>
            <a:r>
              <a:rPr lang="en-US" spc="-10" dirty="0">
                <a:solidFill>
                  <a:prstClr val="black"/>
                </a:solidFill>
                <a:latin typeface="Calibri"/>
                <a:cs typeface="Calibri"/>
              </a:rPr>
              <a:t>screen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is </a:t>
            </a:r>
            <a:r>
              <a:rPr lang="en-US" spc="-15" dirty="0">
                <a:solidFill>
                  <a:prstClr val="black"/>
                </a:solidFill>
                <a:latin typeface="Calibri"/>
                <a:cs typeface="Calibri"/>
              </a:rPr>
              <a:t>displayed.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Scan the  </a:t>
            </a:r>
            <a:r>
              <a:rPr lang="en-US" spc="-15" dirty="0">
                <a:solidFill>
                  <a:prstClr val="black"/>
                </a:solidFill>
                <a:latin typeface="Calibri"/>
                <a:cs typeface="Calibri"/>
              </a:rPr>
              <a:t>strip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lot number </a:t>
            </a:r>
            <a:r>
              <a:rPr lang="en-US" spc="-15" dirty="0">
                <a:solidFill>
                  <a:prstClr val="black"/>
                </a:solidFill>
                <a:latin typeface="Calibri"/>
                <a:cs typeface="Calibri"/>
              </a:rPr>
              <a:t>from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the side </a:t>
            </a:r>
            <a:r>
              <a:rPr lang="en-US" dirty="0">
                <a:solidFill>
                  <a:prstClr val="black"/>
                </a:solidFill>
                <a:latin typeface="Calibri"/>
                <a:cs typeface="Calibri"/>
              </a:rPr>
              <a:t>of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lang="en-US" spc="-15" dirty="0">
                <a:solidFill>
                  <a:prstClr val="black"/>
                </a:solidFill>
                <a:latin typeface="Calibri"/>
                <a:cs typeface="Calibri"/>
              </a:rPr>
              <a:t>strip  </a:t>
            </a:r>
            <a:r>
              <a:rPr lang="en-US" spc="-45" dirty="0">
                <a:solidFill>
                  <a:prstClr val="black"/>
                </a:solidFill>
                <a:latin typeface="Calibri"/>
                <a:cs typeface="Calibri"/>
              </a:rPr>
              <a:t>container. </a:t>
            </a:r>
            <a:r>
              <a:rPr lang="en-US" spc="-10" dirty="0">
                <a:solidFill>
                  <a:prstClr val="black"/>
                </a:solidFill>
                <a:latin typeface="Calibri"/>
                <a:cs typeface="Calibri"/>
              </a:rPr>
              <a:t>Press</a:t>
            </a:r>
            <a:r>
              <a:rPr lang="en-US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pc="-25" dirty="0">
                <a:solidFill>
                  <a:prstClr val="black"/>
                </a:solidFill>
                <a:latin typeface="Calibri"/>
                <a:cs typeface="Calibri"/>
              </a:rPr>
              <a:t>“Accept”</a:t>
            </a:r>
            <a:endParaRPr lang="en-US" dirty="0">
              <a:solidFill>
                <a:prstClr val="black"/>
              </a:solidFill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15</a:t>
            </a:fld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0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620000" cy="715962"/>
          </a:xfrm>
        </p:spPr>
        <p:txBody>
          <a:bodyPr/>
          <a:lstStyle/>
          <a:p>
            <a:r>
              <a:rPr lang="en-US" sz="3200" dirty="0"/>
              <a:t>Capillary Blood Collection </a:t>
            </a:r>
            <a:br>
              <a:rPr lang="en-US" sz="3200" dirty="0"/>
            </a:br>
            <a:r>
              <a:rPr lang="en-US" sz="3200" dirty="0"/>
              <a:t>(Finger stick/Heel Stick)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marR="5080" lvl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pc="-15" dirty="0">
                <a:solidFill>
                  <a:prstClr val="black"/>
                </a:solidFill>
                <a:latin typeface="Calibri"/>
                <a:cs typeface="Calibri"/>
              </a:rPr>
              <a:t>Enter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lang="en-US" spc="-20" dirty="0">
                <a:solidFill>
                  <a:prstClr val="black"/>
                </a:solidFill>
                <a:latin typeface="Calibri"/>
                <a:cs typeface="Calibri"/>
              </a:rPr>
              <a:t>patient’s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ID </a:t>
            </a:r>
            <a:r>
              <a:rPr lang="en-US" spc="-10" dirty="0">
                <a:solidFill>
                  <a:prstClr val="black"/>
                </a:solidFill>
                <a:latin typeface="Calibri"/>
                <a:cs typeface="Calibri"/>
              </a:rPr>
              <a:t>by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scanning their </a:t>
            </a:r>
            <a:r>
              <a:rPr lang="en-US" dirty="0">
                <a:solidFill>
                  <a:prstClr val="black"/>
                </a:solidFill>
                <a:latin typeface="Calibri"/>
                <a:cs typeface="Calibri"/>
              </a:rPr>
              <a:t>arm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band  </a:t>
            </a:r>
            <a:r>
              <a:rPr lang="en-US" spc="-10" dirty="0">
                <a:solidFill>
                  <a:prstClr val="black"/>
                </a:solidFill>
                <a:latin typeface="Calibri"/>
                <a:cs typeface="Calibri"/>
              </a:rPr>
              <a:t>barcode,</a:t>
            </a:r>
            <a:endParaRPr lang="en-US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lvl="0" eaLnBrk="1" fontAlgn="auto" hangingPunct="1">
              <a:spcBef>
                <a:spcPts val="765"/>
              </a:spcBef>
              <a:spcAft>
                <a:spcPts val="0"/>
              </a:spcAft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pc="-10" dirty="0">
                <a:solidFill>
                  <a:prstClr val="black"/>
                </a:solidFill>
                <a:latin typeface="Calibri"/>
                <a:cs typeface="Calibri"/>
              </a:rPr>
              <a:t>Press</a:t>
            </a:r>
            <a:r>
              <a:rPr lang="en-US" spc="-9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pc="-25" dirty="0">
                <a:solidFill>
                  <a:prstClr val="black"/>
                </a:solidFill>
                <a:latin typeface="Calibri"/>
                <a:cs typeface="Calibri"/>
              </a:rPr>
              <a:t>“Accept”</a:t>
            </a:r>
            <a:endParaRPr lang="en-US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lvl="0" eaLnBrk="1" fontAlgn="auto" hangingPunct="1">
              <a:spcBef>
                <a:spcPts val="765"/>
              </a:spcBef>
              <a:spcAft>
                <a:spcPts val="0"/>
              </a:spcAft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Insert</a:t>
            </a:r>
            <a:r>
              <a:rPr lang="en-US" spc="-7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pc="-5" dirty="0" smtClean="0">
                <a:solidFill>
                  <a:prstClr val="black"/>
                </a:solidFill>
                <a:latin typeface="Calibri"/>
                <a:cs typeface="Calibri"/>
              </a:rPr>
              <a:t>Strip, there will be a feeling of slight resistance as the strip is inserted into the meter. </a:t>
            </a:r>
            <a:endParaRPr lang="en-US" dirty="0">
              <a:solidFill>
                <a:prstClr val="black"/>
              </a:solidFill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16</a:t>
            </a:fld>
            <a:r>
              <a:rPr lang="en-US" smtClean="0"/>
              <a:t> 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954037"/>
            <a:ext cx="2620776" cy="258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1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Lancets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TWIST, do not pull the lancet needle cover off</a:t>
            </a:r>
          </a:p>
          <a:p>
            <a:r>
              <a:rPr lang="en-US" sz="2800" dirty="0" smtClean="0"/>
              <a:t>Hold the lancet against skill surface, do not press into the skin</a:t>
            </a:r>
          </a:p>
          <a:p>
            <a:r>
              <a:rPr lang="en-US" sz="2800" dirty="0" smtClean="0"/>
              <a:t>Trigger the lancet by pressing on the lever-like trigger. </a:t>
            </a:r>
          </a:p>
          <a:p>
            <a:r>
              <a:rPr lang="en-US" sz="2800" dirty="0" smtClean="0"/>
              <a:t>Lancets will immediately “safety” the needle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17</a:t>
            </a:fld>
            <a:r>
              <a:rPr lang="en-US" smtClean="0"/>
              <a:t> </a:t>
            </a:r>
            <a:endParaRPr lang="en-US"/>
          </a:p>
        </p:txBody>
      </p:sp>
      <p:sp>
        <p:nvSpPr>
          <p:cNvPr id="5" name="object 3"/>
          <p:cNvSpPr/>
          <p:nvPr/>
        </p:nvSpPr>
        <p:spPr>
          <a:xfrm>
            <a:off x="2286000" y="4114800"/>
            <a:ext cx="1600200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4267200" y="4191000"/>
            <a:ext cx="2666999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582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Capillary Blood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965" marR="373380" indent="-342265"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pc="-5" dirty="0">
                <a:latin typeface="Calibri"/>
                <a:cs typeface="Calibri"/>
              </a:rPr>
              <a:t>Wipe </a:t>
            </a:r>
            <a:r>
              <a:rPr lang="en-US" spc="-20" dirty="0">
                <a:latin typeface="Calibri"/>
                <a:cs typeface="Calibri"/>
              </a:rPr>
              <a:t>off </a:t>
            </a:r>
            <a:r>
              <a:rPr lang="en-US" spc="-5" dirty="0">
                <a:latin typeface="Calibri"/>
                <a:cs typeface="Calibri"/>
              </a:rPr>
              <a:t>the </a:t>
            </a:r>
            <a:r>
              <a:rPr lang="en-US" spc="-25" dirty="0">
                <a:latin typeface="Calibri"/>
                <a:cs typeface="Calibri"/>
              </a:rPr>
              <a:t>first </a:t>
            </a:r>
            <a:r>
              <a:rPr lang="en-US" spc="-20" dirty="0">
                <a:latin typeface="Calibri"/>
                <a:cs typeface="Calibri"/>
              </a:rPr>
              <a:t>drop </a:t>
            </a:r>
            <a:r>
              <a:rPr lang="en-US" spc="-5" dirty="0">
                <a:latin typeface="Calibri"/>
                <a:cs typeface="Calibri"/>
              </a:rPr>
              <a:t>of blood, using </a:t>
            </a:r>
            <a:r>
              <a:rPr lang="en-US" spc="-30" dirty="0">
                <a:latin typeface="Calibri"/>
                <a:cs typeface="Calibri"/>
              </a:rPr>
              <a:t>gauze </a:t>
            </a:r>
            <a:r>
              <a:rPr lang="en-US" spc="-5" dirty="0">
                <a:latin typeface="Calibri"/>
                <a:cs typeface="Calibri"/>
              </a:rPr>
              <a:t>or  </a:t>
            </a:r>
            <a:r>
              <a:rPr lang="en-US" spc="-25" dirty="0">
                <a:latin typeface="Calibri"/>
                <a:cs typeface="Calibri"/>
              </a:rPr>
              <a:t>cotton</a:t>
            </a:r>
            <a:r>
              <a:rPr lang="en-US" spc="-70" dirty="0">
                <a:latin typeface="Calibri"/>
                <a:cs typeface="Calibri"/>
              </a:rPr>
              <a:t> </a:t>
            </a:r>
            <a:r>
              <a:rPr lang="en-US" spc="-5" dirty="0">
                <a:latin typeface="Calibri"/>
                <a:cs typeface="Calibri"/>
              </a:rPr>
              <a:t>ball</a:t>
            </a:r>
            <a:endParaRPr lang="en-US" dirty="0">
              <a:latin typeface="Calibri"/>
              <a:cs typeface="Calibri"/>
            </a:endParaRPr>
          </a:p>
          <a:p>
            <a:pPr marL="354965" marR="219075" indent="-342265">
              <a:spcBef>
                <a:spcPts val="8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pc="-5" dirty="0">
                <a:latin typeface="Calibri"/>
                <a:cs typeface="Calibri"/>
              </a:rPr>
              <a:t>Allow a small </a:t>
            </a:r>
            <a:r>
              <a:rPr lang="en-US" spc="-20" dirty="0">
                <a:latin typeface="Calibri"/>
                <a:cs typeface="Calibri"/>
              </a:rPr>
              <a:t>drop </a:t>
            </a:r>
            <a:r>
              <a:rPr lang="en-US" spc="-5" dirty="0">
                <a:latin typeface="Calibri"/>
                <a:cs typeface="Calibri"/>
              </a:rPr>
              <a:t>of blood </a:t>
            </a:r>
            <a:r>
              <a:rPr lang="en-US" spc="-20" dirty="0">
                <a:latin typeface="Calibri"/>
                <a:cs typeface="Calibri"/>
              </a:rPr>
              <a:t>to </a:t>
            </a:r>
            <a:r>
              <a:rPr lang="en-US" spc="-25" dirty="0">
                <a:latin typeface="Calibri"/>
                <a:cs typeface="Calibri"/>
              </a:rPr>
              <a:t>form </a:t>
            </a:r>
            <a:r>
              <a:rPr lang="en-US" spc="-10" dirty="0">
                <a:latin typeface="Calibri"/>
                <a:cs typeface="Calibri"/>
              </a:rPr>
              <a:t>by </a:t>
            </a:r>
            <a:r>
              <a:rPr lang="en-US" spc="-15" dirty="0">
                <a:latin typeface="Calibri"/>
                <a:cs typeface="Calibri"/>
              </a:rPr>
              <a:t>gently  </a:t>
            </a:r>
            <a:r>
              <a:rPr lang="en-US" spc="-5" dirty="0">
                <a:latin typeface="Calibri"/>
                <a:cs typeface="Calibri"/>
              </a:rPr>
              <a:t>applying </a:t>
            </a:r>
            <a:r>
              <a:rPr lang="en-US" spc="-20" dirty="0">
                <a:latin typeface="Calibri"/>
                <a:cs typeface="Calibri"/>
              </a:rPr>
              <a:t>intermittent </a:t>
            </a:r>
            <a:r>
              <a:rPr lang="en-US" spc="-15" dirty="0">
                <a:latin typeface="Calibri"/>
                <a:cs typeface="Calibri"/>
              </a:rPr>
              <a:t>pressure. </a:t>
            </a:r>
            <a:r>
              <a:rPr lang="en-US" spc="-5" dirty="0">
                <a:latin typeface="Calibri"/>
                <a:cs typeface="Calibri"/>
              </a:rPr>
              <a:t>Do Not Milk the  </a:t>
            </a:r>
            <a:r>
              <a:rPr lang="en-US" spc="-10" dirty="0">
                <a:latin typeface="Calibri"/>
                <a:cs typeface="Calibri"/>
              </a:rPr>
              <a:t>site.</a:t>
            </a:r>
            <a:endParaRPr lang="en-US" dirty="0">
              <a:latin typeface="Calibri"/>
              <a:cs typeface="Calibri"/>
            </a:endParaRPr>
          </a:p>
          <a:p>
            <a:pPr marL="354965" indent="-342265">
              <a:spcBef>
                <a:spcPts val="8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pc="-5" dirty="0">
                <a:latin typeface="Calibri"/>
                <a:cs typeface="Calibri"/>
              </a:rPr>
              <a:t>Hold the </a:t>
            </a:r>
            <a:r>
              <a:rPr lang="en-US" spc="-15" dirty="0">
                <a:latin typeface="Calibri"/>
                <a:cs typeface="Calibri"/>
              </a:rPr>
              <a:t>meter </a:t>
            </a:r>
            <a:r>
              <a:rPr lang="en-US" spc="-5" dirty="0">
                <a:latin typeface="Calibri"/>
                <a:cs typeface="Calibri"/>
              </a:rPr>
              <a:t>in a </a:t>
            </a:r>
            <a:r>
              <a:rPr lang="en-US" b="1" spc="-20" dirty="0">
                <a:latin typeface="Calibri"/>
                <a:cs typeface="Calibri"/>
              </a:rPr>
              <a:t>horizontal</a:t>
            </a:r>
            <a:r>
              <a:rPr lang="en-US" b="1" spc="-50" dirty="0">
                <a:latin typeface="Calibri"/>
                <a:cs typeface="Calibri"/>
              </a:rPr>
              <a:t> </a:t>
            </a:r>
            <a:r>
              <a:rPr lang="en-US" spc="-5" dirty="0">
                <a:latin typeface="Calibri"/>
                <a:cs typeface="Calibri"/>
              </a:rPr>
              <a:t>position</a:t>
            </a:r>
            <a:endParaRPr lang="en-US" dirty="0">
              <a:latin typeface="Calibri"/>
              <a:cs typeface="Calibri"/>
            </a:endParaRPr>
          </a:p>
          <a:p>
            <a:pPr marL="469265" marR="5080" indent="0">
              <a:lnSpc>
                <a:spcPct val="100000"/>
              </a:lnSpc>
              <a:spcBef>
                <a:spcPts val="710"/>
              </a:spcBef>
              <a:buNone/>
            </a:pPr>
            <a:r>
              <a:rPr lang="en-US" sz="2400" spc="-5" dirty="0">
                <a:latin typeface="Arial"/>
                <a:cs typeface="Arial"/>
              </a:rPr>
              <a:t>– </a:t>
            </a:r>
            <a:r>
              <a:rPr lang="en-US" sz="2400" spc="-10" dirty="0">
                <a:latin typeface="Calibri"/>
                <a:cs typeface="Calibri"/>
              </a:rPr>
              <a:t>This will </a:t>
            </a:r>
            <a:r>
              <a:rPr lang="en-US" sz="2400" spc="-20" dirty="0">
                <a:latin typeface="Calibri"/>
                <a:cs typeface="Calibri"/>
              </a:rPr>
              <a:t>prevent </a:t>
            </a:r>
            <a:r>
              <a:rPr lang="en-US" sz="2400" spc="-5" dirty="0">
                <a:latin typeface="Calibri"/>
                <a:cs typeface="Calibri"/>
              </a:rPr>
              <a:t>blood </a:t>
            </a:r>
            <a:r>
              <a:rPr lang="en-US" sz="2400" spc="-20" dirty="0">
                <a:latin typeface="Calibri"/>
                <a:cs typeface="Calibri"/>
              </a:rPr>
              <a:t>from </a:t>
            </a:r>
            <a:r>
              <a:rPr lang="en-US" sz="2400" spc="-15" dirty="0">
                <a:latin typeface="Calibri"/>
                <a:cs typeface="Calibri"/>
              </a:rPr>
              <a:t>entering </a:t>
            </a:r>
            <a:r>
              <a:rPr lang="en-US" sz="2400" spc="-5" dirty="0">
                <a:latin typeface="Calibri"/>
                <a:cs typeface="Calibri"/>
              </a:rPr>
              <a:t>and </a:t>
            </a:r>
            <a:r>
              <a:rPr lang="en-US" sz="2400" spc="-15" dirty="0">
                <a:latin typeface="Calibri"/>
                <a:cs typeface="Calibri"/>
              </a:rPr>
              <a:t>contaminating  </a:t>
            </a:r>
            <a:r>
              <a:rPr lang="en-US" sz="2400" spc="-5" dirty="0">
                <a:latin typeface="Calibri"/>
                <a:cs typeface="Calibri"/>
              </a:rPr>
              <a:t>the</a:t>
            </a:r>
            <a:r>
              <a:rPr lang="en-US" sz="2400" spc="-65" dirty="0">
                <a:latin typeface="Calibri"/>
                <a:cs typeface="Calibri"/>
              </a:rPr>
              <a:t> </a:t>
            </a:r>
            <a:r>
              <a:rPr lang="en-US" sz="2400" spc="-15" dirty="0">
                <a:latin typeface="Calibri"/>
                <a:cs typeface="Calibri"/>
              </a:rPr>
              <a:t>meter</a:t>
            </a:r>
            <a:endParaRPr lang="en-US" sz="24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18</a:t>
            </a:fld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9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Capillary Blood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02227"/>
            <a:ext cx="8229600" cy="5029200"/>
          </a:xfrm>
        </p:spPr>
        <p:txBody>
          <a:bodyPr/>
          <a:lstStyle/>
          <a:p>
            <a:r>
              <a:rPr lang="en-US" spc="-60" dirty="0">
                <a:latin typeface="Calibri"/>
                <a:cs typeface="Calibri"/>
              </a:rPr>
              <a:t>Touch </a:t>
            </a:r>
            <a:r>
              <a:rPr lang="en-US" spc="-5" dirty="0">
                <a:latin typeface="Calibri"/>
                <a:cs typeface="Calibri"/>
              </a:rPr>
              <a:t>the </a:t>
            </a:r>
            <a:r>
              <a:rPr lang="en-US" b="1" spc="-5" dirty="0">
                <a:latin typeface="Calibri"/>
                <a:cs typeface="Calibri"/>
              </a:rPr>
              <a:t>end </a:t>
            </a:r>
            <a:r>
              <a:rPr lang="en-US" dirty="0">
                <a:latin typeface="Calibri"/>
                <a:cs typeface="Calibri"/>
              </a:rPr>
              <a:t>of </a:t>
            </a:r>
            <a:r>
              <a:rPr lang="en-US" spc="-5" dirty="0">
                <a:latin typeface="Calibri"/>
                <a:cs typeface="Calibri"/>
              </a:rPr>
              <a:t>the </a:t>
            </a:r>
            <a:r>
              <a:rPr lang="en-US" spc="-25" dirty="0">
                <a:latin typeface="Calibri"/>
                <a:cs typeface="Calibri"/>
              </a:rPr>
              <a:t>test </a:t>
            </a:r>
            <a:r>
              <a:rPr lang="en-US" spc="-15" dirty="0">
                <a:latin typeface="Calibri"/>
                <a:cs typeface="Calibri"/>
              </a:rPr>
              <a:t>strip </a:t>
            </a:r>
            <a:r>
              <a:rPr lang="en-US" spc="-25" dirty="0">
                <a:latin typeface="Calibri"/>
                <a:cs typeface="Calibri"/>
              </a:rPr>
              <a:t>to </a:t>
            </a:r>
            <a:r>
              <a:rPr lang="en-US" spc="-5" dirty="0">
                <a:latin typeface="Calibri"/>
                <a:cs typeface="Calibri"/>
              </a:rPr>
              <a:t>the </a:t>
            </a:r>
            <a:r>
              <a:rPr lang="en-US" spc="-15" dirty="0">
                <a:latin typeface="Calibri"/>
                <a:cs typeface="Calibri"/>
              </a:rPr>
              <a:t>drop </a:t>
            </a:r>
            <a:r>
              <a:rPr lang="en-US" dirty="0">
                <a:latin typeface="Calibri"/>
                <a:cs typeface="Calibri"/>
              </a:rPr>
              <a:t>of  </a:t>
            </a:r>
            <a:r>
              <a:rPr lang="en-US" spc="-5" dirty="0">
                <a:latin typeface="Calibri"/>
                <a:cs typeface="Calibri"/>
              </a:rPr>
              <a:t>blood. Capillary action will </a:t>
            </a:r>
            <a:r>
              <a:rPr lang="en-US" spc="-10" dirty="0">
                <a:latin typeface="Calibri"/>
                <a:cs typeface="Calibri"/>
              </a:rPr>
              <a:t>cause </a:t>
            </a:r>
            <a:r>
              <a:rPr lang="en-US" spc="-5" dirty="0">
                <a:latin typeface="Calibri"/>
                <a:cs typeface="Calibri"/>
              </a:rPr>
              <a:t>the blood </a:t>
            </a:r>
            <a:r>
              <a:rPr lang="en-US" spc="-25" dirty="0">
                <a:latin typeface="Calibri"/>
                <a:cs typeface="Calibri"/>
              </a:rPr>
              <a:t>to  </a:t>
            </a:r>
            <a:r>
              <a:rPr lang="en-US" spc="-10" dirty="0">
                <a:latin typeface="Calibri"/>
                <a:cs typeface="Calibri"/>
              </a:rPr>
              <a:t>flow </a:t>
            </a:r>
            <a:r>
              <a:rPr lang="en-US" spc="-5" dirty="0">
                <a:latin typeface="Calibri"/>
                <a:cs typeface="Calibri"/>
              </a:rPr>
              <a:t>in the </a:t>
            </a:r>
            <a:r>
              <a:rPr lang="en-US" dirty="0">
                <a:latin typeface="Calibri"/>
                <a:cs typeface="Calibri"/>
              </a:rPr>
              <a:t>4 </a:t>
            </a:r>
            <a:r>
              <a:rPr lang="en-US" spc="-10" dirty="0">
                <a:latin typeface="Calibri"/>
                <a:cs typeface="Calibri"/>
              </a:rPr>
              <a:t>wells </a:t>
            </a:r>
            <a:r>
              <a:rPr lang="en-US" dirty="0">
                <a:latin typeface="Calibri"/>
                <a:cs typeface="Calibri"/>
              </a:rPr>
              <a:t>on </a:t>
            </a:r>
            <a:r>
              <a:rPr lang="en-US" spc="-5" dirty="0">
                <a:latin typeface="Calibri"/>
                <a:cs typeface="Calibri"/>
              </a:rPr>
              <a:t>the </a:t>
            </a:r>
            <a:r>
              <a:rPr lang="en-US" spc="-25" dirty="0">
                <a:latin typeface="Calibri"/>
                <a:cs typeface="Calibri"/>
              </a:rPr>
              <a:t>test</a:t>
            </a:r>
            <a:r>
              <a:rPr lang="en-US" spc="30" dirty="0">
                <a:latin typeface="Calibri"/>
                <a:cs typeface="Calibri"/>
              </a:rPr>
              <a:t> </a:t>
            </a:r>
            <a:r>
              <a:rPr lang="en-US" spc="-15" dirty="0">
                <a:latin typeface="Calibri"/>
                <a:cs typeface="Calibri"/>
              </a:rPr>
              <a:t>strip.</a:t>
            </a:r>
            <a:endParaRPr lang="en-US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19</a:t>
            </a:fld>
            <a:r>
              <a:rPr lang="en-US" smtClean="0"/>
              <a:t> </a:t>
            </a:r>
            <a:endParaRPr lang="en-US"/>
          </a:p>
        </p:txBody>
      </p:sp>
      <p:sp>
        <p:nvSpPr>
          <p:cNvPr id="5" name="object 4"/>
          <p:cNvSpPr/>
          <p:nvPr/>
        </p:nvSpPr>
        <p:spPr>
          <a:xfrm>
            <a:off x="2438400" y="3124200"/>
            <a:ext cx="3733778" cy="2800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697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Waived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Waived testing </a:t>
            </a:r>
            <a:r>
              <a:rPr lang="en-US" sz="2400" dirty="0" smtClean="0"/>
              <a:t>is </a:t>
            </a:r>
            <a:r>
              <a:rPr lang="en-US" sz="2400" dirty="0"/>
              <a:t>lab testing that has been  “waived “by the lab for other non-laboratory  personnel to </a:t>
            </a:r>
            <a:r>
              <a:rPr lang="en-US" sz="2400" dirty="0" smtClean="0"/>
              <a:t>perform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It is also called “Point of Care Testing”(POCT)  because it is performed at the patient’s bedside  or directly at the </a:t>
            </a:r>
            <a:r>
              <a:rPr lang="en-US" sz="2400" b="1" i="1" dirty="0"/>
              <a:t>POINT</a:t>
            </a:r>
            <a:r>
              <a:rPr lang="en-US" sz="2400" dirty="0"/>
              <a:t> of patient care rather  than being sent to a lab.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Waived </a:t>
            </a:r>
            <a:r>
              <a:rPr lang="en-US" sz="2400" dirty="0"/>
              <a:t>testing differs  from regular lab testing in that the specimen is  not only collected, but also tested and results  interpreted by </a:t>
            </a:r>
            <a:r>
              <a:rPr lang="en-US" sz="2400" dirty="0" smtClean="0"/>
              <a:t>non-laboratory personnel.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12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Capillary Blood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marR="370840" lvl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lang="en-US" spc="-15" dirty="0">
                <a:solidFill>
                  <a:prstClr val="black"/>
                </a:solidFill>
                <a:latin typeface="Calibri"/>
                <a:cs typeface="Calibri"/>
              </a:rPr>
              <a:t>strip must </a:t>
            </a:r>
            <a:r>
              <a:rPr lang="en-US" spc="-10" dirty="0">
                <a:solidFill>
                  <a:prstClr val="black"/>
                </a:solidFill>
                <a:latin typeface="Calibri"/>
                <a:cs typeface="Calibri"/>
              </a:rPr>
              <a:t>fill completely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upon </a:t>
            </a:r>
            <a:r>
              <a:rPr lang="en-US" spc="-10" dirty="0">
                <a:solidFill>
                  <a:prstClr val="black"/>
                </a:solidFill>
                <a:latin typeface="Calibri"/>
                <a:cs typeface="Calibri"/>
              </a:rPr>
              <a:t>touching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the  blood</a:t>
            </a:r>
            <a:r>
              <a:rPr lang="en-US" spc="-7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pc="-10" dirty="0">
                <a:solidFill>
                  <a:prstClr val="black"/>
                </a:solidFill>
                <a:latin typeface="Calibri"/>
                <a:cs typeface="Calibri"/>
              </a:rPr>
              <a:t>droplet</a:t>
            </a:r>
            <a:endParaRPr lang="en-US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marR="5080" lvl="0" eaLnBrk="1" fontAlgn="auto" hangingPunct="1">
              <a:spcBef>
                <a:spcPts val="765"/>
              </a:spcBef>
              <a:spcAft>
                <a:spcPts val="0"/>
              </a:spcAft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If the </a:t>
            </a:r>
            <a:r>
              <a:rPr lang="en-US" spc="-25" dirty="0">
                <a:solidFill>
                  <a:prstClr val="black"/>
                </a:solidFill>
                <a:latin typeface="Calibri"/>
                <a:cs typeface="Calibri"/>
              </a:rPr>
              <a:t>test </a:t>
            </a:r>
            <a:r>
              <a:rPr lang="en-US" spc="-15" dirty="0">
                <a:solidFill>
                  <a:prstClr val="black"/>
                </a:solidFill>
                <a:latin typeface="Calibri"/>
                <a:cs typeface="Calibri"/>
              </a:rPr>
              <a:t>strip </a:t>
            </a:r>
            <a:r>
              <a:rPr lang="en-US" spc="-10" dirty="0">
                <a:solidFill>
                  <a:prstClr val="black"/>
                </a:solidFill>
                <a:latin typeface="Calibri"/>
                <a:cs typeface="Calibri"/>
              </a:rPr>
              <a:t>wells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do </a:t>
            </a:r>
            <a:r>
              <a:rPr lang="en-US" dirty="0">
                <a:solidFill>
                  <a:prstClr val="black"/>
                </a:solidFill>
                <a:latin typeface="Calibri"/>
                <a:cs typeface="Calibri"/>
              </a:rPr>
              <a:t>not </a:t>
            </a:r>
            <a:r>
              <a:rPr lang="en-US" spc="-10" dirty="0">
                <a:solidFill>
                  <a:prstClr val="black"/>
                </a:solidFill>
                <a:latin typeface="Calibri"/>
                <a:cs typeface="Calibri"/>
              </a:rPr>
              <a:t>fill </a:t>
            </a:r>
            <a:r>
              <a:rPr lang="en-US" spc="-30" dirty="0">
                <a:solidFill>
                  <a:prstClr val="black"/>
                </a:solidFill>
                <a:latin typeface="Calibri"/>
                <a:cs typeface="Calibri"/>
              </a:rPr>
              <a:t>completely, </a:t>
            </a:r>
            <a:r>
              <a:rPr lang="en-US" spc="-15" dirty="0">
                <a:solidFill>
                  <a:prstClr val="black"/>
                </a:solidFill>
                <a:latin typeface="Calibri"/>
                <a:cs typeface="Calibri"/>
              </a:rPr>
              <a:t>discard 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lang="en-US" spc="-25" dirty="0">
                <a:solidFill>
                  <a:prstClr val="black"/>
                </a:solidFill>
                <a:latin typeface="Calibri"/>
                <a:cs typeface="Calibri"/>
              </a:rPr>
              <a:t>test </a:t>
            </a:r>
            <a:r>
              <a:rPr lang="en-US" spc="-15" dirty="0">
                <a:solidFill>
                  <a:prstClr val="black"/>
                </a:solidFill>
                <a:latin typeface="Calibri"/>
                <a:cs typeface="Calibri"/>
              </a:rPr>
              <a:t>strip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and </a:t>
            </a:r>
            <a:r>
              <a:rPr lang="en-US" spc="-10" dirty="0">
                <a:solidFill>
                  <a:prstClr val="black"/>
                </a:solidFill>
                <a:latin typeface="Calibri"/>
                <a:cs typeface="Calibri"/>
              </a:rPr>
              <a:t>repeat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lang="en-US" spc="-25" dirty="0">
                <a:solidFill>
                  <a:prstClr val="black"/>
                </a:solidFill>
                <a:latin typeface="Calibri"/>
                <a:cs typeface="Calibri"/>
              </a:rPr>
              <a:t>test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with </a:t>
            </a:r>
            <a:r>
              <a:rPr lang="en-US" dirty="0">
                <a:solidFill>
                  <a:prstClr val="black"/>
                </a:solidFill>
                <a:latin typeface="Calibri"/>
                <a:cs typeface="Calibri"/>
              </a:rPr>
              <a:t>a </a:t>
            </a:r>
            <a:r>
              <a:rPr lang="en-US" i="1" spc="-10" dirty="0">
                <a:solidFill>
                  <a:prstClr val="black"/>
                </a:solidFill>
                <a:latin typeface="Calibri"/>
                <a:cs typeface="Calibri"/>
              </a:rPr>
              <a:t>new</a:t>
            </a:r>
            <a:r>
              <a:rPr lang="en-US" i="1" spc="15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i="1" spc="-10" dirty="0">
                <a:solidFill>
                  <a:prstClr val="black"/>
                </a:solidFill>
                <a:latin typeface="Calibri"/>
                <a:cs typeface="Calibri"/>
              </a:rPr>
              <a:t>strip.</a:t>
            </a:r>
            <a:endParaRPr lang="en-US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469900" lvl="0" indent="0" eaLnBrk="1" fontAlgn="auto" hangingPunct="1">
              <a:spcBef>
                <a:spcPts val="685"/>
              </a:spcBef>
              <a:spcAft>
                <a:spcPts val="0"/>
              </a:spcAft>
              <a:buNone/>
            </a:pPr>
            <a:r>
              <a:rPr lang="en-US" sz="2800" spc="-5" dirty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lang="en-US" sz="2800" spc="-5" dirty="0">
                <a:solidFill>
                  <a:prstClr val="black"/>
                </a:solidFill>
                <a:latin typeface="Calibri"/>
                <a:cs typeface="Calibri"/>
              </a:rPr>
              <a:t>Do not </a:t>
            </a:r>
            <a:r>
              <a:rPr lang="en-US" sz="2800" spc="-20" dirty="0">
                <a:solidFill>
                  <a:prstClr val="black"/>
                </a:solidFill>
                <a:latin typeface="Calibri"/>
                <a:cs typeface="Calibri"/>
              </a:rPr>
              <a:t>attempt </a:t>
            </a:r>
            <a:r>
              <a:rPr lang="en-US" sz="2800" spc="-15" dirty="0">
                <a:solidFill>
                  <a:prstClr val="black"/>
                </a:solidFill>
                <a:latin typeface="Calibri"/>
                <a:cs typeface="Calibri"/>
              </a:rPr>
              <a:t>to </a:t>
            </a:r>
            <a:r>
              <a:rPr lang="en-US" sz="2800" spc="-5" dirty="0">
                <a:solidFill>
                  <a:prstClr val="black"/>
                </a:solidFill>
                <a:latin typeface="Calibri"/>
                <a:cs typeface="Calibri"/>
              </a:rPr>
              <a:t>add </a:t>
            </a:r>
            <a:r>
              <a:rPr lang="en-US" sz="2800" spc="-15" dirty="0">
                <a:solidFill>
                  <a:prstClr val="black"/>
                </a:solidFill>
                <a:latin typeface="Calibri"/>
                <a:cs typeface="Calibri"/>
              </a:rPr>
              <a:t>more</a:t>
            </a:r>
            <a:r>
              <a:rPr lang="en-US" sz="2800" spc="-5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z="2800" spc="-5" dirty="0">
                <a:solidFill>
                  <a:prstClr val="black"/>
                </a:solidFill>
                <a:latin typeface="Calibri"/>
                <a:cs typeface="Calibri"/>
              </a:rPr>
              <a:t>blood.</a:t>
            </a:r>
            <a:endParaRPr lang="en-US" sz="2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lvl="0" eaLnBrk="1" fontAlgn="auto" hangingPunct="1">
              <a:spcBef>
                <a:spcPts val="750"/>
              </a:spcBef>
              <a:spcAft>
                <a:spcPts val="0"/>
              </a:spcAft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lang="en-US" spc="-15" dirty="0">
                <a:solidFill>
                  <a:prstClr val="black"/>
                </a:solidFill>
                <a:latin typeface="Calibri"/>
                <a:cs typeface="Calibri"/>
              </a:rPr>
              <a:t>Result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will </a:t>
            </a:r>
            <a:r>
              <a:rPr lang="en-US" dirty="0">
                <a:solidFill>
                  <a:prstClr val="black"/>
                </a:solidFill>
                <a:latin typeface="Calibri"/>
                <a:cs typeface="Calibri"/>
              </a:rPr>
              <a:t>appear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in </a:t>
            </a:r>
            <a:r>
              <a:rPr lang="en-US" dirty="0">
                <a:solidFill>
                  <a:prstClr val="black"/>
                </a:solidFill>
                <a:latin typeface="Calibri"/>
                <a:cs typeface="Calibri"/>
              </a:rPr>
              <a:t>6</a:t>
            </a:r>
            <a:r>
              <a:rPr lang="en-US" spc="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pc="-10" dirty="0">
                <a:solidFill>
                  <a:prstClr val="black"/>
                </a:solidFill>
                <a:latin typeface="Calibri"/>
                <a:cs typeface="Calibri"/>
              </a:rPr>
              <a:t>seconds</a:t>
            </a:r>
            <a:endParaRPr lang="en-US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20</a:t>
            </a:fld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9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Capillary Blood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marR="154305">
              <a:lnSpc>
                <a:spcPct val="80000"/>
              </a:lnSpc>
              <a:buFont typeface="Arial"/>
              <a:buChar char="•"/>
              <a:tabLst>
                <a:tab pos="354965" algn="l"/>
                <a:tab pos="355600" algn="l"/>
                <a:tab pos="1949450" algn="l"/>
                <a:tab pos="6732905" algn="l"/>
              </a:tabLst>
            </a:pPr>
            <a:r>
              <a:rPr lang="en-US" sz="2800" spc="-80" dirty="0"/>
              <a:t>You</a:t>
            </a:r>
            <a:r>
              <a:rPr lang="en-US" sz="2800" dirty="0"/>
              <a:t> </a:t>
            </a:r>
            <a:r>
              <a:rPr lang="en-US" sz="2800" spc="-10" dirty="0"/>
              <a:t>must	ACCEPT </a:t>
            </a:r>
            <a:r>
              <a:rPr lang="en-US" sz="2800" dirty="0"/>
              <a:t>or </a:t>
            </a:r>
            <a:r>
              <a:rPr lang="en-US" sz="2800" spc="-10" dirty="0"/>
              <a:t>press </a:t>
            </a:r>
            <a:r>
              <a:rPr lang="en-US" sz="2800" dirty="0"/>
              <a:t>OK </a:t>
            </a:r>
            <a:r>
              <a:rPr lang="en-US" sz="2800" spc="-15" dirty="0"/>
              <a:t>to</a:t>
            </a:r>
            <a:r>
              <a:rPr lang="en-US" sz="2800" spc="-40" dirty="0"/>
              <a:t> </a:t>
            </a:r>
            <a:r>
              <a:rPr lang="en-US" sz="2800" spc="-15" dirty="0"/>
              <a:t>complete</a:t>
            </a:r>
            <a:r>
              <a:rPr lang="en-US" sz="2800" spc="-35" dirty="0"/>
              <a:t> </a:t>
            </a:r>
            <a:r>
              <a:rPr lang="en-US" sz="2800" spc="-5" dirty="0"/>
              <a:t>and </a:t>
            </a:r>
            <a:r>
              <a:rPr lang="en-US" sz="2800" dirty="0"/>
              <a:t> t</a:t>
            </a:r>
            <a:r>
              <a:rPr lang="en-US" sz="2800" spc="-65" dirty="0"/>
              <a:t>r</a:t>
            </a:r>
            <a:r>
              <a:rPr lang="en-US" sz="2800" dirty="0"/>
              <a:t>a</a:t>
            </a:r>
            <a:r>
              <a:rPr lang="en-US" sz="2800" spc="-5" dirty="0"/>
              <a:t>n</a:t>
            </a:r>
            <a:r>
              <a:rPr lang="en-US" sz="2800" spc="-25" dirty="0"/>
              <a:t>s</a:t>
            </a:r>
            <a:r>
              <a:rPr lang="en-US" sz="2800" spc="-80" dirty="0"/>
              <a:t>f</a:t>
            </a:r>
            <a:r>
              <a:rPr lang="en-US" sz="2800" spc="-5" dirty="0"/>
              <a:t>e</a:t>
            </a:r>
            <a:r>
              <a:rPr lang="en-US" sz="2800" dirty="0"/>
              <a:t>r</a:t>
            </a:r>
            <a:r>
              <a:rPr lang="en-US" sz="2800" spc="-10" dirty="0"/>
              <a:t> </a:t>
            </a:r>
            <a:r>
              <a:rPr lang="en-US" sz="2800" dirty="0"/>
              <a:t>t</a:t>
            </a:r>
            <a:r>
              <a:rPr lang="en-US" sz="2800" spc="-5" dirty="0"/>
              <a:t>h</a:t>
            </a:r>
            <a:r>
              <a:rPr lang="en-US" sz="2800" dirty="0"/>
              <a:t>e</a:t>
            </a:r>
            <a:r>
              <a:rPr lang="en-US" sz="2800" spc="-15" dirty="0"/>
              <a:t> </a:t>
            </a:r>
            <a:r>
              <a:rPr lang="en-US" sz="2800" spc="-5" dirty="0"/>
              <a:t>d</a:t>
            </a:r>
            <a:r>
              <a:rPr lang="en-US" sz="2800" spc="-25" dirty="0"/>
              <a:t>a</a:t>
            </a:r>
            <a:r>
              <a:rPr lang="en-US" sz="2800" spc="-35" dirty="0"/>
              <a:t>t</a:t>
            </a:r>
            <a:r>
              <a:rPr lang="en-US" sz="2800" dirty="0"/>
              <a:t>a</a:t>
            </a:r>
            <a:r>
              <a:rPr lang="en-US" sz="2800" spc="-20" dirty="0"/>
              <a:t> </a:t>
            </a:r>
            <a:r>
              <a:rPr lang="en-US" sz="2800" spc="-25" dirty="0"/>
              <a:t>t</a:t>
            </a:r>
            <a:r>
              <a:rPr lang="en-US" sz="2800" dirty="0"/>
              <a:t>o</a:t>
            </a:r>
            <a:r>
              <a:rPr lang="en-US" sz="2800" spc="-20" dirty="0"/>
              <a:t> </a:t>
            </a:r>
            <a:r>
              <a:rPr lang="en-US" sz="2800" dirty="0"/>
              <a:t>t</a:t>
            </a:r>
            <a:r>
              <a:rPr lang="en-US" sz="2800" spc="-5" dirty="0"/>
              <a:t>h</a:t>
            </a:r>
            <a:r>
              <a:rPr lang="en-US" sz="2800" dirty="0"/>
              <a:t>e</a:t>
            </a:r>
            <a:r>
              <a:rPr lang="en-US" sz="2800" spc="-15" dirty="0"/>
              <a:t> </a:t>
            </a:r>
            <a:r>
              <a:rPr lang="en-US" sz="2800" spc="-5" dirty="0"/>
              <a:t>p</a:t>
            </a:r>
            <a:r>
              <a:rPr lang="en-US" sz="2800" spc="-25" dirty="0"/>
              <a:t>a</a:t>
            </a:r>
            <a:r>
              <a:rPr lang="en-US" sz="2800" dirty="0"/>
              <a:t>t</a:t>
            </a:r>
            <a:r>
              <a:rPr lang="en-US" sz="2800" spc="-5" dirty="0"/>
              <a:t>ie</a:t>
            </a:r>
            <a:r>
              <a:rPr lang="en-US" sz="2800" spc="-30" dirty="0"/>
              <a:t>n</a:t>
            </a:r>
            <a:r>
              <a:rPr lang="en-US" sz="2800" spc="110" dirty="0"/>
              <a:t>t</a:t>
            </a:r>
            <a:r>
              <a:rPr lang="en-US" sz="2800" spc="-185" dirty="0"/>
              <a:t>’</a:t>
            </a:r>
            <a:r>
              <a:rPr lang="en-US" sz="2800" dirty="0"/>
              <a:t>s</a:t>
            </a:r>
            <a:r>
              <a:rPr lang="en-US" sz="2800" spc="-20" dirty="0"/>
              <a:t> </a:t>
            </a:r>
            <a:r>
              <a:rPr lang="en-US" sz="2800" spc="-40" dirty="0" smtClean="0"/>
              <a:t>r</a:t>
            </a:r>
            <a:r>
              <a:rPr lang="en-US" sz="2800" spc="-5" dirty="0" smtClean="0"/>
              <a:t>e</a:t>
            </a:r>
            <a:r>
              <a:rPr lang="en-US" sz="2800" spc="-25" dirty="0" smtClean="0"/>
              <a:t>c</a:t>
            </a:r>
            <a:r>
              <a:rPr lang="en-US" sz="2800" dirty="0" smtClean="0"/>
              <a:t>o</a:t>
            </a:r>
            <a:r>
              <a:rPr lang="en-US" sz="2800" spc="-40" dirty="0" smtClean="0"/>
              <a:t>r</a:t>
            </a:r>
            <a:r>
              <a:rPr lang="en-US" sz="2800" spc="-5" dirty="0" smtClean="0"/>
              <a:t>d</a:t>
            </a:r>
            <a:r>
              <a:rPr lang="en-US" sz="2800" dirty="0" smtClean="0"/>
              <a:t>.</a:t>
            </a:r>
          </a:p>
          <a:p>
            <a:pPr marL="755650" marR="154305" lvl="1">
              <a:lnSpc>
                <a:spcPct val="80000"/>
              </a:lnSpc>
              <a:buFont typeface="Arial"/>
              <a:buChar char="•"/>
              <a:tabLst>
                <a:tab pos="354965" algn="l"/>
                <a:tab pos="355600" algn="l"/>
                <a:tab pos="1949450" algn="l"/>
                <a:tab pos="6732905" algn="l"/>
              </a:tabLst>
            </a:pPr>
            <a:r>
              <a:rPr lang="en-US" sz="2400" spc="-45" dirty="0" smtClean="0"/>
              <a:t>R</a:t>
            </a:r>
            <a:r>
              <a:rPr lang="en-US" sz="2400" spc="-5" dirty="0" smtClean="0"/>
              <a:t>e</a:t>
            </a:r>
            <a:r>
              <a:rPr lang="en-US" sz="2400" dirty="0" smtClean="0"/>
              <a:t>s</a:t>
            </a:r>
            <a:r>
              <a:rPr lang="en-US" sz="2400" spc="-5" dirty="0" smtClean="0"/>
              <a:t>ul</a:t>
            </a:r>
            <a:r>
              <a:rPr lang="en-US" sz="2400" dirty="0" smtClean="0"/>
              <a:t>ts  </a:t>
            </a:r>
            <a:r>
              <a:rPr lang="en-US" sz="2400" spc="-5" dirty="0"/>
              <a:t>will not </a:t>
            </a:r>
            <a:r>
              <a:rPr lang="en-US" sz="2400" spc="-25" dirty="0"/>
              <a:t>transfer </a:t>
            </a:r>
            <a:r>
              <a:rPr lang="en-US" sz="2400" spc="-15" dirty="0"/>
              <a:t>to </a:t>
            </a:r>
            <a:r>
              <a:rPr lang="en-US" sz="2400" spc="-5" dirty="0"/>
              <a:t>the </a:t>
            </a:r>
            <a:r>
              <a:rPr lang="en-US" sz="2400" spc="-10" dirty="0"/>
              <a:t>medical </a:t>
            </a:r>
            <a:r>
              <a:rPr lang="en-US" sz="2400" spc="-20" dirty="0"/>
              <a:t>record </a:t>
            </a:r>
            <a:r>
              <a:rPr lang="en-US" sz="2400" spc="-5" dirty="0"/>
              <a:t>if </a:t>
            </a:r>
            <a:r>
              <a:rPr lang="en-US" sz="2400" spc="-15" dirty="0"/>
              <a:t>you </a:t>
            </a:r>
            <a:r>
              <a:rPr lang="en-US" sz="2400" spc="-5" dirty="0"/>
              <a:t>do  not </a:t>
            </a:r>
            <a:r>
              <a:rPr lang="en-US" sz="2400" spc="-10" dirty="0"/>
              <a:t>press ACCEPT </a:t>
            </a:r>
            <a:r>
              <a:rPr lang="en-US" sz="2400" dirty="0"/>
              <a:t>or</a:t>
            </a:r>
            <a:r>
              <a:rPr lang="en-US" sz="2400" spc="-55" dirty="0"/>
              <a:t> </a:t>
            </a:r>
            <a:r>
              <a:rPr lang="en-US" sz="2400" dirty="0"/>
              <a:t>OK</a:t>
            </a:r>
          </a:p>
          <a:p>
            <a:pPr marL="355600">
              <a:lnSpc>
                <a:spcPts val="324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800" spc="-135" dirty="0"/>
              <a:t>To </a:t>
            </a:r>
            <a:r>
              <a:rPr lang="en-US" sz="2800" spc="-5" dirty="0"/>
              <a:t>accept </a:t>
            </a:r>
            <a:r>
              <a:rPr lang="en-US" sz="2800" spc="-10" dirty="0"/>
              <a:t>/reject </a:t>
            </a:r>
            <a:r>
              <a:rPr lang="en-US" sz="2800" spc="-5" dirty="0"/>
              <a:t>the </a:t>
            </a:r>
            <a:r>
              <a:rPr lang="en-US" sz="2800" spc="-10" dirty="0"/>
              <a:t>result, press </a:t>
            </a:r>
            <a:r>
              <a:rPr lang="en-US" sz="2800" spc="-5" dirty="0"/>
              <a:t>the</a:t>
            </a:r>
            <a:r>
              <a:rPr lang="en-US" sz="2800" spc="45" dirty="0"/>
              <a:t> </a:t>
            </a:r>
            <a:r>
              <a:rPr lang="en-US" sz="2800" spc="-5" dirty="0" smtClean="0"/>
              <a:t>Accept</a:t>
            </a:r>
            <a:r>
              <a:rPr lang="en-US" sz="2800" dirty="0" smtClean="0"/>
              <a:t> /R</a:t>
            </a:r>
            <a:r>
              <a:rPr lang="en-US" sz="2800" spc="-10" dirty="0" smtClean="0"/>
              <a:t>eject </a:t>
            </a:r>
            <a:r>
              <a:rPr lang="en-US" sz="2800" spc="-5" dirty="0"/>
              <a:t>soft</a:t>
            </a:r>
            <a:r>
              <a:rPr lang="en-US" sz="2800" spc="-75" dirty="0"/>
              <a:t> </a:t>
            </a:r>
            <a:r>
              <a:rPr lang="en-US" sz="2800" spc="-45" dirty="0"/>
              <a:t>key</a:t>
            </a:r>
            <a:endParaRPr lang="en-US" sz="2800" dirty="0"/>
          </a:p>
          <a:p>
            <a:pPr marL="355600" marR="5080">
              <a:lnSpc>
                <a:spcPts val="288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800" spc="-135" dirty="0"/>
              <a:t>To </a:t>
            </a:r>
            <a:r>
              <a:rPr lang="en-US" sz="2800" spc="-5" dirty="0"/>
              <a:t>add </a:t>
            </a:r>
            <a:r>
              <a:rPr lang="en-US" sz="2800" dirty="0"/>
              <a:t>a </a:t>
            </a:r>
            <a:r>
              <a:rPr lang="en-US" sz="2800" spc="-10" dirty="0"/>
              <a:t>comment </a:t>
            </a:r>
            <a:r>
              <a:rPr lang="en-US" sz="2800" spc="-25" dirty="0"/>
              <a:t>before </a:t>
            </a:r>
            <a:r>
              <a:rPr lang="en-US" sz="2800" spc="-5" dirty="0"/>
              <a:t>accepting </a:t>
            </a:r>
            <a:r>
              <a:rPr lang="en-US" sz="2800" dirty="0"/>
              <a:t>or </a:t>
            </a:r>
            <a:r>
              <a:rPr lang="en-US" sz="2800" spc="-10" dirty="0"/>
              <a:t>rejecting  </a:t>
            </a:r>
            <a:r>
              <a:rPr lang="en-US" sz="2800" spc="-5" dirty="0"/>
              <a:t>the </a:t>
            </a:r>
            <a:r>
              <a:rPr lang="en-US" sz="2800" spc="-10" dirty="0"/>
              <a:t>result, press </a:t>
            </a:r>
            <a:r>
              <a:rPr lang="en-US" sz="2800" spc="-5" dirty="0"/>
              <a:t>the </a:t>
            </a:r>
            <a:r>
              <a:rPr lang="en-US" sz="2800" spc="5" dirty="0"/>
              <a:t>“Comment” </a:t>
            </a:r>
            <a:r>
              <a:rPr lang="en-US" sz="2800" spc="-80" dirty="0"/>
              <a:t>key. </a:t>
            </a:r>
            <a:r>
              <a:rPr lang="en-US" sz="2800" spc="-5" dirty="0"/>
              <a:t>Accept </a:t>
            </a:r>
            <a:r>
              <a:rPr lang="en-US" sz="2800" spc="-15" dirty="0"/>
              <a:t>your  </a:t>
            </a:r>
            <a:r>
              <a:rPr lang="en-US" sz="2800" spc="-10" dirty="0"/>
              <a:t>comment </a:t>
            </a:r>
            <a:r>
              <a:rPr lang="en-US" sz="2800" spc="-5" dirty="0"/>
              <a:t>and then accept </a:t>
            </a:r>
            <a:r>
              <a:rPr lang="en-US" sz="2800" dirty="0"/>
              <a:t>or </a:t>
            </a:r>
            <a:r>
              <a:rPr lang="en-US" sz="2800" spc="-10" dirty="0"/>
              <a:t>reject </a:t>
            </a:r>
            <a:r>
              <a:rPr lang="en-US" sz="2800" spc="-5" dirty="0"/>
              <a:t>the</a:t>
            </a:r>
            <a:r>
              <a:rPr lang="en-US" sz="2800" spc="-120" dirty="0"/>
              <a:t> </a:t>
            </a:r>
            <a:r>
              <a:rPr lang="en-US" sz="2800" spc="-10" dirty="0"/>
              <a:t>result</a:t>
            </a:r>
            <a:endParaRPr lang="en-US" sz="2800" dirty="0"/>
          </a:p>
          <a:p>
            <a:pPr marL="355600" marR="342265">
              <a:lnSpc>
                <a:spcPts val="2880"/>
              </a:lnSpc>
              <a:spcBef>
                <a:spcPts val="7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800" dirty="0"/>
              <a:t>A </a:t>
            </a:r>
            <a:r>
              <a:rPr lang="en-US" sz="2800" spc="-10" dirty="0"/>
              <a:t>comment must </a:t>
            </a:r>
            <a:r>
              <a:rPr lang="en-US" sz="2800" spc="-25" dirty="0"/>
              <a:t>always </a:t>
            </a:r>
            <a:r>
              <a:rPr lang="en-US" sz="2800" spc="-5" dirty="0"/>
              <a:t>be added if </a:t>
            </a:r>
            <a:r>
              <a:rPr lang="en-US" sz="2800" spc="-10" dirty="0"/>
              <a:t>rejecting </a:t>
            </a:r>
            <a:r>
              <a:rPr lang="en-US" sz="2800" dirty="0"/>
              <a:t>a  </a:t>
            </a:r>
            <a:r>
              <a:rPr lang="en-US" sz="2800" spc="-10" dirty="0"/>
              <a:t>result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21</a:t>
            </a:fld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1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Capillary Blood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marR="5080">
              <a:buFont typeface="Arial"/>
              <a:buChar char="•"/>
              <a:tabLst>
                <a:tab pos="355600" algn="l"/>
                <a:tab pos="356235" algn="l"/>
                <a:tab pos="5135880" algn="l"/>
              </a:tabLst>
            </a:pPr>
            <a:r>
              <a:rPr lang="en-US" sz="2800" spc="-5" dirty="0"/>
              <a:t>The </a:t>
            </a:r>
            <a:r>
              <a:rPr lang="en-US" sz="2800" spc="-15" dirty="0"/>
              <a:t>nurse </a:t>
            </a:r>
            <a:r>
              <a:rPr lang="en-US" sz="2800" spc="-25" dirty="0"/>
              <a:t>enters</a:t>
            </a:r>
            <a:r>
              <a:rPr lang="en-US" sz="2800" spc="50" dirty="0"/>
              <a:t> </a:t>
            </a:r>
            <a:r>
              <a:rPr lang="en-US" sz="2800" spc="-5" dirty="0"/>
              <a:t>the</a:t>
            </a:r>
            <a:r>
              <a:rPr lang="en-US" sz="2800" spc="15" dirty="0"/>
              <a:t> </a:t>
            </a:r>
            <a:r>
              <a:rPr lang="en-US" sz="2800" spc="-10" dirty="0" smtClean="0"/>
              <a:t>results </a:t>
            </a:r>
            <a:r>
              <a:rPr lang="en-US" sz="2800" spc="-5" dirty="0" smtClean="0"/>
              <a:t>in </a:t>
            </a:r>
            <a:r>
              <a:rPr lang="en-US" sz="2800" spc="-5" dirty="0"/>
              <a:t>the</a:t>
            </a:r>
            <a:r>
              <a:rPr lang="en-US" sz="2800" spc="-10" dirty="0"/>
              <a:t> </a:t>
            </a:r>
            <a:r>
              <a:rPr lang="en-US" sz="2800" spc="-20" dirty="0"/>
              <a:t>patient’s </a:t>
            </a:r>
            <a:r>
              <a:rPr lang="en-US" sz="2800" spc="-10" dirty="0"/>
              <a:t>notes, </a:t>
            </a:r>
            <a:r>
              <a:rPr lang="en-US" sz="2800" spc="-5" dirty="0"/>
              <a:t> and the </a:t>
            </a:r>
            <a:r>
              <a:rPr lang="en-US" sz="2800" spc="-15" dirty="0"/>
              <a:t>appropriate </a:t>
            </a:r>
            <a:r>
              <a:rPr lang="en-US" sz="2800" spc="-5" dirty="0"/>
              <a:t>action </a:t>
            </a:r>
            <a:r>
              <a:rPr lang="en-US" sz="2800" spc="-35" dirty="0"/>
              <a:t>taken </a:t>
            </a:r>
            <a:r>
              <a:rPr lang="en-US" sz="2800" spc="-5" dirty="0"/>
              <a:t>if</a:t>
            </a:r>
            <a:r>
              <a:rPr lang="en-US" sz="2800" spc="120" dirty="0"/>
              <a:t> </a:t>
            </a:r>
            <a:r>
              <a:rPr lang="en-US" sz="2800" spc="-20" dirty="0"/>
              <a:t>any</a:t>
            </a:r>
            <a:endParaRPr lang="en-US" sz="2800" dirty="0"/>
          </a:p>
          <a:p>
            <a:pPr marL="355600"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2800" spc="-15" dirty="0"/>
              <a:t>Discard </a:t>
            </a:r>
            <a:r>
              <a:rPr lang="en-US" sz="2800" spc="-5" dirty="0"/>
              <a:t>the </a:t>
            </a:r>
            <a:r>
              <a:rPr lang="en-US" sz="2800" spc="-25" dirty="0"/>
              <a:t>test </a:t>
            </a:r>
            <a:r>
              <a:rPr lang="en-US" sz="2800" spc="-15" dirty="0"/>
              <a:t>strip </a:t>
            </a:r>
            <a:r>
              <a:rPr lang="en-US" sz="2800" spc="-5" dirty="0"/>
              <a:t>and </a:t>
            </a:r>
            <a:r>
              <a:rPr lang="en-US" sz="2800" spc="-10" dirty="0"/>
              <a:t>repeat </a:t>
            </a:r>
            <a:r>
              <a:rPr lang="en-US" sz="2800" spc="-5" dirty="0"/>
              <a:t>with </a:t>
            </a:r>
            <a:r>
              <a:rPr lang="en-US" sz="2800" dirty="0"/>
              <a:t>a </a:t>
            </a:r>
            <a:r>
              <a:rPr lang="en-US" sz="2800" spc="-5" dirty="0"/>
              <a:t>new</a:t>
            </a:r>
            <a:r>
              <a:rPr lang="en-US" sz="2800" spc="110" dirty="0"/>
              <a:t> </a:t>
            </a:r>
            <a:r>
              <a:rPr lang="en-US" sz="2800" spc="-15" dirty="0"/>
              <a:t>strip.</a:t>
            </a:r>
            <a:endParaRPr lang="en-US" sz="2800" dirty="0"/>
          </a:p>
          <a:p>
            <a:pPr marL="355600" marR="1003935"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2800" spc="-15" dirty="0"/>
              <a:t>Discard </a:t>
            </a:r>
            <a:r>
              <a:rPr lang="en-US" sz="2800" spc="-5" dirty="0"/>
              <a:t>all </a:t>
            </a:r>
            <a:r>
              <a:rPr lang="en-US" sz="2800" spc="-15" dirty="0"/>
              <a:t>contaminated </a:t>
            </a:r>
            <a:r>
              <a:rPr lang="en-US" sz="2800" spc="-10" dirty="0"/>
              <a:t>patient materials in  </a:t>
            </a:r>
            <a:r>
              <a:rPr lang="en-US" sz="2800" spc="-15" dirty="0"/>
              <a:t>appropriate biohazard</a:t>
            </a:r>
            <a:r>
              <a:rPr lang="en-US" sz="2800" spc="15" dirty="0"/>
              <a:t> </a:t>
            </a:r>
            <a:r>
              <a:rPr lang="en-US" sz="2800" spc="-15" dirty="0"/>
              <a:t>containers.</a:t>
            </a:r>
            <a:endParaRPr lang="en-US" sz="2800" dirty="0"/>
          </a:p>
          <a:p>
            <a:pPr marL="355600"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2800" spc="-5" dirty="0"/>
              <a:t>Dispose </a:t>
            </a:r>
            <a:r>
              <a:rPr lang="en-US" sz="2800" dirty="0"/>
              <a:t>of </a:t>
            </a:r>
            <a:r>
              <a:rPr lang="en-US" sz="2800" spc="-5" dirty="0"/>
              <a:t>used lancets </a:t>
            </a:r>
            <a:r>
              <a:rPr lang="en-US" sz="2800" spc="-20" dirty="0"/>
              <a:t>into </a:t>
            </a:r>
            <a:r>
              <a:rPr lang="en-US" sz="2800" spc="-5" dirty="0"/>
              <a:t>sharps</a:t>
            </a:r>
            <a:r>
              <a:rPr lang="en-US" sz="2800" spc="50" dirty="0"/>
              <a:t> </a:t>
            </a:r>
            <a:r>
              <a:rPr lang="en-US" sz="2800" spc="-15" dirty="0"/>
              <a:t>container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22</a:t>
            </a:fld>
            <a:r>
              <a:rPr lang="en-US" smtClean="0"/>
              <a:t> </a:t>
            </a:r>
            <a:endParaRPr lang="en-US"/>
          </a:p>
        </p:txBody>
      </p:sp>
      <p:sp>
        <p:nvSpPr>
          <p:cNvPr id="5" name="object 4"/>
          <p:cNvSpPr/>
          <p:nvPr/>
        </p:nvSpPr>
        <p:spPr>
          <a:xfrm>
            <a:off x="3352800" y="4299805"/>
            <a:ext cx="1981161" cy="2209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259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965" marR="5080" indent="-342265">
              <a:lnSpc>
                <a:spcPct val="80000"/>
              </a:lnSpc>
              <a:buFont typeface="Arial"/>
              <a:buChar char="•"/>
              <a:tabLst>
                <a:tab pos="354965" algn="l"/>
                <a:tab pos="355600" algn="l"/>
                <a:tab pos="3148965" algn="l"/>
              </a:tabLst>
            </a:pPr>
            <a:r>
              <a:rPr lang="en-US" sz="3100" spc="-5" dirty="0">
                <a:latin typeface="Calibri"/>
                <a:cs typeface="Calibri"/>
              </a:rPr>
              <a:t>The </a:t>
            </a:r>
            <a:r>
              <a:rPr lang="en-US" sz="3100" spc="-20" dirty="0">
                <a:latin typeface="Calibri"/>
                <a:cs typeface="Calibri"/>
              </a:rPr>
              <a:t>Nova Stat </a:t>
            </a:r>
            <a:r>
              <a:rPr lang="en-US" sz="3100" spc="-5" dirty="0">
                <a:latin typeface="Calibri"/>
                <a:cs typeface="Calibri"/>
              </a:rPr>
              <a:t>Strip </a:t>
            </a:r>
            <a:r>
              <a:rPr lang="en-US" sz="3100" spc="-10" dirty="0">
                <a:latin typeface="Calibri"/>
                <a:cs typeface="Calibri"/>
              </a:rPr>
              <a:t>glucose </a:t>
            </a:r>
            <a:r>
              <a:rPr lang="en-US" sz="3100" spc="-20" dirty="0">
                <a:latin typeface="Calibri"/>
                <a:cs typeface="Calibri"/>
              </a:rPr>
              <a:t>meter </a:t>
            </a:r>
            <a:r>
              <a:rPr lang="en-US" sz="3100" spc="-10" dirty="0">
                <a:latin typeface="Calibri"/>
                <a:cs typeface="Calibri"/>
              </a:rPr>
              <a:t>reads </a:t>
            </a:r>
            <a:r>
              <a:rPr lang="en-US" sz="3100" spc="-15" dirty="0">
                <a:latin typeface="Calibri"/>
                <a:cs typeface="Calibri"/>
              </a:rPr>
              <a:t>results  between</a:t>
            </a:r>
            <a:r>
              <a:rPr lang="en-US" sz="3100" spc="35" dirty="0">
                <a:latin typeface="Calibri"/>
                <a:cs typeface="Calibri"/>
              </a:rPr>
              <a:t> </a:t>
            </a:r>
            <a:r>
              <a:rPr lang="en-US" sz="3100" spc="-5" dirty="0">
                <a:latin typeface="Calibri"/>
                <a:cs typeface="Calibri"/>
              </a:rPr>
              <a:t>10-600	</a:t>
            </a:r>
            <a:r>
              <a:rPr lang="en-US" sz="3100" spc="15" dirty="0">
                <a:latin typeface="Calibri"/>
                <a:cs typeface="Calibri"/>
              </a:rPr>
              <a:t>mg/</a:t>
            </a:r>
            <a:r>
              <a:rPr lang="en-US" sz="3100" spc="15" dirty="0" err="1">
                <a:latin typeface="Calibri"/>
                <a:cs typeface="Calibri"/>
              </a:rPr>
              <a:t>dL</a:t>
            </a:r>
            <a:endParaRPr lang="en-US" sz="3100" dirty="0">
              <a:latin typeface="Calibri"/>
              <a:cs typeface="Calibri"/>
            </a:endParaRPr>
          </a:p>
          <a:p>
            <a:pPr marL="756285" lvl="1" indent="-286385">
              <a:spcBef>
                <a:spcPts val="20"/>
              </a:spcBef>
              <a:buFont typeface="Arial"/>
              <a:buChar char="–"/>
              <a:tabLst>
                <a:tab pos="756285" algn="l"/>
              </a:tabLst>
            </a:pPr>
            <a:r>
              <a:rPr lang="en-US" sz="2600" dirty="0">
                <a:cs typeface="Calibri"/>
              </a:rPr>
              <a:t>A </a:t>
            </a:r>
            <a:r>
              <a:rPr lang="en-US" sz="2600" spc="-10" dirty="0">
                <a:cs typeface="Calibri"/>
              </a:rPr>
              <a:t>result </a:t>
            </a:r>
            <a:r>
              <a:rPr lang="en-US" sz="2600" spc="-5" dirty="0">
                <a:cs typeface="Calibri"/>
              </a:rPr>
              <a:t>reading higher than </a:t>
            </a:r>
            <a:r>
              <a:rPr lang="en-US" sz="2600" dirty="0">
                <a:cs typeface="Calibri"/>
              </a:rPr>
              <a:t>600 will </a:t>
            </a:r>
            <a:r>
              <a:rPr lang="en-US" sz="2600" spc="-10" dirty="0">
                <a:cs typeface="Calibri"/>
              </a:rPr>
              <a:t>read </a:t>
            </a:r>
            <a:r>
              <a:rPr lang="en-US" sz="2600" dirty="0">
                <a:cs typeface="Calibri"/>
              </a:rPr>
              <a:t>as</a:t>
            </a:r>
            <a:r>
              <a:rPr lang="en-US" sz="2600" spc="-90" dirty="0">
                <a:cs typeface="Calibri"/>
              </a:rPr>
              <a:t> </a:t>
            </a:r>
            <a:r>
              <a:rPr lang="en-US" sz="2600" dirty="0">
                <a:cs typeface="Calibri"/>
              </a:rPr>
              <a:t>“HI”</a:t>
            </a:r>
          </a:p>
          <a:p>
            <a:pPr marL="756285" lvl="1" indent="-286385">
              <a:lnSpc>
                <a:spcPts val="3110"/>
              </a:lnSpc>
              <a:buFont typeface="Arial"/>
              <a:buChar char="–"/>
              <a:tabLst>
                <a:tab pos="756285" algn="l"/>
              </a:tabLst>
            </a:pPr>
            <a:r>
              <a:rPr lang="en-US" sz="2600" dirty="0">
                <a:cs typeface="Calibri"/>
              </a:rPr>
              <a:t>A </a:t>
            </a:r>
            <a:r>
              <a:rPr lang="en-US" sz="2600" spc="-10" dirty="0">
                <a:cs typeface="Calibri"/>
              </a:rPr>
              <a:t>result </a:t>
            </a:r>
            <a:r>
              <a:rPr lang="en-US" sz="2600" spc="-5" dirty="0">
                <a:cs typeface="Calibri"/>
              </a:rPr>
              <a:t>reading </a:t>
            </a:r>
            <a:r>
              <a:rPr lang="en-US" sz="2600" spc="-10" dirty="0">
                <a:cs typeface="Calibri"/>
              </a:rPr>
              <a:t>lower </a:t>
            </a:r>
            <a:r>
              <a:rPr lang="en-US" sz="2600" spc="-5" dirty="0">
                <a:cs typeface="Calibri"/>
              </a:rPr>
              <a:t>than </a:t>
            </a:r>
            <a:r>
              <a:rPr lang="en-US" sz="2600" dirty="0">
                <a:cs typeface="Calibri"/>
              </a:rPr>
              <a:t>10 will </a:t>
            </a:r>
            <a:r>
              <a:rPr lang="en-US" sz="2600" spc="-10" dirty="0">
                <a:cs typeface="Calibri"/>
              </a:rPr>
              <a:t>read </a:t>
            </a:r>
            <a:r>
              <a:rPr lang="en-US" sz="2600" dirty="0">
                <a:cs typeface="Calibri"/>
              </a:rPr>
              <a:t>as</a:t>
            </a:r>
            <a:r>
              <a:rPr lang="en-US" sz="2600" spc="-60" dirty="0">
                <a:cs typeface="Calibri"/>
              </a:rPr>
              <a:t> </a:t>
            </a:r>
            <a:r>
              <a:rPr lang="en-US" sz="2600" spc="-15" dirty="0">
                <a:cs typeface="Calibri"/>
              </a:rPr>
              <a:t>“LO”</a:t>
            </a:r>
            <a:endParaRPr lang="en-US" sz="2600" dirty="0">
              <a:cs typeface="Calibri"/>
            </a:endParaRPr>
          </a:p>
          <a:p>
            <a:pPr marL="354965" indent="-342265">
              <a:lnSpc>
                <a:spcPts val="371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100" spc="-25" dirty="0">
                <a:latin typeface="Calibri"/>
                <a:cs typeface="Calibri"/>
              </a:rPr>
              <a:t>Any </a:t>
            </a:r>
            <a:r>
              <a:rPr lang="en-US" sz="3100" spc="-15" dirty="0">
                <a:solidFill>
                  <a:srgbClr val="FF0000"/>
                </a:solidFill>
                <a:latin typeface="Calibri"/>
                <a:cs typeface="Calibri"/>
              </a:rPr>
              <a:t>out-of-range </a:t>
            </a:r>
            <a:r>
              <a:rPr lang="en-US" sz="3100" spc="-10" dirty="0">
                <a:latin typeface="Calibri"/>
                <a:cs typeface="Calibri"/>
              </a:rPr>
              <a:t>result will </a:t>
            </a:r>
            <a:r>
              <a:rPr lang="en-US" sz="3100" dirty="0">
                <a:latin typeface="Calibri"/>
                <a:cs typeface="Calibri"/>
              </a:rPr>
              <a:t>be </a:t>
            </a:r>
            <a:r>
              <a:rPr lang="en-US" sz="3100" spc="-15" dirty="0">
                <a:latin typeface="Calibri"/>
                <a:cs typeface="Calibri"/>
              </a:rPr>
              <a:t>displayed </a:t>
            </a:r>
            <a:r>
              <a:rPr lang="en-US" sz="3100" spc="-5" dirty="0">
                <a:latin typeface="Calibri"/>
                <a:cs typeface="Calibri"/>
              </a:rPr>
              <a:t>in</a:t>
            </a:r>
            <a:r>
              <a:rPr lang="en-US" sz="3100" spc="60" dirty="0">
                <a:latin typeface="Calibri"/>
                <a:cs typeface="Calibri"/>
              </a:rPr>
              <a:t> </a:t>
            </a:r>
            <a:r>
              <a:rPr lang="en-US" sz="3100" spc="-20" dirty="0">
                <a:solidFill>
                  <a:srgbClr val="FF0000"/>
                </a:solidFill>
                <a:latin typeface="Calibri"/>
                <a:cs typeface="Calibri"/>
              </a:rPr>
              <a:t>red</a:t>
            </a:r>
            <a:endParaRPr lang="en-US" sz="3100" dirty="0">
              <a:latin typeface="Calibri"/>
              <a:cs typeface="Calibri"/>
            </a:endParaRPr>
          </a:p>
          <a:p>
            <a:pPr marL="356235" marR="314960">
              <a:lnSpc>
                <a:spcPct val="80000"/>
              </a:lnSpc>
              <a:spcBef>
                <a:spcPts val="745"/>
              </a:spcBef>
              <a:buFont typeface="Arial"/>
              <a:buChar char="•"/>
              <a:tabLst>
                <a:tab pos="356235" algn="l"/>
                <a:tab pos="356870" algn="l"/>
                <a:tab pos="4992370" algn="l"/>
              </a:tabLst>
            </a:pPr>
            <a:r>
              <a:rPr lang="en-US" sz="3100" spc="-15" dirty="0">
                <a:latin typeface="Calibri"/>
                <a:cs typeface="Calibri"/>
              </a:rPr>
              <a:t>Results </a:t>
            </a:r>
            <a:r>
              <a:rPr lang="en-US" sz="3100" spc="-10" dirty="0">
                <a:latin typeface="Calibri"/>
                <a:cs typeface="Calibri"/>
              </a:rPr>
              <a:t>within</a:t>
            </a:r>
            <a:r>
              <a:rPr lang="en-US" sz="3100" spc="70" dirty="0">
                <a:latin typeface="Calibri"/>
                <a:cs typeface="Calibri"/>
              </a:rPr>
              <a:t> </a:t>
            </a:r>
            <a:r>
              <a:rPr lang="en-US" sz="3100" spc="-5" dirty="0">
                <a:solidFill>
                  <a:srgbClr val="0070C0"/>
                </a:solidFill>
                <a:latin typeface="Calibri"/>
                <a:cs typeface="Calibri"/>
              </a:rPr>
              <a:t>normal</a:t>
            </a:r>
            <a:r>
              <a:rPr lang="en-US" sz="31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en-US" sz="3100" spc="-20" dirty="0">
                <a:latin typeface="Calibri"/>
                <a:cs typeface="Calibri"/>
              </a:rPr>
              <a:t>range	</a:t>
            </a:r>
            <a:r>
              <a:rPr lang="en-US" sz="3100" spc="-5" dirty="0">
                <a:latin typeface="Calibri"/>
                <a:cs typeface="Calibri"/>
              </a:rPr>
              <a:t>(65&gt;115)</a:t>
            </a:r>
            <a:r>
              <a:rPr lang="en-US" sz="3100" spc="-15" dirty="0">
                <a:latin typeface="Calibri"/>
                <a:cs typeface="Calibri"/>
              </a:rPr>
              <a:t> </a:t>
            </a:r>
            <a:r>
              <a:rPr lang="en-US" sz="3100" spc="-10" dirty="0">
                <a:latin typeface="Calibri"/>
                <a:cs typeface="Calibri"/>
              </a:rPr>
              <a:t>will</a:t>
            </a:r>
            <a:r>
              <a:rPr lang="en-US" sz="3100" spc="-15" dirty="0">
                <a:latin typeface="Calibri"/>
                <a:cs typeface="Calibri"/>
              </a:rPr>
              <a:t> </a:t>
            </a:r>
            <a:r>
              <a:rPr lang="en-US" sz="3100" dirty="0">
                <a:latin typeface="Calibri"/>
                <a:cs typeface="Calibri"/>
              </a:rPr>
              <a:t>be </a:t>
            </a:r>
            <a:r>
              <a:rPr lang="en-US" sz="3100" spc="-5" dirty="0">
                <a:latin typeface="Calibri"/>
                <a:cs typeface="Calibri"/>
              </a:rPr>
              <a:t> </a:t>
            </a:r>
            <a:r>
              <a:rPr lang="en-US" sz="3100" spc="-15" dirty="0">
                <a:latin typeface="Calibri"/>
                <a:cs typeface="Calibri"/>
              </a:rPr>
              <a:t>displayed </a:t>
            </a:r>
            <a:r>
              <a:rPr lang="en-US" sz="3100" spc="-5" dirty="0">
                <a:latin typeface="Calibri"/>
                <a:cs typeface="Calibri"/>
              </a:rPr>
              <a:t>in</a:t>
            </a:r>
            <a:r>
              <a:rPr lang="en-US" sz="3100" spc="-85" dirty="0">
                <a:latin typeface="Calibri"/>
                <a:cs typeface="Calibri"/>
              </a:rPr>
              <a:t> </a:t>
            </a:r>
            <a:r>
              <a:rPr lang="en-US" sz="3100" dirty="0">
                <a:solidFill>
                  <a:srgbClr val="0070C0"/>
                </a:solidFill>
                <a:latin typeface="Calibri"/>
                <a:cs typeface="Calibri"/>
              </a:rPr>
              <a:t>blue</a:t>
            </a:r>
            <a:endParaRPr lang="en-US" sz="3100" dirty="0">
              <a:latin typeface="Calibri"/>
              <a:cs typeface="Calibri"/>
            </a:endParaRPr>
          </a:p>
          <a:p>
            <a:pPr marL="355600" marR="684530">
              <a:lnSpc>
                <a:spcPts val="2880"/>
              </a:lnSpc>
              <a:spcBef>
                <a:spcPts val="7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000" dirty="0">
                <a:latin typeface="Calibri"/>
                <a:cs typeface="Calibri"/>
              </a:rPr>
              <a:t>If </a:t>
            </a:r>
            <a:r>
              <a:rPr lang="en-US" sz="3000" spc="-10" dirty="0">
                <a:latin typeface="Calibri"/>
                <a:cs typeface="Calibri"/>
              </a:rPr>
              <a:t>results </a:t>
            </a:r>
            <a:r>
              <a:rPr lang="en-US" sz="3000" spc="-15" dirty="0">
                <a:latin typeface="Calibri"/>
                <a:cs typeface="Calibri"/>
              </a:rPr>
              <a:t>are inconsistent </a:t>
            </a:r>
            <a:r>
              <a:rPr lang="en-US" sz="3000" spc="-5" dirty="0">
                <a:latin typeface="Calibri"/>
                <a:cs typeface="Calibri"/>
              </a:rPr>
              <a:t>with the </a:t>
            </a:r>
            <a:r>
              <a:rPr lang="en-US" sz="3000" spc="-10" dirty="0">
                <a:latin typeface="Calibri"/>
                <a:cs typeface="Calibri"/>
              </a:rPr>
              <a:t>clinical  </a:t>
            </a:r>
            <a:r>
              <a:rPr lang="en-US" sz="3000" spc="-15" dirty="0">
                <a:latin typeface="Calibri"/>
                <a:cs typeface="Calibri"/>
              </a:rPr>
              <a:t>presentation, </a:t>
            </a:r>
            <a:r>
              <a:rPr lang="en-US" sz="3000" spc="-10" dirty="0">
                <a:latin typeface="Calibri"/>
                <a:cs typeface="Calibri"/>
              </a:rPr>
              <a:t>consider </a:t>
            </a:r>
            <a:r>
              <a:rPr lang="en-US" sz="3000" spc="-15" dirty="0">
                <a:latin typeface="Calibri"/>
                <a:cs typeface="Calibri"/>
              </a:rPr>
              <a:t>retesting, </a:t>
            </a:r>
            <a:r>
              <a:rPr lang="en-US" sz="3000" spc="-10" dirty="0">
                <a:latin typeface="Calibri"/>
                <a:cs typeface="Calibri"/>
              </a:rPr>
              <a:t>performing  </a:t>
            </a:r>
            <a:r>
              <a:rPr lang="en-US" sz="3000" spc="-5" dirty="0">
                <a:latin typeface="Calibri"/>
                <a:cs typeface="Calibri"/>
              </a:rPr>
              <a:t>quality </a:t>
            </a:r>
            <a:r>
              <a:rPr lang="en-US" sz="3000" spc="-15" dirty="0">
                <a:latin typeface="Calibri"/>
                <a:cs typeface="Calibri"/>
              </a:rPr>
              <a:t>control testing </a:t>
            </a:r>
            <a:r>
              <a:rPr lang="en-US" sz="3000" dirty="0">
                <a:latin typeface="Calibri"/>
                <a:cs typeface="Calibri"/>
              </a:rPr>
              <a:t>or </a:t>
            </a:r>
            <a:r>
              <a:rPr lang="en-US" sz="3000" spc="-5" dirty="0">
                <a:latin typeface="Calibri"/>
                <a:cs typeface="Calibri"/>
              </a:rPr>
              <a:t>sending </a:t>
            </a:r>
            <a:r>
              <a:rPr lang="en-US" sz="3000" dirty="0">
                <a:latin typeface="Calibri"/>
                <a:cs typeface="Calibri"/>
              </a:rPr>
              <a:t>a </a:t>
            </a:r>
            <a:r>
              <a:rPr lang="en-US" sz="3000" spc="-5" dirty="0">
                <a:latin typeface="Calibri"/>
                <a:cs typeface="Calibri"/>
              </a:rPr>
              <a:t>blood  specimen </a:t>
            </a:r>
            <a:r>
              <a:rPr lang="en-US" sz="3000" spc="-15" dirty="0">
                <a:latin typeface="Calibri"/>
                <a:cs typeface="Calibri"/>
              </a:rPr>
              <a:t>to </a:t>
            </a:r>
            <a:r>
              <a:rPr lang="en-US" sz="3000" spc="-5" dirty="0">
                <a:latin typeface="Calibri"/>
                <a:cs typeface="Calibri"/>
              </a:rPr>
              <a:t>the</a:t>
            </a:r>
            <a:r>
              <a:rPr lang="en-US" sz="3000" spc="-80" dirty="0">
                <a:latin typeface="Calibri"/>
                <a:cs typeface="Calibri"/>
              </a:rPr>
              <a:t> </a:t>
            </a:r>
            <a:r>
              <a:rPr lang="en-US" sz="3000" spc="-5" dirty="0">
                <a:latin typeface="Calibri"/>
                <a:cs typeface="Calibri"/>
              </a:rPr>
              <a:t>lab</a:t>
            </a:r>
            <a:endParaRPr lang="en-US" sz="30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23</a:t>
            </a:fld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0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138" y="704193"/>
            <a:ext cx="76200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Interpretation of Results</a:t>
            </a:r>
            <a:br>
              <a:rPr lang="en-US" dirty="0" smtClean="0"/>
            </a:br>
            <a:r>
              <a:rPr lang="en-US" dirty="0" smtClean="0"/>
              <a:t>Reference </a:t>
            </a:r>
            <a:r>
              <a:rPr lang="en-US" dirty="0"/>
              <a:t>Ranges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686800" cy="46482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b="1" u="sng" dirty="0" smtClean="0"/>
              <a:t>DDEAMC Reference Ranges are: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8000" dirty="0" smtClean="0"/>
              <a:t>Critical LO= Less than 50 mg/ dL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8000" dirty="0" smtClean="0"/>
              <a:t>Critical HI= greater than 450 mg/dL</a:t>
            </a:r>
          </a:p>
          <a:p>
            <a:pPr marL="0" lvl="0" indent="0">
              <a:buNone/>
            </a:pPr>
            <a:r>
              <a:rPr lang="en-US" sz="8000" dirty="0" smtClean="0">
                <a:solidFill>
                  <a:prstClr val="black"/>
                </a:solidFill>
              </a:rPr>
              <a:t>( </a:t>
            </a:r>
            <a:r>
              <a:rPr lang="en-US" sz="8000" dirty="0">
                <a:solidFill>
                  <a:prstClr val="black"/>
                </a:solidFill>
              </a:rPr>
              <a:t>If you get any of these values, it indicates the results are outside the reading range and you must repeat the test</a:t>
            </a:r>
            <a:r>
              <a:rPr lang="en-US" sz="8000" dirty="0" smtClean="0">
                <a:solidFill>
                  <a:prstClr val="black"/>
                </a:solidFill>
              </a:rPr>
              <a:t>.) 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US" sz="8000" dirty="0" smtClean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8000" dirty="0" smtClean="0">
                <a:solidFill>
                  <a:prstClr val="black"/>
                </a:solidFill>
              </a:rPr>
              <a:t>If you get a value that exceeds the normal range value but in within the high and low parameters please ensure you notify the HCP and notate this value in the patients record. </a:t>
            </a:r>
          </a:p>
          <a:p>
            <a:pPr marL="0" lvl="0" indent="0">
              <a:buNone/>
            </a:pPr>
            <a:r>
              <a:rPr lang="en-US" sz="8000" dirty="0" smtClean="0">
                <a:solidFill>
                  <a:prstClr val="black"/>
                </a:solidFill>
              </a:rPr>
              <a:t> </a:t>
            </a:r>
            <a:endParaRPr lang="en-US" sz="8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8000" b="1" dirty="0" smtClean="0">
                <a:solidFill>
                  <a:prstClr val="black"/>
                </a:solidFill>
              </a:rPr>
              <a:t>**NOTE</a:t>
            </a:r>
            <a:r>
              <a:rPr lang="en-US" sz="8000" dirty="0" smtClean="0">
                <a:solidFill>
                  <a:prstClr val="black"/>
                </a:solidFill>
              </a:rPr>
              <a:t>: The meter will read as low as 10 mg/dL and will be indicated by a reading of “LO” on the meter display.  It will read higher than 600 mg/dL and will be indicated by a “HI” reading on the meter display.</a:t>
            </a:r>
            <a:r>
              <a:rPr lang="en-US" sz="8000" b="1" dirty="0" smtClean="0">
                <a:solidFill>
                  <a:prstClr val="black"/>
                </a:solidFill>
              </a:rPr>
              <a:t>**</a:t>
            </a:r>
            <a:endParaRPr lang="en-US" sz="8000" b="1" dirty="0" smtClean="0"/>
          </a:p>
          <a:p>
            <a:endParaRPr lang="en-US" sz="8000" dirty="0" smtClean="0"/>
          </a:p>
          <a:p>
            <a:endParaRPr lang="en-US" sz="8000" dirty="0" smtClean="0"/>
          </a:p>
          <a:p>
            <a:endParaRPr lang="en-US" sz="8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93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****All alert values must be repeated using a fresh sample from new stick. 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Actions taken must be documented in the meter by entering a comment.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lvl="1">
              <a:spcBef>
                <a:spcPts val="0"/>
              </a:spcBef>
            </a:pPr>
            <a:r>
              <a:rPr lang="en-US" sz="2400" dirty="0" smtClean="0"/>
              <a:t>Report to caregiver or provider, and follow his/her recommendations.</a:t>
            </a:r>
          </a:p>
          <a:p>
            <a:pPr lvl="1">
              <a:spcBef>
                <a:spcPts val="0"/>
              </a:spcBef>
            </a:pPr>
            <a:endParaRPr lang="en-US" sz="2400" dirty="0" smtClean="0"/>
          </a:p>
          <a:p>
            <a:pPr lvl="1">
              <a:spcBef>
                <a:spcPts val="0"/>
              </a:spcBef>
            </a:pPr>
            <a:r>
              <a:rPr lang="en-US" sz="2400" dirty="0" smtClean="0"/>
              <a:t>Alert values obtained must be reported immediately to the care nurse for assessment of the patient.</a:t>
            </a:r>
          </a:p>
          <a:p>
            <a:pPr lvl="1">
              <a:spcBef>
                <a:spcPts val="0"/>
              </a:spcBef>
            </a:pPr>
            <a:endParaRPr lang="en-US" sz="2400" dirty="0" smtClean="0"/>
          </a:p>
          <a:p>
            <a:pPr lvl="1">
              <a:spcBef>
                <a:spcPts val="0"/>
              </a:spcBef>
            </a:pPr>
            <a:r>
              <a:rPr lang="en-US" sz="2400" dirty="0" smtClean="0"/>
              <a:t>Results must be verified by the clinical laboratory if requested by the provider.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007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Cleaning the Meter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lvl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Wipe </a:t>
            </a:r>
            <a:r>
              <a:rPr lang="en-US" spc="-15" dirty="0">
                <a:solidFill>
                  <a:prstClr val="black"/>
                </a:solidFill>
                <a:latin typeface="Calibri"/>
                <a:cs typeface="Calibri"/>
              </a:rPr>
              <a:t>meter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with </a:t>
            </a:r>
            <a:r>
              <a:rPr lang="en-US" dirty="0">
                <a:solidFill>
                  <a:prstClr val="black"/>
                </a:solidFill>
                <a:latin typeface="Calibri"/>
                <a:cs typeface="Calibri"/>
              </a:rPr>
              <a:t>a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Sani-Cloth®</a:t>
            </a:r>
            <a:r>
              <a:rPr lang="en-US" spc="6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wipe</a:t>
            </a:r>
            <a:endParaRPr lang="en-US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marR="1128395" lvl="0" eaLnBrk="1" fontAlgn="auto" hangingPunct="1">
              <a:spcBef>
                <a:spcPts val="765"/>
              </a:spcBef>
              <a:spcAft>
                <a:spcPts val="0"/>
              </a:spcAft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lang="en-US" spc="-15" dirty="0">
                <a:solidFill>
                  <a:prstClr val="black"/>
                </a:solidFill>
                <a:latin typeface="Calibri"/>
                <a:cs typeface="Calibri"/>
              </a:rPr>
              <a:t>meter must </a:t>
            </a:r>
            <a:r>
              <a:rPr lang="en-US" spc="-10" dirty="0">
                <a:solidFill>
                  <a:prstClr val="black"/>
                </a:solidFill>
                <a:latin typeface="Calibri"/>
                <a:cs typeface="Calibri"/>
              </a:rPr>
              <a:t>remain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visibly </a:t>
            </a:r>
            <a:r>
              <a:rPr lang="en-US" spc="-15" dirty="0">
                <a:solidFill>
                  <a:prstClr val="black"/>
                </a:solidFill>
                <a:latin typeface="Calibri"/>
                <a:cs typeface="Calibri"/>
              </a:rPr>
              <a:t>wet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with the  </a:t>
            </a:r>
            <a:r>
              <a:rPr lang="en-US" spc="-20" dirty="0">
                <a:solidFill>
                  <a:prstClr val="black"/>
                </a:solidFill>
                <a:latin typeface="Calibri"/>
                <a:cs typeface="Calibri"/>
              </a:rPr>
              <a:t>disinfectant </a:t>
            </a:r>
            <a:r>
              <a:rPr lang="en-US" spc="-30" dirty="0">
                <a:solidFill>
                  <a:prstClr val="black"/>
                </a:solidFill>
                <a:latin typeface="Calibri"/>
                <a:cs typeface="Calibri"/>
              </a:rPr>
              <a:t>for </a:t>
            </a:r>
            <a:r>
              <a:rPr lang="en-US" b="1" dirty="0">
                <a:solidFill>
                  <a:prstClr val="black"/>
                </a:solidFill>
                <a:latin typeface="Calibri"/>
                <a:cs typeface="Calibri"/>
              </a:rPr>
              <a:t>2 full</a:t>
            </a:r>
            <a:r>
              <a:rPr lang="en-US" b="1" spc="7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b="1" spc="-10" dirty="0">
                <a:solidFill>
                  <a:prstClr val="black"/>
                </a:solidFill>
                <a:latin typeface="Calibri"/>
                <a:cs typeface="Calibri"/>
              </a:rPr>
              <a:t>minutes</a:t>
            </a:r>
            <a:r>
              <a:rPr lang="en-US" spc="-10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endParaRPr lang="en-US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56235" marR="973455" lvl="0" eaLnBrk="1" fontAlgn="auto" hangingPunct="1">
              <a:spcBef>
                <a:spcPts val="765"/>
              </a:spcBef>
              <a:spcAft>
                <a:spcPts val="0"/>
              </a:spcAft>
              <a:buFont typeface="Arial"/>
              <a:buChar char="•"/>
              <a:tabLst>
                <a:tab pos="356235" algn="l"/>
                <a:tab pos="356870" algn="l"/>
              </a:tabLst>
            </a:pPr>
            <a:r>
              <a:rPr lang="en-US" spc="-10" dirty="0">
                <a:solidFill>
                  <a:prstClr val="black"/>
                </a:solidFill>
                <a:latin typeface="Calibri"/>
                <a:cs typeface="Calibri"/>
              </a:rPr>
              <a:t>Immediately </a:t>
            </a:r>
            <a:r>
              <a:rPr lang="en-US" spc="-20" dirty="0">
                <a:solidFill>
                  <a:prstClr val="black"/>
                </a:solidFill>
                <a:latin typeface="Calibri"/>
                <a:cs typeface="Calibri"/>
              </a:rPr>
              <a:t>follow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with </a:t>
            </a:r>
            <a:r>
              <a:rPr lang="en-US" dirty="0">
                <a:solidFill>
                  <a:prstClr val="black"/>
                </a:solidFill>
                <a:latin typeface="Calibri"/>
                <a:cs typeface="Calibri"/>
              </a:rPr>
              <a:t>a dry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tissue cloth </a:t>
            </a:r>
            <a:r>
              <a:rPr lang="en-US" spc="-25" dirty="0">
                <a:solidFill>
                  <a:prstClr val="black"/>
                </a:solidFill>
                <a:latin typeface="Calibri"/>
                <a:cs typeface="Calibri"/>
              </a:rPr>
              <a:t>to  </a:t>
            </a:r>
            <a:r>
              <a:rPr lang="en-US" spc="-15" dirty="0">
                <a:solidFill>
                  <a:prstClr val="black"/>
                </a:solidFill>
                <a:latin typeface="Calibri"/>
                <a:cs typeface="Calibri"/>
              </a:rPr>
              <a:t>remove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all cleaning</a:t>
            </a:r>
            <a:r>
              <a:rPr lang="en-US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pc="-10" dirty="0">
                <a:solidFill>
                  <a:prstClr val="black"/>
                </a:solidFill>
                <a:latin typeface="Calibri"/>
                <a:cs typeface="Calibri"/>
              </a:rPr>
              <a:t>residue</a:t>
            </a:r>
            <a:endParaRPr lang="en-US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56235" marR="5080" lvl="0" eaLnBrk="1" fontAlgn="auto" hangingPunct="1">
              <a:spcBef>
                <a:spcPts val="765"/>
              </a:spcBef>
              <a:spcAft>
                <a:spcPts val="0"/>
              </a:spcAft>
              <a:buFont typeface="Arial"/>
              <a:buChar char="•"/>
              <a:tabLst>
                <a:tab pos="356235" algn="l"/>
                <a:tab pos="356870" algn="l"/>
                <a:tab pos="7430770" algn="l"/>
              </a:tabLst>
            </a:pP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If </a:t>
            </a:r>
            <a:r>
              <a:rPr lang="en-US" spc="-15" dirty="0">
                <a:solidFill>
                  <a:prstClr val="black"/>
                </a:solidFill>
                <a:latin typeface="Calibri"/>
                <a:cs typeface="Calibri"/>
              </a:rPr>
              <a:t>meter </a:t>
            </a:r>
            <a:r>
              <a:rPr lang="en-US" spc="-10" dirty="0">
                <a:solidFill>
                  <a:prstClr val="black"/>
                </a:solidFill>
                <a:latin typeface="Calibri"/>
                <a:cs typeface="Calibri"/>
              </a:rPr>
              <a:t>screen develops </a:t>
            </a:r>
            <a:r>
              <a:rPr lang="en-US" dirty="0">
                <a:solidFill>
                  <a:prstClr val="black"/>
                </a:solidFill>
                <a:latin typeface="Calibri"/>
                <a:cs typeface="Calibri"/>
              </a:rPr>
              <a:t>a </a:t>
            </a:r>
            <a:r>
              <a:rPr lang="en-US" spc="-10" dirty="0">
                <a:solidFill>
                  <a:prstClr val="black"/>
                </a:solidFill>
                <a:latin typeface="Calibri"/>
                <a:cs typeface="Calibri"/>
              </a:rPr>
              <a:t>light</a:t>
            </a:r>
            <a:r>
              <a:rPr lang="en-US" spc="9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film,</a:t>
            </a:r>
            <a:r>
              <a:rPr lang="en-US" spc="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wipe	</a:t>
            </a:r>
            <a:r>
              <a:rPr lang="en-US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lang="en-US" spc="-9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pc="-30" dirty="0">
                <a:solidFill>
                  <a:prstClr val="black"/>
                </a:solidFill>
                <a:latin typeface="Calibri"/>
                <a:cs typeface="Calibri"/>
              </a:rPr>
              <a:t>gauze </a:t>
            </a:r>
            <a:r>
              <a:rPr lang="en-US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pc="-10" dirty="0">
                <a:solidFill>
                  <a:prstClr val="black"/>
                </a:solidFill>
                <a:latin typeface="Calibri"/>
                <a:cs typeface="Calibri"/>
              </a:rPr>
              <a:t>moistened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with</a:t>
            </a:r>
            <a:r>
              <a:rPr lang="en-US" spc="-5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pc="-70" dirty="0">
                <a:solidFill>
                  <a:prstClr val="black"/>
                </a:solidFill>
                <a:latin typeface="Calibri"/>
                <a:cs typeface="Calibri"/>
              </a:rPr>
              <a:t>water.</a:t>
            </a:r>
            <a:endParaRPr lang="en-US" dirty="0">
              <a:solidFill>
                <a:prstClr val="black"/>
              </a:solidFill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26</a:t>
            </a:fld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3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Cleaning the Meter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marR="836294" lvl="0" indent="-343535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pc="-15" dirty="0">
                <a:solidFill>
                  <a:prstClr val="black"/>
                </a:solidFill>
                <a:latin typeface="Calibri"/>
                <a:cs typeface="Calibri"/>
              </a:rPr>
              <a:t>For </a:t>
            </a:r>
            <a:r>
              <a:rPr lang="en-US" spc="-10" dirty="0">
                <a:solidFill>
                  <a:prstClr val="black"/>
                </a:solidFill>
                <a:latin typeface="Calibri"/>
                <a:cs typeface="Calibri"/>
              </a:rPr>
              <a:t>patients </a:t>
            </a:r>
            <a:r>
              <a:rPr lang="en-US" dirty="0">
                <a:solidFill>
                  <a:prstClr val="black"/>
                </a:solidFill>
                <a:latin typeface="Calibri"/>
                <a:cs typeface="Calibri"/>
              </a:rPr>
              <a:t>on “Special </a:t>
            </a:r>
            <a:r>
              <a:rPr lang="en-US" spc="-15" dirty="0">
                <a:solidFill>
                  <a:prstClr val="black"/>
                </a:solidFill>
                <a:latin typeface="Calibri"/>
                <a:cs typeface="Calibri"/>
              </a:rPr>
              <a:t>Enteric </a:t>
            </a:r>
            <a:r>
              <a:rPr lang="en-US" spc="-10" dirty="0">
                <a:solidFill>
                  <a:prstClr val="black"/>
                </a:solidFill>
                <a:latin typeface="Calibri"/>
                <a:cs typeface="Calibri"/>
              </a:rPr>
              <a:t>Contact 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Isolation” </a:t>
            </a:r>
            <a:r>
              <a:rPr lang="en-US" spc="-20" dirty="0">
                <a:solidFill>
                  <a:prstClr val="black"/>
                </a:solidFill>
                <a:latin typeface="Calibri"/>
                <a:cs typeface="Calibri"/>
              </a:rPr>
              <a:t>meters </a:t>
            </a:r>
            <a:r>
              <a:rPr lang="en-US" spc="-15" dirty="0">
                <a:solidFill>
                  <a:prstClr val="black"/>
                </a:solidFill>
                <a:latin typeface="Calibri"/>
                <a:cs typeface="Calibri"/>
              </a:rPr>
              <a:t>are </a:t>
            </a:r>
            <a:r>
              <a:rPr lang="en-US" spc="-25" dirty="0">
                <a:solidFill>
                  <a:prstClr val="black"/>
                </a:solidFill>
                <a:latin typeface="Calibri"/>
                <a:cs typeface="Calibri"/>
              </a:rPr>
              <a:t>to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be placed in </a:t>
            </a:r>
            <a:r>
              <a:rPr lang="en-US" dirty="0">
                <a:solidFill>
                  <a:prstClr val="black"/>
                </a:solidFill>
                <a:latin typeface="Calibri"/>
                <a:cs typeface="Calibri"/>
              </a:rPr>
              <a:t>clear 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specimen </a:t>
            </a:r>
            <a:r>
              <a:rPr lang="en-US" dirty="0">
                <a:solidFill>
                  <a:prstClr val="black"/>
                </a:solidFill>
                <a:latin typeface="Calibri"/>
                <a:cs typeface="Calibri"/>
              </a:rPr>
              <a:t>bags </a:t>
            </a:r>
            <a:r>
              <a:rPr lang="en-US" spc="-30" dirty="0">
                <a:solidFill>
                  <a:prstClr val="black"/>
                </a:solidFill>
                <a:latin typeface="Calibri"/>
                <a:cs typeface="Calibri"/>
              </a:rPr>
              <a:t>for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use </a:t>
            </a:r>
            <a:r>
              <a:rPr lang="en-US" spc="-15" dirty="0">
                <a:solidFill>
                  <a:prstClr val="black"/>
                </a:solidFill>
                <a:latin typeface="Calibri"/>
                <a:cs typeface="Calibri"/>
              </a:rPr>
              <a:t>at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lang="en-US" spc="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bedside</a:t>
            </a:r>
            <a:endParaRPr lang="en-US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marR="882650" lvl="0" eaLnBrk="1" fontAlgn="auto" hangingPunct="1">
              <a:spcBef>
                <a:spcPts val="765"/>
              </a:spcBef>
              <a:spcAft>
                <a:spcPts val="0"/>
              </a:spcAft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dirty="0">
                <a:solidFill>
                  <a:prstClr val="black"/>
                </a:solidFill>
                <a:latin typeface="Calibri"/>
                <a:cs typeface="Calibri"/>
              </a:rPr>
              <a:t>Once out of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lang="en-US" spc="-10" dirty="0">
                <a:solidFill>
                  <a:prstClr val="black"/>
                </a:solidFill>
                <a:latin typeface="Calibri"/>
                <a:cs typeface="Calibri"/>
              </a:rPr>
              <a:t>room,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lang="en-US" spc="-15" dirty="0">
                <a:solidFill>
                  <a:prstClr val="black"/>
                </a:solidFill>
                <a:latin typeface="Calibri"/>
                <a:cs typeface="Calibri"/>
              </a:rPr>
              <a:t>meter must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be  </a:t>
            </a:r>
            <a:r>
              <a:rPr lang="en-US" dirty="0">
                <a:solidFill>
                  <a:prstClr val="black"/>
                </a:solidFill>
                <a:latin typeface="Calibri"/>
                <a:cs typeface="Calibri"/>
              </a:rPr>
              <a:t>cleaned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with </a:t>
            </a:r>
            <a:r>
              <a:rPr lang="en-US" spc="-20" dirty="0">
                <a:solidFill>
                  <a:prstClr val="black"/>
                </a:solidFill>
                <a:latin typeface="Calibri"/>
                <a:cs typeface="Calibri"/>
              </a:rPr>
              <a:t>Clorox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Bleach</a:t>
            </a:r>
            <a:r>
              <a:rPr lang="en-US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/>
                <a:cs typeface="Calibri"/>
              </a:rPr>
              <a:t>wipe</a:t>
            </a:r>
            <a:r>
              <a:rPr lang="en-US" i="1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endParaRPr lang="en-US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 marR="5080" lvl="1" indent="-286385" eaLnBrk="1" fontAlgn="auto" hangingPunct="1">
              <a:spcBef>
                <a:spcPts val="690"/>
              </a:spcBef>
              <a:spcAft>
                <a:spcPts val="0"/>
              </a:spcAft>
              <a:buFont typeface="Arial"/>
              <a:buChar char="–"/>
              <a:tabLst>
                <a:tab pos="756920" algn="l"/>
              </a:tabLst>
            </a:pPr>
            <a:r>
              <a:rPr lang="en-US" spc="-5" dirty="0">
                <a:solidFill>
                  <a:prstClr val="black"/>
                </a:solidFill>
                <a:cs typeface="Calibri"/>
              </a:rPr>
              <a:t>The </a:t>
            </a:r>
            <a:r>
              <a:rPr lang="en-US" spc="-15" dirty="0">
                <a:solidFill>
                  <a:prstClr val="black"/>
                </a:solidFill>
                <a:cs typeface="Calibri"/>
              </a:rPr>
              <a:t>meter must remain </a:t>
            </a:r>
            <a:r>
              <a:rPr lang="en-US" spc="-10" dirty="0">
                <a:solidFill>
                  <a:prstClr val="black"/>
                </a:solidFill>
                <a:cs typeface="Calibri"/>
              </a:rPr>
              <a:t>visibly </a:t>
            </a:r>
            <a:r>
              <a:rPr lang="en-US" spc="-15" dirty="0">
                <a:solidFill>
                  <a:prstClr val="black"/>
                </a:solidFill>
                <a:cs typeface="Calibri"/>
              </a:rPr>
              <a:t>wet </a:t>
            </a:r>
            <a:r>
              <a:rPr lang="en-US" spc="-5" dirty="0">
                <a:solidFill>
                  <a:prstClr val="black"/>
                </a:solidFill>
                <a:cs typeface="Calibri"/>
              </a:rPr>
              <a:t>with the bleach  </a:t>
            </a:r>
            <a:r>
              <a:rPr lang="en-US" spc="-25" dirty="0">
                <a:solidFill>
                  <a:prstClr val="black"/>
                </a:solidFill>
                <a:cs typeface="Calibri"/>
              </a:rPr>
              <a:t>for </a:t>
            </a:r>
            <a:r>
              <a:rPr lang="en-US" spc="-5" dirty="0">
                <a:solidFill>
                  <a:prstClr val="black"/>
                </a:solidFill>
                <a:cs typeface="Calibri"/>
              </a:rPr>
              <a:t>5 </a:t>
            </a:r>
            <a:r>
              <a:rPr lang="en-US" spc="-10" dirty="0">
                <a:solidFill>
                  <a:prstClr val="black"/>
                </a:solidFill>
                <a:cs typeface="Calibri"/>
              </a:rPr>
              <a:t>minutes. Wipe </a:t>
            </a:r>
            <a:r>
              <a:rPr lang="en-US" spc="-5" dirty="0">
                <a:solidFill>
                  <a:prstClr val="black"/>
                </a:solidFill>
                <a:cs typeface="Calibri"/>
              </a:rPr>
              <a:t>with a damp cloth </a:t>
            </a:r>
            <a:r>
              <a:rPr lang="en-US" spc="-15" dirty="0">
                <a:solidFill>
                  <a:prstClr val="black"/>
                </a:solidFill>
                <a:cs typeface="Calibri"/>
              </a:rPr>
              <a:t>afterwards  to </a:t>
            </a:r>
            <a:r>
              <a:rPr lang="en-US" spc="-20" dirty="0">
                <a:solidFill>
                  <a:prstClr val="black"/>
                </a:solidFill>
                <a:cs typeface="Calibri"/>
              </a:rPr>
              <a:t>remove any </a:t>
            </a:r>
            <a:r>
              <a:rPr lang="en-US" spc="-5" dirty="0">
                <a:solidFill>
                  <a:prstClr val="black"/>
                </a:solidFill>
                <a:cs typeface="Calibri"/>
              </a:rPr>
              <a:t>bleach</a:t>
            </a:r>
            <a:r>
              <a:rPr lang="en-US" dirty="0">
                <a:solidFill>
                  <a:prstClr val="black"/>
                </a:solidFill>
                <a:cs typeface="Calibri"/>
              </a:rPr>
              <a:t> </a:t>
            </a:r>
            <a:r>
              <a:rPr lang="en-US" spc="-10" dirty="0">
                <a:solidFill>
                  <a:prstClr val="black"/>
                </a:solidFill>
                <a:cs typeface="Calibri"/>
              </a:rPr>
              <a:t>residue.</a:t>
            </a:r>
            <a:endParaRPr lang="en-US" dirty="0">
              <a:solidFill>
                <a:prstClr val="black"/>
              </a:solidFill>
              <a:cs typeface="Calibri"/>
            </a:endParaRPr>
          </a:p>
          <a:p>
            <a:pPr marL="355600" lvl="0" eaLnBrk="1" fontAlgn="auto" hangingPunct="1">
              <a:spcBef>
                <a:spcPts val="750"/>
              </a:spcBef>
              <a:spcAft>
                <a:spcPts val="0"/>
              </a:spcAft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Do </a:t>
            </a:r>
            <a:r>
              <a:rPr lang="en-US" dirty="0">
                <a:solidFill>
                  <a:prstClr val="black"/>
                </a:solidFill>
                <a:latin typeface="Calibri"/>
                <a:cs typeface="Calibri"/>
              </a:rPr>
              <a:t>not </a:t>
            </a:r>
            <a:r>
              <a:rPr lang="en-US" spc="-30" dirty="0">
                <a:solidFill>
                  <a:prstClr val="black"/>
                </a:solidFill>
                <a:latin typeface="Calibri"/>
                <a:cs typeface="Calibri"/>
              </a:rPr>
              <a:t>spray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solutions </a:t>
            </a:r>
            <a:r>
              <a:rPr lang="en-US" dirty="0">
                <a:solidFill>
                  <a:prstClr val="black"/>
                </a:solidFill>
                <a:latin typeface="Calibri"/>
                <a:cs typeface="Calibri"/>
              </a:rPr>
              <a:t>on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lang="en-US" spc="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pc="-15" dirty="0">
                <a:solidFill>
                  <a:prstClr val="black"/>
                </a:solidFill>
                <a:latin typeface="Calibri"/>
                <a:cs typeface="Calibri"/>
              </a:rPr>
              <a:t>meter!</a:t>
            </a:r>
            <a:endParaRPr lang="en-US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56285" lvl="1" indent="-286385" eaLnBrk="1" fontAlgn="auto" hangingPunct="1">
              <a:spcBef>
                <a:spcPts val="685"/>
              </a:spcBef>
              <a:spcAft>
                <a:spcPts val="0"/>
              </a:spcAft>
              <a:buFont typeface="Arial"/>
              <a:buChar char="–"/>
              <a:tabLst>
                <a:tab pos="756920" algn="l"/>
              </a:tabLst>
            </a:pPr>
            <a:r>
              <a:rPr lang="en-US" spc="-10" dirty="0">
                <a:solidFill>
                  <a:prstClr val="black"/>
                </a:solidFill>
                <a:cs typeface="Calibri"/>
              </a:rPr>
              <a:t>This could damage </a:t>
            </a:r>
            <a:r>
              <a:rPr lang="en-US" spc="-5" dirty="0">
                <a:solidFill>
                  <a:prstClr val="black"/>
                </a:solidFill>
                <a:cs typeface="Calibri"/>
              </a:rPr>
              <a:t>the</a:t>
            </a:r>
            <a:r>
              <a:rPr lang="en-US" spc="55" dirty="0">
                <a:solidFill>
                  <a:prstClr val="black"/>
                </a:solidFill>
                <a:cs typeface="Calibri"/>
              </a:rPr>
              <a:t> </a:t>
            </a:r>
            <a:r>
              <a:rPr lang="en-US" spc="-15" dirty="0">
                <a:solidFill>
                  <a:prstClr val="black"/>
                </a:solidFill>
                <a:cs typeface="Calibri"/>
              </a:rPr>
              <a:t>meter</a:t>
            </a:r>
            <a:endParaRPr lang="en-US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27</a:t>
            </a:fld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0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marR="971550"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2800" spc="-5" dirty="0">
                <a:latin typeface="Calibri"/>
                <a:cs typeface="Calibri"/>
              </a:rPr>
              <a:t>The </a:t>
            </a:r>
            <a:r>
              <a:rPr lang="en-US" sz="2800" spc="-15" dirty="0">
                <a:latin typeface="Calibri"/>
                <a:cs typeface="Calibri"/>
              </a:rPr>
              <a:t>meter </a:t>
            </a:r>
            <a:r>
              <a:rPr lang="en-US" sz="2800" spc="-10" dirty="0">
                <a:latin typeface="Calibri"/>
                <a:cs typeface="Calibri"/>
              </a:rPr>
              <a:t>should </a:t>
            </a:r>
            <a:r>
              <a:rPr lang="en-US" sz="2800" spc="-90" dirty="0">
                <a:latin typeface="Calibri"/>
                <a:cs typeface="Calibri"/>
              </a:rPr>
              <a:t>ALWAYS </a:t>
            </a:r>
            <a:r>
              <a:rPr lang="en-US" sz="2800" spc="-5" dirty="0">
                <a:latin typeface="Calibri"/>
                <a:cs typeface="Calibri"/>
              </a:rPr>
              <a:t>be  </a:t>
            </a:r>
            <a:r>
              <a:rPr lang="en-US" sz="2800" spc="-20" dirty="0">
                <a:latin typeface="Calibri"/>
                <a:cs typeface="Calibri"/>
              </a:rPr>
              <a:t>docked </a:t>
            </a:r>
            <a:r>
              <a:rPr lang="en-US" sz="2800" spc="-5" dirty="0">
                <a:latin typeface="Calibri"/>
                <a:cs typeface="Calibri"/>
              </a:rPr>
              <a:t>when not </a:t>
            </a:r>
            <a:r>
              <a:rPr lang="en-US" sz="2800" spc="-10" dirty="0">
                <a:latin typeface="Calibri"/>
                <a:cs typeface="Calibri"/>
              </a:rPr>
              <a:t>in</a:t>
            </a:r>
            <a:r>
              <a:rPr lang="en-US" sz="2800" spc="40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use</a:t>
            </a:r>
            <a:endParaRPr lang="en-US" sz="2800" dirty="0">
              <a:latin typeface="Calibri"/>
              <a:cs typeface="Calibri"/>
            </a:endParaRPr>
          </a:p>
          <a:p>
            <a:pPr marL="355600" marR="5080">
              <a:spcBef>
                <a:spcPts val="6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2800" spc="-5" dirty="0">
                <a:latin typeface="Calibri"/>
                <a:cs typeface="Calibri"/>
              </a:rPr>
              <a:t>The </a:t>
            </a:r>
            <a:r>
              <a:rPr lang="en-US" sz="2800" spc="-20" dirty="0">
                <a:latin typeface="Calibri"/>
                <a:cs typeface="Calibri"/>
              </a:rPr>
              <a:t>Nova Stat </a:t>
            </a:r>
            <a:r>
              <a:rPr lang="en-US" sz="2800" spc="-10" dirty="0">
                <a:latin typeface="Calibri"/>
                <a:cs typeface="Calibri"/>
              </a:rPr>
              <a:t>Strip glucose meter is  </a:t>
            </a:r>
            <a:r>
              <a:rPr lang="en-US" sz="2800" spc="-15" dirty="0">
                <a:latin typeface="Calibri"/>
                <a:cs typeface="Calibri"/>
              </a:rPr>
              <a:t>powered by </a:t>
            </a:r>
            <a:r>
              <a:rPr lang="en-US" sz="2800" spc="-5" dirty="0">
                <a:latin typeface="Calibri"/>
                <a:cs typeface="Calibri"/>
              </a:rPr>
              <a:t>a </a:t>
            </a:r>
            <a:r>
              <a:rPr lang="en-US" sz="2800" spc="-15" dirty="0">
                <a:latin typeface="Calibri"/>
                <a:cs typeface="Calibri"/>
              </a:rPr>
              <a:t>rechargeable </a:t>
            </a:r>
            <a:r>
              <a:rPr lang="en-US" sz="2800" spc="-10" dirty="0">
                <a:latin typeface="Calibri"/>
                <a:cs typeface="Calibri"/>
              </a:rPr>
              <a:t>lithium  </a:t>
            </a:r>
            <a:r>
              <a:rPr lang="en-US" sz="2800" spc="-15" dirty="0">
                <a:latin typeface="Calibri"/>
                <a:cs typeface="Calibri"/>
              </a:rPr>
              <a:t>battery</a:t>
            </a:r>
            <a:endParaRPr lang="en-US" sz="28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00"/>
              </a:spcBef>
            </a:pPr>
            <a:r>
              <a:rPr lang="en-US" sz="2400" spc="-5" dirty="0">
                <a:latin typeface="Arial"/>
                <a:cs typeface="Arial"/>
              </a:rPr>
              <a:t>– </a:t>
            </a:r>
            <a:r>
              <a:rPr lang="en-US" sz="2400" spc="-5" dirty="0">
                <a:latin typeface="Calibri"/>
                <a:cs typeface="Calibri"/>
              </a:rPr>
              <a:t>Do not </a:t>
            </a:r>
            <a:r>
              <a:rPr lang="en-US" sz="2400" spc="-15" dirty="0">
                <a:latin typeface="Calibri"/>
                <a:cs typeface="Calibri"/>
              </a:rPr>
              <a:t>throw </a:t>
            </a:r>
            <a:r>
              <a:rPr lang="en-US" sz="2400" dirty="0">
                <a:latin typeface="Calibri"/>
                <a:cs typeface="Calibri"/>
              </a:rPr>
              <a:t>them</a:t>
            </a:r>
            <a:r>
              <a:rPr lang="en-US" sz="2400" spc="180" dirty="0">
                <a:latin typeface="Calibri"/>
                <a:cs typeface="Calibri"/>
              </a:rPr>
              <a:t> </a:t>
            </a:r>
            <a:r>
              <a:rPr lang="en-US" sz="2400" spc="-25" dirty="0">
                <a:latin typeface="Calibri"/>
                <a:cs typeface="Calibri"/>
              </a:rPr>
              <a:t>away</a:t>
            </a:r>
            <a:endParaRPr lang="en-US" sz="2400" dirty="0">
              <a:latin typeface="Calibri"/>
              <a:cs typeface="Calibri"/>
            </a:endParaRPr>
          </a:p>
          <a:p>
            <a:pPr marL="355600" marR="241300">
              <a:spcBef>
                <a:spcPts val="6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2800" spc="-5" dirty="0">
                <a:latin typeface="Calibri"/>
                <a:cs typeface="Calibri"/>
              </a:rPr>
              <a:t>If the </a:t>
            </a:r>
            <a:r>
              <a:rPr lang="en-US" sz="2800" spc="-15" dirty="0">
                <a:latin typeface="Calibri"/>
                <a:cs typeface="Calibri"/>
              </a:rPr>
              <a:t>battery </a:t>
            </a:r>
            <a:r>
              <a:rPr lang="en-US" sz="2800" spc="-10" dirty="0">
                <a:latin typeface="Calibri"/>
                <a:cs typeface="Calibri"/>
              </a:rPr>
              <a:t>in </a:t>
            </a:r>
            <a:r>
              <a:rPr lang="en-US" sz="2800" spc="-5" dirty="0">
                <a:latin typeface="Calibri"/>
                <a:cs typeface="Calibri"/>
              </a:rPr>
              <a:t>the </a:t>
            </a:r>
            <a:r>
              <a:rPr lang="en-US" sz="2800" spc="-10" dirty="0">
                <a:latin typeface="Calibri"/>
                <a:cs typeface="Calibri"/>
              </a:rPr>
              <a:t>meter is </a:t>
            </a:r>
            <a:r>
              <a:rPr lang="en-US" sz="2800" spc="-5" dirty="0">
                <a:latin typeface="Calibri"/>
                <a:cs typeface="Calibri"/>
              </a:rPr>
              <a:t>dead,  </a:t>
            </a:r>
            <a:r>
              <a:rPr lang="en-US" sz="2800" spc="-15" dirty="0" smtClean="0">
                <a:latin typeface="Calibri"/>
                <a:cs typeface="Calibri"/>
              </a:rPr>
              <a:t>contact the Point of Care Staff for a replacement (706) 787-8359</a:t>
            </a:r>
            <a:endParaRPr lang="en-US" sz="28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28</a:t>
            </a:fld>
            <a:r>
              <a:rPr lang="en-US" smtClean="0"/>
              <a:t> </a:t>
            </a:r>
            <a:endParaRPr lang="en-US"/>
          </a:p>
        </p:txBody>
      </p:sp>
      <p:sp>
        <p:nvSpPr>
          <p:cNvPr id="5" name="object 4"/>
          <p:cNvSpPr/>
          <p:nvPr/>
        </p:nvSpPr>
        <p:spPr>
          <a:xfrm>
            <a:off x="2743200" y="4495800"/>
            <a:ext cx="3201200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890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marR="297180">
              <a:buFont typeface="Arial"/>
              <a:buChar char="•"/>
              <a:tabLst>
                <a:tab pos="355600" algn="l"/>
              </a:tabLst>
            </a:pPr>
            <a:r>
              <a:rPr lang="en-US" dirty="0">
                <a:latin typeface="Calibri"/>
                <a:cs typeface="Calibri"/>
              </a:rPr>
              <a:t>The </a:t>
            </a:r>
            <a:r>
              <a:rPr lang="en-US" spc="-20" dirty="0">
                <a:latin typeface="Calibri"/>
                <a:cs typeface="Calibri"/>
              </a:rPr>
              <a:t>battery </a:t>
            </a:r>
            <a:r>
              <a:rPr lang="en-US" spc="-5" dirty="0">
                <a:latin typeface="Calibri"/>
                <a:cs typeface="Calibri"/>
              </a:rPr>
              <a:t>used </a:t>
            </a:r>
            <a:r>
              <a:rPr lang="en-US" dirty="0">
                <a:latin typeface="Calibri"/>
                <a:cs typeface="Calibri"/>
              </a:rPr>
              <a:t>in </a:t>
            </a:r>
            <a:r>
              <a:rPr lang="en-US" spc="-5" dirty="0">
                <a:latin typeface="Calibri"/>
                <a:cs typeface="Calibri"/>
              </a:rPr>
              <a:t>this </a:t>
            </a:r>
            <a:r>
              <a:rPr lang="en-US" spc="-20" dirty="0">
                <a:latin typeface="Calibri"/>
                <a:cs typeface="Calibri"/>
              </a:rPr>
              <a:t>meter </a:t>
            </a:r>
            <a:r>
              <a:rPr lang="en-US" spc="-25" dirty="0">
                <a:latin typeface="Calibri"/>
                <a:cs typeface="Calibri"/>
              </a:rPr>
              <a:t>may  </a:t>
            </a:r>
            <a:r>
              <a:rPr lang="en-US" spc="-15" dirty="0">
                <a:latin typeface="Calibri"/>
                <a:cs typeface="Calibri"/>
              </a:rPr>
              <a:t>present </a:t>
            </a:r>
            <a:r>
              <a:rPr lang="en-US" dirty="0">
                <a:latin typeface="Calibri"/>
                <a:cs typeface="Calibri"/>
              </a:rPr>
              <a:t>a </a:t>
            </a:r>
            <a:r>
              <a:rPr lang="en-US" spc="-10" dirty="0">
                <a:latin typeface="Calibri"/>
                <a:cs typeface="Calibri"/>
              </a:rPr>
              <a:t>fire </a:t>
            </a:r>
            <a:r>
              <a:rPr lang="en-US" spc="-5" dirty="0">
                <a:latin typeface="Calibri"/>
                <a:cs typeface="Calibri"/>
              </a:rPr>
              <a:t>or chemical </a:t>
            </a:r>
            <a:r>
              <a:rPr lang="en-US" dirty="0">
                <a:latin typeface="Calibri"/>
                <a:cs typeface="Calibri"/>
              </a:rPr>
              <a:t>burn </a:t>
            </a:r>
            <a:r>
              <a:rPr lang="en-US" spc="-20" dirty="0">
                <a:latin typeface="Calibri"/>
                <a:cs typeface="Calibri"/>
              </a:rPr>
              <a:t>hazard</a:t>
            </a:r>
            <a:r>
              <a:rPr lang="en-US" spc="-14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if  mishandled</a:t>
            </a:r>
          </a:p>
          <a:p>
            <a:pPr marL="355600" marR="452755">
              <a:spcBef>
                <a:spcPts val="86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dirty="0">
                <a:latin typeface="Calibri"/>
                <a:cs typeface="Calibri"/>
              </a:rPr>
              <a:t>Do not </a:t>
            </a:r>
            <a:r>
              <a:rPr lang="en-US" spc="-5" dirty="0">
                <a:latin typeface="Calibri"/>
                <a:cs typeface="Calibri"/>
              </a:rPr>
              <a:t>disassemble, </a:t>
            </a:r>
            <a:r>
              <a:rPr lang="en-US" spc="-10" dirty="0">
                <a:latin typeface="Calibri"/>
                <a:cs typeface="Calibri"/>
              </a:rPr>
              <a:t>heat above </a:t>
            </a:r>
            <a:r>
              <a:rPr lang="en-US" dirty="0">
                <a:latin typeface="Calibri"/>
                <a:cs typeface="Calibri"/>
              </a:rPr>
              <a:t>100  </a:t>
            </a:r>
            <a:r>
              <a:rPr lang="en-US" spc="-10" dirty="0">
                <a:latin typeface="Calibri"/>
                <a:cs typeface="Calibri"/>
              </a:rPr>
              <a:t>degrees </a:t>
            </a:r>
            <a:r>
              <a:rPr lang="en-US" dirty="0">
                <a:latin typeface="Calibri"/>
                <a:cs typeface="Calibri"/>
              </a:rPr>
              <a:t>C </a:t>
            </a:r>
            <a:r>
              <a:rPr lang="en-US" spc="-5" dirty="0">
                <a:latin typeface="Calibri"/>
                <a:cs typeface="Calibri"/>
              </a:rPr>
              <a:t>(212 </a:t>
            </a:r>
            <a:r>
              <a:rPr lang="en-US" spc="-10" dirty="0">
                <a:latin typeface="Calibri"/>
                <a:cs typeface="Calibri"/>
              </a:rPr>
              <a:t>degrees </a:t>
            </a:r>
            <a:r>
              <a:rPr lang="en-US" dirty="0">
                <a:latin typeface="Calibri"/>
                <a:cs typeface="Calibri"/>
              </a:rPr>
              <a:t>F) </a:t>
            </a:r>
            <a:r>
              <a:rPr lang="en-US" spc="-5" dirty="0">
                <a:latin typeface="Calibri"/>
                <a:cs typeface="Calibri"/>
              </a:rPr>
              <a:t>or</a:t>
            </a:r>
            <a:r>
              <a:rPr lang="en-US" spc="-95" dirty="0">
                <a:latin typeface="Calibri"/>
                <a:cs typeface="Calibri"/>
              </a:rPr>
              <a:t> </a:t>
            </a:r>
            <a:r>
              <a:rPr lang="en-US" spc="-15" dirty="0">
                <a:latin typeface="Calibri"/>
                <a:cs typeface="Calibri"/>
              </a:rPr>
              <a:t>incinerate</a:t>
            </a:r>
            <a:endParaRPr lang="en-US" dirty="0">
              <a:latin typeface="Calibri"/>
              <a:cs typeface="Calibri"/>
            </a:endParaRPr>
          </a:p>
          <a:p>
            <a:pPr marL="355600" marR="5080">
              <a:spcBef>
                <a:spcPts val="860"/>
              </a:spcBef>
              <a:buFont typeface="Arial"/>
              <a:buChar char="•"/>
              <a:tabLst>
                <a:tab pos="459105" algn="l"/>
                <a:tab pos="459740" algn="l"/>
              </a:tabLst>
            </a:pPr>
            <a:r>
              <a:rPr lang="en-US" dirty="0">
                <a:latin typeface="Calibri"/>
                <a:cs typeface="Calibri"/>
              </a:rPr>
              <a:t>Do not </a:t>
            </a:r>
            <a:r>
              <a:rPr lang="en-US" spc="-30" dirty="0">
                <a:latin typeface="Calibri"/>
                <a:cs typeface="Calibri"/>
              </a:rPr>
              <a:t>stare </a:t>
            </a:r>
            <a:r>
              <a:rPr lang="en-US" spc="-20" dirty="0">
                <a:latin typeface="Calibri"/>
                <a:cs typeface="Calibri"/>
              </a:rPr>
              <a:t>into </a:t>
            </a:r>
            <a:r>
              <a:rPr lang="en-US" spc="-5" dirty="0">
                <a:latin typeface="Calibri"/>
                <a:cs typeface="Calibri"/>
              </a:rPr>
              <a:t>the Laser </a:t>
            </a:r>
            <a:r>
              <a:rPr lang="en-US" spc="-10" dirty="0">
                <a:latin typeface="Calibri"/>
                <a:cs typeface="Calibri"/>
              </a:rPr>
              <a:t>light </a:t>
            </a:r>
            <a:r>
              <a:rPr lang="en-US" spc="-5" dirty="0">
                <a:latin typeface="Calibri"/>
                <a:cs typeface="Calibri"/>
              </a:rPr>
              <a:t>or </a:t>
            </a:r>
            <a:r>
              <a:rPr lang="en-US" spc="-10" dirty="0">
                <a:latin typeface="Calibri"/>
                <a:cs typeface="Calibri"/>
              </a:rPr>
              <a:t>point  </a:t>
            </a:r>
            <a:r>
              <a:rPr lang="en-US" dirty="0">
                <a:latin typeface="Calibri"/>
                <a:cs typeface="Calibri"/>
              </a:rPr>
              <a:t>it </a:t>
            </a:r>
            <a:r>
              <a:rPr lang="en-US" spc="-25" dirty="0">
                <a:latin typeface="Calibri"/>
                <a:cs typeface="Calibri"/>
              </a:rPr>
              <a:t>towards </a:t>
            </a:r>
            <a:r>
              <a:rPr lang="en-US" spc="-45" dirty="0">
                <a:latin typeface="Calibri"/>
                <a:cs typeface="Calibri"/>
              </a:rPr>
              <a:t>anyone’s </a:t>
            </a:r>
            <a:r>
              <a:rPr lang="en-US" spc="-25" dirty="0">
                <a:latin typeface="Calibri"/>
                <a:cs typeface="Calibri"/>
              </a:rPr>
              <a:t>eyes </a:t>
            </a:r>
            <a:r>
              <a:rPr lang="en-US" spc="-5" dirty="0">
                <a:latin typeface="Calibri"/>
                <a:cs typeface="Calibri"/>
              </a:rPr>
              <a:t>while scanning </a:t>
            </a:r>
            <a:r>
              <a:rPr lang="en-US" dirty="0">
                <a:latin typeface="Calibri"/>
                <a:cs typeface="Calibri"/>
              </a:rPr>
              <a:t>a  </a:t>
            </a:r>
            <a:r>
              <a:rPr lang="en-US" spc="-10" dirty="0">
                <a:latin typeface="Calibri"/>
                <a:cs typeface="Calibri"/>
              </a:rPr>
              <a:t>barcode</a:t>
            </a:r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29</a:t>
            </a:fld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Waived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Physicians base their treatment and plan of  care on these results, so accuracy is crucial!</a:t>
            </a:r>
          </a:p>
          <a:p>
            <a:endParaRPr lang="en-US" sz="2800" dirty="0"/>
          </a:p>
          <a:p>
            <a:r>
              <a:rPr lang="en-US" sz="2800" dirty="0"/>
              <a:t>Waived testing is both highly monitored and  highly scrutinized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3</a:t>
            </a:fld>
            <a:r>
              <a:rPr lang="en-US" smtClean="0"/>
              <a:t> </a:t>
            </a:r>
            <a:endParaRPr lang="en-US"/>
          </a:p>
        </p:txBody>
      </p:sp>
      <p:sp>
        <p:nvSpPr>
          <p:cNvPr id="5" name="object 4"/>
          <p:cNvSpPr/>
          <p:nvPr/>
        </p:nvSpPr>
        <p:spPr>
          <a:xfrm>
            <a:off x="800099" y="3857624"/>
            <a:ext cx="3267075" cy="676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/>
          <p:nvPr/>
        </p:nvSpPr>
        <p:spPr>
          <a:xfrm>
            <a:off x="3581400" y="4800600"/>
            <a:ext cx="1676400" cy="167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717559"/>
            <a:ext cx="1852613" cy="95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2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of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Push meter firmly into  tote docking station  until you see an  hourglass appear.</a:t>
            </a:r>
          </a:p>
          <a:p>
            <a:r>
              <a:rPr lang="en-US" dirty="0" smtClean="0"/>
              <a:t>Make </a:t>
            </a:r>
            <a:r>
              <a:rPr lang="en-US" dirty="0"/>
              <a:t>sure that the  yellow light on the tote  is lit indicating that  there is a connection.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30</a:t>
            </a:fld>
            <a:r>
              <a:rPr lang="en-US" smtClean="0"/>
              <a:t> </a:t>
            </a:r>
            <a:endParaRPr lang="en-US"/>
          </a:p>
        </p:txBody>
      </p:sp>
      <p:sp>
        <p:nvSpPr>
          <p:cNvPr id="5" name="object 3"/>
          <p:cNvSpPr/>
          <p:nvPr/>
        </p:nvSpPr>
        <p:spPr>
          <a:xfrm>
            <a:off x="3200400" y="3310555"/>
            <a:ext cx="2514600" cy="32078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275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Docking the Nova StatStrip Glucose Meter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marR="10795" lvl="0"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lang="en-US" sz="2600" spc="-5" dirty="0">
                <a:solidFill>
                  <a:prstClr val="black"/>
                </a:solidFill>
                <a:latin typeface="Calibri"/>
                <a:cs typeface="Calibri"/>
              </a:rPr>
              <a:t>When </a:t>
            </a:r>
            <a:r>
              <a:rPr lang="en-US" sz="2600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lang="en-US" sz="2600" spc="-10" dirty="0">
                <a:solidFill>
                  <a:prstClr val="black"/>
                </a:solidFill>
                <a:latin typeface="Calibri"/>
                <a:cs typeface="Calibri"/>
              </a:rPr>
              <a:t>meter </a:t>
            </a:r>
            <a:r>
              <a:rPr lang="en-US" sz="2600" spc="-5" dirty="0">
                <a:solidFill>
                  <a:prstClr val="black"/>
                </a:solidFill>
                <a:latin typeface="Calibri"/>
                <a:cs typeface="Calibri"/>
              </a:rPr>
              <a:t>has  successfully </a:t>
            </a:r>
            <a:r>
              <a:rPr lang="en-US" sz="2600" spc="-10" dirty="0">
                <a:solidFill>
                  <a:prstClr val="black"/>
                </a:solidFill>
                <a:latin typeface="Calibri"/>
                <a:cs typeface="Calibri"/>
              </a:rPr>
              <a:t>connected  </a:t>
            </a:r>
            <a:r>
              <a:rPr lang="en-US" sz="2600" spc="-15" dirty="0">
                <a:solidFill>
                  <a:prstClr val="black"/>
                </a:solidFill>
                <a:latin typeface="Calibri"/>
                <a:cs typeface="Calibri"/>
              </a:rPr>
              <a:t>you </a:t>
            </a:r>
            <a:r>
              <a:rPr lang="en-US" sz="2600" dirty="0">
                <a:solidFill>
                  <a:prstClr val="black"/>
                </a:solidFill>
                <a:latin typeface="Calibri"/>
                <a:cs typeface="Calibri"/>
              </a:rPr>
              <a:t>will see the </a:t>
            </a:r>
            <a:r>
              <a:rPr lang="en-US" sz="2600" spc="-5" dirty="0">
                <a:solidFill>
                  <a:prstClr val="black"/>
                </a:solidFill>
                <a:latin typeface="Calibri"/>
                <a:cs typeface="Calibri"/>
              </a:rPr>
              <a:t>screen</a:t>
            </a:r>
            <a:r>
              <a:rPr lang="en-US" sz="2600" spc="-1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z="2600" spc="-140" dirty="0" smtClean="0">
                <a:solidFill>
                  <a:prstClr val="black"/>
                </a:solidFill>
                <a:latin typeface="Calibri"/>
                <a:cs typeface="Calibri"/>
              </a:rPr>
              <a:t>below. </a:t>
            </a:r>
            <a:endParaRPr lang="en-US" sz="26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sz="32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marR="5080" lvl="0"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lang="en-US" sz="2600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lang="en-US" sz="2600" spc="-10" dirty="0">
                <a:solidFill>
                  <a:prstClr val="black"/>
                </a:solidFill>
                <a:latin typeface="Calibri"/>
                <a:cs typeface="Calibri"/>
              </a:rPr>
              <a:t>meter </a:t>
            </a:r>
            <a:r>
              <a:rPr lang="en-US" sz="2600" spc="-5" dirty="0">
                <a:solidFill>
                  <a:prstClr val="black"/>
                </a:solidFill>
                <a:latin typeface="Calibri"/>
                <a:cs typeface="Calibri"/>
              </a:rPr>
              <a:t>has sent  results </a:t>
            </a:r>
            <a:r>
              <a:rPr lang="en-US" sz="2600" spc="-15" dirty="0">
                <a:solidFill>
                  <a:prstClr val="black"/>
                </a:solidFill>
                <a:latin typeface="Calibri"/>
                <a:cs typeface="Calibri"/>
              </a:rPr>
              <a:t>to </a:t>
            </a:r>
            <a:r>
              <a:rPr lang="en-US" sz="2600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lang="en-US" sz="2600" dirty="0" smtClean="0">
                <a:solidFill>
                  <a:prstClr val="black"/>
                </a:solidFill>
                <a:latin typeface="Calibri"/>
                <a:cs typeface="Calibri"/>
              </a:rPr>
              <a:t>data manager and  </a:t>
            </a:r>
            <a:r>
              <a:rPr lang="en-US" sz="2600" spc="-10" dirty="0">
                <a:solidFill>
                  <a:prstClr val="black"/>
                </a:solidFill>
                <a:latin typeface="Calibri"/>
                <a:cs typeface="Calibri"/>
              </a:rPr>
              <a:t>received </a:t>
            </a:r>
            <a:r>
              <a:rPr lang="en-US" sz="2600" spc="-10" dirty="0" smtClean="0">
                <a:solidFill>
                  <a:prstClr val="black"/>
                </a:solidFill>
                <a:latin typeface="Calibri"/>
                <a:cs typeface="Calibri"/>
              </a:rPr>
              <a:t>updates</a:t>
            </a:r>
            <a:r>
              <a:rPr lang="en-US" sz="2600" spc="-100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z="2600" spc="-5" dirty="0">
                <a:solidFill>
                  <a:prstClr val="black"/>
                </a:solidFill>
                <a:latin typeface="Calibri"/>
                <a:cs typeface="Calibri"/>
              </a:rPr>
              <a:t>on </a:t>
            </a:r>
            <a:r>
              <a:rPr lang="en-US" sz="2600" spc="-20" dirty="0" smtClean="0">
                <a:solidFill>
                  <a:prstClr val="black"/>
                </a:solidFill>
                <a:latin typeface="Calibri"/>
                <a:cs typeface="Calibri"/>
              </a:rPr>
              <a:t>operators </a:t>
            </a:r>
            <a:r>
              <a:rPr lang="en-US" sz="2600" dirty="0">
                <a:solidFill>
                  <a:prstClr val="black"/>
                </a:solidFill>
                <a:latin typeface="Calibri"/>
                <a:cs typeface="Calibri"/>
              </a:rPr>
              <a:t>and </a:t>
            </a:r>
            <a:r>
              <a:rPr lang="en-US" sz="2600" spc="-10" dirty="0" smtClean="0">
                <a:solidFill>
                  <a:prstClr val="black"/>
                </a:solidFill>
                <a:latin typeface="Calibri"/>
                <a:cs typeface="Calibri"/>
              </a:rPr>
              <a:t>reagents. </a:t>
            </a:r>
            <a:endParaRPr lang="en-US" sz="2600" dirty="0">
              <a:solidFill>
                <a:prstClr val="black"/>
              </a:solidFill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31</a:t>
            </a:fld>
            <a:r>
              <a:rPr lang="en-US" smtClean="0"/>
              <a:t> </a:t>
            </a:r>
            <a:endParaRPr lang="en-US"/>
          </a:p>
        </p:txBody>
      </p:sp>
      <p:sp>
        <p:nvSpPr>
          <p:cNvPr id="5" name="object 4"/>
          <p:cNvSpPr/>
          <p:nvPr/>
        </p:nvSpPr>
        <p:spPr>
          <a:xfrm>
            <a:off x="2895600" y="3352800"/>
            <a:ext cx="2590800" cy="32834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951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 shooting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800" spc="-15" dirty="0">
                <a:latin typeface="Calibri"/>
                <a:cs typeface="Calibri"/>
              </a:rPr>
              <a:t>Steps to resolve </a:t>
            </a:r>
            <a:r>
              <a:rPr lang="en-US" sz="2800" dirty="0">
                <a:latin typeface="Calibri"/>
                <a:cs typeface="Calibri"/>
              </a:rPr>
              <a:t>a </a:t>
            </a:r>
            <a:r>
              <a:rPr lang="en-US" sz="2800" spc="-10" dirty="0">
                <a:latin typeface="Calibri"/>
                <a:cs typeface="Calibri"/>
              </a:rPr>
              <a:t>problem </a:t>
            </a:r>
            <a:r>
              <a:rPr lang="en-US" sz="2800" spc="-20" dirty="0">
                <a:latin typeface="Calibri"/>
                <a:cs typeface="Calibri"/>
              </a:rPr>
              <a:t>may</a:t>
            </a:r>
            <a:r>
              <a:rPr lang="en-US" sz="2800" spc="-10" dirty="0">
                <a:latin typeface="Calibri"/>
                <a:cs typeface="Calibri"/>
              </a:rPr>
              <a:t> </a:t>
            </a:r>
            <a:r>
              <a:rPr lang="en-US" sz="2800" spc="-5" dirty="0">
                <a:latin typeface="Calibri"/>
                <a:cs typeface="Calibri"/>
              </a:rPr>
              <a:t>include:</a:t>
            </a:r>
            <a:endParaRPr lang="en-US" sz="2800" dirty="0">
              <a:latin typeface="Calibri"/>
              <a:cs typeface="Calibri"/>
            </a:endParaRPr>
          </a:p>
          <a:p>
            <a:pPr marL="812800" lvl="1" indent="-342900">
              <a:buFont typeface="Wingdings" panose="05000000000000000000" pitchFamily="2" charset="2"/>
              <a:buChar char="Ø"/>
              <a:tabLst>
                <a:tab pos="354965" algn="l"/>
                <a:tab pos="355600" algn="l"/>
              </a:tabLst>
            </a:pPr>
            <a:r>
              <a:rPr lang="en-US" sz="2400" spc="-15" dirty="0">
                <a:latin typeface="Calibri"/>
                <a:cs typeface="Calibri"/>
              </a:rPr>
              <a:t>Repeating controls, </a:t>
            </a:r>
            <a:r>
              <a:rPr lang="en-US" sz="2400" spc="-5" dirty="0">
                <a:latin typeface="Calibri"/>
                <a:cs typeface="Calibri"/>
              </a:rPr>
              <a:t>mixing </a:t>
            </a:r>
            <a:r>
              <a:rPr lang="en-US" sz="2400" spc="-25" dirty="0">
                <a:latin typeface="Calibri"/>
                <a:cs typeface="Calibri"/>
              </a:rPr>
              <a:t>before</a:t>
            </a:r>
            <a:r>
              <a:rPr lang="en-US" sz="2400" spc="5" dirty="0">
                <a:latin typeface="Calibri"/>
                <a:cs typeface="Calibri"/>
              </a:rPr>
              <a:t> </a:t>
            </a:r>
            <a:r>
              <a:rPr lang="en-US" sz="2400" spc="-15" dirty="0">
                <a:latin typeface="Calibri"/>
                <a:cs typeface="Calibri"/>
              </a:rPr>
              <a:t>retesting.</a:t>
            </a:r>
            <a:endParaRPr lang="en-US" sz="2400" dirty="0">
              <a:latin typeface="Calibri"/>
              <a:cs typeface="Calibri"/>
            </a:endParaRPr>
          </a:p>
          <a:p>
            <a:pPr marL="812800" marR="280670" lvl="1" indent="-342900">
              <a:lnSpc>
                <a:spcPct val="80000"/>
              </a:lnSpc>
              <a:spcBef>
                <a:spcPts val="720"/>
              </a:spcBef>
              <a:buFont typeface="Wingdings" panose="05000000000000000000" pitchFamily="2" charset="2"/>
              <a:buChar char="Ø"/>
              <a:tabLst>
                <a:tab pos="354965" algn="l"/>
                <a:tab pos="355600" algn="l"/>
              </a:tabLst>
            </a:pPr>
            <a:r>
              <a:rPr lang="en-US" sz="2400" spc="-15" dirty="0">
                <a:latin typeface="Calibri"/>
                <a:cs typeface="Calibri"/>
              </a:rPr>
              <a:t>Repeating </a:t>
            </a:r>
            <a:r>
              <a:rPr lang="en-US" sz="2400" dirty="0">
                <a:latin typeface="Calibri"/>
                <a:cs typeface="Calibri"/>
              </a:rPr>
              <a:t>a </a:t>
            </a:r>
            <a:r>
              <a:rPr lang="en-US" sz="2400" spc="-15" dirty="0">
                <a:latin typeface="Calibri"/>
                <a:cs typeface="Calibri"/>
              </a:rPr>
              <a:t>control </a:t>
            </a:r>
            <a:r>
              <a:rPr lang="en-US" sz="2400" spc="-5" dirty="0">
                <a:latin typeface="Calibri"/>
                <a:cs typeface="Calibri"/>
              </a:rPr>
              <a:t>with </a:t>
            </a:r>
            <a:r>
              <a:rPr lang="en-US" sz="2400" dirty="0">
                <a:latin typeface="Calibri"/>
                <a:cs typeface="Calibri"/>
              </a:rPr>
              <a:t>a </a:t>
            </a:r>
            <a:r>
              <a:rPr lang="en-US" sz="2400" spc="-10" dirty="0">
                <a:latin typeface="Calibri"/>
                <a:cs typeface="Calibri"/>
              </a:rPr>
              <a:t>new bottle </a:t>
            </a:r>
            <a:r>
              <a:rPr lang="en-US" sz="2400" dirty="0">
                <a:latin typeface="Calibri"/>
                <a:cs typeface="Calibri"/>
              </a:rPr>
              <a:t>of </a:t>
            </a:r>
            <a:r>
              <a:rPr lang="en-US" sz="2400" spc="-15" dirty="0">
                <a:latin typeface="Calibri"/>
                <a:cs typeface="Calibri"/>
              </a:rPr>
              <a:t>control  </a:t>
            </a:r>
            <a:r>
              <a:rPr lang="en-US" sz="2400" spc="-10" dirty="0">
                <a:latin typeface="Calibri"/>
                <a:cs typeface="Calibri"/>
              </a:rPr>
              <a:t>material.</a:t>
            </a:r>
            <a:endParaRPr lang="en-US" sz="2400" dirty="0">
              <a:latin typeface="Calibri"/>
              <a:cs typeface="Calibri"/>
            </a:endParaRPr>
          </a:p>
          <a:p>
            <a:pPr marL="812800" lvl="1" indent="-342900">
              <a:buFont typeface="Wingdings" panose="05000000000000000000" pitchFamily="2" charset="2"/>
              <a:buChar char="Ø"/>
              <a:tabLst>
                <a:tab pos="354965" algn="l"/>
                <a:tab pos="355600" algn="l"/>
              </a:tabLst>
            </a:pPr>
            <a:r>
              <a:rPr lang="en-US" sz="2400" spc="-5" dirty="0">
                <a:latin typeface="Calibri"/>
                <a:cs typeface="Calibri"/>
              </a:rPr>
              <a:t>Clean the </a:t>
            </a:r>
            <a:r>
              <a:rPr lang="en-US" sz="2400" spc="-10" dirty="0">
                <a:latin typeface="Calibri"/>
                <a:cs typeface="Calibri"/>
              </a:rPr>
              <a:t>glucometer </a:t>
            </a:r>
            <a:r>
              <a:rPr lang="en-US" sz="2400" spc="-5" dirty="0">
                <a:latin typeface="Calibri"/>
                <a:cs typeface="Calibri"/>
              </a:rPr>
              <a:t>with </a:t>
            </a:r>
            <a:r>
              <a:rPr lang="en-US" sz="2400" dirty="0">
                <a:latin typeface="Calibri"/>
                <a:cs typeface="Calibri"/>
              </a:rPr>
              <a:t>a</a:t>
            </a:r>
            <a:r>
              <a:rPr lang="en-US" sz="2400" spc="-65" dirty="0">
                <a:latin typeface="Calibri"/>
                <a:cs typeface="Calibri"/>
              </a:rPr>
              <a:t> </a:t>
            </a:r>
            <a:r>
              <a:rPr lang="en-US" sz="2400" spc="-5" dirty="0" err="1">
                <a:latin typeface="Calibri"/>
                <a:cs typeface="Calibri"/>
              </a:rPr>
              <a:t>saniwipe</a:t>
            </a:r>
            <a:r>
              <a:rPr lang="en-US" sz="2400" spc="-5" dirty="0">
                <a:latin typeface="Calibri"/>
                <a:cs typeface="Calibri"/>
              </a:rPr>
              <a:t>.</a:t>
            </a:r>
            <a:endParaRPr lang="en-US" sz="2400" dirty="0">
              <a:latin typeface="Calibri"/>
              <a:cs typeface="Calibri"/>
            </a:endParaRPr>
          </a:p>
          <a:p>
            <a:pPr marL="812800" marR="1125220" lvl="1" indent="-342900">
              <a:lnSpc>
                <a:spcPts val="2880"/>
              </a:lnSpc>
              <a:spcBef>
                <a:spcPts val="695"/>
              </a:spcBef>
              <a:buFont typeface="Wingdings" panose="05000000000000000000" pitchFamily="2" charset="2"/>
              <a:buChar char="Ø"/>
              <a:tabLst>
                <a:tab pos="354965" algn="l"/>
                <a:tab pos="355600" algn="l"/>
              </a:tabLst>
            </a:pPr>
            <a:r>
              <a:rPr lang="en-US" sz="2400" spc="-15" dirty="0">
                <a:latin typeface="Calibri"/>
                <a:cs typeface="Calibri"/>
              </a:rPr>
              <a:t>Remove </a:t>
            </a:r>
            <a:r>
              <a:rPr lang="en-US" sz="2400" spc="-5" dirty="0">
                <a:latin typeface="Calibri"/>
                <a:cs typeface="Calibri"/>
              </a:rPr>
              <a:t>and place back </a:t>
            </a:r>
            <a:r>
              <a:rPr lang="en-US" sz="2400" spc="-15" dirty="0">
                <a:latin typeface="Calibri"/>
                <a:cs typeface="Calibri"/>
              </a:rPr>
              <a:t>into </a:t>
            </a:r>
            <a:r>
              <a:rPr lang="en-US" sz="2400" spc="-5" dirty="0">
                <a:latin typeface="Calibri"/>
                <a:cs typeface="Calibri"/>
              </a:rPr>
              <a:t>the </a:t>
            </a:r>
            <a:r>
              <a:rPr lang="en-US" sz="2400" spc="-15" dirty="0">
                <a:latin typeface="Calibri"/>
                <a:cs typeface="Calibri"/>
              </a:rPr>
              <a:t>meter </a:t>
            </a:r>
            <a:r>
              <a:rPr lang="en-US" sz="2400" spc="-5" dirty="0">
                <a:latin typeface="Calibri"/>
                <a:cs typeface="Calibri"/>
              </a:rPr>
              <a:t>the  </a:t>
            </a:r>
            <a:r>
              <a:rPr lang="en-US" sz="2400" spc="-65" dirty="0">
                <a:latin typeface="Calibri"/>
                <a:cs typeface="Calibri"/>
              </a:rPr>
              <a:t>battery.</a:t>
            </a:r>
            <a:endParaRPr lang="en-US" sz="2400" dirty="0">
              <a:latin typeface="Calibri"/>
              <a:cs typeface="Calibri"/>
            </a:endParaRPr>
          </a:p>
          <a:p>
            <a:pPr marL="812800" marR="5080" lvl="1" indent="-342900" algn="just">
              <a:lnSpc>
                <a:spcPct val="80000"/>
              </a:lnSpc>
              <a:spcBef>
                <a:spcPts val="740"/>
              </a:spcBef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en-US" sz="2400" spc="-10" dirty="0" err="1">
                <a:latin typeface="Calibri"/>
                <a:cs typeface="Calibri"/>
              </a:rPr>
              <a:t>Redock</a:t>
            </a:r>
            <a:r>
              <a:rPr lang="en-US" sz="2400" spc="-10" dirty="0">
                <a:latin typeface="Calibri"/>
                <a:cs typeface="Calibri"/>
              </a:rPr>
              <a:t> </a:t>
            </a:r>
            <a:r>
              <a:rPr lang="en-US" sz="2400" spc="-5" dirty="0">
                <a:latin typeface="Calibri"/>
                <a:cs typeface="Calibri"/>
              </a:rPr>
              <a:t>the </a:t>
            </a:r>
            <a:r>
              <a:rPr lang="en-US" sz="2400" spc="-40" dirty="0">
                <a:latin typeface="Calibri"/>
                <a:cs typeface="Calibri"/>
              </a:rPr>
              <a:t>glucometer. </a:t>
            </a:r>
            <a:r>
              <a:rPr lang="en-US" sz="2400" dirty="0">
                <a:latin typeface="Calibri"/>
                <a:cs typeface="Calibri"/>
              </a:rPr>
              <a:t>If </a:t>
            </a:r>
            <a:r>
              <a:rPr lang="en-US" sz="2400" spc="-5" dirty="0">
                <a:latin typeface="Calibri"/>
                <a:cs typeface="Calibri"/>
              </a:rPr>
              <a:t>the </a:t>
            </a:r>
            <a:r>
              <a:rPr lang="en-US" sz="2400" spc="-10" dirty="0">
                <a:latin typeface="Calibri"/>
                <a:cs typeface="Calibri"/>
              </a:rPr>
              <a:t>glucometer </a:t>
            </a:r>
            <a:r>
              <a:rPr lang="en-US" sz="2400" spc="-5" dirty="0">
                <a:latin typeface="Calibri"/>
                <a:cs typeface="Calibri"/>
              </a:rPr>
              <a:t>docking  device does not show </a:t>
            </a:r>
            <a:r>
              <a:rPr lang="en-US" sz="2400" spc="-10" dirty="0">
                <a:latin typeface="Calibri"/>
                <a:cs typeface="Calibri"/>
              </a:rPr>
              <a:t>lights </a:t>
            </a:r>
            <a:r>
              <a:rPr lang="en-US" sz="2400" dirty="0">
                <a:latin typeface="Calibri"/>
                <a:cs typeface="Calibri"/>
              </a:rPr>
              <a:t>on </a:t>
            </a:r>
            <a:r>
              <a:rPr lang="en-US" sz="2400" spc="-5" dirty="0">
                <a:latin typeface="Calibri"/>
                <a:cs typeface="Calibri"/>
              </a:rPr>
              <a:t>in </a:t>
            </a:r>
            <a:r>
              <a:rPr lang="en-US" sz="2400" spc="-15" dirty="0">
                <a:latin typeface="Calibri"/>
                <a:cs typeface="Calibri"/>
              </a:rPr>
              <a:t>front, </a:t>
            </a:r>
            <a:r>
              <a:rPr lang="en-US" sz="2400" spc="-5" dirty="0">
                <a:latin typeface="Calibri"/>
                <a:cs typeface="Calibri"/>
              </a:rPr>
              <a:t>check the  electrical </a:t>
            </a:r>
            <a:r>
              <a:rPr lang="en-US" sz="2400" spc="-10" dirty="0">
                <a:latin typeface="Calibri"/>
                <a:cs typeface="Calibri"/>
              </a:rPr>
              <a:t>connectedness </a:t>
            </a:r>
            <a:r>
              <a:rPr lang="en-US" sz="2400" dirty="0">
                <a:latin typeface="Calibri"/>
                <a:cs typeface="Calibri"/>
              </a:rPr>
              <a:t>of </a:t>
            </a:r>
            <a:r>
              <a:rPr lang="en-US" sz="2400" spc="-5" dirty="0">
                <a:latin typeface="Calibri"/>
                <a:cs typeface="Calibri"/>
              </a:rPr>
              <a:t>the docking</a:t>
            </a:r>
            <a:r>
              <a:rPr lang="en-US" sz="2400" spc="-85" dirty="0">
                <a:latin typeface="Calibri"/>
                <a:cs typeface="Calibri"/>
              </a:rPr>
              <a:t> </a:t>
            </a:r>
            <a:r>
              <a:rPr lang="en-US" sz="2400" spc="-10" dirty="0">
                <a:latin typeface="Calibri"/>
                <a:cs typeface="Calibri"/>
              </a:rPr>
              <a:t>site.</a:t>
            </a:r>
            <a:endParaRPr lang="en-US" sz="2400" dirty="0">
              <a:latin typeface="Calibri"/>
              <a:cs typeface="Calibri"/>
            </a:endParaRPr>
          </a:p>
          <a:p>
            <a:pPr marL="812800" marR="816610" lvl="1" indent="-342900">
              <a:lnSpc>
                <a:spcPct val="80000"/>
              </a:lnSpc>
              <a:spcBef>
                <a:spcPts val="715"/>
              </a:spcBef>
              <a:buFont typeface="Wingdings" panose="05000000000000000000" pitchFamily="2" charset="2"/>
              <a:buChar char="Ø"/>
              <a:tabLst>
                <a:tab pos="354965" algn="l"/>
                <a:tab pos="355600" algn="l"/>
              </a:tabLst>
            </a:pPr>
            <a:r>
              <a:rPr lang="en-US" sz="2400" dirty="0">
                <a:latin typeface="Calibri"/>
                <a:cs typeface="Calibri"/>
              </a:rPr>
              <a:t>If </a:t>
            </a:r>
            <a:r>
              <a:rPr lang="en-US" sz="2400" spc="-5" dirty="0">
                <a:latin typeface="Calibri"/>
                <a:cs typeface="Calibri"/>
              </a:rPr>
              <a:t>the </a:t>
            </a:r>
            <a:r>
              <a:rPr lang="en-US" sz="2400" spc="-15" dirty="0">
                <a:latin typeface="Calibri"/>
                <a:cs typeface="Calibri"/>
              </a:rPr>
              <a:t>meter </a:t>
            </a:r>
            <a:r>
              <a:rPr lang="en-US" sz="2400" spc="-20" dirty="0">
                <a:latin typeface="Calibri"/>
                <a:cs typeface="Calibri"/>
              </a:rPr>
              <a:t>freezes, </a:t>
            </a:r>
            <a:r>
              <a:rPr lang="en-US" sz="2400" spc="-15" dirty="0">
                <a:latin typeface="Calibri"/>
                <a:cs typeface="Calibri"/>
              </a:rPr>
              <a:t>remove </a:t>
            </a:r>
            <a:r>
              <a:rPr lang="en-US" sz="2400" spc="-5" dirty="0">
                <a:latin typeface="Calibri"/>
                <a:cs typeface="Calibri"/>
              </a:rPr>
              <a:t>the </a:t>
            </a:r>
            <a:r>
              <a:rPr lang="en-US" sz="2400" spc="-15" dirty="0">
                <a:latin typeface="Calibri"/>
                <a:cs typeface="Calibri"/>
              </a:rPr>
              <a:t>battery </a:t>
            </a:r>
            <a:r>
              <a:rPr lang="en-US" sz="2400" spc="-10" dirty="0">
                <a:latin typeface="Calibri"/>
                <a:cs typeface="Calibri"/>
              </a:rPr>
              <a:t>and  </a:t>
            </a:r>
            <a:r>
              <a:rPr lang="en-US" sz="2400" spc="-5" dirty="0">
                <a:latin typeface="Calibri"/>
                <a:cs typeface="Calibri"/>
              </a:rPr>
              <a:t>place back in</a:t>
            </a:r>
            <a:r>
              <a:rPr lang="en-US" sz="2400" spc="-75" dirty="0">
                <a:latin typeface="Calibri"/>
                <a:cs typeface="Calibri"/>
              </a:rPr>
              <a:t> </a:t>
            </a:r>
            <a:r>
              <a:rPr lang="en-US" sz="2400" spc="-15" dirty="0">
                <a:latin typeface="Calibri"/>
                <a:cs typeface="Calibri"/>
              </a:rPr>
              <a:t>again.</a:t>
            </a:r>
            <a:endParaRPr lang="en-US" sz="2400" dirty="0">
              <a:latin typeface="Calibri"/>
              <a:cs typeface="Calibri"/>
            </a:endParaRP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32</a:t>
            </a:fld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5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Factors Influencing Accuracy of Test Results 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460" y="1219200"/>
            <a:ext cx="7879080" cy="5029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33</a:t>
            </a:fld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7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Factors Influencing Accuracy of Test Results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34</a:t>
            </a:fld>
            <a:r>
              <a:rPr lang="en-US" smtClean="0"/>
              <a:t> </a:t>
            </a:r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2448" y="1219200"/>
            <a:ext cx="767910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0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3520"/>
            <a:ext cx="7620000" cy="715962"/>
          </a:xfrm>
        </p:spPr>
        <p:txBody>
          <a:bodyPr/>
          <a:lstStyle/>
          <a:p>
            <a:r>
              <a:rPr lang="en-US" sz="3200" dirty="0"/>
              <a:t>Common Nova StatStrip Glucose Meter  Error Codes/Alerts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945" y="1219200"/>
            <a:ext cx="7622109" cy="5029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35</a:t>
            </a:fld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5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3520"/>
            <a:ext cx="7620000" cy="715962"/>
          </a:xfrm>
        </p:spPr>
        <p:txBody>
          <a:bodyPr/>
          <a:lstStyle/>
          <a:p>
            <a:r>
              <a:rPr lang="en-US" sz="3200" dirty="0"/>
              <a:t>Common Nova StatStrip Glucose Meter  Error Codes/Alerts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36</a:t>
            </a:fld>
            <a:r>
              <a:rPr lang="en-US" smtClean="0"/>
              <a:t> 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521" y="1219200"/>
            <a:ext cx="815095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0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Proficiency Testing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389972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dirty="0"/>
              <a:t>Proficiency Testing (PT) will be delivered 3 times per year.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Each sample will need to be performed on all meters on your unit.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Independently, run samples </a:t>
            </a:r>
            <a:r>
              <a:rPr lang="en-US" sz="2000" dirty="0" smtClean="0"/>
              <a:t>in </a:t>
            </a:r>
            <a:r>
              <a:rPr lang="en-US" sz="2000" b="1" dirty="0" smtClean="0"/>
              <a:t>PROFICIENCY TESTING </a:t>
            </a:r>
            <a:r>
              <a:rPr lang="en-US" sz="2000" dirty="0" smtClean="0"/>
              <a:t>mode, a POCT Staff member will be present to assist.</a:t>
            </a: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Record the </a:t>
            </a:r>
            <a:r>
              <a:rPr lang="en-US" sz="2000" dirty="0" smtClean="0"/>
              <a:t>results </a:t>
            </a:r>
            <a:r>
              <a:rPr lang="en-US" sz="2000" dirty="0"/>
              <a:t>on the form provided.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If </a:t>
            </a:r>
            <a:r>
              <a:rPr lang="en-US" sz="2000" dirty="0"/>
              <a:t>an operator</a:t>
            </a:r>
            <a:r>
              <a:rPr lang="ja-JP" altLang="en-US" sz="2000" dirty="0">
                <a:latin typeface="Arial"/>
              </a:rPr>
              <a:t>’</a:t>
            </a:r>
            <a:r>
              <a:rPr lang="en-US" sz="2000" dirty="0"/>
              <a:t>s performance results in an out-of-range PT, the  POCT staff will observe, using the same specimen, to re-access their competency.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60858" y="2206742"/>
            <a:ext cx="4191000" cy="313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Training Competency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Take online test at </a:t>
            </a:r>
            <a:r>
              <a:rPr lang="en-US" sz="2400" dirty="0" smtClean="0"/>
              <a:t>medtraining.org 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Notify POCT Staff that </a:t>
            </a:r>
            <a:r>
              <a:rPr lang="en-US" sz="2400" dirty="0"/>
              <a:t>you </a:t>
            </a:r>
            <a:r>
              <a:rPr lang="en-US" sz="2400" dirty="0" smtClean="0"/>
              <a:t>have completed </a:t>
            </a:r>
            <a:r>
              <a:rPr lang="en-US" sz="2400" dirty="0"/>
              <a:t>this portion of your training and </a:t>
            </a:r>
            <a:r>
              <a:rPr lang="en-US" sz="2400" dirty="0" smtClean="0"/>
              <a:t>present documentation.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Demonstrate </a:t>
            </a:r>
            <a:r>
              <a:rPr lang="en-US" sz="2400" dirty="0"/>
              <a:t>your performance of a </a:t>
            </a:r>
            <a:r>
              <a:rPr lang="en-US" sz="2400" dirty="0" smtClean="0"/>
              <a:t>Nova StatStrip</a:t>
            </a:r>
            <a:r>
              <a:rPr lang="en-US" sz="2400" baseline="30000" dirty="0" smtClean="0"/>
              <a:t>® </a:t>
            </a:r>
            <a:r>
              <a:rPr lang="en-US" sz="2400" dirty="0" smtClean="0"/>
              <a:t> Glucose test </a:t>
            </a:r>
            <a:r>
              <a:rPr lang="en-US" sz="2400" dirty="0"/>
              <a:t>for your trainer, by testing a patient and quality control.  </a:t>
            </a:r>
            <a:r>
              <a:rPr lang="en-US" sz="2400" dirty="0" smtClean="0"/>
              <a:t>Document the training on </a:t>
            </a:r>
            <a:r>
              <a:rPr lang="en-US" sz="2400" dirty="0"/>
              <a:t>your </a:t>
            </a:r>
            <a:r>
              <a:rPr lang="en-US" sz="2400" dirty="0" smtClean="0"/>
              <a:t>competency </a:t>
            </a:r>
            <a:r>
              <a:rPr lang="en-US" sz="2400" dirty="0"/>
              <a:t>sheet and have your Unit POCT Trainer submit a memorandum to the POCT Staff so your information can be updated in the </a:t>
            </a:r>
            <a:r>
              <a:rPr lang="en-US" sz="2400" dirty="0" smtClean="0"/>
              <a:t>system. 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Place all documentation of training in your CAF folder. 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38</a:t>
            </a:fld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7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Competency Assessment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39</a:t>
            </a:fld>
            <a:r>
              <a:rPr lang="en-US" smtClean="0"/>
              <a:t> 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65" y="1122619"/>
            <a:ext cx="7142635" cy="549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9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&amp; Competency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Only</a:t>
            </a:r>
            <a:r>
              <a:rPr lang="en-US" sz="2400" dirty="0"/>
              <a:t> those operators who have completed </a:t>
            </a:r>
            <a:r>
              <a:rPr lang="en-US" sz="2400" dirty="0" smtClean="0"/>
              <a:t>training </a:t>
            </a:r>
            <a:r>
              <a:rPr lang="en-US" sz="2400" dirty="0"/>
              <a:t>and have demonstrated competency </a:t>
            </a:r>
            <a:r>
              <a:rPr lang="en-US" sz="2400" dirty="0" smtClean="0"/>
              <a:t>may </a:t>
            </a:r>
            <a:r>
              <a:rPr lang="en-US" sz="2400" dirty="0"/>
              <a:t>perform POCT blood glucose testing.</a:t>
            </a:r>
          </a:p>
          <a:p>
            <a:r>
              <a:rPr lang="en-US" sz="2400" dirty="0"/>
              <a:t>Initial competency</a:t>
            </a:r>
          </a:p>
          <a:p>
            <a:pPr lvl="1"/>
            <a:r>
              <a:rPr lang="en-US" sz="2000" dirty="0"/>
              <a:t>Attending training session on the glucose meter</a:t>
            </a:r>
          </a:p>
          <a:p>
            <a:pPr lvl="1"/>
            <a:r>
              <a:rPr lang="en-US" sz="2000" dirty="0"/>
              <a:t>Successfully completing a written examination</a:t>
            </a:r>
          </a:p>
          <a:p>
            <a:pPr lvl="1"/>
            <a:r>
              <a:rPr lang="en-US" sz="2000" dirty="0"/>
              <a:t>Demonstrating competence through the proper </a:t>
            </a:r>
            <a:r>
              <a:rPr lang="en-US" sz="2000" dirty="0" smtClean="0"/>
              <a:t>performance </a:t>
            </a:r>
            <a:r>
              <a:rPr lang="en-US" sz="2000" dirty="0"/>
              <a:t>and interpretation of quality control</a:t>
            </a:r>
          </a:p>
          <a:p>
            <a:r>
              <a:rPr lang="en-US" sz="2400" dirty="0"/>
              <a:t>Maintaining </a:t>
            </a:r>
            <a:r>
              <a:rPr lang="en-US" sz="2400" dirty="0" smtClean="0"/>
              <a:t>competency</a:t>
            </a:r>
            <a:endParaRPr lang="en-US" sz="2400" dirty="0"/>
          </a:p>
          <a:p>
            <a:pPr lvl="1"/>
            <a:r>
              <a:rPr lang="en-US" sz="2000" dirty="0"/>
              <a:t>Annual online education</a:t>
            </a:r>
          </a:p>
          <a:p>
            <a:pPr lvl="1"/>
            <a:r>
              <a:rPr lang="en-US" sz="2000" dirty="0"/>
              <a:t>Demonstration of competence in the use of the meter as  above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4</a:t>
            </a:fld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9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Teria </a:t>
            </a:r>
            <a:r>
              <a:rPr lang="en-US" sz="2000" dirty="0"/>
              <a:t>Thomas, MT(ASCP)</a:t>
            </a:r>
          </a:p>
          <a:p>
            <a:pPr marL="0" indent="0" algn="ctr">
              <a:buNone/>
            </a:pPr>
            <a:r>
              <a:rPr lang="en-US" sz="2000" dirty="0"/>
              <a:t>Point of Care Testing Coordinator</a:t>
            </a:r>
          </a:p>
          <a:p>
            <a:pPr marL="0" indent="0" algn="ctr">
              <a:buNone/>
            </a:pPr>
            <a:r>
              <a:rPr lang="en-US" sz="2000" dirty="0"/>
              <a:t>DDEAMC Department of Pathology, 1-J17</a:t>
            </a:r>
          </a:p>
          <a:p>
            <a:pPr marL="0" indent="0" algn="ctr">
              <a:buNone/>
            </a:pPr>
            <a:r>
              <a:rPr lang="en-US" sz="2000" dirty="0"/>
              <a:t>POCT Office: 706-787-8359</a:t>
            </a:r>
          </a:p>
          <a:p>
            <a:pPr marL="0" indent="0" algn="ctr">
              <a:buNone/>
            </a:pPr>
            <a:r>
              <a:rPr lang="en-US" sz="2000" dirty="0"/>
              <a:t>teria.a.thomas.civ@mail.mil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1LT Charmaine Ibarra </a:t>
            </a:r>
          </a:p>
          <a:p>
            <a:pPr marL="0" indent="0" algn="ctr">
              <a:buNone/>
            </a:pPr>
            <a:r>
              <a:rPr lang="en-US" sz="2000" dirty="0" smtClean="0"/>
              <a:t>Chief, Point of Care Testing</a:t>
            </a:r>
          </a:p>
          <a:p>
            <a:pPr marL="0" indent="0" algn="ctr">
              <a:buNone/>
            </a:pPr>
            <a:r>
              <a:rPr lang="en-US" sz="2000" dirty="0"/>
              <a:t>DDEAMC Department of Pathology, </a:t>
            </a:r>
            <a:r>
              <a:rPr lang="en-US" sz="2000" dirty="0" smtClean="0"/>
              <a:t>1-J18A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dirty="0" smtClean="0"/>
              <a:t>POCT Office: 706-787-0227 </a:t>
            </a:r>
          </a:p>
          <a:p>
            <a:pPr marL="0" indent="0" algn="ctr">
              <a:buNone/>
            </a:pPr>
            <a:r>
              <a:rPr lang="en-US" sz="2000" dirty="0"/>
              <a:t> </a:t>
            </a:r>
            <a:r>
              <a:rPr lang="en-US" sz="2000" dirty="0" smtClean="0"/>
              <a:t>POCT Mobile: 706-339-6428 </a:t>
            </a:r>
          </a:p>
          <a:p>
            <a:pPr marL="0" indent="0" algn="ctr">
              <a:buNone/>
            </a:pPr>
            <a:r>
              <a:rPr lang="en-US" sz="2000" dirty="0" smtClean="0"/>
              <a:t>charmaine.a.ibarra.mil@mail.mil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40</a:t>
            </a:fld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7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41</a:t>
            </a:fld>
            <a:r>
              <a:rPr lang="en-US" smtClean="0"/>
              <a:t> </a:t>
            </a:r>
            <a:endParaRPr lang="en-US"/>
          </a:p>
        </p:txBody>
      </p:sp>
      <p:pic>
        <p:nvPicPr>
          <p:cNvPr id="5" name="Content Placeholder 11" descr="Background_Grid_Large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914400"/>
            <a:ext cx="498633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Control (QC)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2800" spc="-50" dirty="0">
                <a:latin typeface="Calibri"/>
                <a:cs typeface="Calibri"/>
              </a:rPr>
              <a:t>Two </a:t>
            </a:r>
            <a:r>
              <a:rPr lang="en-US" sz="2800" spc="-5" dirty="0">
                <a:latin typeface="Calibri"/>
                <a:cs typeface="Calibri"/>
              </a:rPr>
              <a:t>QC samples, </a:t>
            </a:r>
            <a:r>
              <a:rPr lang="en-US" sz="2800" spc="-10" dirty="0">
                <a:latin typeface="Calibri"/>
                <a:cs typeface="Calibri"/>
              </a:rPr>
              <a:t>Level </a:t>
            </a:r>
            <a:r>
              <a:rPr lang="en-US" sz="2800" spc="-5" dirty="0">
                <a:latin typeface="Calibri"/>
                <a:cs typeface="Calibri"/>
              </a:rPr>
              <a:t>1 (Low) and </a:t>
            </a:r>
            <a:r>
              <a:rPr lang="en-US" sz="2800" spc="-10" dirty="0">
                <a:latin typeface="Calibri"/>
                <a:cs typeface="Calibri"/>
              </a:rPr>
              <a:t>Level </a:t>
            </a:r>
            <a:r>
              <a:rPr lang="en-US" sz="2800" spc="-5" dirty="0">
                <a:latin typeface="Calibri"/>
                <a:cs typeface="Calibri"/>
              </a:rPr>
              <a:t>3</a:t>
            </a:r>
            <a:r>
              <a:rPr lang="en-US" sz="2800" spc="55" dirty="0">
                <a:latin typeface="Calibri"/>
                <a:cs typeface="Calibri"/>
              </a:rPr>
              <a:t> </a:t>
            </a:r>
            <a:r>
              <a:rPr lang="en-US" sz="2800" spc="-5" dirty="0">
                <a:latin typeface="Calibri"/>
                <a:cs typeface="Calibri"/>
              </a:rPr>
              <a:t>(High)</a:t>
            </a:r>
            <a:endParaRPr lang="en-US" sz="28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lang="en-US" sz="2800" b="1" spc="-15" dirty="0">
                <a:latin typeface="Calibri"/>
                <a:cs typeface="Calibri"/>
              </a:rPr>
              <a:t>MUST </a:t>
            </a:r>
            <a:r>
              <a:rPr lang="en-US" sz="2800" spc="-5" dirty="0">
                <a:latin typeface="Calibri"/>
                <a:cs typeface="Calibri"/>
              </a:rPr>
              <a:t>be </a:t>
            </a:r>
            <a:r>
              <a:rPr lang="en-US" sz="2800" spc="-15" dirty="0">
                <a:latin typeface="Calibri"/>
                <a:cs typeface="Calibri"/>
              </a:rPr>
              <a:t>performed </a:t>
            </a:r>
            <a:r>
              <a:rPr lang="en-US" sz="2800" spc="-30" dirty="0">
                <a:latin typeface="Calibri"/>
                <a:cs typeface="Calibri"/>
              </a:rPr>
              <a:t>satisfactorily, </a:t>
            </a:r>
            <a:r>
              <a:rPr lang="en-US" sz="2800" spc="-5" dirty="0">
                <a:latin typeface="Calibri"/>
                <a:cs typeface="Calibri"/>
              </a:rPr>
              <a:t>once </a:t>
            </a:r>
            <a:r>
              <a:rPr lang="en-US" sz="2800" spc="-10" dirty="0">
                <a:latin typeface="Calibri"/>
                <a:cs typeface="Calibri"/>
              </a:rPr>
              <a:t>every </a:t>
            </a:r>
            <a:r>
              <a:rPr lang="en-US" sz="2800" spc="-5" dirty="0">
                <a:latin typeface="Calibri"/>
                <a:cs typeface="Calibri"/>
              </a:rPr>
              <a:t>24</a:t>
            </a:r>
            <a:r>
              <a:rPr lang="en-US" sz="2800" spc="170" dirty="0">
                <a:latin typeface="Calibri"/>
                <a:cs typeface="Calibri"/>
              </a:rPr>
              <a:t> </a:t>
            </a:r>
            <a:r>
              <a:rPr lang="en-US" sz="2800" spc="-20" dirty="0">
                <a:latin typeface="Calibri"/>
                <a:cs typeface="Calibri"/>
              </a:rPr>
              <a:t>hrs.</a:t>
            </a:r>
            <a:endParaRPr lang="en-US" sz="2800" dirty="0">
              <a:latin typeface="Calibri"/>
              <a:cs typeface="Calibri"/>
            </a:endParaRPr>
          </a:p>
          <a:p>
            <a:pPr marL="756285" marR="123189" indent="-287020">
              <a:lnSpc>
                <a:spcPct val="100000"/>
              </a:lnSpc>
              <a:spcBef>
                <a:spcPts val="600"/>
              </a:spcBef>
            </a:pPr>
            <a:r>
              <a:rPr lang="en-US" sz="2400" spc="-5" dirty="0">
                <a:latin typeface="Arial"/>
                <a:cs typeface="Arial"/>
              </a:rPr>
              <a:t>– </a:t>
            </a:r>
            <a:r>
              <a:rPr lang="en-US" sz="2400" spc="-5" dirty="0">
                <a:latin typeface="Calibri"/>
                <a:cs typeface="Calibri"/>
              </a:rPr>
              <a:t>If </a:t>
            </a:r>
            <a:r>
              <a:rPr lang="en-US" sz="2400" dirty="0">
                <a:latin typeface="Calibri"/>
                <a:cs typeface="Calibri"/>
              </a:rPr>
              <a:t>this is </a:t>
            </a:r>
            <a:r>
              <a:rPr lang="en-US" sz="2400" spc="-5" dirty="0">
                <a:latin typeface="Calibri"/>
                <a:cs typeface="Calibri"/>
              </a:rPr>
              <a:t>not done, </a:t>
            </a:r>
            <a:r>
              <a:rPr lang="en-US" sz="2400" dirty="0">
                <a:latin typeface="Calibri"/>
                <a:cs typeface="Calibri"/>
              </a:rPr>
              <a:t>the </a:t>
            </a:r>
            <a:r>
              <a:rPr lang="en-US" sz="2400" spc="-10" dirty="0">
                <a:latin typeface="Calibri"/>
                <a:cs typeface="Calibri"/>
              </a:rPr>
              <a:t>meter </a:t>
            </a:r>
            <a:r>
              <a:rPr lang="en-US" sz="2400" dirty="0">
                <a:latin typeface="Calibri"/>
                <a:cs typeface="Calibri"/>
              </a:rPr>
              <a:t>will </a:t>
            </a:r>
            <a:r>
              <a:rPr lang="en-US" sz="2400" spc="-5" dirty="0">
                <a:latin typeface="Calibri"/>
                <a:cs typeface="Calibri"/>
              </a:rPr>
              <a:t>lock out </a:t>
            </a:r>
            <a:r>
              <a:rPr lang="en-US" sz="2400" spc="-10" dirty="0">
                <a:latin typeface="Calibri"/>
                <a:cs typeface="Calibri"/>
              </a:rPr>
              <a:t>users until </a:t>
            </a:r>
            <a:r>
              <a:rPr lang="en-US" sz="2400" dirty="0">
                <a:latin typeface="Calibri"/>
                <a:cs typeface="Calibri"/>
              </a:rPr>
              <a:t>QC is  </a:t>
            </a:r>
            <a:r>
              <a:rPr lang="en-US" sz="2400" spc="-10" dirty="0">
                <a:latin typeface="Calibri"/>
                <a:cs typeface="Calibri"/>
              </a:rPr>
              <a:t>performed</a:t>
            </a:r>
            <a:endParaRPr lang="en-US" sz="2400" dirty="0">
              <a:latin typeface="Calibri"/>
              <a:cs typeface="Calibri"/>
            </a:endParaRPr>
          </a:p>
          <a:p>
            <a:pPr marL="355600" marR="65405">
              <a:spcBef>
                <a:spcPts val="6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2800" spc="-5" dirty="0">
                <a:latin typeface="Calibri"/>
                <a:cs typeface="Calibri"/>
              </a:rPr>
              <a:t>All </a:t>
            </a:r>
            <a:r>
              <a:rPr lang="en-US" sz="2800" spc="-20" dirty="0">
                <a:latin typeface="Calibri"/>
                <a:cs typeface="Calibri"/>
              </a:rPr>
              <a:t>test </a:t>
            </a:r>
            <a:r>
              <a:rPr lang="en-US" sz="2800" spc="-15" dirty="0">
                <a:latin typeface="Calibri"/>
                <a:cs typeface="Calibri"/>
              </a:rPr>
              <a:t>strips </a:t>
            </a:r>
            <a:r>
              <a:rPr lang="en-US" sz="2800" spc="-5" dirty="0">
                <a:latin typeface="Calibri"/>
                <a:cs typeface="Calibri"/>
              </a:rPr>
              <a:t>and </a:t>
            </a:r>
            <a:r>
              <a:rPr lang="en-US" sz="2800" spc="-20" dirty="0">
                <a:latin typeface="Calibri"/>
                <a:cs typeface="Calibri"/>
              </a:rPr>
              <a:t>control </a:t>
            </a:r>
            <a:r>
              <a:rPr lang="en-US" sz="2800" spc="-10" dirty="0">
                <a:latin typeface="Calibri"/>
                <a:cs typeface="Calibri"/>
              </a:rPr>
              <a:t>bottles </a:t>
            </a:r>
            <a:r>
              <a:rPr lang="en-US" sz="2800" spc="-15" dirty="0">
                <a:latin typeface="Calibri"/>
                <a:cs typeface="Calibri"/>
              </a:rPr>
              <a:t>must </a:t>
            </a:r>
            <a:r>
              <a:rPr lang="en-US" sz="2800" spc="-5" dirty="0">
                <a:latin typeface="Calibri"/>
                <a:cs typeface="Calibri"/>
              </a:rPr>
              <a:t>be </a:t>
            </a:r>
            <a:r>
              <a:rPr lang="en-US" sz="2800" spc="-15" dirty="0">
                <a:latin typeface="Calibri"/>
                <a:cs typeface="Calibri"/>
              </a:rPr>
              <a:t>dated </a:t>
            </a:r>
            <a:r>
              <a:rPr lang="en-US" sz="2800" spc="-5" dirty="0">
                <a:latin typeface="Calibri"/>
                <a:cs typeface="Calibri"/>
              </a:rPr>
              <a:t>with  the open </a:t>
            </a:r>
            <a:r>
              <a:rPr lang="en-US" sz="2800" spc="-15" dirty="0">
                <a:latin typeface="Calibri"/>
                <a:cs typeface="Calibri"/>
              </a:rPr>
              <a:t>date </a:t>
            </a:r>
            <a:r>
              <a:rPr lang="en-US" sz="2800" spc="-5" dirty="0">
                <a:latin typeface="Calibri"/>
                <a:cs typeface="Calibri"/>
              </a:rPr>
              <a:t>and </a:t>
            </a:r>
            <a:r>
              <a:rPr lang="en-US" sz="2800" spc="-20" dirty="0">
                <a:latin typeface="Calibri"/>
                <a:cs typeface="Calibri"/>
              </a:rPr>
              <a:t>expiration </a:t>
            </a:r>
            <a:r>
              <a:rPr lang="en-US" sz="2800" spc="-15" dirty="0">
                <a:latin typeface="Calibri"/>
                <a:cs typeface="Calibri"/>
              </a:rPr>
              <a:t>date </a:t>
            </a:r>
            <a:r>
              <a:rPr lang="en-US" sz="2800" spc="-5" dirty="0">
                <a:latin typeface="Calibri"/>
                <a:cs typeface="Calibri"/>
              </a:rPr>
              <a:t>and</a:t>
            </a:r>
            <a:r>
              <a:rPr lang="en-US" sz="2800" spc="105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initials.</a:t>
            </a:r>
            <a:endParaRPr lang="en-US" sz="2800" dirty="0">
              <a:latin typeface="Calibri"/>
              <a:cs typeface="Calibri"/>
            </a:endParaRPr>
          </a:p>
          <a:p>
            <a:pPr marL="355600"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800" spc="-10" dirty="0">
                <a:latin typeface="Calibri"/>
                <a:cs typeface="Calibri"/>
              </a:rPr>
              <a:t>This is </a:t>
            </a:r>
            <a:r>
              <a:rPr lang="en-US" sz="2800" spc="-5" dirty="0">
                <a:latin typeface="Calibri"/>
                <a:cs typeface="Calibri"/>
              </a:rPr>
              <a:t>a </a:t>
            </a:r>
            <a:r>
              <a:rPr lang="en-US" sz="2800" spc="-15" dirty="0">
                <a:latin typeface="Calibri"/>
                <a:cs typeface="Calibri"/>
              </a:rPr>
              <a:t>Laboratory Regulatory</a:t>
            </a:r>
            <a:r>
              <a:rPr lang="en-US" sz="2800" spc="60" dirty="0">
                <a:latin typeface="Calibri"/>
                <a:cs typeface="Calibri"/>
              </a:rPr>
              <a:t> </a:t>
            </a:r>
            <a:r>
              <a:rPr lang="en-US" sz="2800" spc="-15" dirty="0">
                <a:latin typeface="Calibri"/>
                <a:cs typeface="Calibri"/>
              </a:rPr>
              <a:t>Requirement!</a:t>
            </a:r>
            <a:endParaRPr lang="en-US" sz="2800" dirty="0">
              <a:latin typeface="Calibri"/>
              <a:cs typeface="Calibri"/>
            </a:endParaRP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5</a:t>
            </a:fld>
            <a:r>
              <a:rPr lang="en-US" smtClean="0"/>
              <a:t> 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362200" y="4826533"/>
            <a:ext cx="3962386" cy="1650467"/>
            <a:chOff x="2362200" y="4826533"/>
            <a:chExt cx="3962386" cy="1650467"/>
          </a:xfrm>
        </p:grpSpPr>
        <p:sp>
          <p:nvSpPr>
            <p:cNvPr id="5" name="object 3"/>
            <p:cNvSpPr/>
            <p:nvPr/>
          </p:nvSpPr>
          <p:spPr>
            <a:xfrm>
              <a:off x="2362200" y="4826533"/>
              <a:ext cx="3962386" cy="16504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8600" y="4859243"/>
              <a:ext cx="2060627" cy="1140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761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lvl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2800" spc="-5" dirty="0">
                <a:solidFill>
                  <a:prstClr val="black"/>
                </a:solidFill>
                <a:latin typeface="Calibri"/>
                <a:cs typeface="Calibri"/>
              </a:rPr>
              <a:t>Log-in </a:t>
            </a:r>
            <a:r>
              <a:rPr lang="en-US" sz="2800" spc="-10" dirty="0">
                <a:solidFill>
                  <a:prstClr val="black"/>
                </a:solidFill>
                <a:latin typeface="Calibri"/>
                <a:cs typeface="Calibri"/>
              </a:rPr>
              <a:t>by </a:t>
            </a:r>
            <a:r>
              <a:rPr lang="en-US" sz="2800" spc="-5" dirty="0">
                <a:solidFill>
                  <a:prstClr val="black"/>
                </a:solidFill>
                <a:latin typeface="Calibri"/>
                <a:cs typeface="Calibri"/>
              </a:rPr>
              <a:t>scanning </a:t>
            </a:r>
            <a:r>
              <a:rPr lang="en-US" sz="2800" spc="-10" dirty="0">
                <a:solidFill>
                  <a:prstClr val="black"/>
                </a:solidFill>
                <a:latin typeface="Calibri"/>
                <a:cs typeface="Calibri"/>
              </a:rPr>
              <a:t>your </a:t>
            </a:r>
            <a:r>
              <a:rPr lang="en-US" sz="2800" spc="-10" dirty="0" smtClean="0">
                <a:solidFill>
                  <a:prstClr val="black"/>
                </a:solidFill>
                <a:latin typeface="Calibri"/>
                <a:cs typeface="Calibri"/>
              </a:rPr>
              <a:t>DDEAMC </a:t>
            </a:r>
            <a:r>
              <a:rPr lang="en-US" sz="2800" spc="-5" dirty="0" smtClean="0">
                <a:solidFill>
                  <a:prstClr val="black"/>
                </a:solidFill>
                <a:latin typeface="Calibri"/>
                <a:cs typeface="Calibri"/>
              </a:rPr>
              <a:t>badge</a:t>
            </a:r>
            <a:endParaRPr lang="en-US" sz="2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lvl="0" eaLnBrk="1" fontAlgn="auto" hangingPunct="1">
              <a:spcBef>
                <a:spcPts val="765"/>
              </a:spcBef>
              <a:spcAft>
                <a:spcPts val="0"/>
              </a:spcAft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2800" spc="-5" dirty="0">
                <a:solidFill>
                  <a:prstClr val="black"/>
                </a:solidFill>
                <a:latin typeface="Calibri"/>
                <a:cs typeface="Calibri"/>
              </a:rPr>
              <a:t>Choose</a:t>
            </a:r>
            <a:r>
              <a:rPr lang="en-US" sz="2800" spc="-7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Calibri"/>
              </a:rPr>
              <a:t>QC</a:t>
            </a:r>
          </a:p>
          <a:p>
            <a:pPr marL="355600" lvl="0" eaLnBrk="1" fontAlgn="auto" hangingPunct="1">
              <a:spcBef>
                <a:spcPts val="765"/>
              </a:spcBef>
              <a:spcAft>
                <a:spcPts val="0"/>
              </a:spcAft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2800" spc="-5" dirty="0">
                <a:solidFill>
                  <a:prstClr val="black"/>
                </a:solidFill>
                <a:latin typeface="Calibri"/>
                <a:cs typeface="Calibri"/>
              </a:rPr>
              <a:t>Scan the 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Calibri"/>
              </a:rPr>
              <a:t>vial of </a:t>
            </a:r>
            <a:r>
              <a:rPr lang="en-US" sz="2800" spc="-25" dirty="0">
                <a:solidFill>
                  <a:prstClr val="black"/>
                </a:solidFill>
                <a:latin typeface="Calibri"/>
                <a:cs typeface="Calibri"/>
              </a:rPr>
              <a:t>test</a:t>
            </a:r>
            <a:r>
              <a:rPr lang="en-US" sz="2800" spc="-3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z="2800" spc="-15" dirty="0">
                <a:solidFill>
                  <a:prstClr val="black"/>
                </a:solidFill>
                <a:latin typeface="Calibri"/>
                <a:cs typeface="Calibri"/>
              </a:rPr>
              <a:t>strips</a:t>
            </a:r>
            <a:endParaRPr lang="en-US" sz="2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56920" lvl="1" indent="-287020" eaLnBrk="1" fontAlgn="auto" hangingPunct="1">
              <a:spcBef>
                <a:spcPts val="690"/>
              </a:spcBef>
              <a:spcAft>
                <a:spcPts val="0"/>
              </a:spcAft>
              <a:buFont typeface="Arial"/>
              <a:buChar char="–"/>
              <a:tabLst>
                <a:tab pos="757555" algn="l"/>
              </a:tabLst>
            </a:pPr>
            <a:r>
              <a:rPr lang="en-US" sz="2400" spc="-15" dirty="0">
                <a:solidFill>
                  <a:prstClr val="black"/>
                </a:solidFill>
                <a:cs typeface="Calibri"/>
              </a:rPr>
              <a:t>Press</a:t>
            </a:r>
            <a:r>
              <a:rPr lang="en-US" sz="2400" spc="-25" dirty="0">
                <a:solidFill>
                  <a:prstClr val="black"/>
                </a:solidFill>
                <a:cs typeface="Calibri"/>
              </a:rPr>
              <a:t> “Accept”</a:t>
            </a:r>
            <a:endParaRPr lang="en-US" sz="2400" dirty="0">
              <a:solidFill>
                <a:prstClr val="black"/>
              </a:solidFill>
              <a:cs typeface="Calibri"/>
            </a:endParaRPr>
          </a:p>
          <a:p>
            <a:pPr marL="356235" lvl="0" indent="-343535" eaLnBrk="1" fontAlgn="auto" hangingPunct="1">
              <a:spcBef>
                <a:spcPts val="750"/>
              </a:spcBef>
              <a:spcAft>
                <a:spcPts val="0"/>
              </a:spcAft>
              <a:buFont typeface="Arial"/>
              <a:buChar char="•"/>
              <a:tabLst>
                <a:tab pos="355600" algn="l"/>
                <a:tab pos="356870" algn="l"/>
              </a:tabLst>
            </a:pPr>
            <a:r>
              <a:rPr lang="en-US" sz="2800" spc="-5" dirty="0">
                <a:solidFill>
                  <a:prstClr val="black"/>
                </a:solidFill>
                <a:latin typeface="Calibri"/>
                <a:cs typeface="Calibri"/>
              </a:rPr>
              <a:t>Scan </a:t>
            </a:r>
            <a:r>
              <a:rPr lang="en-US" sz="2800" spc="-15" dirty="0">
                <a:solidFill>
                  <a:prstClr val="black"/>
                </a:solidFill>
                <a:latin typeface="Calibri"/>
                <a:cs typeface="Calibri"/>
              </a:rPr>
              <a:t>Control </a:t>
            </a:r>
            <a:r>
              <a:rPr lang="en-US" sz="2800" spc="-5" dirty="0">
                <a:solidFill>
                  <a:prstClr val="black"/>
                </a:solidFill>
                <a:latin typeface="Calibri"/>
                <a:cs typeface="Calibri"/>
              </a:rPr>
              <a:t>solution </a:t>
            </a:r>
            <a:r>
              <a:rPr lang="en-US" sz="2800" spc="-10" dirty="0">
                <a:solidFill>
                  <a:prstClr val="black"/>
                </a:solidFill>
                <a:latin typeface="Calibri"/>
                <a:cs typeface="Calibri"/>
              </a:rPr>
              <a:t>Level</a:t>
            </a:r>
            <a:r>
              <a:rPr lang="en-US" sz="2800" spc="-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</a:p>
          <a:p>
            <a:pPr marL="756920" lvl="1" indent="-287020" eaLnBrk="1" fontAlgn="auto" hangingPunct="1">
              <a:spcBef>
                <a:spcPts val="685"/>
              </a:spcBef>
              <a:spcAft>
                <a:spcPts val="0"/>
              </a:spcAft>
              <a:buFont typeface="Arial"/>
              <a:buChar char="–"/>
              <a:tabLst>
                <a:tab pos="757555" algn="l"/>
              </a:tabLst>
            </a:pPr>
            <a:r>
              <a:rPr lang="en-US" sz="2400" spc="-15" dirty="0">
                <a:solidFill>
                  <a:prstClr val="black"/>
                </a:solidFill>
                <a:cs typeface="Calibri"/>
              </a:rPr>
              <a:t>Press</a:t>
            </a:r>
            <a:r>
              <a:rPr lang="en-US" sz="2400" spc="-40" dirty="0">
                <a:solidFill>
                  <a:prstClr val="black"/>
                </a:solidFill>
                <a:cs typeface="Calibri"/>
              </a:rPr>
              <a:t> “Accept</a:t>
            </a:r>
            <a:endParaRPr lang="en-US" sz="2400" dirty="0">
              <a:solidFill>
                <a:prstClr val="black"/>
              </a:solidFill>
              <a:cs typeface="Calibri"/>
            </a:endParaRPr>
          </a:p>
          <a:p>
            <a:pPr marL="356235" lvl="0" indent="-343535" eaLnBrk="1" fontAlgn="auto" hangingPunct="1">
              <a:spcBef>
                <a:spcPts val="750"/>
              </a:spcBef>
              <a:spcAft>
                <a:spcPts val="0"/>
              </a:spcAft>
              <a:buFont typeface="Arial"/>
              <a:buChar char="•"/>
              <a:tabLst>
                <a:tab pos="355600" algn="l"/>
                <a:tab pos="356870" algn="l"/>
              </a:tabLst>
            </a:pPr>
            <a:r>
              <a:rPr lang="en-US" sz="2800" dirty="0">
                <a:solidFill>
                  <a:prstClr val="black"/>
                </a:solidFill>
                <a:latin typeface="Calibri"/>
                <a:cs typeface="Calibri"/>
              </a:rPr>
              <a:t>Place </a:t>
            </a:r>
            <a:r>
              <a:rPr lang="en-US" sz="2800" spc="-5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lang="en-US" sz="2800" spc="-25" dirty="0">
                <a:solidFill>
                  <a:prstClr val="black"/>
                </a:solidFill>
                <a:latin typeface="Calibri"/>
                <a:cs typeface="Calibri"/>
              </a:rPr>
              <a:t>test </a:t>
            </a:r>
            <a:r>
              <a:rPr lang="en-US" sz="2800" spc="-15" dirty="0">
                <a:solidFill>
                  <a:prstClr val="black"/>
                </a:solidFill>
                <a:latin typeface="Calibri"/>
                <a:cs typeface="Calibri"/>
              </a:rPr>
              <a:t>strip </a:t>
            </a:r>
            <a:r>
              <a:rPr lang="en-US" sz="2800" spc="-20" dirty="0">
                <a:solidFill>
                  <a:prstClr val="black"/>
                </a:solidFill>
                <a:latin typeface="Calibri"/>
                <a:cs typeface="Calibri"/>
              </a:rPr>
              <a:t>into </a:t>
            </a:r>
            <a:r>
              <a:rPr lang="en-US" sz="2800" spc="-5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lang="en-US" sz="2800" spc="6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z="2800" spc="-15" dirty="0">
                <a:solidFill>
                  <a:prstClr val="black"/>
                </a:solidFill>
                <a:latin typeface="Calibri"/>
                <a:cs typeface="Calibri"/>
              </a:rPr>
              <a:t>meter</a:t>
            </a:r>
            <a:endParaRPr lang="en-US" sz="2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56920" marR="5080" lvl="1" indent="-287020" eaLnBrk="1" fontAlgn="auto" hangingPunct="1">
              <a:spcBef>
                <a:spcPts val="685"/>
              </a:spcBef>
              <a:spcAft>
                <a:spcPts val="0"/>
              </a:spcAft>
              <a:buFont typeface="Arial"/>
              <a:buChar char="–"/>
              <a:tabLst>
                <a:tab pos="757555" algn="l"/>
              </a:tabLst>
            </a:pPr>
            <a:r>
              <a:rPr lang="en-US" sz="2400" spc="-15" dirty="0">
                <a:solidFill>
                  <a:prstClr val="black"/>
                </a:solidFill>
                <a:cs typeface="Calibri"/>
              </a:rPr>
              <a:t>There </a:t>
            </a:r>
            <a:r>
              <a:rPr lang="en-US" sz="2400" spc="-10" dirty="0">
                <a:solidFill>
                  <a:prstClr val="black"/>
                </a:solidFill>
                <a:cs typeface="Calibri"/>
              </a:rPr>
              <a:t>will </a:t>
            </a:r>
            <a:r>
              <a:rPr lang="en-US" sz="2400" spc="-5" dirty="0">
                <a:solidFill>
                  <a:prstClr val="black"/>
                </a:solidFill>
                <a:cs typeface="Calibri"/>
              </a:rPr>
              <a:t>be a </a:t>
            </a:r>
            <a:r>
              <a:rPr lang="en-US" sz="2400" spc="-20" dirty="0">
                <a:solidFill>
                  <a:prstClr val="black"/>
                </a:solidFill>
                <a:cs typeface="Calibri"/>
              </a:rPr>
              <a:t>feeling </a:t>
            </a:r>
            <a:r>
              <a:rPr lang="en-US" sz="2400" spc="-5" dirty="0">
                <a:solidFill>
                  <a:prstClr val="black"/>
                </a:solidFill>
                <a:cs typeface="Calibri"/>
              </a:rPr>
              <a:t>of </a:t>
            </a:r>
            <a:r>
              <a:rPr lang="en-US" sz="2400" spc="-15" dirty="0">
                <a:solidFill>
                  <a:prstClr val="black"/>
                </a:solidFill>
                <a:cs typeface="Calibri"/>
              </a:rPr>
              <a:t>resistance </a:t>
            </a:r>
            <a:r>
              <a:rPr lang="en-US" sz="2400" dirty="0">
                <a:solidFill>
                  <a:prstClr val="black"/>
                </a:solidFill>
                <a:cs typeface="Calibri"/>
              </a:rPr>
              <a:t>as </a:t>
            </a:r>
            <a:r>
              <a:rPr lang="en-US" sz="2400" spc="-20" dirty="0">
                <a:solidFill>
                  <a:prstClr val="black"/>
                </a:solidFill>
                <a:cs typeface="Calibri"/>
              </a:rPr>
              <a:t>you </a:t>
            </a:r>
            <a:r>
              <a:rPr lang="en-US" sz="2400" spc="-10" dirty="0">
                <a:solidFill>
                  <a:prstClr val="black"/>
                </a:solidFill>
                <a:cs typeface="Calibri"/>
              </a:rPr>
              <a:t>insert </a:t>
            </a:r>
            <a:r>
              <a:rPr lang="en-US" sz="2400" spc="-5" dirty="0">
                <a:solidFill>
                  <a:prstClr val="black"/>
                </a:solidFill>
                <a:cs typeface="Calibri"/>
              </a:rPr>
              <a:t>the  </a:t>
            </a:r>
            <a:r>
              <a:rPr lang="en-US" sz="2400" spc="-15" dirty="0">
                <a:solidFill>
                  <a:prstClr val="black"/>
                </a:solidFill>
                <a:cs typeface="Calibri"/>
              </a:rPr>
              <a:t>strip</a:t>
            </a:r>
            <a:endParaRPr lang="en-US" sz="2400" dirty="0">
              <a:solidFill>
                <a:prstClr val="black"/>
              </a:solidFill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6</a:t>
            </a:fld>
            <a:r>
              <a:rPr lang="en-US" smtClean="0"/>
              <a:t> </a:t>
            </a:r>
            <a:endParaRPr lang="en-US"/>
          </a:p>
        </p:txBody>
      </p:sp>
      <p:sp>
        <p:nvSpPr>
          <p:cNvPr id="5" name="object 4"/>
          <p:cNvSpPr/>
          <p:nvPr/>
        </p:nvSpPr>
        <p:spPr>
          <a:xfrm>
            <a:off x="6172200" y="1981200"/>
            <a:ext cx="2362186" cy="2732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000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marR="5080" lvl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pc="-10" dirty="0">
                <a:solidFill>
                  <a:prstClr val="black"/>
                </a:solidFill>
                <a:latin typeface="Calibri"/>
                <a:cs typeface="Calibri"/>
              </a:rPr>
              <a:t>Gently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mix </a:t>
            </a:r>
            <a:r>
              <a:rPr lang="en-US" spc="-15" dirty="0">
                <a:solidFill>
                  <a:prstClr val="black"/>
                </a:solidFill>
                <a:latin typeface="Calibri"/>
                <a:cs typeface="Calibri"/>
              </a:rPr>
              <a:t>control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solution and apply </a:t>
            </a:r>
            <a:r>
              <a:rPr lang="en-US" spc="-15" dirty="0">
                <a:solidFill>
                  <a:prstClr val="black"/>
                </a:solidFill>
                <a:latin typeface="Calibri"/>
                <a:cs typeface="Calibri"/>
              </a:rPr>
              <a:t>drop </a:t>
            </a:r>
            <a:r>
              <a:rPr lang="en-US" spc="-25" dirty="0">
                <a:solidFill>
                  <a:prstClr val="black"/>
                </a:solidFill>
                <a:latin typeface="Calibri"/>
                <a:cs typeface="Calibri"/>
              </a:rPr>
              <a:t>to  </a:t>
            </a:r>
            <a:r>
              <a:rPr lang="en-US" spc="-15" dirty="0">
                <a:solidFill>
                  <a:prstClr val="black"/>
                </a:solidFill>
                <a:latin typeface="Calibri"/>
                <a:cs typeface="Calibri"/>
              </a:rPr>
              <a:t>strip</a:t>
            </a:r>
            <a:endParaRPr lang="en-US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lvl="0" eaLnBrk="1" fontAlgn="auto" hangingPunct="1">
              <a:spcBef>
                <a:spcPts val="765"/>
              </a:spcBef>
              <a:spcAft>
                <a:spcPts val="0"/>
              </a:spcAft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pc="-15" dirty="0">
                <a:solidFill>
                  <a:prstClr val="black"/>
                </a:solidFill>
                <a:latin typeface="Calibri"/>
                <a:cs typeface="Calibri"/>
              </a:rPr>
              <a:t>After </a:t>
            </a:r>
            <a:r>
              <a:rPr lang="en-US" dirty="0">
                <a:solidFill>
                  <a:prstClr val="black"/>
                </a:solidFill>
                <a:latin typeface="Calibri"/>
                <a:cs typeface="Calibri"/>
              </a:rPr>
              <a:t>6 </a:t>
            </a:r>
            <a:r>
              <a:rPr lang="en-US" spc="-10" dirty="0">
                <a:solidFill>
                  <a:prstClr val="black"/>
                </a:solidFill>
                <a:latin typeface="Calibri"/>
                <a:cs typeface="Calibri"/>
              </a:rPr>
              <a:t>seconds,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view </a:t>
            </a:r>
            <a:r>
              <a:rPr lang="en-US" spc="-10" dirty="0">
                <a:solidFill>
                  <a:prstClr val="black"/>
                </a:solidFill>
                <a:latin typeface="Calibri"/>
                <a:cs typeface="Calibri"/>
              </a:rPr>
              <a:t>results</a:t>
            </a:r>
            <a:r>
              <a:rPr lang="en-US" spc="5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pc="-45" dirty="0">
                <a:solidFill>
                  <a:prstClr val="black"/>
                </a:solidFill>
                <a:latin typeface="Calibri"/>
                <a:cs typeface="Calibri"/>
              </a:rPr>
              <a:t>(PASS/FAIL)</a:t>
            </a:r>
            <a:endParaRPr lang="en-US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469900" lvl="0" indent="0" eaLnBrk="1" fontAlgn="auto" hangingPunct="1">
              <a:spcBef>
                <a:spcPts val="745"/>
              </a:spcBef>
              <a:spcAft>
                <a:spcPts val="0"/>
              </a:spcAft>
              <a:buNone/>
            </a:pPr>
            <a:r>
              <a:rPr lang="en-US" sz="2800" spc="-5" dirty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lang="en-US" sz="2800" b="1" spc="-45" dirty="0">
                <a:solidFill>
                  <a:prstClr val="black"/>
                </a:solidFill>
                <a:latin typeface="Calibri"/>
                <a:cs typeface="Calibri"/>
              </a:rPr>
              <a:t>FAIL </a:t>
            </a:r>
            <a:r>
              <a:rPr lang="en-US" sz="3100" spc="-15" dirty="0">
                <a:solidFill>
                  <a:prstClr val="black"/>
                </a:solidFill>
                <a:latin typeface="Calibri"/>
                <a:cs typeface="Calibri"/>
              </a:rPr>
              <a:t>requires </a:t>
            </a:r>
            <a:r>
              <a:rPr lang="en-US" sz="3100" spc="-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lang="en-US" sz="3100" spc="-1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z="3100" spc="-15" dirty="0">
                <a:solidFill>
                  <a:prstClr val="black"/>
                </a:solidFill>
                <a:latin typeface="Calibri"/>
                <a:cs typeface="Calibri"/>
              </a:rPr>
              <a:t>comment</a:t>
            </a:r>
            <a:endParaRPr lang="en-US" sz="31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lvl="0" eaLnBrk="1" fontAlgn="auto" hangingPunct="1">
              <a:spcBef>
                <a:spcPts val="760"/>
              </a:spcBef>
              <a:spcAft>
                <a:spcPts val="0"/>
              </a:spcAft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pc="-15" dirty="0">
                <a:solidFill>
                  <a:prstClr val="black"/>
                </a:solidFill>
                <a:latin typeface="Calibri"/>
                <a:cs typeface="Calibri"/>
              </a:rPr>
              <a:t>Discard </a:t>
            </a:r>
            <a:r>
              <a:rPr lang="en-US" spc="-25" dirty="0">
                <a:solidFill>
                  <a:prstClr val="black"/>
                </a:solidFill>
                <a:latin typeface="Calibri"/>
                <a:cs typeface="Calibri"/>
              </a:rPr>
              <a:t>test</a:t>
            </a:r>
            <a:r>
              <a:rPr lang="en-US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pc="-15" dirty="0">
                <a:solidFill>
                  <a:prstClr val="black"/>
                </a:solidFill>
                <a:latin typeface="Calibri"/>
                <a:cs typeface="Calibri"/>
              </a:rPr>
              <a:t>strip</a:t>
            </a:r>
            <a:endParaRPr lang="en-US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marR="1203325" lvl="0" eaLnBrk="1" fontAlgn="auto" hangingPunct="1">
              <a:spcBef>
                <a:spcPts val="765"/>
              </a:spcBef>
              <a:spcAft>
                <a:spcPts val="0"/>
              </a:spcAft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pc="-15" dirty="0">
                <a:solidFill>
                  <a:prstClr val="black"/>
                </a:solidFill>
                <a:latin typeface="Calibri"/>
                <a:cs typeface="Calibri"/>
              </a:rPr>
              <a:t>Repeat </a:t>
            </a:r>
            <a:r>
              <a:rPr lang="en-US" spc="-10" dirty="0">
                <a:solidFill>
                  <a:prstClr val="black"/>
                </a:solidFill>
                <a:latin typeface="Calibri"/>
                <a:cs typeface="Calibri"/>
              </a:rPr>
              <a:t>procedure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with </a:t>
            </a:r>
            <a:r>
              <a:rPr lang="en-US" spc="-10" dirty="0">
                <a:solidFill>
                  <a:prstClr val="black"/>
                </a:solidFill>
                <a:latin typeface="Calibri"/>
                <a:cs typeface="Calibri"/>
              </a:rPr>
              <a:t>Level </a:t>
            </a:r>
            <a:r>
              <a:rPr lang="en-US" dirty="0">
                <a:solidFill>
                  <a:prstClr val="black"/>
                </a:solidFill>
                <a:latin typeface="Calibri"/>
                <a:cs typeface="Calibri"/>
              </a:rPr>
              <a:t>3</a:t>
            </a:r>
            <a:r>
              <a:rPr lang="en-US" spc="-7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pc="-15" dirty="0">
                <a:solidFill>
                  <a:prstClr val="black"/>
                </a:solidFill>
                <a:latin typeface="Calibri"/>
                <a:cs typeface="Calibri"/>
              </a:rPr>
              <a:t>control 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solution</a:t>
            </a:r>
            <a:endParaRPr lang="en-US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7</a:t>
            </a:fld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4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QC Procedure - Troubleshooting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marR="629285"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pc="-5" dirty="0">
                <a:latin typeface="Calibri"/>
                <a:cs typeface="Calibri"/>
              </a:rPr>
              <a:t>If </a:t>
            </a:r>
            <a:r>
              <a:rPr lang="en-US" dirty="0">
                <a:latin typeface="Calibri"/>
                <a:cs typeface="Calibri"/>
              </a:rPr>
              <a:t>QC </a:t>
            </a:r>
            <a:r>
              <a:rPr lang="en-US" spc="-15" dirty="0">
                <a:latin typeface="Calibri"/>
                <a:cs typeface="Calibri"/>
              </a:rPr>
              <a:t>fails, </a:t>
            </a:r>
            <a:r>
              <a:rPr lang="en-US" spc="-5" dirty="0">
                <a:latin typeface="Calibri"/>
                <a:cs typeface="Calibri"/>
              </a:rPr>
              <a:t>the </a:t>
            </a:r>
            <a:r>
              <a:rPr lang="en-US" spc="-15" dirty="0">
                <a:latin typeface="Calibri"/>
                <a:cs typeface="Calibri"/>
              </a:rPr>
              <a:t>following </a:t>
            </a:r>
            <a:r>
              <a:rPr lang="en-US" spc="-10" dirty="0">
                <a:latin typeface="Calibri"/>
                <a:cs typeface="Calibri"/>
              </a:rPr>
              <a:t>troubleshooting </a:t>
            </a:r>
            <a:r>
              <a:rPr lang="en-US" spc="-20" dirty="0">
                <a:latin typeface="Calibri"/>
                <a:cs typeface="Calibri"/>
              </a:rPr>
              <a:t>steps  </a:t>
            </a:r>
            <a:r>
              <a:rPr lang="en-US" spc="-5" dirty="0">
                <a:latin typeface="Calibri"/>
                <a:cs typeface="Calibri"/>
              </a:rPr>
              <a:t>should be</a:t>
            </a:r>
            <a:r>
              <a:rPr lang="en-US" spc="-25" dirty="0">
                <a:latin typeface="Calibri"/>
                <a:cs typeface="Calibri"/>
              </a:rPr>
              <a:t> </a:t>
            </a:r>
            <a:r>
              <a:rPr lang="en-US" spc="-35" dirty="0">
                <a:latin typeface="Calibri"/>
                <a:cs typeface="Calibri"/>
              </a:rPr>
              <a:t>taken</a:t>
            </a:r>
            <a:endParaRPr lang="en-US" dirty="0">
              <a:latin typeface="Calibri"/>
              <a:cs typeface="Calibri"/>
            </a:endParaRPr>
          </a:p>
          <a:p>
            <a:pPr marL="756285" lvl="1" indent="-286385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pc="-5" dirty="0">
                <a:cs typeface="Calibri"/>
              </a:rPr>
              <a:t>Check </a:t>
            </a:r>
            <a:r>
              <a:rPr lang="en-US" spc="-15" dirty="0">
                <a:cs typeface="Calibri"/>
              </a:rPr>
              <a:t>your </a:t>
            </a:r>
            <a:r>
              <a:rPr lang="en-US" spc="-10" dirty="0">
                <a:cs typeface="Calibri"/>
              </a:rPr>
              <a:t>Strips </a:t>
            </a:r>
            <a:r>
              <a:rPr lang="en-US" spc="-5" dirty="0">
                <a:cs typeface="Calibri"/>
              </a:rPr>
              <a:t>and QC </a:t>
            </a:r>
            <a:r>
              <a:rPr lang="en-US" spc="-10" dirty="0">
                <a:cs typeface="Calibri"/>
              </a:rPr>
              <a:t>solution </a:t>
            </a:r>
            <a:r>
              <a:rPr lang="en-US" spc="-20" dirty="0">
                <a:cs typeface="Calibri"/>
              </a:rPr>
              <a:t>expiration</a:t>
            </a:r>
            <a:r>
              <a:rPr lang="en-US" spc="175" dirty="0">
                <a:cs typeface="Calibri"/>
              </a:rPr>
              <a:t> </a:t>
            </a:r>
            <a:r>
              <a:rPr lang="en-US" spc="-15" dirty="0">
                <a:cs typeface="Calibri"/>
              </a:rPr>
              <a:t>date</a:t>
            </a:r>
            <a:endParaRPr lang="en-US" dirty="0">
              <a:cs typeface="Calibri"/>
            </a:endParaRPr>
          </a:p>
          <a:p>
            <a:pPr marL="756285" lvl="1" indent="-286385"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pc="-25" dirty="0">
                <a:cs typeface="Calibri"/>
              </a:rPr>
              <a:t>Make </a:t>
            </a:r>
            <a:r>
              <a:rPr lang="en-US" spc="-15" dirty="0">
                <a:cs typeface="Calibri"/>
              </a:rPr>
              <a:t>sure </a:t>
            </a:r>
            <a:r>
              <a:rPr lang="en-US" spc="-5" dirty="0">
                <a:cs typeface="Calibri"/>
              </a:rPr>
              <a:t>the QC </a:t>
            </a:r>
            <a:r>
              <a:rPr lang="en-US" spc="-10" dirty="0">
                <a:cs typeface="Calibri"/>
              </a:rPr>
              <a:t>solution </a:t>
            </a:r>
            <a:r>
              <a:rPr lang="en-US" spc="-5" dirty="0">
                <a:cs typeface="Calibri"/>
              </a:rPr>
              <a:t>has been </a:t>
            </a:r>
            <a:r>
              <a:rPr lang="en-US" spc="-20" dirty="0">
                <a:cs typeface="Calibri"/>
              </a:rPr>
              <a:t>mixed</a:t>
            </a:r>
            <a:r>
              <a:rPr lang="en-US" spc="180" dirty="0">
                <a:cs typeface="Calibri"/>
              </a:rPr>
              <a:t> </a:t>
            </a:r>
            <a:r>
              <a:rPr lang="en-US" spc="-15" dirty="0">
                <a:cs typeface="Calibri"/>
              </a:rPr>
              <a:t>thoroughly</a:t>
            </a:r>
            <a:endParaRPr lang="en-US" dirty="0">
              <a:cs typeface="Calibri"/>
            </a:endParaRPr>
          </a:p>
          <a:p>
            <a:pPr marL="756285" lvl="1" indent="-286385"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pc="-15" dirty="0">
                <a:cs typeface="Calibri"/>
              </a:rPr>
              <a:t>Repeat </a:t>
            </a:r>
            <a:r>
              <a:rPr lang="en-US" spc="-20" dirty="0">
                <a:cs typeface="Calibri"/>
              </a:rPr>
              <a:t>control </a:t>
            </a:r>
            <a:r>
              <a:rPr lang="en-US" spc="-15" dirty="0">
                <a:cs typeface="Calibri"/>
              </a:rPr>
              <a:t>test, </a:t>
            </a:r>
            <a:r>
              <a:rPr lang="en-US" spc="-20" dirty="0">
                <a:cs typeface="Calibri"/>
              </a:rPr>
              <a:t>record </a:t>
            </a:r>
            <a:r>
              <a:rPr lang="en-US" spc="-15" dirty="0">
                <a:cs typeface="Calibri"/>
              </a:rPr>
              <a:t>comment </a:t>
            </a:r>
            <a:r>
              <a:rPr lang="en-US" spc="-5" dirty="0">
                <a:cs typeface="Calibri"/>
              </a:rPr>
              <a:t>on</a:t>
            </a:r>
            <a:r>
              <a:rPr lang="en-US" spc="11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meter</a:t>
            </a:r>
            <a:endParaRPr lang="en-US" dirty="0">
              <a:cs typeface="Calibri"/>
            </a:endParaRPr>
          </a:p>
          <a:p>
            <a:pPr marL="756285" lvl="1" indent="-286385"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pc="-5" dirty="0">
                <a:cs typeface="Calibri"/>
              </a:rPr>
              <a:t>Open </a:t>
            </a:r>
            <a:r>
              <a:rPr lang="en-US" spc="-10" dirty="0">
                <a:cs typeface="Calibri"/>
              </a:rPr>
              <a:t>new set </a:t>
            </a:r>
            <a:r>
              <a:rPr lang="en-US" spc="-5" dirty="0">
                <a:cs typeface="Calibri"/>
              </a:rPr>
              <a:t>of </a:t>
            </a:r>
            <a:r>
              <a:rPr lang="en-US" spc="-20" dirty="0">
                <a:cs typeface="Calibri"/>
              </a:rPr>
              <a:t>controls </a:t>
            </a:r>
            <a:r>
              <a:rPr lang="en-US" spc="-5" dirty="0">
                <a:cs typeface="Calibri"/>
              </a:rPr>
              <a:t>and </a:t>
            </a:r>
            <a:r>
              <a:rPr lang="en-US" spc="-15" dirty="0">
                <a:cs typeface="Calibri"/>
              </a:rPr>
              <a:t>repeat</a:t>
            </a:r>
            <a:r>
              <a:rPr lang="en-US" spc="90" dirty="0">
                <a:cs typeface="Calibri"/>
              </a:rPr>
              <a:t> </a:t>
            </a:r>
            <a:r>
              <a:rPr lang="en-US" spc="-20" dirty="0">
                <a:cs typeface="Calibri"/>
              </a:rPr>
              <a:t>test</a:t>
            </a:r>
            <a:endParaRPr lang="en-US" dirty="0">
              <a:cs typeface="Calibri"/>
            </a:endParaRPr>
          </a:p>
          <a:p>
            <a:pPr marL="756285" lvl="1" indent="-286385"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pc="-5" dirty="0">
                <a:cs typeface="Calibri"/>
              </a:rPr>
              <a:t>Open </a:t>
            </a:r>
            <a:r>
              <a:rPr lang="en-US" spc="-10" dirty="0">
                <a:cs typeface="Calibri"/>
              </a:rPr>
              <a:t>new </a:t>
            </a:r>
            <a:r>
              <a:rPr lang="en-US" spc="-20" dirty="0">
                <a:cs typeface="Calibri"/>
              </a:rPr>
              <a:t>test </a:t>
            </a:r>
            <a:r>
              <a:rPr lang="en-US" spc="-15" dirty="0">
                <a:cs typeface="Calibri"/>
              </a:rPr>
              <a:t>strips </a:t>
            </a:r>
            <a:r>
              <a:rPr lang="en-US" spc="-5" dirty="0">
                <a:cs typeface="Calibri"/>
              </a:rPr>
              <a:t>and </a:t>
            </a:r>
            <a:r>
              <a:rPr lang="en-US" spc="-15" dirty="0">
                <a:cs typeface="Calibri"/>
              </a:rPr>
              <a:t>repeat</a:t>
            </a:r>
            <a:r>
              <a:rPr lang="en-US" spc="90" dirty="0">
                <a:cs typeface="Calibri"/>
              </a:rPr>
              <a:t> </a:t>
            </a:r>
            <a:r>
              <a:rPr lang="en-US" spc="-20" dirty="0">
                <a:cs typeface="Calibri"/>
              </a:rPr>
              <a:t>test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8</a:t>
            </a:fld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5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QC Procedure - Troubleshooting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If </a:t>
            </a:r>
            <a:r>
              <a:rPr lang="en-US" dirty="0">
                <a:solidFill>
                  <a:prstClr val="black"/>
                </a:solidFill>
                <a:latin typeface="Calibri"/>
                <a:cs typeface="Calibri"/>
              </a:rPr>
              <a:t>QC </a:t>
            </a:r>
            <a:r>
              <a:rPr lang="en-US" spc="-10" dirty="0">
                <a:solidFill>
                  <a:prstClr val="black"/>
                </a:solidFill>
                <a:latin typeface="Calibri"/>
                <a:cs typeface="Calibri"/>
              </a:rPr>
              <a:t>continues </a:t>
            </a:r>
            <a:r>
              <a:rPr lang="en-US" spc="-25" dirty="0">
                <a:solidFill>
                  <a:prstClr val="black"/>
                </a:solidFill>
                <a:latin typeface="Calibri"/>
                <a:cs typeface="Calibri"/>
              </a:rPr>
              <a:t>to </a:t>
            </a:r>
            <a:r>
              <a:rPr lang="en-US" spc="-20" dirty="0">
                <a:solidFill>
                  <a:prstClr val="black"/>
                </a:solidFill>
                <a:latin typeface="Calibri"/>
                <a:cs typeface="Calibri"/>
              </a:rPr>
              <a:t>fail </a:t>
            </a:r>
            <a:r>
              <a:rPr lang="en-US" spc="-15" dirty="0">
                <a:solidFill>
                  <a:prstClr val="black"/>
                </a:solidFill>
                <a:latin typeface="Calibri"/>
                <a:cs typeface="Calibri"/>
              </a:rPr>
              <a:t>after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these</a:t>
            </a:r>
            <a:r>
              <a:rPr lang="en-US" spc="7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pc="-20" dirty="0">
                <a:solidFill>
                  <a:prstClr val="black"/>
                </a:solidFill>
                <a:latin typeface="Calibri"/>
                <a:cs typeface="Calibri"/>
              </a:rPr>
              <a:t>steps…</a:t>
            </a:r>
            <a:endParaRPr lang="en-US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lvl="0" eaLnBrk="1" fontAlgn="auto" hangingPunct="1">
              <a:spcBef>
                <a:spcPts val="765"/>
              </a:spcBef>
              <a:spcAft>
                <a:spcPts val="0"/>
              </a:spcAft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b="1" spc="-30" dirty="0">
                <a:solidFill>
                  <a:prstClr val="black"/>
                </a:solidFill>
                <a:latin typeface="Calibri"/>
                <a:cs typeface="Calibri"/>
              </a:rPr>
              <a:t>STOP</a:t>
            </a:r>
            <a:r>
              <a:rPr lang="en-US" b="1" spc="-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b="1" spc="-15" dirty="0">
                <a:solidFill>
                  <a:prstClr val="black"/>
                </a:solidFill>
                <a:latin typeface="Calibri"/>
                <a:cs typeface="Calibri"/>
              </a:rPr>
              <a:t>TESTING</a:t>
            </a:r>
            <a:endParaRPr lang="en-US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lvl="0" eaLnBrk="1" fontAlgn="auto" hangingPunct="1">
              <a:spcBef>
                <a:spcPts val="765"/>
              </a:spcBef>
              <a:spcAft>
                <a:spcPts val="0"/>
              </a:spcAft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pc="-95" dirty="0">
                <a:solidFill>
                  <a:prstClr val="black"/>
                </a:solidFill>
                <a:latin typeface="Calibri"/>
                <a:cs typeface="Calibri"/>
              </a:rPr>
              <a:t>Take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lang="en-US" spc="-15" dirty="0">
                <a:solidFill>
                  <a:prstClr val="black"/>
                </a:solidFill>
                <a:latin typeface="Calibri"/>
                <a:cs typeface="Calibri"/>
              </a:rPr>
              <a:t>meter </a:t>
            </a:r>
            <a:r>
              <a:rPr lang="en-US" dirty="0">
                <a:solidFill>
                  <a:prstClr val="black"/>
                </a:solidFill>
                <a:latin typeface="Calibri"/>
                <a:cs typeface="Calibri"/>
              </a:rPr>
              <a:t>out of</a:t>
            </a:r>
            <a:r>
              <a:rPr lang="en-US" spc="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/>
                <a:cs typeface="Calibri"/>
              </a:rPr>
              <a:t>service</a:t>
            </a:r>
          </a:p>
          <a:p>
            <a:pPr marL="355600" lvl="0" eaLnBrk="1" fontAlgn="auto" hangingPunct="1">
              <a:spcBef>
                <a:spcPts val="765"/>
              </a:spcBef>
              <a:spcAft>
                <a:spcPts val="0"/>
              </a:spcAft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pc="-10" dirty="0">
                <a:solidFill>
                  <a:prstClr val="black"/>
                </a:solidFill>
                <a:latin typeface="Calibri"/>
                <a:cs typeface="Calibri"/>
              </a:rPr>
              <a:t>Contact </a:t>
            </a:r>
            <a:r>
              <a:rPr lang="en-US" spc="-5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lang="en-US" dirty="0">
                <a:solidFill>
                  <a:prstClr val="black"/>
                </a:solidFill>
                <a:latin typeface="Calibri"/>
                <a:cs typeface="Calibri"/>
              </a:rPr>
              <a:t>POCT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Calibri"/>
              </a:rPr>
              <a:t>Staff</a:t>
            </a:r>
            <a:r>
              <a:rPr lang="en-US" spc="-10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pc="-25" dirty="0">
                <a:solidFill>
                  <a:prstClr val="black"/>
                </a:solidFill>
                <a:latin typeface="Calibri"/>
                <a:cs typeface="Calibri"/>
              </a:rPr>
              <a:t>for</a:t>
            </a:r>
            <a:r>
              <a:rPr lang="en-US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pc="-15" dirty="0" smtClean="0">
                <a:solidFill>
                  <a:prstClr val="black"/>
                </a:solidFill>
                <a:latin typeface="Calibri"/>
                <a:cs typeface="Calibri"/>
              </a:rPr>
              <a:t>assistance</a:t>
            </a:r>
          </a:p>
          <a:p>
            <a:pPr marL="12700" lvl="0" indent="0" eaLnBrk="1" fontAlgn="auto" hangingPunct="1">
              <a:spcBef>
                <a:spcPts val="765"/>
              </a:spcBef>
              <a:spcAft>
                <a:spcPts val="0"/>
              </a:spcAft>
              <a:buNone/>
              <a:tabLst>
                <a:tab pos="355600" algn="l"/>
                <a:tab pos="356235" algn="l"/>
              </a:tabLst>
            </a:pPr>
            <a:endParaRPr lang="en-US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457200" lvl="1" indent="0" algn="ctr">
              <a:buNone/>
            </a:pPr>
            <a:r>
              <a:rPr lang="en-US" sz="2400" dirty="0"/>
              <a:t>Teria Thomas, MT(ASCP)</a:t>
            </a:r>
          </a:p>
          <a:p>
            <a:pPr marL="457200" lvl="1" indent="0" algn="ctr">
              <a:buNone/>
            </a:pPr>
            <a:r>
              <a:rPr lang="en-US" sz="2400" dirty="0"/>
              <a:t>Point of Care Testing Coordinator</a:t>
            </a:r>
          </a:p>
          <a:p>
            <a:pPr marL="457200" lvl="1" indent="0" algn="ctr">
              <a:buNone/>
            </a:pPr>
            <a:r>
              <a:rPr lang="en-US" sz="2400" dirty="0"/>
              <a:t>DDEAMC Department of Pathology, 1-J17</a:t>
            </a:r>
          </a:p>
          <a:p>
            <a:pPr marL="457200" lvl="1" indent="0" algn="ctr">
              <a:buNone/>
            </a:pPr>
            <a:r>
              <a:rPr lang="en-US" sz="2400" dirty="0"/>
              <a:t>POCT Office: 706-787-8359</a:t>
            </a:r>
          </a:p>
          <a:p>
            <a:pPr marL="457200" lvl="1" indent="0" algn="ctr">
              <a:buNone/>
            </a:pPr>
            <a:r>
              <a:rPr lang="en-US" sz="2400" dirty="0"/>
              <a:t>teria.a.thomas.civ@mail.mil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C8EA70-7F4A-4F14-9495-541D36378696}" type="slidenum">
              <a:rPr lang="en-US" smtClean="0"/>
              <a:pPr>
                <a:defRPr/>
              </a:pPr>
              <a:t>9</a:t>
            </a:fld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480895C55EA444B1CC1753B37EE0D6" ma:contentTypeVersion="1" ma:contentTypeDescription="Create a new document." ma:contentTypeScope="" ma:versionID="1693d1dad4fb7bf3a9cc6bec01beae5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2B2BF14-3092-4DC7-9E98-5180CAA9EB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9125C0-4E22-4222-9D40-F15503C2E3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05764E2-DC89-434B-B535-04340BA92341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2103</TotalTime>
  <Words>1905</Words>
  <Application>Microsoft Office PowerPoint</Application>
  <PresentationFormat>On-screen Show (4:3)</PresentationFormat>
  <Paragraphs>255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MS PGothic</vt:lpstr>
      <vt:lpstr>Arial</vt:lpstr>
      <vt:lpstr>Calibri</vt:lpstr>
      <vt:lpstr>Times New Roman</vt:lpstr>
      <vt:lpstr>Wingdings</vt:lpstr>
      <vt:lpstr>1_Office Theme</vt:lpstr>
      <vt:lpstr>Point of Care Testing: Nova Stat Strip  Glucose Meter</vt:lpstr>
      <vt:lpstr>Waived Testing</vt:lpstr>
      <vt:lpstr>Waived Testing</vt:lpstr>
      <vt:lpstr>Training &amp; Competency</vt:lpstr>
      <vt:lpstr>Quality Control (QC)</vt:lpstr>
      <vt:lpstr>QC Procedure</vt:lpstr>
      <vt:lpstr>QC Procedure</vt:lpstr>
      <vt:lpstr>QC Procedure - Troubleshooting</vt:lpstr>
      <vt:lpstr>QC Procedure - Troubleshooting</vt:lpstr>
      <vt:lpstr>Nova Stat Strips®</vt:lpstr>
      <vt:lpstr>Control Solutions </vt:lpstr>
      <vt:lpstr>Specimen Collection</vt:lpstr>
      <vt:lpstr>Capillary Blood Collection  (Finger stick/Heel Stick)</vt:lpstr>
      <vt:lpstr>Capillary Blood Collection  (Finger stick/Heel Stick) CONTD.</vt:lpstr>
      <vt:lpstr>Capillary Blood Collection  (Finger stick/Heel Stick) CONTD.</vt:lpstr>
      <vt:lpstr>Capillary Blood Collection  (Finger stick/Heel Stick) CONTD.</vt:lpstr>
      <vt:lpstr>Safety Lancets</vt:lpstr>
      <vt:lpstr>Capillary Blood Collection</vt:lpstr>
      <vt:lpstr>Capillary Blood Collection</vt:lpstr>
      <vt:lpstr>Capillary Blood Collection</vt:lpstr>
      <vt:lpstr>Capillary Blood Collection</vt:lpstr>
      <vt:lpstr>Capillary Blood Collection</vt:lpstr>
      <vt:lpstr>Results</vt:lpstr>
      <vt:lpstr>Interpretation of Results Reference Ranges</vt:lpstr>
      <vt:lpstr>Alert Values</vt:lpstr>
      <vt:lpstr>Cleaning the Meter</vt:lpstr>
      <vt:lpstr>Cleaning the Meter</vt:lpstr>
      <vt:lpstr>Batteries</vt:lpstr>
      <vt:lpstr>Safety</vt:lpstr>
      <vt:lpstr>Transmission of Results</vt:lpstr>
      <vt:lpstr>Docking the Nova StatStrip Glucose Meter</vt:lpstr>
      <vt:lpstr>Trouble shooting </vt:lpstr>
      <vt:lpstr>Factors Influencing Accuracy of Test Results </vt:lpstr>
      <vt:lpstr>Factors Influencing Accuracy of Test Results </vt:lpstr>
      <vt:lpstr>Common Nova StatStrip Glucose Meter  Error Codes/Alerts</vt:lpstr>
      <vt:lpstr>Common Nova StatStrip Glucose Meter  Error Codes/Alerts</vt:lpstr>
      <vt:lpstr>Proficiency Testing</vt:lpstr>
      <vt:lpstr>Annual Training Competency</vt:lpstr>
      <vt:lpstr>Competency Assessment</vt:lpstr>
      <vt:lpstr>Contact Information</vt:lpstr>
      <vt:lpstr>PowerPoint Presentation</vt:lpstr>
    </vt:vector>
  </TitlesOfParts>
  <Company>MEDCOM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ACCU-CHEK® Inform Glucose Meter</dc:title>
  <dc:creator>Chewanda.Lathan</dc:creator>
  <cp:lastModifiedBy>Ibarra, Charmaine A 1LT MIL USA MEDCOM EAMC</cp:lastModifiedBy>
  <cp:revision>143</cp:revision>
  <cp:lastPrinted>2020-01-29T19:51:33Z</cp:lastPrinted>
  <dcterms:created xsi:type="dcterms:W3CDTF">2013-11-08T16:16:32Z</dcterms:created>
  <dcterms:modified xsi:type="dcterms:W3CDTF">2020-01-31T20:41:48Z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0x0101008F480895C55EA444B1CC1753B37EE0D6</vt:lpwstr>
  </property>
  <property fmtid="{D5CDD505-2E9C-101B-9397-08002B2CF9AE}" pid="3" name="Order">
    <vt:r8>10400</vt:r8>
  </property>
  <property fmtid="{D5CDD505-2E9C-101B-9397-08002B2CF9AE}" pid="4" name="xd_ProgID">
    <vt:lpwstr/>
  </property>
  <property fmtid="{D5CDD505-2E9C-101B-9397-08002B2CF9AE}" pid="5" name="TemplateUrl">
    <vt:lpwstr/>
  </property>
</Properties>
</file>