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307" r:id="rId5"/>
    <p:sldId id="313" r:id="rId6"/>
    <p:sldId id="312" r:id="rId7"/>
    <p:sldId id="333" r:id="rId8"/>
    <p:sldId id="259" r:id="rId9"/>
    <p:sldId id="309" r:id="rId10"/>
    <p:sldId id="261" r:id="rId11"/>
    <p:sldId id="263" r:id="rId12"/>
    <p:sldId id="264" r:id="rId13"/>
    <p:sldId id="265" r:id="rId14"/>
    <p:sldId id="266" r:id="rId15"/>
    <p:sldId id="267" r:id="rId16"/>
    <p:sldId id="279" r:id="rId17"/>
    <p:sldId id="281" r:id="rId18"/>
    <p:sldId id="325" r:id="rId19"/>
    <p:sldId id="324" r:id="rId20"/>
    <p:sldId id="326" r:id="rId21"/>
    <p:sldId id="331" r:id="rId22"/>
    <p:sldId id="332" r:id="rId23"/>
    <p:sldId id="282" r:id="rId24"/>
    <p:sldId id="283" r:id="rId25"/>
    <p:sldId id="284" r:id="rId26"/>
    <p:sldId id="286" r:id="rId27"/>
    <p:sldId id="310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7" r:id="rId36"/>
    <p:sldId id="328" r:id="rId37"/>
    <p:sldId id="329" r:id="rId38"/>
    <p:sldId id="330" r:id="rId39"/>
    <p:sldId id="334" r:id="rId40"/>
    <p:sldId id="335" r:id="rId41"/>
    <p:sldId id="305" r:id="rId42"/>
    <p:sldId id="303" r:id="rId43"/>
    <p:sldId id="306" r:id="rId4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BE9C66-5023-4442-8D5A-02F4DB81F4C7}">
          <p14:sldIdLst>
            <p14:sldId id="307"/>
            <p14:sldId id="313"/>
            <p14:sldId id="312"/>
            <p14:sldId id="333"/>
            <p14:sldId id="259"/>
            <p14:sldId id="309"/>
            <p14:sldId id="261"/>
            <p14:sldId id="263"/>
            <p14:sldId id="264"/>
            <p14:sldId id="265"/>
            <p14:sldId id="266"/>
            <p14:sldId id="267"/>
            <p14:sldId id="279"/>
            <p14:sldId id="281"/>
            <p14:sldId id="325"/>
            <p14:sldId id="324"/>
            <p14:sldId id="326"/>
            <p14:sldId id="331"/>
            <p14:sldId id="332"/>
            <p14:sldId id="282"/>
            <p14:sldId id="283"/>
            <p14:sldId id="284"/>
            <p14:sldId id="286"/>
            <p14:sldId id="310"/>
            <p14:sldId id="314"/>
            <p14:sldId id="315"/>
            <p14:sldId id="316"/>
            <p14:sldId id="317"/>
            <p14:sldId id="318"/>
            <p14:sldId id="319"/>
            <p14:sldId id="320"/>
            <p14:sldId id="327"/>
            <p14:sldId id="328"/>
            <p14:sldId id="329"/>
            <p14:sldId id="330"/>
            <p14:sldId id="334"/>
            <p14:sldId id="335"/>
            <p14:sldId id="305"/>
            <p14:sldId id="303"/>
            <p14:sldId id="306"/>
          </p14:sldIdLst>
        </p14:section>
        <p14:section name="Untitled Section" id="{CA09F622-9DB1-459B-8405-314C7A25C4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105" d="100"/>
          <a:sy n="105" d="100"/>
        </p:scale>
        <p:origin x="17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7C9A54-D267-43E8-A8E7-58C9ED5566F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1C5473-5283-4BD5-918E-CC56C8A7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55BEA-2E56-4C54-B3CF-E84ACB86F78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80E37-7E5F-4B0B-9F34-0534041C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4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3B27B8-EDF7-41B5-BC8F-5E53F9424861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42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3B27B8-EDF7-41B5-BC8F-5E53F9424861}" type="slidenum">
              <a:rPr lang="en-US" altLang="en-US" smtClean="0">
                <a:latin typeface="Arial" charset="0"/>
              </a:rPr>
              <a:pPr/>
              <a:t>36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56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E3D5EDD-5BCB-4ACC-92B9-91287561E23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71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43CB58-2171-417E-9508-C90178B95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EC8EA70-7F4A-4F14-9495-541D3637869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5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720F5CA-7A6D-48E4-BDDE-443E65445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8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 descr="Background_Grid_Large[1]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13" descr="Army_Medicine_Logo_2012_Vertical_Large_V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762000"/>
            <a:ext cx="499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0135ACF-516B-4148-9B71-DCAC54E18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148F-ACCA-4D34-AAC9-74202FD3F091}" type="datetimeFigureOut">
              <a:rPr lang="en-US" altLang="en-US"/>
              <a:pPr>
                <a:defRPr/>
              </a:pPr>
              <a:t>2/24/2020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C3DB8-FE2F-46CA-BA5A-FB7E47E5F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7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E5F7-128E-4D51-9ED6-85C8B6D42300}" type="datetimeFigureOut">
              <a:rPr lang="en-US" altLang="en-US"/>
              <a:pPr>
                <a:defRPr/>
              </a:pPr>
              <a:t>2/24/2020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AA44-4796-410C-B688-381E1047C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9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7C9F-70AF-4A5E-8A9A-A3E1F7BF696E}" type="datetimeFigureOut">
              <a:rPr lang="en-US" altLang="en-US"/>
              <a:pPr>
                <a:defRPr/>
              </a:pPr>
              <a:t>2/24/2020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D1BA-8FDF-41D5-8944-756E9B0FE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71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A100-CA1B-4FEA-BA72-82FC08D38A2F}" type="datetimeFigureOut">
              <a:rPr lang="en-US" altLang="en-US"/>
              <a:pPr>
                <a:defRPr/>
              </a:pPr>
              <a:t>2/24/2020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28CB-64CD-41D8-A400-A0B6E6FB2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B972-1CA7-49B1-85FE-1A0B1F04B5FF}" type="datetimeFigureOut">
              <a:rPr lang="en-US" altLang="en-US"/>
              <a:pPr>
                <a:defRPr/>
              </a:pPr>
              <a:t>2/24/2020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1D28-ECE9-43C7-AFF7-895AF23D9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82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T SubPages Header-0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3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E0C8039-9F97-4460-BB5F-59850CDA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588125" y="6589713"/>
            <a:ext cx="117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/>
          <a:lstStyle>
            <a:lvl1pPr algn="r">
              <a:defRPr sz="11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Slide </a:t>
            </a:r>
            <a:fld id="{71D148F3-E35A-4C9D-ADF4-4902DDB8C609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black"/>
                </a:solidFill>
                <a:latin typeface="Calibri"/>
              </a:rPr>
              <a:t> of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2" name="Rectangle 29"/>
          <p:cNvSpPr>
            <a:spLocks noChangeArrowheads="1"/>
          </p:cNvSpPr>
          <p:nvPr/>
        </p:nvSpPr>
        <p:spPr bwMode="auto">
          <a:xfrm>
            <a:off x="1588" y="6637338"/>
            <a:ext cx="285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rgbClr val="000000"/>
                </a:solidFill>
                <a:latin typeface="Calibri" pitchFamily="34" charset="0"/>
              </a:rPr>
              <a:t>Name/Office Symbol/(703) XXX-XXX (DSN XXX) / email address</a:t>
            </a: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0" y="665003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5"/>
          <p:cNvGrpSpPr>
            <a:grpSpLocks/>
          </p:cNvGrpSpPr>
          <p:nvPr/>
        </p:nvGrpSpPr>
        <p:grpSpPr bwMode="auto">
          <a:xfrm>
            <a:off x="8153400" y="76200"/>
            <a:ext cx="914400" cy="914400"/>
            <a:chOff x="5410200" y="5029200"/>
            <a:chExt cx="1219200" cy="1219200"/>
          </a:xfrm>
        </p:grpSpPr>
        <p:sp>
          <p:nvSpPr>
            <p:cNvPr id="1036" name="Oval 3"/>
            <p:cNvSpPr>
              <a:spLocks noChangeArrowheads="1"/>
            </p:cNvSpPr>
            <p:nvPr/>
          </p:nvSpPr>
          <p:spPr bwMode="auto">
            <a:xfrm>
              <a:off x="5441951" y="5069417"/>
              <a:ext cx="1178983" cy="112183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037" name="Picture 4" descr="1_Logo PM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5556" b="5556"/>
            <a:stretch>
              <a:fillRect/>
            </a:stretch>
          </p:blipFill>
          <p:spPr bwMode="auto">
            <a:xfrm>
              <a:off x="5410200" y="5029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7620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8003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Teria.a.thomas.civ@mail.mi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Point of Care Testing:</a:t>
            </a:r>
            <a:br>
              <a:rPr lang="en-US" altLang="en-US" sz="4000" dirty="0" smtClean="0"/>
            </a:br>
            <a:r>
              <a:rPr lang="en-US" altLang="en-US" sz="4000" dirty="0" smtClean="0"/>
              <a:t>Sofia 2</a:t>
            </a:r>
          </a:p>
        </p:txBody>
      </p:sp>
      <p:pic>
        <p:nvPicPr>
          <p:cNvPr id="6147" name="Picture 9" descr="PPT Cover Header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Army Medicine PowerPoint Cover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3"/>
            <a:ext cx="9144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3310360" cy="26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Calibration Check cont’d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“Calibration” from main menu</a:t>
            </a:r>
          </a:p>
          <a:p>
            <a:pPr eaLnBrk="1" hangingPunct="1"/>
            <a:r>
              <a:rPr lang="en-US" altLang="en-US" dirty="0" smtClean="0"/>
              <a:t>Follow prompts, insert the calibration cassette and gently close the drawer.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Sofia 2 analyzer performs the Calibration check automatically within 2 mins with no user input.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Sofia 2 indicates when it is complete.  </a:t>
            </a:r>
          </a:p>
          <a:p>
            <a:pPr eaLnBrk="1" hangingPunct="1"/>
            <a:r>
              <a:rPr lang="en-US" altLang="en-US" dirty="0" smtClean="0"/>
              <a:t>Contact POCT if the calibration check does not pass.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Built-in Procedural Controls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Each time a test is run, the procedural control zone is scanned by Sofia 2 and the result is displayed on the screen.</a:t>
            </a:r>
          </a:p>
          <a:p>
            <a:pPr eaLnBrk="1" hangingPunct="1"/>
            <a:r>
              <a:rPr lang="en-US" altLang="en-US" dirty="0" smtClean="0"/>
              <a:t>Document the procedural controls on log along with test results.</a:t>
            </a:r>
          </a:p>
          <a:p>
            <a:pPr eaLnBrk="1" hangingPunct="1"/>
            <a:r>
              <a:rPr lang="en-US" altLang="en-US" dirty="0" smtClean="0"/>
              <a:t>A valid result obtained by procedural controls demonstrates test flowed correctly and integrity of the cassette was maintained.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80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cont’d</a:t>
            </a:r>
          </a:p>
        </p:txBody>
      </p:sp>
      <p:sp>
        <p:nvSpPr>
          <p:cNvPr id="1331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the test does not flow correctly, Sofia 2 will indicate that the result is invalid.  If this happens, review the procedure, repeat test with new patient and use a new cassette.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632788"/>
            <a:ext cx="4648200" cy="27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5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External QC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Performed with new lot and new shipments of kits.</a:t>
            </a:r>
          </a:p>
          <a:p>
            <a:pPr eaLnBrk="1" hangingPunct="1"/>
            <a:r>
              <a:rPr lang="en-US" altLang="en-US" dirty="0" smtClean="0"/>
              <a:t>Select “Run QC” on the Main menu.  </a:t>
            </a:r>
          </a:p>
          <a:p>
            <a:pPr eaLnBrk="1" hangingPunct="1"/>
            <a:r>
              <a:rPr lang="en-US" altLang="en-US" dirty="0" smtClean="0"/>
              <a:t>When prompted, scan the QC card located on QC box.</a:t>
            </a:r>
          </a:p>
          <a:p>
            <a:pPr lvl="1" eaLnBrk="1" hangingPunct="1"/>
            <a:r>
              <a:rPr lang="en-US" altLang="en-US" b="1" dirty="0">
                <a:solidFill>
                  <a:prstClr val="black"/>
                </a:solidFill>
              </a:rPr>
              <a:t>Keep QC card attached to the box</a:t>
            </a:r>
            <a:r>
              <a:rPr lang="en-US" altLang="en-US" b="1" dirty="0" smtClean="0">
                <a:solidFill>
                  <a:prstClr val="black"/>
                </a:solidFill>
              </a:rPr>
              <a:t>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Select desire mode (WALK AWAY or READ NOW)</a:t>
            </a:r>
          </a:p>
        </p:txBody>
      </p:sp>
    </p:spTree>
    <p:extLst>
      <p:ext uri="{BB962C8B-B14F-4D97-AF65-F5344CB8AC3E}">
        <p14:creationId xmlns:p14="http://schemas.microsoft.com/office/powerpoint/2010/main" val="301266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the control swabs provided in the kit.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***</a:t>
            </a:r>
            <a:r>
              <a:rPr lang="en-US" sz="2800" b="1" u="sng" dirty="0" smtClean="0"/>
              <a:t>Positive Control Must be Run First</a:t>
            </a:r>
            <a:r>
              <a:rPr lang="en-US" sz="2800" b="1" dirty="0" smtClean="0"/>
              <a:t>***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Perform controls using the Nasal/Nasopharyngeal Swab Test Procedure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291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Swab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Swab- Use the nasal swab supplied in the Influenza A+B kit.</a:t>
            </a:r>
          </a:p>
          <a:p>
            <a:pPr lvl="1"/>
            <a:r>
              <a:rPr lang="en-US" dirty="0" smtClean="0"/>
              <a:t>Carefully insert the swab into the nostril with the most visible secretion. </a:t>
            </a:r>
            <a:endParaRPr lang="en-US" dirty="0"/>
          </a:p>
          <a:p>
            <a:pPr lvl="1"/>
            <a:r>
              <a:rPr lang="en-US" dirty="0" smtClean="0"/>
              <a:t>While gently rotating, push the swab until resistance is met, &lt;1 inch into nostril.  </a:t>
            </a:r>
            <a:endParaRPr lang="en-US" dirty="0"/>
          </a:p>
          <a:p>
            <a:pPr lvl="1"/>
            <a:r>
              <a:rPr lang="en-US" dirty="0" smtClean="0"/>
              <a:t>Rotate the swab several times against the nasal wall then remove it from the nostril.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Nasopharyngeal Swab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nylon flocked nasopharyngeal swab supplied in the RSV kit.</a:t>
            </a:r>
          </a:p>
          <a:p>
            <a:pPr lvl="1"/>
            <a:r>
              <a:rPr lang="en-US" dirty="0" smtClean="0"/>
              <a:t>Carefully insert swab into nostril which visibly has the most secretion.</a:t>
            </a:r>
          </a:p>
          <a:p>
            <a:pPr lvl="1"/>
            <a:r>
              <a:rPr lang="en-US" dirty="0" smtClean="0"/>
              <a:t>Keep the swab near the septum floor of the nose while gently pushing the swab into the posterior </a:t>
            </a:r>
            <a:r>
              <a:rPr lang="en-US" dirty="0" err="1" smtClean="0"/>
              <a:t>nasalpharynx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Rotate the swab several times then remove it from the </a:t>
            </a:r>
            <a:r>
              <a:rPr lang="en-US" dirty="0" err="1" smtClean="0"/>
              <a:t>nasopharynx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Swab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Preferred method for the </a:t>
            </a:r>
            <a:r>
              <a:rPr lang="en-US" sz="2800" b="1" u="sng" dirty="0" smtClean="0"/>
              <a:t>Influenza</a:t>
            </a:r>
            <a:r>
              <a:rPr lang="en-US" sz="2800" dirty="0" smtClean="0"/>
              <a:t> kit is the </a:t>
            </a:r>
            <a:r>
              <a:rPr lang="en-US" sz="2800" b="1" u="sng" dirty="0" smtClean="0"/>
              <a:t>nasal</a:t>
            </a:r>
            <a:r>
              <a:rPr lang="en-US" sz="2800" dirty="0" smtClean="0"/>
              <a:t> swab. Nasal swabs are included in the kit.</a:t>
            </a:r>
          </a:p>
          <a:p>
            <a:r>
              <a:rPr lang="en-US" sz="2800" dirty="0" smtClean="0"/>
              <a:t>Preferred method for </a:t>
            </a:r>
            <a:r>
              <a:rPr lang="en-US" sz="2800" b="1" u="sng" dirty="0" smtClean="0"/>
              <a:t>RSV</a:t>
            </a:r>
            <a:r>
              <a:rPr lang="en-US" sz="2800" dirty="0" smtClean="0"/>
              <a:t> kit is using the </a:t>
            </a:r>
            <a:r>
              <a:rPr lang="en-US" sz="2800" b="1" u="sng" dirty="0" smtClean="0"/>
              <a:t>nasopharyngeal</a:t>
            </a:r>
            <a:r>
              <a:rPr lang="en-US" sz="2800" dirty="0" smtClean="0"/>
              <a:t> swab. Nasopharyngeal swabs are included in this kit.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32004"/>
            <a:ext cx="2293620" cy="244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99126"/>
            <a:ext cx="2243055" cy="24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Specimen should be run as soon as possible after collection.</a:t>
            </a:r>
          </a:p>
          <a:p>
            <a:r>
              <a:rPr lang="en-US" sz="2800" dirty="0" smtClean="0"/>
              <a:t>If transport is required, minimal dilution is recommended. One milliliter or less is suggested.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2514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Viral Transport Media: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256592"/>
              </p:ext>
            </p:extLst>
          </p:nvPr>
        </p:nvGraphicFramePr>
        <p:xfrm>
          <a:off x="1219200" y="1905000"/>
          <a:ext cx="7126288" cy="349440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4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67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Recommended Viral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Transport Media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Recommended Storage Condition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2-8°C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25°C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Copan Universal Transport Media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Hank’s Balanced Salt Solution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Not recommended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M4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M4-RT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M5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M6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Modified Liquid Stuarts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Not recommended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Saline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Starplex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Multitrans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89113" y="252348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4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Sofia 2Tests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956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Influenza A+B and RSV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1" y="3088494"/>
            <a:ext cx="2743200" cy="24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Nasal/Nasopharyngeal Swab 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1. Verify that the desired mode is set: “WALK AWAY” or “READ NOW”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2. Prepare reagent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1. Flick or shake the reagent solution vial so all fluid is in the bulb.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2</a:t>
            </a:r>
            <a:r>
              <a:rPr lang="en-US" altLang="en-US" sz="2400" dirty="0" smtClean="0"/>
              <a:t>. Twist off the tab.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3</a:t>
            </a:r>
            <a:r>
              <a:rPr lang="en-US" altLang="en-US" sz="2400" dirty="0" smtClean="0"/>
              <a:t>. Slowly dispense all of the reagent solution into the reagent rube.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4</a:t>
            </a:r>
            <a:r>
              <a:rPr lang="en-US" altLang="en-US" sz="2400" dirty="0" smtClean="0"/>
              <a:t>. Gently swirl the reagent tube to dissolve its contents.</a:t>
            </a:r>
          </a:p>
        </p:txBody>
      </p:sp>
    </p:spTree>
    <p:extLst>
      <p:ext uri="{BB962C8B-B14F-4D97-AF65-F5344CB8AC3E}">
        <p14:creationId xmlns:p14="http://schemas.microsoft.com/office/powerpoint/2010/main" val="425671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Procedure cont’d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962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Place the patient sample into the reagent tube.  Swirl at least </a:t>
            </a:r>
            <a:r>
              <a:rPr lang="en-US" altLang="en-US" b="1" dirty="0" smtClean="0"/>
              <a:t>3</a:t>
            </a:r>
            <a:r>
              <a:rPr lang="en-US" altLang="en-US" dirty="0" smtClean="0"/>
              <a:t> times while pressing the head against the bottom and side of the tube. 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Leave swab in the Reagent Tube for 1 minute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819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4. Roll the swab head against the inside of the tube as you remove it.  Dispose of swab in biohazard waste.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dirty="0" smtClean="0"/>
              <a:t>Do NOT squeeze the tube, it can break easily.  </a:t>
            </a:r>
            <a:endParaRPr lang="en-GB" altLang="en-US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Fill the provided Clear 120 µl fixed volume pipette with the patient sample from the reagent tube. </a:t>
            </a:r>
          </a:p>
          <a:p>
            <a:endParaRPr lang="en-US" dirty="0"/>
          </a:p>
          <a:p>
            <a:r>
              <a:rPr lang="en-US" sz="2400" dirty="0" smtClean="0"/>
              <a:t>To fill the pipette:</a:t>
            </a:r>
          </a:p>
          <a:p>
            <a:pPr lvl="1"/>
            <a:r>
              <a:rPr lang="en-US" sz="2000" dirty="0" smtClean="0"/>
              <a:t>Firmly squeeze the top bulb</a:t>
            </a:r>
          </a:p>
          <a:p>
            <a:pPr lvl="1"/>
            <a:r>
              <a:rPr lang="en-US" sz="2000" dirty="0" smtClean="0"/>
              <a:t>Still squeezing, place pipette tip into specimen</a:t>
            </a:r>
          </a:p>
          <a:p>
            <a:pPr lvl="1"/>
            <a:r>
              <a:rPr lang="en-US" sz="2000" dirty="0" smtClean="0"/>
              <a:t>With pipette tip in specimen, slowly release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pressure on bulb to fill the pipette.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209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Firmly squeeze the top bulb to empty contents of the pipette into the cassette sample well.  </a:t>
            </a:r>
          </a:p>
          <a:p>
            <a:pPr lvl="1"/>
            <a:r>
              <a:rPr lang="en-US" dirty="0" smtClean="0"/>
              <a:t>Extra liquid left over in the overflow bulb should be left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25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095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WALK AWAY MODE</a:t>
            </a:r>
          </a:p>
          <a:p>
            <a:pPr lvl="1"/>
            <a:r>
              <a:rPr lang="en-US" dirty="0" smtClean="0"/>
              <a:t>Immediately insert the cassette into the Sofia 2.</a:t>
            </a:r>
          </a:p>
          <a:p>
            <a:pPr lvl="1"/>
            <a:r>
              <a:rPr lang="en-US" dirty="0" smtClean="0"/>
              <a:t>The Sofia 2 will automatically time the test development, display and print the test result.</a:t>
            </a:r>
          </a:p>
          <a:p>
            <a:r>
              <a:rPr lang="en-US" b="1" dirty="0" smtClean="0"/>
              <a:t>READ NOW MODE</a:t>
            </a:r>
          </a:p>
          <a:p>
            <a:pPr lvl="1"/>
            <a:r>
              <a:rPr lang="en-US" dirty="0" smtClean="0"/>
              <a:t>Cassette is left on bench for 15 minutes.</a:t>
            </a:r>
          </a:p>
          <a:p>
            <a:pPr lvl="1"/>
            <a:r>
              <a:rPr lang="en-US" dirty="0" smtClean="0"/>
              <a:t>Then, the cassette is placed into the Sofia 2.</a:t>
            </a:r>
          </a:p>
          <a:p>
            <a:pPr lvl="1"/>
            <a:r>
              <a:rPr lang="en-US" dirty="0" smtClean="0"/>
              <a:t>Sofia 2 will scan and display results within 1 min.</a:t>
            </a:r>
          </a:p>
          <a:p>
            <a:pPr lvl="1"/>
            <a:r>
              <a:rPr lang="en-US" dirty="0" smtClean="0"/>
              <a:t>The cassette MUST stand 15 </a:t>
            </a:r>
            <a:r>
              <a:rPr lang="en-US" dirty="0" err="1" smtClean="0"/>
              <a:t>mins</a:t>
            </a:r>
            <a:r>
              <a:rPr lang="en-US" dirty="0" smtClean="0"/>
              <a:t>! No sooner.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Input the User ID with the scanner or manually enter the data.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Input Patient ID with the scanner or manually enter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27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057400"/>
            <a:ext cx="3278606" cy="2015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648200"/>
            <a:ext cx="3247534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Press Start Test and the drawer will open automatically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Insure the desired mode is chosen, WALK AWAY or READ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28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806" y="2362200"/>
            <a:ext cx="3799194" cy="22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7315200" cy="4038600"/>
          </a:xfrm>
        </p:spPr>
        <p:txBody>
          <a:bodyPr/>
          <a:lstStyle/>
          <a:p>
            <a:r>
              <a:rPr lang="en-US" dirty="0" smtClean="0"/>
              <a:t>4. Insert the prepared patient cassette into the Sofia 2 drawer and gently close the drawer.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29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87" y="3810000"/>
            <a:ext cx="3454426" cy="22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A+B &amp; RSV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Influenza</a:t>
            </a:r>
            <a:r>
              <a:rPr lang="en-US" dirty="0"/>
              <a:t> (flu) is a contagious respiratory illness caused by influenza </a:t>
            </a:r>
            <a:r>
              <a:rPr lang="en-US" dirty="0" smtClean="0"/>
              <a:t>viruses. It </a:t>
            </a:r>
            <a:r>
              <a:rPr lang="en-US" dirty="0"/>
              <a:t>can cause mild to severe </a:t>
            </a:r>
            <a:r>
              <a:rPr lang="en-US" dirty="0" smtClean="0"/>
              <a:t>illness.</a:t>
            </a:r>
          </a:p>
          <a:p>
            <a:r>
              <a:rPr lang="en-US" dirty="0" smtClean="0"/>
              <a:t>Respiratory syncytial virus, or </a:t>
            </a:r>
            <a:r>
              <a:rPr lang="en-US" u="sng" dirty="0" smtClean="0"/>
              <a:t>RSV</a:t>
            </a:r>
            <a:r>
              <a:rPr lang="en-US" dirty="0" smtClean="0"/>
              <a:t>, is a respiratory virus that infects the lungs and breathing passages.</a:t>
            </a:r>
          </a:p>
          <a:p>
            <a:r>
              <a:rPr lang="en-US" dirty="0" smtClean="0"/>
              <a:t>Symptoms: </a:t>
            </a:r>
            <a:r>
              <a:rPr lang="en-US" b="1" dirty="0" smtClean="0"/>
              <a:t>Fever</a:t>
            </a:r>
            <a:r>
              <a:rPr lang="en-US" dirty="0" smtClean="0"/>
              <a:t>, Fatigue, Cough, Headaches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The Sofia 2 will start automatically and display the progress.</a:t>
            </a:r>
          </a:p>
          <a:p>
            <a:pPr lvl="1"/>
            <a:r>
              <a:rPr lang="en-US" sz="2400" dirty="0" smtClean="0"/>
              <a:t>WALK AWAY mode, results will be displayed in approximately 15 </a:t>
            </a:r>
            <a:r>
              <a:rPr lang="en-US" sz="2400" dirty="0" err="1" smtClean="0"/>
              <a:t>mins</a:t>
            </a:r>
            <a:endParaRPr lang="en-US" sz="2400" dirty="0" smtClean="0"/>
          </a:p>
          <a:p>
            <a:pPr lvl="1"/>
            <a:r>
              <a:rPr lang="en-US" sz="2400" dirty="0" smtClean="0"/>
              <a:t>READ NOW mode, results will be displayed within 1 min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30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84" y="3677256"/>
            <a:ext cx="4476279" cy="26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test is complete, results will be displayed on the screen and printed.</a:t>
            </a:r>
          </a:p>
          <a:p>
            <a:r>
              <a:rPr lang="en-US" dirty="0" smtClean="0"/>
              <a:t>Test lines are fluorescent, they cannot be seen with the naked eye.</a:t>
            </a:r>
          </a:p>
          <a:p>
            <a:r>
              <a:rPr lang="en-US" dirty="0" smtClean="0"/>
              <a:t>If the procedural control is “invalid,” test is invalid. Retest with new sample and new cassette.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31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8031" y="62484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32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1219200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</a:rPr>
              <a:t>Positive Results:</a:t>
            </a:r>
          </a:p>
          <a:p>
            <a:endParaRPr lang="en-US" sz="1600" dirty="0">
              <a:latin typeface="Times New Roman" panose="02020603050405020304" pitchFamily="18" charset="0"/>
            </a:endParaRPr>
          </a:p>
          <a:p>
            <a:pPr marR="6380"/>
            <a:r>
              <a:rPr lang="en-US" sz="1600" b="1" i="1" dirty="0">
                <a:latin typeface="Calibri" panose="020F0502020204030204" pitchFamily="34" charset="0"/>
              </a:rPr>
              <a:t>For example: This display shows a valid </a:t>
            </a:r>
            <a:r>
              <a:rPr lang="en-US" sz="1600" b="1" i="1" u="sng" dirty="0">
                <a:latin typeface="Calibri" panose="020F0502020204030204" pitchFamily="34" charset="0"/>
              </a:rPr>
              <a:t>positive result for Influenza A</a:t>
            </a:r>
            <a:r>
              <a:rPr lang="en-US" sz="1600" b="1" i="1" dirty="0">
                <a:latin typeface="Calibri" panose="020F0502020204030204" pitchFamily="34" charset="0"/>
              </a:rPr>
              <a:t>.</a:t>
            </a:r>
          </a:p>
          <a:p>
            <a:endParaRPr lang="en-US" sz="1600" b="1" i="1" dirty="0">
              <a:latin typeface="Calibri" panose="020F0502020204030204" pitchFamily="34" charset="0"/>
            </a:endParaRPr>
          </a:p>
          <a:p>
            <a:pPr marR="2360"/>
            <a:r>
              <a:rPr lang="en-US" sz="1600" b="1" dirty="0">
                <a:latin typeface="Calibri" panose="020F0502020204030204" pitchFamily="34" charset="0"/>
              </a:rPr>
              <a:t>NOTE: </a:t>
            </a:r>
            <a:r>
              <a:rPr lang="en-US" sz="1600" dirty="0">
                <a:latin typeface="Calibri" panose="020F0502020204030204" pitchFamily="34" charset="0"/>
              </a:rPr>
              <a:t>A positive result does not rule out co- infections with other pathogens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Times New Roman" panose="02020603050405020304" pitchFamily="18" charset="0"/>
            </a:endParaRPr>
          </a:p>
          <a:p>
            <a:pPr marR="6270"/>
            <a:r>
              <a:rPr lang="en-US" sz="1600" b="1" i="1" dirty="0">
                <a:latin typeface="Calibri" panose="020F0502020204030204" pitchFamily="34" charset="0"/>
              </a:rPr>
              <a:t>For example: This display shows a valid </a:t>
            </a:r>
            <a:r>
              <a:rPr lang="en-US" sz="1600" b="1" i="1" u="sng" dirty="0">
                <a:latin typeface="Calibri" panose="020F0502020204030204" pitchFamily="34" charset="0"/>
              </a:rPr>
              <a:t>positive result for Influenza B</a:t>
            </a:r>
            <a:r>
              <a:rPr lang="en-US" sz="1600" b="1" i="1" dirty="0">
                <a:latin typeface="Calibri" panose="020F0502020204030204" pitchFamily="34" charset="0"/>
              </a:rPr>
              <a:t>.</a:t>
            </a:r>
          </a:p>
          <a:p>
            <a:endParaRPr lang="en-US" sz="1600" b="1" i="1" dirty="0">
              <a:latin typeface="Calibri" panose="020F0502020204030204" pitchFamily="34" charset="0"/>
            </a:endParaRPr>
          </a:p>
          <a:p>
            <a:pPr marR="2240"/>
            <a:r>
              <a:rPr lang="en-US" sz="1600" b="1" dirty="0">
                <a:latin typeface="Calibri" panose="020F0502020204030204" pitchFamily="34" charset="0"/>
              </a:rPr>
              <a:t>NOTE: </a:t>
            </a:r>
            <a:r>
              <a:rPr lang="en-US" sz="1600" dirty="0">
                <a:latin typeface="Calibri" panose="020F0502020204030204" pitchFamily="34" charset="0"/>
              </a:rPr>
              <a:t>A positive result does not rule out co- infections with other pathogens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pPr marR="2240"/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2434"/>
            <a:ext cx="2895599" cy="1688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14800"/>
            <a:ext cx="28955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A+B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28800"/>
            <a:ext cx="4267200" cy="3810000"/>
          </a:xfrm>
        </p:spPr>
        <p:txBody>
          <a:bodyPr/>
          <a:lstStyle/>
          <a:p>
            <a:pPr marL="0" marR="625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For example: This display shows a valid </a:t>
            </a:r>
            <a:r>
              <a:rPr lang="en-US" sz="1600" b="1" i="1" u="sng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positive result for both Influenza A and Influenza B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1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NOTE: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A positive result does not rule out co- infections with other pathogens or identify any specific influenza A virus subtype.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NOTE: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Co-infection with influenza A and B is rare. Sofia Influenza A+B FIA “dual positive” clinical samples (influenza A and influenza B positive) should be re-tested. It is recommended that repeatable influenza A and B “dual positive” results be confirmed by viral culture or an FDA-cleared influenza A and B molecular assay before reporting results.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33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3276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362200"/>
            <a:ext cx="4800600" cy="3352800"/>
          </a:xfrm>
        </p:spPr>
        <p:txBody>
          <a:bodyPr/>
          <a:lstStyle/>
          <a:p>
            <a:r>
              <a:rPr lang="en-US" sz="1800" b="1" i="1" dirty="0"/>
              <a:t>For example: This display shows a valid negative result for Influenza A and Influenza B. </a:t>
            </a:r>
            <a:endParaRPr lang="en-US" sz="1800" b="1" i="1" dirty="0" smtClean="0"/>
          </a:p>
          <a:p>
            <a:endParaRPr lang="en-US" sz="1800" dirty="0"/>
          </a:p>
          <a:p>
            <a:r>
              <a:rPr lang="en-US" sz="1800" b="1" dirty="0"/>
              <a:t>NOTE: </a:t>
            </a:r>
            <a:r>
              <a:rPr lang="en-US" sz="1800" dirty="0"/>
              <a:t>A negative result does not exclude influenza viral infection. It is recommended that negative results be confirmed by viral culture or an FDA-cleared influenza A and B molecular assay.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34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338246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Invalid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590800"/>
            <a:ext cx="4267200" cy="2133600"/>
          </a:xfrm>
        </p:spPr>
        <p:txBody>
          <a:bodyPr/>
          <a:lstStyle/>
          <a:p>
            <a:r>
              <a:rPr lang="en-US" sz="1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For example: This display shows an invalid result.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Invalid Result: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If the test is invalid, a new test should be performed with a new patient sample and a new Test Cassette.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35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426720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only attempted maintenance that should be done are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Replacing paper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Changing batteries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Cleaning external surfaces and Cassette drawer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dirty="0" smtClean="0"/>
              <a:t>Shutdown and unplug the analyzer before performing maintenance</a:t>
            </a:r>
          </a:p>
        </p:txBody>
      </p:sp>
    </p:spTree>
    <p:extLst>
      <p:ext uri="{BB962C8B-B14F-4D97-AF65-F5344CB8AC3E}">
        <p14:creationId xmlns:p14="http://schemas.microsoft.com/office/powerpoint/2010/main" val="3812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/>
              <a:t>Maintenance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Use a soft cloth with 70% alcohol or 0.6% bleach solution to clean exterior of the analyzer.  Wipe the external surfaces and cassette drawer only.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Do NOT clean interior of the analyzer!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Do NOT submerge drawer in cleaning solution!</a:t>
            </a:r>
            <a:endParaRPr lang="en-GB" altLang="en-US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  <a:p>
            <a:pPr lvl="1" eaLnBrk="1" hangingPunct="1">
              <a:lnSpc>
                <a:spcPct val="80000"/>
              </a:lnSpc>
            </a:pPr>
            <a:endParaRPr lang="en-GB" altLang="en-US" sz="1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747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/>
              <a:t>Step One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• Print out the documentation showing you have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passed </a:t>
            </a:r>
            <a:r>
              <a:rPr lang="en-US" dirty="0" smtClean="0"/>
              <a:t>the </a:t>
            </a:r>
            <a:r>
              <a:rPr lang="en-US" dirty="0"/>
              <a:t>test</a:t>
            </a:r>
            <a:r>
              <a:rPr lang="en-US" dirty="0" smtClean="0"/>
              <a:t>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/>
              <a:t>Step Two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• Let your Unit POCT Trainer know you have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completed this portion of your training and present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him/her </a:t>
            </a:r>
            <a:r>
              <a:rPr lang="en-US" dirty="0" smtClean="0"/>
              <a:t>with documentation.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/>
              <a:t>Step Three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• Demonstrate your performance </a:t>
            </a:r>
            <a:r>
              <a:rPr lang="en-US" dirty="0" smtClean="0"/>
              <a:t>for </a:t>
            </a:r>
            <a:r>
              <a:rPr lang="en-US" dirty="0"/>
              <a:t>your trainer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Have the training documented on your glucose competency sheet and have your Unit POCT Trainer submit a memorandum to the POCT Staff so your information can be updated in the system.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 smtClean="0"/>
              <a:t>Step Four</a:t>
            </a:r>
          </a:p>
          <a:p>
            <a:pPr marL="0" indent="0" algn="ctr" eaLnBrk="1" hangingPunct="1">
              <a:buNone/>
              <a:defRPr/>
            </a:pPr>
            <a:r>
              <a:rPr lang="en-US" dirty="0" smtClean="0"/>
              <a:t>Place all certificates and training records in your CAF Folder</a:t>
            </a:r>
            <a:r>
              <a:rPr lang="en-US" dirty="0" smtClean="0">
                <a:solidFill>
                  <a:srgbClr val="FFCC66"/>
                </a:solidFill>
              </a:rPr>
              <a:t>.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Competency</a:t>
            </a:r>
          </a:p>
        </p:txBody>
      </p:sp>
    </p:spTree>
    <p:extLst>
      <p:ext uri="{BB962C8B-B14F-4D97-AF65-F5344CB8AC3E}">
        <p14:creationId xmlns:p14="http://schemas.microsoft.com/office/powerpoint/2010/main" val="242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Contacting POCT Staff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GB" altLang="en-US" b="1" dirty="0" smtClean="0"/>
              <a:t>Any Problems or Questions contact Point of Care Staff at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b="1" dirty="0" smtClean="0"/>
              <a:t> 787-8359/0227 or 706-339-6428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/>
              <a:t>Or e-mail us at: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hlinkClick r:id="rId2"/>
              </a:rPr>
              <a:t>teria.a.thomas.civ@mail.mil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1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63471"/>
            <a:ext cx="5562600" cy="29373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410200" cy="3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Competency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Step One</a:t>
            </a:r>
          </a:p>
          <a:p>
            <a:pPr marL="0" indent="0" algn="ctr">
              <a:buNone/>
            </a:pPr>
            <a:r>
              <a:rPr lang="en-US" dirty="0"/>
              <a:t>• Print out the documentation showing you have</a:t>
            </a:r>
          </a:p>
          <a:p>
            <a:pPr marL="0" indent="0" algn="ctr">
              <a:buNone/>
            </a:pPr>
            <a:r>
              <a:rPr lang="en-US" dirty="0"/>
              <a:t>passed the test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Step Two</a:t>
            </a:r>
          </a:p>
          <a:p>
            <a:pPr marL="0" indent="0" algn="ctr">
              <a:buNone/>
            </a:pPr>
            <a:r>
              <a:rPr lang="en-US" dirty="0"/>
              <a:t>• Let your Unit POCT Trainer know you have</a:t>
            </a:r>
          </a:p>
          <a:p>
            <a:pPr marL="0" indent="0" algn="ctr">
              <a:buNone/>
            </a:pPr>
            <a:r>
              <a:rPr lang="en-US" dirty="0"/>
              <a:t>completed this portion of your training and present</a:t>
            </a:r>
          </a:p>
          <a:p>
            <a:pPr marL="0" indent="0" algn="ctr">
              <a:buNone/>
            </a:pPr>
            <a:r>
              <a:rPr lang="en-US" dirty="0"/>
              <a:t>him/her </a:t>
            </a:r>
            <a:r>
              <a:rPr lang="en-US" dirty="0" smtClean="0"/>
              <a:t>with documentation.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Step Three</a:t>
            </a:r>
          </a:p>
          <a:p>
            <a:pPr marL="0" indent="0" algn="ctr">
              <a:buNone/>
            </a:pPr>
            <a:r>
              <a:rPr lang="en-US" dirty="0"/>
              <a:t>• Demonstrate your performance of a ACCU-CHEK®</a:t>
            </a:r>
          </a:p>
          <a:p>
            <a:pPr marL="0" indent="0" algn="ctr">
              <a:buNone/>
            </a:pPr>
            <a:r>
              <a:rPr lang="en-US" dirty="0"/>
              <a:t>Inform Glucose test for your trainer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Have the training documented on your glucose competency sheet and have your Unit POCT Trainer submit a memorandum to the POCT Staff so your information can be updated in the system.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Step Four</a:t>
            </a:r>
          </a:p>
          <a:p>
            <a:pPr marL="0" indent="0" algn="ctr">
              <a:buNone/>
            </a:pPr>
            <a:r>
              <a:rPr lang="en-US" dirty="0" smtClean="0"/>
              <a:t>Place all certificates and training records in your CAF Folder. </a:t>
            </a:r>
            <a:endParaRPr lang="en-US" dirty="0"/>
          </a:p>
        </p:txBody>
      </p:sp>
      <p:pic>
        <p:nvPicPr>
          <p:cNvPr id="4" name="Content Placeholder 11" descr="Background_Grid_Larg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914400"/>
            <a:ext cx="4986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Principle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The </a:t>
            </a:r>
            <a:r>
              <a:rPr lang="en-US" sz="3200" dirty="0" smtClean="0"/>
              <a:t>Sofia 2 </a:t>
            </a:r>
            <a:r>
              <a:rPr lang="en-US" sz="3200" dirty="0"/>
              <a:t>Analyzer uses a fluorescent tag that is illuminated by an Ultraviolet (UV) light source to generate specific results. </a:t>
            </a:r>
            <a:endParaRPr lang="en-US" sz="32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Precautions: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Always operate on a level dry surface not in direct sunlight</a:t>
            </a:r>
            <a:r>
              <a:rPr lang="en-US" altLang="en-US" dirty="0" smtClean="0"/>
              <a:t>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Never move the analyzer while there is a test in progress.</a:t>
            </a:r>
          </a:p>
          <a:p>
            <a:pPr lvl="2" eaLnBrk="1" hangingPunct="1"/>
            <a:r>
              <a:rPr lang="en-US" altLang="en-US" dirty="0"/>
              <a:t>Use only the power adapter that was provided with the analyzer.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sz="2400" dirty="0" smtClean="0"/>
              <a:t>Test Kit- Store at room temperature (15-30°C) for duration of shelf life.  Test device must remain in sealed pouch until ready to use.</a:t>
            </a:r>
          </a:p>
          <a:p>
            <a:pPr lvl="1"/>
            <a:r>
              <a:rPr lang="en-US" sz="2000" dirty="0" smtClean="0"/>
              <a:t>25 individually packaged cassettes</a:t>
            </a:r>
          </a:p>
          <a:p>
            <a:pPr lvl="1"/>
            <a:r>
              <a:rPr lang="en-US" sz="2000" dirty="0" smtClean="0"/>
              <a:t>25 reagent tubes</a:t>
            </a:r>
          </a:p>
          <a:p>
            <a:pPr lvl="1"/>
            <a:r>
              <a:rPr lang="en-US" sz="2000" dirty="0" smtClean="0"/>
              <a:t>25 reagent solution vials</a:t>
            </a:r>
          </a:p>
          <a:p>
            <a:pPr lvl="1"/>
            <a:r>
              <a:rPr lang="en-US" sz="2000" dirty="0" smtClean="0"/>
              <a:t>25 sterile nasal swabs (flu) or 25 nasopharyngeal swabs (RSV)</a:t>
            </a:r>
          </a:p>
          <a:p>
            <a:pPr lvl="1"/>
            <a:r>
              <a:rPr lang="en-US" sz="2000" dirty="0" smtClean="0"/>
              <a:t>25 pink fixed volume pipettes (250µL)</a:t>
            </a:r>
          </a:p>
          <a:p>
            <a:pPr lvl="1"/>
            <a:r>
              <a:rPr lang="en-US" sz="2000" dirty="0" smtClean="0"/>
              <a:t>25 clear pipettes (120 µL)</a:t>
            </a:r>
          </a:p>
          <a:p>
            <a:pPr lvl="1"/>
            <a:r>
              <a:rPr lang="en-US" sz="2000" dirty="0" smtClean="0"/>
              <a:t>Positive Control Swab</a:t>
            </a:r>
          </a:p>
          <a:p>
            <a:pPr lvl="1"/>
            <a:r>
              <a:rPr lang="en-US" sz="2000" dirty="0" smtClean="0"/>
              <a:t>Negative Control Swab</a:t>
            </a:r>
          </a:p>
          <a:p>
            <a:pPr lvl="1"/>
            <a:r>
              <a:rPr lang="en-US" sz="2000" dirty="0" smtClean="0"/>
              <a:t>Package Insert</a:t>
            </a:r>
          </a:p>
          <a:p>
            <a:pPr lvl="1"/>
            <a:r>
              <a:rPr lang="en-US" sz="2000" dirty="0" smtClean="0"/>
              <a:t>Quick Reference Instructions</a:t>
            </a:r>
          </a:p>
          <a:p>
            <a:pPr lvl="1"/>
            <a:r>
              <a:rPr lang="en-US" sz="2000" dirty="0" smtClean="0"/>
              <a:t>QC card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Precautions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 obtain accurate results, package insert instructions must be followed.</a:t>
            </a:r>
          </a:p>
          <a:p>
            <a:pPr lvl="1"/>
            <a:r>
              <a:rPr lang="en-US" dirty="0" smtClean="0"/>
              <a:t>When collecting nasal swab sample, use the swab supplied in the kit.</a:t>
            </a:r>
          </a:p>
          <a:p>
            <a:pPr lvl="1"/>
            <a:r>
              <a:rPr lang="en-US" dirty="0" smtClean="0"/>
              <a:t>Use the provided pipettes in accordance to test procedure.</a:t>
            </a:r>
          </a:p>
          <a:p>
            <a:pPr lvl="1"/>
            <a:r>
              <a:rPr lang="en-US" dirty="0" smtClean="0"/>
              <a:t>Do not write on the barcode of the cassette.</a:t>
            </a:r>
          </a:p>
          <a:p>
            <a:pPr lvl="1"/>
            <a:r>
              <a:rPr lang="en-US" dirty="0" smtClean="0"/>
              <a:t>As the detection reagent is a fluorescent compound, no visible results will form on the test strip.  </a:t>
            </a:r>
            <a:r>
              <a:rPr lang="en-US" b="1" dirty="0" smtClean="0"/>
              <a:t>Sofia 2analyzer must be used for result interpretation.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6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Quality Control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3 types of QC for the Sofia 2 and the cassette: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Sofia 2 Calibration Check 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Built-in procedural control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External Controls</a:t>
            </a:r>
          </a:p>
        </p:txBody>
      </p:sp>
    </p:spTree>
    <p:extLst>
      <p:ext uri="{BB962C8B-B14F-4D97-AF65-F5344CB8AC3E}">
        <p14:creationId xmlns:p14="http://schemas.microsoft.com/office/powerpoint/2010/main" val="36873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Calibration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Sofia 2 Calibration Check Procedure:</a:t>
            </a:r>
          </a:p>
          <a:p>
            <a:r>
              <a:rPr lang="en-US" sz="2800" dirty="0" smtClean="0"/>
              <a:t>Performed every 30 days.  The analyzer will be set up to remind the user to complete this process.</a:t>
            </a:r>
          </a:p>
          <a:p>
            <a:r>
              <a:rPr lang="en-US" sz="2800" dirty="0" smtClean="0"/>
              <a:t>Required function that checks the optics and calculation systems using a specific calibration cassette.</a:t>
            </a:r>
          </a:p>
          <a:p>
            <a:r>
              <a:rPr lang="en-US" sz="2800" dirty="0" smtClean="0"/>
              <a:t>Insure that the calibration cassette is stored in the provided storage pouch between uses to protect from light exposure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4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39F7592B5EE45BEE781B245C526B6" ma:contentTypeVersion="0" ma:contentTypeDescription="Create a new document." ma:contentTypeScope="" ma:versionID="3ecfdd1bc48ee3799536471095b3f49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096389-1595-43C6-927A-22360B20765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130896-2141-4B92-812C-F42EE77A6F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B6BDCD-7560-4C3D-A9BD-C0ABE039A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1940</Words>
  <Application>Microsoft Office PowerPoint</Application>
  <PresentationFormat>On-screen Show (4:3)</PresentationFormat>
  <Paragraphs>286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1_Office Theme</vt:lpstr>
      <vt:lpstr>Point of Care Testing: Sofia 2</vt:lpstr>
      <vt:lpstr>Sofia 2Tests</vt:lpstr>
      <vt:lpstr>Influenza A+B &amp; RSV</vt:lpstr>
      <vt:lpstr>Analyzer</vt:lpstr>
      <vt:lpstr>Principle</vt:lpstr>
      <vt:lpstr>Test Kit</vt:lpstr>
      <vt:lpstr>Precautions</vt:lpstr>
      <vt:lpstr>Quality Control</vt:lpstr>
      <vt:lpstr>Calibration Check</vt:lpstr>
      <vt:lpstr>Calibration Check cont’d</vt:lpstr>
      <vt:lpstr>Built-in Procedural Controls</vt:lpstr>
      <vt:lpstr>Procedure cont’d</vt:lpstr>
      <vt:lpstr>External QC</vt:lpstr>
      <vt:lpstr>External QC</vt:lpstr>
      <vt:lpstr>Nasal Swab Collection</vt:lpstr>
      <vt:lpstr>Nasopharyngeal Swab </vt:lpstr>
      <vt:lpstr>Swab collection</vt:lpstr>
      <vt:lpstr>Transport</vt:lpstr>
      <vt:lpstr>Transport Media</vt:lpstr>
      <vt:lpstr>Nasal/Nasopharyngeal Swab Procedure</vt:lpstr>
      <vt:lpstr>Procedure cont’d</vt:lpstr>
      <vt:lpstr>PowerPoint Presentation</vt:lpstr>
      <vt:lpstr>PowerPoint Presentation</vt:lpstr>
      <vt:lpstr>PowerPoint Presentation</vt:lpstr>
      <vt:lpstr>PowerPoint Presentation</vt:lpstr>
      <vt:lpstr>Test Mode</vt:lpstr>
      <vt:lpstr>Run Test</vt:lpstr>
      <vt:lpstr>PowerPoint Presentation</vt:lpstr>
      <vt:lpstr>Procedure</vt:lpstr>
      <vt:lpstr>PowerPoint Presentation</vt:lpstr>
      <vt:lpstr>Interpretation</vt:lpstr>
      <vt:lpstr>Positive Results</vt:lpstr>
      <vt:lpstr>Positive A+B</vt:lpstr>
      <vt:lpstr>Negative Results</vt:lpstr>
      <vt:lpstr>Invalid Results</vt:lpstr>
      <vt:lpstr>Maintenance</vt:lpstr>
      <vt:lpstr>Maintenance</vt:lpstr>
      <vt:lpstr>Training Competency</vt:lpstr>
      <vt:lpstr>Contacting POCT Staff</vt:lpstr>
      <vt:lpstr>Training Competency</vt:lpstr>
    </vt:vector>
  </TitlesOfParts>
  <Company>MEDCOM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Urine</dc:title>
  <dc:creator>Chewanda.Lathan</dc:creator>
  <cp:lastModifiedBy>Lambert, Kevin D Mr CIV USA MEDCOM EAMC</cp:lastModifiedBy>
  <cp:revision>82</cp:revision>
  <cp:lastPrinted>2020-01-06T16:06:39Z</cp:lastPrinted>
  <dcterms:created xsi:type="dcterms:W3CDTF">2013-12-05T20:52:03Z</dcterms:created>
  <dcterms:modified xsi:type="dcterms:W3CDTF">2020-02-24T17:23:52Z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0x01010080339F7592B5EE45BEE781B245C526B6</vt:lpwstr>
  </property>
</Properties>
</file>