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9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ED17-AFAD-489D-B8C3-ACC814EF3972}" type="datetimeFigureOut">
              <a:rPr lang="en-US" smtClean="0"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E02A-2DBB-441C-A07E-4A0853AA29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775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ED17-AFAD-489D-B8C3-ACC814EF3972}" type="datetimeFigureOut">
              <a:rPr lang="en-US" smtClean="0"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E02A-2DBB-441C-A07E-4A0853AA29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69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ED17-AFAD-489D-B8C3-ACC814EF3972}" type="datetimeFigureOut">
              <a:rPr lang="en-US" smtClean="0"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E02A-2DBB-441C-A07E-4A0853AA29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643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ED17-AFAD-489D-B8C3-ACC814EF3972}" type="datetimeFigureOut">
              <a:rPr lang="en-US" smtClean="0"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E02A-2DBB-441C-A07E-4A0853AA29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237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ED17-AFAD-489D-B8C3-ACC814EF3972}" type="datetimeFigureOut">
              <a:rPr lang="en-US" smtClean="0"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E02A-2DBB-441C-A07E-4A0853AA29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692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ED17-AFAD-489D-B8C3-ACC814EF3972}" type="datetimeFigureOut">
              <a:rPr lang="en-US" smtClean="0"/>
              <a:t>11/30/2018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E02A-2DBB-441C-A07E-4A0853AA29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953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ED17-AFAD-489D-B8C3-ACC814EF3972}" type="datetimeFigureOut">
              <a:rPr lang="en-US" smtClean="0"/>
              <a:t>11/30/2018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E02A-2DBB-441C-A07E-4A0853AA29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12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ED17-AFAD-489D-B8C3-ACC814EF3972}" type="datetimeFigureOut">
              <a:rPr lang="en-US" smtClean="0"/>
              <a:t>11/30/2018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E02A-2DBB-441C-A07E-4A0853AA29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901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ED17-AFAD-489D-B8C3-ACC814EF3972}" type="datetimeFigureOut">
              <a:rPr lang="en-US" smtClean="0"/>
              <a:t>11/30/2018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E02A-2DBB-441C-A07E-4A0853AA29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03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ED17-AFAD-489D-B8C3-ACC814EF3972}" type="datetimeFigureOut">
              <a:rPr lang="en-US" smtClean="0"/>
              <a:t>11/30/2018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E02A-2DBB-441C-A07E-4A0853AA29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697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ED17-AFAD-489D-B8C3-ACC814EF3972}" type="datetimeFigureOut">
              <a:rPr lang="en-US" smtClean="0"/>
              <a:t>11/30/2018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E02A-2DBB-441C-A07E-4A0853AA29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913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ED17-AFAD-489D-B8C3-ACC814EF3972}" type="datetimeFigureOut">
              <a:rPr lang="en-US" smtClean="0"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AE02A-2DBB-441C-A07E-4A0853AA29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404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600" dirty="0" smtClean="0"/>
              <a:t>2018 Laboratory </a:t>
            </a:r>
            <a:br>
              <a:rPr lang="en-US" sz="6600" dirty="0" smtClean="0"/>
            </a:br>
            <a:r>
              <a:rPr lang="en-US" sz="6600" dirty="0" smtClean="0"/>
              <a:t>Fire Safety Training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813699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 Calm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use elevators</a:t>
            </a:r>
          </a:p>
          <a:p>
            <a:r>
              <a:rPr lang="en-US" dirty="0" smtClean="0"/>
              <a:t>Do not yell “Fire!”</a:t>
            </a:r>
          </a:p>
          <a:p>
            <a:r>
              <a:rPr lang="en-US" dirty="0" smtClean="0"/>
              <a:t>Help others evacuate</a:t>
            </a:r>
          </a:p>
          <a:p>
            <a:r>
              <a:rPr lang="en-US" dirty="0" smtClean="0"/>
              <a:t>Close flammable chemical</a:t>
            </a:r>
          </a:p>
          <a:p>
            <a:pPr marL="0" indent="0">
              <a:buNone/>
            </a:pPr>
            <a:r>
              <a:rPr lang="en-US" dirty="0" smtClean="0"/>
              <a:t>    cabinets</a:t>
            </a:r>
          </a:p>
          <a:p>
            <a:r>
              <a:rPr lang="en-US" dirty="0" smtClean="0"/>
              <a:t>Close hood sashes</a:t>
            </a:r>
          </a:p>
          <a:p>
            <a:endParaRPr lang="en-US" dirty="0"/>
          </a:p>
        </p:txBody>
      </p:sp>
      <p:pic>
        <p:nvPicPr>
          <p:cNvPr id="6151" name="Picture 7" descr="C:\Users\TLF32914\AppData\Local\Microsoft\Windows\INetCache\IE\H5UP0QN2\beaker__1260546463_7113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057400"/>
            <a:ext cx="3051048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8409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more information?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124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/>
              <a:t>Refer to </a:t>
            </a:r>
          </a:p>
          <a:p>
            <a:pPr marL="0" indent="0" algn="ctr">
              <a:buNone/>
            </a:pPr>
            <a:r>
              <a:rPr lang="en-US" sz="4800" dirty="0" smtClean="0"/>
              <a:t>Laboratory Safety Manual</a:t>
            </a:r>
          </a:p>
          <a:p>
            <a:pPr marL="0" indent="0" algn="ctr">
              <a:buNone/>
            </a:pPr>
            <a:r>
              <a:rPr lang="en-US" sz="4800" dirty="0" smtClean="0"/>
              <a:t>Chapters 2 and 12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832860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Thank you for continuing to </a:t>
            </a:r>
          </a:p>
          <a:p>
            <a:pPr marL="0" indent="0" algn="ctr">
              <a:buNone/>
            </a:pPr>
            <a:r>
              <a:rPr lang="en-US" dirty="0" smtClean="0"/>
              <a:t>work safely in the laboratory!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7170" name="Picture 2" descr="C:\Users\TLF32914\AppData\Local\Microsoft\Windows\INetCache\IE\4F58Q90C\lab-safety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708" y="2743200"/>
            <a:ext cx="3016891" cy="2357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7840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Identifying fire in the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Flames or smoke = FIRE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Open flames are not permitted in the laboratory</a:t>
            </a:r>
          </a:p>
          <a:p>
            <a:endParaRPr lang="en-US" dirty="0"/>
          </a:p>
        </p:txBody>
      </p:sp>
      <p:pic>
        <p:nvPicPr>
          <p:cNvPr id="2059" name="Picture 11" descr="C:\Users\TLF32914\AppData\Local\Microsoft\Windows\INetCache\IE\VB38XVX4\beaker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747" y="2514600"/>
            <a:ext cx="3180522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8456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 Response - </a:t>
            </a:r>
            <a:r>
              <a:rPr lang="en-US" dirty="0" smtClean="0">
                <a:solidFill>
                  <a:srgbClr val="FF0000"/>
                </a:solidFill>
              </a:rPr>
              <a:t>RACE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If you see flames or smell smoke:</a:t>
            </a:r>
          </a:p>
          <a:p>
            <a:pPr marL="400050" lvl="1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R</a:t>
            </a:r>
            <a:r>
              <a:rPr lang="en-US" dirty="0" smtClean="0"/>
              <a:t>escue – remove all employees, patients, and visitors from the area </a:t>
            </a:r>
          </a:p>
          <a:p>
            <a:pPr marL="400050" lvl="1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larm</a:t>
            </a:r>
            <a:r>
              <a:rPr lang="en-US" b="1" dirty="0" smtClean="0"/>
              <a:t> </a:t>
            </a:r>
            <a:r>
              <a:rPr lang="en-US" dirty="0" smtClean="0"/>
              <a:t>– pull the nearest fire alarm/pull box on your way out</a:t>
            </a:r>
          </a:p>
          <a:p>
            <a:pPr marL="400050" lvl="1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ontain – close all the doors on your way out, leave the lights ON.</a:t>
            </a:r>
          </a:p>
          <a:p>
            <a:pPr marL="400050" lvl="1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E</a:t>
            </a:r>
            <a:r>
              <a:rPr lang="en-US" dirty="0" smtClean="0"/>
              <a:t>xtinguish/Evacuate – use a fire extinguisher if you feel safe doing so, or evacuate to the next fire compartment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846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Extinguishing the fire - </a:t>
            </a:r>
            <a:r>
              <a:rPr lang="en-US" b="1" dirty="0" smtClean="0">
                <a:solidFill>
                  <a:srgbClr val="FFC000"/>
                </a:solidFill>
              </a:rPr>
              <a:t>PASS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you decide to fight the fire, proper fire extinguisher use is:</a:t>
            </a:r>
          </a:p>
          <a:p>
            <a:pPr marL="400050" lvl="1" indent="0">
              <a:buNone/>
            </a:pPr>
            <a:r>
              <a:rPr lang="en-US" sz="4000" b="1" dirty="0" smtClean="0">
                <a:solidFill>
                  <a:srgbClr val="FFC000"/>
                </a:solidFill>
              </a:rPr>
              <a:t>P</a:t>
            </a:r>
            <a:r>
              <a:rPr lang="en-US" dirty="0" smtClean="0"/>
              <a:t>ull – the pin from the top of the extinguisher</a:t>
            </a:r>
          </a:p>
          <a:p>
            <a:pPr marL="400050" lvl="1" indent="0">
              <a:buNone/>
            </a:pPr>
            <a:r>
              <a:rPr lang="en-US" sz="3600" b="1" dirty="0" smtClean="0">
                <a:solidFill>
                  <a:srgbClr val="FFC000"/>
                </a:solidFill>
              </a:rPr>
              <a:t>A</a:t>
            </a:r>
            <a:r>
              <a:rPr lang="en-US" dirty="0" smtClean="0"/>
              <a:t>im – the nozzle at the base of the fire</a:t>
            </a:r>
          </a:p>
          <a:p>
            <a:pPr marL="400050" lvl="1" indent="0">
              <a:buNone/>
            </a:pPr>
            <a:r>
              <a:rPr lang="en-US" sz="4000" b="1" dirty="0" smtClean="0">
                <a:solidFill>
                  <a:srgbClr val="FFC000"/>
                </a:solidFill>
              </a:rPr>
              <a:t>S</a:t>
            </a:r>
            <a:r>
              <a:rPr lang="en-US" dirty="0" smtClean="0"/>
              <a:t>queeze – the handle of the fire extinguisher</a:t>
            </a:r>
          </a:p>
          <a:p>
            <a:pPr marL="400050" lvl="1" indent="0">
              <a:buNone/>
            </a:pPr>
            <a:r>
              <a:rPr lang="en-US" sz="3600" b="1" dirty="0" smtClean="0">
                <a:solidFill>
                  <a:srgbClr val="FFC000"/>
                </a:solidFill>
              </a:rPr>
              <a:t>S</a:t>
            </a:r>
            <a:r>
              <a:rPr lang="en-US" dirty="0" smtClean="0"/>
              <a:t>weep – the nozzle back and forth at the base of the fire until it is extinguished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15081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Fire Extinguishers</a:t>
            </a:r>
            <a:endParaRPr lang="en-US" dirty="0"/>
          </a:p>
        </p:txBody>
      </p:sp>
      <p:pic>
        <p:nvPicPr>
          <p:cNvPr id="5122" name="Picture 2" descr="C:\Users\TLF32914\AppData\Local\Microsoft\Windows\INetCache\IE\S96YJ3P6\180px-Fire_extinguisher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981200"/>
            <a:ext cx="2164080" cy="3895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9600" y="2514600"/>
            <a:ext cx="495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 hospital uses </a:t>
            </a:r>
          </a:p>
          <a:p>
            <a:r>
              <a:rPr lang="en-US" sz="3600" dirty="0" smtClean="0"/>
              <a:t>ABC fire extinguishers that are suitable for most types of fires.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18963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Evacuate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you must evacuate:</a:t>
            </a:r>
          </a:p>
          <a:p>
            <a:r>
              <a:rPr lang="en-US" dirty="0" smtClean="0"/>
              <a:t>Move to a safe location on the </a:t>
            </a:r>
            <a:r>
              <a:rPr lang="en-US" dirty="0" smtClean="0">
                <a:solidFill>
                  <a:srgbClr val="FF0000"/>
                </a:solidFill>
              </a:rPr>
              <a:t>same floor </a:t>
            </a:r>
            <a:r>
              <a:rPr lang="en-US" dirty="0" smtClean="0"/>
              <a:t>first (horizontal evacuation)</a:t>
            </a:r>
          </a:p>
          <a:p>
            <a:r>
              <a:rPr lang="en-US" dirty="0" smtClean="0"/>
              <a:t>If it is not safe on the same floor, move to a </a:t>
            </a:r>
            <a:r>
              <a:rPr lang="en-US" dirty="0" smtClean="0">
                <a:solidFill>
                  <a:srgbClr val="FF0000"/>
                </a:solidFill>
              </a:rPr>
              <a:t>lower or higher floor </a:t>
            </a:r>
            <a:r>
              <a:rPr lang="en-US" dirty="0" smtClean="0"/>
              <a:t>that is not in the path of the fire (vertical evacuation)</a:t>
            </a:r>
          </a:p>
          <a:p>
            <a:r>
              <a:rPr lang="en-US" dirty="0" smtClean="0"/>
              <a:t>If you must evacuate the building, go to the designated meeting place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39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Evacuate the building	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00200"/>
            <a:ext cx="5395249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3049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Hudson Lab Evacuation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Follow the instructions from the person in charge of the building.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Make sure to check in with them once you are outside the building so they know you are safe.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757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Clothing fires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your clothes catch fire, </a:t>
            </a:r>
            <a:r>
              <a:rPr lang="en-US" b="1" dirty="0" smtClean="0">
                <a:solidFill>
                  <a:srgbClr val="FF0000"/>
                </a:solidFill>
              </a:rPr>
              <a:t>do not run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Stop, Drop, Roll </a:t>
            </a:r>
            <a:r>
              <a:rPr lang="en-US" dirty="0" smtClean="0"/>
              <a:t>until the fire is out</a:t>
            </a:r>
          </a:p>
          <a:p>
            <a:r>
              <a:rPr lang="en-US" dirty="0" smtClean="0"/>
              <a:t>Or lay down and have someone put a fire blanket on you</a:t>
            </a:r>
            <a:endParaRPr lang="en-US" dirty="0"/>
          </a:p>
        </p:txBody>
      </p:sp>
      <p:pic>
        <p:nvPicPr>
          <p:cNvPr id="4099" name="Picture 3" descr="C:\Users\TLF32914\AppData\Local\Microsoft\Windows\INetCache\IE\S96YJ3P6\fire_and_ice_expiremental_imag_by_kc502-d3ec93q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962400"/>
            <a:ext cx="3200400" cy="2126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778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358</Words>
  <Application>Microsoft Office PowerPoint</Application>
  <PresentationFormat>On-screen Show (4:3)</PresentationFormat>
  <Paragraphs>51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2018 Laboratory  Fire Safety Training</vt:lpstr>
      <vt:lpstr>Identifying fire in the lab</vt:lpstr>
      <vt:lpstr>Fire Response - RACE</vt:lpstr>
      <vt:lpstr>Extinguishing the fire - PASS</vt:lpstr>
      <vt:lpstr>Types of Fire Extinguishers</vt:lpstr>
      <vt:lpstr>Evacuate</vt:lpstr>
      <vt:lpstr>Evacuate the building </vt:lpstr>
      <vt:lpstr>Hudson Lab Evacuation</vt:lpstr>
      <vt:lpstr>Clothing fires</vt:lpstr>
      <vt:lpstr>Remain Calm</vt:lpstr>
      <vt:lpstr>Need more information?</vt:lpstr>
      <vt:lpstr>PowerPoint Presentation</vt:lpstr>
    </vt:vector>
  </TitlesOfParts>
  <Company>Akron Children's Hospital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ACH</dc:creator>
  <cp:lastModifiedBy>ACH</cp:lastModifiedBy>
  <cp:revision>12</cp:revision>
  <dcterms:created xsi:type="dcterms:W3CDTF">2018-11-30T21:43:44Z</dcterms:created>
  <dcterms:modified xsi:type="dcterms:W3CDTF">2018-11-30T22:43:51Z</dcterms:modified>
</cp:coreProperties>
</file>