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429A7BFC-5AFD-4978-84A4-4E486E2CDBBC}" type="datetimeFigureOut">
              <a:rPr lang="en-AU" smtClean="0"/>
              <a:t>4/03/2019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8620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29A7BFC-5AFD-4978-84A4-4E486E2CDBBC}" type="datetimeFigureOut">
              <a:rPr lang="en-AU" smtClean="0"/>
              <a:t>4/03/2019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3005321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29A7BFC-5AFD-4978-84A4-4E486E2CDBBC}" type="datetimeFigureOut">
              <a:rPr lang="en-AU" smtClean="0"/>
              <a:t>4/03/2019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58462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29A7BFC-5AFD-4978-84A4-4E486E2CDBBC}" type="datetimeFigureOut">
              <a:rPr lang="en-AU" smtClean="0"/>
              <a:t>4/03/2019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71676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29A7BFC-5AFD-4978-84A4-4E486E2CDBBC}" type="datetimeFigureOut">
              <a:rPr lang="en-AU" smtClean="0"/>
              <a:t>4/03/2019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322997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429A7BFC-5AFD-4978-84A4-4E486E2CDBBC}" type="datetimeFigureOut">
              <a:rPr lang="en-AU" smtClean="0"/>
              <a:t>4/03/2019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2281022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429A7BFC-5AFD-4978-84A4-4E486E2CDBBC}" type="datetimeFigureOut">
              <a:rPr lang="en-AU" smtClean="0"/>
              <a:t>4/03/2019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47004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29A7BFC-5AFD-4978-84A4-4E486E2CDBBC}" type="datetimeFigureOut">
              <a:rPr lang="en-AU" smtClean="0"/>
              <a:t>4/03/2019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2033300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A7BFC-5AFD-4978-84A4-4E486E2CDBBC}" type="datetimeFigureOut">
              <a:rPr lang="en-AU" smtClean="0"/>
              <a:t>4/03/2019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1777385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9A7BFC-5AFD-4978-84A4-4E486E2CDBBC}" type="datetimeFigureOut">
              <a:rPr lang="en-AU" smtClean="0"/>
              <a:t>4/03/2019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2820374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9A7BFC-5AFD-4978-84A4-4E486E2CDBBC}" type="datetimeFigureOut">
              <a:rPr lang="en-AU" smtClean="0"/>
              <a:t>4/03/2019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24B537-3727-4A52-91E0-6810B4E7A4D9}" type="slidenum">
              <a:rPr lang="en-AU" smtClean="0"/>
              <a:t>‹#›</a:t>
            </a:fld>
            <a:endParaRPr lang="en-AU"/>
          </a:p>
        </p:txBody>
      </p:sp>
    </p:spTree>
    <p:extLst>
      <p:ext uri="{BB962C8B-B14F-4D97-AF65-F5344CB8AC3E}">
        <p14:creationId xmlns:p14="http://schemas.microsoft.com/office/powerpoint/2010/main" val="749146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A7BFC-5AFD-4978-84A4-4E486E2CDBBC}" type="datetimeFigureOut">
              <a:rPr lang="en-AU" smtClean="0"/>
              <a:t>4/03/2019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4B537-3727-4A52-91E0-6810B4E7A4D9}" type="slidenum">
              <a:rPr lang="en-AU" smtClean="0"/>
              <a:t>‹#›</a:t>
            </a:fld>
            <a:endParaRPr lang="en-AU"/>
          </a:p>
        </p:txBody>
      </p:sp>
    </p:spTree>
    <p:extLst>
      <p:ext uri="{BB962C8B-B14F-4D97-AF65-F5344CB8AC3E}">
        <p14:creationId xmlns:p14="http://schemas.microsoft.com/office/powerpoint/2010/main" val="271884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6989" y="2992995"/>
            <a:ext cx="6280484" cy="3416320"/>
          </a:xfrm>
          <a:prstGeom prst="rect">
            <a:avLst/>
          </a:prstGeom>
        </p:spPr>
        <p:txBody>
          <a:bodyPr wrap="square">
            <a:spAutoFit/>
          </a:bodyPr>
          <a:lstStyle/>
          <a:p>
            <a:r>
              <a:rPr lang="en-AU" b="1" dirty="0" smtClean="0"/>
              <a:t>Presented are the parameters of a NORMAL FBE.</a:t>
            </a:r>
          </a:p>
          <a:p>
            <a:endParaRPr lang="en-AU" dirty="0" smtClean="0"/>
          </a:p>
          <a:p>
            <a:r>
              <a:rPr lang="en-AU" b="1" dirty="0" smtClean="0"/>
              <a:t>HB, RBC, MCV </a:t>
            </a:r>
            <a:r>
              <a:rPr lang="en-AU" dirty="0" smtClean="0"/>
              <a:t>and </a:t>
            </a:r>
            <a:r>
              <a:rPr lang="en-AU" b="1" dirty="0" smtClean="0"/>
              <a:t>RDW</a:t>
            </a:r>
            <a:r>
              <a:rPr lang="en-AU" dirty="0" smtClean="0"/>
              <a:t> are measured directly on the analyser.</a:t>
            </a:r>
          </a:p>
          <a:p>
            <a:endParaRPr lang="en-AU" dirty="0"/>
          </a:p>
          <a:p>
            <a:r>
              <a:rPr lang="en-AU" dirty="0" smtClean="0"/>
              <a:t>The </a:t>
            </a:r>
            <a:r>
              <a:rPr lang="en-AU" b="1" dirty="0" smtClean="0"/>
              <a:t>HCT</a:t>
            </a:r>
            <a:r>
              <a:rPr lang="en-AU" dirty="0" smtClean="0"/>
              <a:t> is calculated from RBC x MCV / 1000.</a:t>
            </a:r>
          </a:p>
          <a:p>
            <a:endParaRPr lang="en-AU" dirty="0" smtClean="0"/>
          </a:p>
          <a:p>
            <a:r>
              <a:rPr lang="en-AU" dirty="0" smtClean="0"/>
              <a:t>The </a:t>
            </a:r>
            <a:r>
              <a:rPr lang="en-AU" b="1" dirty="0" smtClean="0"/>
              <a:t>MCH</a:t>
            </a:r>
            <a:r>
              <a:rPr lang="en-AU" dirty="0" smtClean="0"/>
              <a:t> is calculated from HB / RBC.</a:t>
            </a:r>
          </a:p>
          <a:p>
            <a:endParaRPr lang="en-AU" dirty="0" smtClean="0"/>
          </a:p>
          <a:p>
            <a:r>
              <a:rPr lang="en-AU" dirty="0" smtClean="0"/>
              <a:t>The </a:t>
            </a:r>
            <a:r>
              <a:rPr lang="en-AU" b="1" dirty="0" smtClean="0"/>
              <a:t>MCHC</a:t>
            </a:r>
            <a:r>
              <a:rPr lang="en-AU" dirty="0" smtClean="0"/>
              <a:t> calculation is expressed in a number of ways</a:t>
            </a:r>
          </a:p>
          <a:p>
            <a:r>
              <a:rPr lang="en-AU" dirty="0" smtClean="0"/>
              <a:t>a) HB / ( RBC x MCV ) x 1000</a:t>
            </a:r>
          </a:p>
          <a:p>
            <a:r>
              <a:rPr lang="en-AU" dirty="0" smtClean="0"/>
              <a:t>b) HB / ( HCT ) </a:t>
            </a:r>
          </a:p>
          <a:p>
            <a:r>
              <a:rPr lang="en-AU" dirty="0" smtClean="0"/>
              <a:t>c) MCH / MCV x 1000</a:t>
            </a:r>
            <a:endParaRPr lang="en-AU" dirty="0"/>
          </a:p>
        </p:txBody>
      </p:sp>
      <p:pic>
        <p:nvPicPr>
          <p:cNvPr id="5" name="Picture 4"/>
          <p:cNvPicPr>
            <a:picLocks noChangeAspect="1"/>
          </p:cNvPicPr>
          <p:nvPr/>
        </p:nvPicPr>
        <p:blipFill>
          <a:blip r:embed="rId2"/>
          <a:stretch>
            <a:fillRect/>
          </a:stretch>
        </p:blipFill>
        <p:spPr>
          <a:xfrm>
            <a:off x="778042" y="490537"/>
            <a:ext cx="3381375" cy="2219325"/>
          </a:xfrm>
          <a:prstGeom prst="rect">
            <a:avLst/>
          </a:prstGeom>
        </p:spPr>
      </p:pic>
    </p:spTree>
    <p:extLst>
      <p:ext uri="{BB962C8B-B14F-4D97-AF65-F5344CB8AC3E}">
        <p14:creationId xmlns:p14="http://schemas.microsoft.com/office/powerpoint/2010/main" val="362976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6989" y="2992995"/>
            <a:ext cx="6280484" cy="3416320"/>
          </a:xfrm>
          <a:prstGeom prst="rect">
            <a:avLst/>
          </a:prstGeom>
        </p:spPr>
        <p:txBody>
          <a:bodyPr wrap="square">
            <a:spAutoFit/>
          </a:bodyPr>
          <a:lstStyle/>
          <a:p>
            <a:r>
              <a:rPr lang="en-AU" b="1" dirty="0" smtClean="0"/>
              <a:t>A common complication of FBE collections in the hospital setting is dilution from a </a:t>
            </a:r>
            <a:r>
              <a:rPr lang="en-AU" b="1" dirty="0" err="1" smtClean="0"/>
              <a:t>normotonic</a:t>
            </a:r>
            <a:r>
              <a:rPr lang="en-AU" b="1" dirty="0" smtClean="0"/>
              <a:t> drip line.</a:t>
            </a:r>
          </a:p>
          <a:p>
            <a:endParaRPr lang="en-AU" b="1" dirty="0"/>
          </a:p>
          <a:p>
            <a:r>
              <a:rPr lang="en-AU" b="1" dirty="0" smtClean="0"/>
              <a:t>Assuming the patient is relatively stable and the WBC and PLT counts are not fluctuating you would see a reduction in </a:t>
            </a:r>
            <a:r>
              <a:rPr lang="en-AU" b="1" dirty="0" smtClean="0">
                <a:solidFill>
                  <a:srgbClr val="00B0F0"/>
                </a:solidFill>
              </a:rPr>
              <a:t>some </a:t>
            </a:r>
            <a:r>
              <a:rPr lang="en-AU" b="1" dirty="0" smtClean="0"/>
              <a:t>of the measured and calculated parameters.</a:t>
            </a:r>
          </a:p>
          <a:p>
            <a:endParaRPr lang="en-AU" b="1" dirty="0"/>
          </a:p>
          <a:p>
            <a:r>
              <a:rPr lang="en-AU" b="1" dirty="0" smtClean="0"/>
              <a:t>The cell size (MCV), ratio of red cell content (MCH), cellular concentration (MCHC) and cellular spread (RDW) remain unchanged. </a:t>
            </a:r>
            <a:endParaRPr lang="en-AU" b="1" dirty="0" smtClean="0"/>
          </a:p>
          <a:p>
            <a:endParaRPr lang="en-AU" b="1" dirty="0"/>
          </a:p>
          <a:p>
            <a:endParaRPr lang="en-AU" dirty="0"/>
          </a:p>
        </p:txBody>
      </p:sp>
      <p:pic>
        <p:nvPicPr>
          <p:cNvPr id="3" name="Picture 2"/>
          <p:cNvPicPr>
            <a:picLocks noChangeAspect="1"/>
          </p:cNvPicPr>
          <p:nvPr/>
        </p:nvPicPr>
        <p:blipFill>
          <a:blip r:embed="rId2"/>
          <a:stretch>
            <a:fillRect/>
          </a:stretch>
        </p:blipFill>
        <p:spPr>
          <a:xfrm>
            <a:off x="587793" y="517358"/>
            <a:ext cx="4391025" cy="2133600"/>
          </a:xfrm>
          <a:prstGeom prst="rect">
            <a:avLst/>
          </a:prstGeom>
        </p:spPr>
      </p:pic>
    </p:spTree>
    <p:extLst>
      <p:ext uri="{BB962C8B-B14F-4D97-AF65-F5344CB8AC3E}">
        <p14:creationId xmlns:p14="http://schemas.microsoft.com/office/powerpoint/2010/main" val="166315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6989" y="2992995"/>
            <a:ext cx="6280484" cy="3693319"/>
          </a:xfrm>
          <a:prstGeom prst="rect">
            <a:avLst/>
          </a:prstGeom>
        </p:spPr>
        <p:txBody>
          <a:bodyPr wrap="square">
            <a:spAutoFit/>
          </a:bodyPr>
          <a:lstStyle/>
          <a:p>
            <a:r>
              <a:rPr lang="en-AU" b="1" dirty="0" smtClean="0"/>
              <a:t>The reverse pattern is often seen in patients who present with dehydration. Check clinical details and notes such as abdominal pain, nausea or vomiting where patients often stop drinking fluids. </a:t>
            </a:r>
          </a:p>
          <a:p>
            <a:endParaRPr lang="en-AU" b="1" dirty="0"/>
          </a:p>
          <a:p>
            <a:r>
              <a:rPr lang="en-AU" b="1" dirty="0" smtClean="0"/>
              <a:t>Assuming the patient is relatively stable and the WBC and PLT counts are not fluctuating you would see an increase in </a:t>
            </a:r>
            <a:r>
              <a:rPr lang="en-AU" b="1" dirty="0" smtClean="0">
                <a:solidFill>
                  <a:srgbClr val="FF0000"/>
                </a:solidFill>
              </a:rPr>
              <a:t>some</a:t>
            </a:r>
            <a:r>
              <a:rPr lang="en-AU" b="1" dirty="0" smtClean="0">
                <a:solidFill>
                  <a:srgbClr val="00B0F0"/>
                </a:solidFill>
              </a:rPr>
              <a:t> </a:t>
            </a:r>
            <a:r>
              <a:rPr lang="en-AU" b="1" dirty="0" smtClean="0"/>
              <a:t>of the measured and calculated parameters.</a:t>
            </a:r>
          </a:p>
          <a:p>
            <a:endParaRPr lang="en-AU" b="1" dirty="0"/>
          </a:p>
          <a:p>
            <a:r>
              <a:rPr lang="en-AU" b="1" dirty="0" smtClean="0"/>
              <a:t>The cell size (MCV), ratio of red cell content (MCH), cellular concentration (MCHC) and cellular spread (RDW) remain unchanged. </a:t>
            </a:r>
            <a:endParaRPr lang="en-AU" b="1" dirty="0"/>
          </a:p>
          <a:p>
            <a:endParaRPr lang="en-AU" dirty="0"/>
          </a:p>
        </p:txBody>
      </p:sp>
      <p:pic>
        <p:nvPicPr>
          <p:cNvPr id="2" name="Picture 1"/>
          <p:cNvPicPr>
            <a:picLocks noChangeAspect="1"/>
          </p:cNvPicPr>
          <p:nvPr/>
        </p:nvPicPr>
        <p:blipFill>
          <a:blip r:embed="rId2"/>
          <a:stretch>
            <a:fillRect/>
          </a:stretch>
        </p:blipFill>
        <p:spPr>
          <a:xfrm>
            <a:off x="530642" y="539416"/>
            <a:ext cx="5419725" cy="2057400"/>
          </a:xfrm>
          <a:prstGeom prst="rect">
            <a:avLst/>
          </a:prstGeom>
        </p:spPr>
      </p:pic>
    </p:spTree>
    <p:extLst>
      <p:ext uri="{BB962C8B-B14F-4D97-AF65-F5344CB8AC3E}">
        <p14:creationId xmlns:p14="http://schemas.microsoft.com/office/powerpoint/2010/main" val="234495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905" y="2511732"/>
            <a:ext cx="6280484" cy="4247317"/>
          </a:xfrm>
          <a:prstGeom prst="rect">
            <a:avLst/>
          </a:prstGeom>
        </p:spPr>
        <p:txBody>
          <a:bodyPr wrap="square">
            <a:spAutoFit/>
          </a:bodyPr>
          <a:lstStyle/>
          <a:p>
            <a:r>
              <a:rPr lang="en-AU" b="1" dirty="0" smtClean="0"/>
              <a:t>The two most common causes of </a:t>
            </a:r>
            <a:r>
              <a:rPr lang="en-AU" b="1" dirty="0" err="1" smtClean="0"/>
              <a:t>macrocytosis</a:t>
            </a:r>
            <a:r>
              <a:rPr lang="en-AU" b="1" dirty="0" smtClean="0"/>
              <a:t> in the hospital setting a biological and </a:t>
            </a:r>
            <a:r>
              <a:rPr lang="en-AU" b="1" dirty="0" err="1" smtClean="0"/>
              <a:t>artefactual</a:t>
            </a:r>
            <a:r>
              <a:rPr lang="en-AU" b="1" dirty="0" smtClean="0"/>
              <a:t>.</a:t>
            </a:r>
          </a:p>
          <a:p>
            <a:endParaRPr lang="en-AU" b="1" dirty="0"/>
          </a:p>
          <a:p>
            <a:r>
              <a:rPr lang="en-AU" b="1" dirty="0" smtClean="0"/>
              <a:t>Biological can include medical condition such as liver disease or hypothyroidism or medications such as methotrexate. In this instance both the </a:t>
            </a:r>
            <a:r>
              <a:rPr lang="en-AU" b="1" dirty="0" smtClean="0">
                <a:solidFill>
                  <a:srgbClr val="FF0000"/>
                </a:solidFill>
              </a:rPr>
              <a:t>MCV</a:t>
            </a:r>
            <a:r>
              <a:rPr lang="en-AU" b="1" dirty="0" smtClean="0"/>
              <a:t> and </a:t>
            </a:r>
            <a:r>
              <a:rPr lang="en-AU" b="1" dirty="0" smtClean="0">
                <a:solidFill>
                  <a:srgbClr val="FF0000"/>
                </a:solidFill>
              </a:rPr>
              <a:t>MCH </a:t>
            </a:r>
            <a:r>
              <a:rPr lang="en-AU" b="1" dirty="0" smtClean="0"/>
              <a:t>should increase by a similar percentage while the MCHC remains constant.</a:t>
            </a:r>
          </a:p>
          <a:p>
            <a:endParaRPr lang="en-AU" b="1" dirty="0"/>
          </a:p>
          <a:p>
            <a:r>
              <a:rPr lang="en-AU" b="1" dirty="0" smtClean="0"/>
              <a:t>The most common </a:t>
            </a:r>
            <a:r>
              <a:rPr lang="en-AU" b="1" dirty="0" err="1" smtClean="0"/>
              <a:t>artefactual</a:t>
            </a:r>
            <a:r>
              <a:rPr lang="en-AU" b="1" dirty="0" smtClean="0"/>
              <a:t> </a:t>
            </a:r>
            <a:r>
              <a:rPr lang="en-AU" b="1" dirty="0" err="1" smtClean="0"/>
              <a:t>macrocytosis</a:t>
            </a:r>
            <a:r>
              <a:rPr lang="en-AU" b="1" dirty="0" smtClean="0"/>
              <a:t> in the laboratory is secondary to hypertonic drip fluid </a:t>
            </a:r>
            <a:r>
              <a:rPr lang="en-AU" b="1" dirty="0" err="1" smtClean="0"/>
              <a:t>eg</a:t>
            </a:r>
            <a:r>
              <a:rPr lang="en-AU" b="1" dirty="0" smtClean="0"/>
              <a:t> glucose drip. </a:t>
            </a:r>
            <a:r>
              <a:rPr lang="en-AU" b="1" dirty="0"/>
              <a:t>In this instance </a:t>
            </a:r>
            <a:r>
              <a:rPr lang="en-AU" b="1" dirty="0" smtClean="0"/>
              <a:t>the </a:t>
            </a:r>
            <a:r>
              <a:rPr lang="en-AU" b="1" dirty="0">
                <a:solidFill>
                  <a:srgbClr val="FF0000"/>
                </a:solidFill>
              </a:rPr>
              <a:t>MCV</a:t>
            </a:r>
            <a:r>
              <a:rPr lang="en-AU" b="1" dirty="0"/>
              <a:t> </a:t>
            </a:r>
            <a:r>
              <a:rPr lang="en-AU" b="1" dirty="0" smtClean="0"/>
              <a:t>will increase, the MCH will remain constant and the </a:t>
            </a:r>
            <a:r>
              <a:rPr lang="en-AU" b="1" dirty="0" smtClean="0">
                <a:solidFill>
                  <a:srgbClr val="00B0F0"/>
                </a:solidFill>
              </a:rPr>
              <a:t>MCHC</a:t>
            </a:r>
            <a:r>
              <a:rPr lang="en-AU" b="1" dirty="0" smtClean="0"/>
              <a:t> falls directly proportionately to the MCV shift. </a:t>
            </a:r>
            <a:endParaRPr lang="en-AU" b="1" dirty="0"/>
          </a:p>
          <a:p>
            <a:endParaRPr lang="en-AU" b="1" dirty="0"/>
          </a:p>
          <a:p>
            <a:r>
              <a:rPr lang="en-AU" b="1" dirty="0" smtClean="0"/>
              <a:t>As a rough guide, a 1fL change in MCV will move the MCHC by 3 g/L in the opposite direction</a:t>
            </a:r>
            <a:endParaRPr lang="en-AU" b="1" dirty="0"/>
          </a:p>
        </p:txBody>
      </p:sp>
      <p:pic>
        <p:nvPicPr>
          <p:cNvPr id="3" name="Picture 2"/>
          <p:cNvPicPr>
            <a:picLocks noChangeAspect="1"/>
          </p:cNvPicPr>
          <p:nvPr/>
        </p:nvPicPr>
        <p:blipFill>
          <a:blip r:embed="rId2"/>
          <a:stretch>
            <a:fillRect/>
          </a:stretch>
        </p:blipFill>
        <p:spPr>
          <a:xfrm>
            <a:off x="537159" y="385261"/>
            <a:ext cx="5438775" cy="2028825"/>
          </a:xfrm>
          <a:prstGeom prst="rect">
            <a:avLst/>
          </a:prstGeom>
        </p:spPr>
      </p:pic>
    </p:spTree>
    <p:extLst>
      <p:ext uri="{BB962C8B-B14F-4D97-AF65-F5344CB8AC3E}">
        <p14:creationId xmlns:p14="http://schemas.microsoft.com/office/powerpoint/2010/main" val="331362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905" y="2520896"/>
            <a:ext cx="6280484" cy="4247317"/>
          </a:xfrm>
          <a:prstGeom prst="rect">
            <a:avLst/>
          </a:prstGeom>
        </p:spPr>
        <p:txBody>
          <a:bodyPr wrap="square">
            <a:spAutoFit/>
          </a:bodyPr>
          <a:lstStyle/>
          <a:p>
            <a:r>
              <a:rPr lang="en-AU" b="1" dirty="0" smtClean="0"/>
              <a:t>The common causes of high MCHC are</a:t>
            </a:r>
          </a:p>
          <a:p>
            <a:pPr marL="285750" indent="-285750">
              <a:buFont typeface="Arial" panose="020B0604020202020204" pitchFamily="34" charset="0"/>
              <a:buChar char="•"/>
            </a:pPr>
            <a:r>
              <a:rPr lang="en-AU" b="1" dirty="0" smtClean="0"/>
              <a:t>In-vitro haemolysis</a:t>
            </a:r>
          </a:p>
          <a:p>
            <a:pPr marL="285750" indent="-285750">
              <a:buFont typeface="Arial" panose="020B0604020202020204" pitchFamily="34" charset="0"/>
              <a:buChar char="•"/>
            </a:pPr>
            <a:r>
              <a:rPr lang="en-AU" b="1" dirty="0" smtClean="0"/>
              <a:t>Cold Agglutinin</a:t>
            </a:r>
          </a:p>
          <a:p>
            <a:pPr marL="285750" indent="-285750">
              <a:buFont typeface="Arial" panose="020B0604020202020204" pitchFamily="34" charset="0"/>
              <a:buChar char="•"/>
            </a:pPr>
            <a:r>
              <a:rPr lang="en-AU" b="1" dirty="0" smtClean="0"/>
              <a:t>Hereditary spherocytosis</a:t>
            </a:r>
            <a:endParaRPr lang="en-AU" b="1" u="sng" dirty="0" smtClean="0"/>
          </a:p>
          <a:p>
            <a:pPr marL="285750" indent="-285750">
              <a:buFont typeface="Arial" panose="020B0604020202020204" pitchFamily="34" charset="0"/>
              <a:buChar char="•"/>
            </a:pPr>
            <a:r>
              <a:rPr lang="en-AU" b="1" dirty="0" smtClean="0"/>
              <a:t>Lipaemia</a:t>
            </a:r>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r>
              <a:rPr lang="en-AU" b="1" dirty="0" smtClean="0"/>
              <a:t>The most common cause of </a:t>
            </a:r>
            <a:r>
              <a:rPr lang="en-AU" b="1" dirty="0" err="1" smtClean="0"/>
              <a:t>lipaemia</a:t>
            </a:r>
            <a:r>
              <a:rPr lang="en-AU" b="1" dirty="0" smtClean="0"/>
              <a:t> in the hospital setting is TPN or TPN from the drip line.</a:t>
            </a:r>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r>
              <a:rPr lang="en-AU" b="1" dirty="0" smtClean="0"/>
              <a:t>TPN is viscous and sticky and has an approximate “HB” of 300 g/L</a:t>
            </a:r>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r>
              <a:rPr lang="en-AU" b="1" dirty="0" smtClean="0"/>
              <a:t>TPN alone will increase the measured </a:t>
            </a:r>
            <a:r>
              <a:rPr lang="en-AU" b="1" dirty="0" smtClean="0">
                <a:solidFill>
                  <a:srgbClr val="FF0000"/>
                </a:solidFill>
              </a:rPr>
              <a:t>HB</a:t>
            </a:r>
            <a:r>
              <a:rPr lang="en-AU" b="1" dirty="0" smtClean="0"/>
              <a:t> and calculated </a:t>
            </a:r>
            <a:r>
              <a:rPr lang="en-AU" b="1" dirty="0" smtClean="0">
                <a:solidFill>
                  <a:srgbClr val="FF0000"/>
                </a:solidFill>
              </a:rPr>
              <a:t>MCH</a:t>
            </a:r>
            <a:r>
              <a:rPr lang="en-AU" b="1" dirty="0" smtClean="0"/>
              <a:t> and </a:t>
            </a:r>
            <a:r>
              <a:rPr lang="en-AU" b="1" dirty="0" smtClean="0">
                <a:solidFill>
                  <a:srgbClr val="FF0000"/>
                </a:solidFill>
              </a:rPr>
              <a:t>MCHC</a:t>
            </a:r>
          </a:p>
          <a:p>
            <a:endParaRPr lang="en-AU" b="1" dirty="0"/>
          </a:p>
        </p:txBody>
      </p:sp>
      <p:pic>
        <p:nvPicPr>
          <p:cNvPr id="2" name="Picture 1"/>
          <p:cNvPicPr>
            <a:picLocks noChangeAspect="1"/>
          </p:cNvPicPr>
          <p:nvPr/>
        </p:nvPicPr>
        <p:blipFill>
          <a:blip r:embed="rId2"/>
          <a:stretch>
            <a:fillRect/>
          </a:stretch>
        </p:blipFill>
        <p:spPr>
          <a:xfrm>
            <a:off x="433638" y="368607"/>
            <a:ext cx="4362450" cy="2143125"/>
          </a:xfrm>
          <a:prstGeom prst="rect">
            <a:avLst/>
          </a:prstGeom>
        </p:spPr>
      </p:pic>
    </p:spTree>
    <p:extLst>
      <p:ext uri="{BB962C8B-B14F-4D97-AF65-F5344CB8AC3E}">
        <p14:creationId xmlns:p14="http://schemas.microsoft.com/office/powerpoint/2010/main" val="390983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905" y="2520896"/>
            <a:ext cx="6280484" cy="3970318"/>
          </a:xfrm>
          <a:prstGeom prst="rect">
            <a:avLst/>
          </a:prstGeom>
        </p:spPr>
        <p:txBody>
          <a:bodyPr wrap="square">
            <a:spAutoFit/>
          </a:bodyPr>
          <a:lstStyle/>
          <a:p>
            <a:r>
              <a:rPr lang="en-AU" b="1" dirty="0" smtClean="0"/>
              <a:t>The added complication of TPN is that TPN contamination of the FBE sample is often associated with a high glucose level. </a:t>
            </a:r>
            <a:endParaRPr lang="en-AU" b="1" dirty="0"/>
          </a:p>
          <a:p>
            <a:endParaRPr lang="en-AU" b="1" dirty="0" smtClean="0">
              <a:solidFill>
                <a:srgbClr val="FF0000"/>
              </a:solidFill>
            </a:endParaRPr>
          </a:p>
          <a:p>
            <a:r>
              <a:rPr lang="en-AU" b="1" dirty="0" smtClean="0"/>
              <a:t>The </a:t>
            </a:r>
            <a:r>
              <a:rPr lang="en-AU" b="1" dirty="0" smtClean="0">
                <a:solidFill>
                  <a:srgbClr val="FF0000"/>
                </a:solidFill>
              </a:rPr>
              <a:t>TPN </a:t>
            </a:r>
            <a:r>
              <a:rPr lang="en-AU" b="1" dirty="0" smtClean="0"/>
              <a:t>gives a </a:t>
            </a:r>
            <a:r>
              <a:rPr lang="en-AU" b="1" dirty="0" smtClean="0">
                <a:solidFill>
                  <a:srgbClr val="FF0000"/>
                </a:solidFill>
              </a:rPr>
              <a:t>false high HB</a:t>
            </a:r>
            <a:r>
              <a:rPr lang="en-AU" b="1" dirty="0" smtClean="0"/>
              <a:t>. </a:t>
            </a:r>
          </a:p>
          <a:p>
            <a:endParaRPr lang="en-AU" b="1" dirty="0"/>
          </a:p>
          <a:p>
            <a:r>
              <a:rPr lang="en-AU" b="1" dirty="0" smtClean="0"/>
              <a:t>The </a:t>
            </a:r>
            <a:r>
              <a:rPr lang="en-AU" b="1" dirty="0" smtClean="0">
                <a:solidFill>
                  <a:srgbClr val="FF0000"/>
                </a:solidFill>
              </a:rPr>
              <a:t>high glucose </a:t>
            </a:r>
            <a:r>
              <a:rPr lang="en-AU" b="1" dirty="0" smtClean="0"/>
              <a:t>level, just as in diabetic ketoacidosis, can give a </a:t>
            </a:r>
            <a:r>
              <a:rPr lang="en-AU" b="1" dirty="0" smtClean="0">
                <a:solidFill>
                  <a:srgbClr val="FF0000"/>
                </a:solidFill>
              </a:rPr>
              <a:t>false high MCV </a:t>
            </a:r>
            <a:r>
              <a:rPr lang="en-AU" b="1" dirty="0" smtClean="0"/>
              <a:t>to further complicate the picture.</a:t>
            </a:r>
          </a:p>
          <a:p>
            <a:endParaRPr lang="en-AU" b="1" dirty="0"/>
          </a:p>
          <a:p>
            <a:r>
              <a:rPr lang="en-AU" b="1" dirty="0" smtClean="0"/>
              <a:t>The dilution of the RBC and false high MCH are still evident but the HB dilution is hidden by the lipid interference. </a:t>
            </a:r>
          </a:p>
          <a:p>
            <a:endParaRPr lang="en-AU" b="1" dirty="0"/>
          </a:p>
          <a:p>
            <a:r>
              <a:rPr lang="en-AU" b="1" dirty="0" smtClean="0"/>
              <a:t>The false high MCV from the glucose can minimise or even mask the interference in MCHC from the false high HB</a:t>
            </a:r>
          </a:p>
          <a:p>
            <a:endParaRPr lang="en-AU" b="1" dirty="0"/>
          </a:p>
        </p:txBody>
      </p:sp>
      <p:pic>
        <p:nvPicPr>
          <p:cNvPr id="6" name="Picture 5"/>
          <p:cNvPicPr>
            <a:picLocks noChangeAspect="1"/>
          </p:cNvPicPr>
          <p:nvPr/>
        </p:nvPicPr>
        <p:blipFill>
          <a:blip r:embed="rId2"/>
          <a:stretch>
            <a:fillRect/>
          </a:stretch>
        </p:blipFill>
        <p:spPr>
          <a:xfrm>
            <a:off x="404812" y="359444"/>
            <a:ext cx="6505575" cy="2000250"/>
          </a:xfrm>
          <a:prstGeom prst="rect">
            <a:avLst/>
          </a:prstGeom>
        </p:spPr>
      </p:pic>
    </p:spTree>
    <p:extLst>
      <p:ext uri="{BB962C8B-B14F-4D97-AF65-F5344CB8AC3E}">
        <p14:creationId xmlns:p14="http://schemas.microsoft.com/office/powerpoint/2010/main" val="3723841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904" y="2520896"/>
            <a:ext cx="7515225" cy="4247317"/>
          </a:xfrm>
          <a:prstGeom prst="rect">
            <a:avLst/>
          </a:prstGeom>
        </p:spPr>
        <p:txBody>
          <a:bodyPr wrap="square">
            <a:spAutoFit/>
          </a:bodyPr>
          <a:lstStyle/>
          <a:p>
            <a:r>
              <a:rPr lang="en-AU" b="1" dirty="0" smtClean="0"/>
              <a:t>The next most common cause of sampling error is syringe collection with settling. This often occurs in the emergency department as the same puncture point is used to sample bloods and then insert an access point. </a:t>
            </a:r>
          </a:p>
          <a:p>
            <a:endParaRPr lang="en-AU" b="1" dirty="0"/>
          </a:p>
          <a:p>
            <a:r>
              <a:rPr lang="en-AU" b="1" dirty="0" smtClean="0"/>
              <a:t>In this instance the syringe of blood settles on it’s side with red cells on the bottom and the buffy coat of WBC and PLT on top.</a:t>
            </a:r>
          </a:p>
          <a:p>
            <a:endParaRPr lang="en-AU" b="1" dirty="0"/>
          </a:p>
          <a:p>
            <a:r>
              <a:rPr lang="en-AU" b="1" dirty="0" smtClean="0"/>
              <a:t>When the syring</a:t>
            </a:r>
            <a:r>
              <a:rPr lang="en-AU" b="1" dirty="0" smtClean="0"/>
              <a:t>e is picked up to fill the collection tube(s), the first tubes filled receive the </a:t>
            </a:r>
            <a:r>
              <a:rPr lang="en-AU" b="1" dirty="0" smtClean="0">
                <a:solidFill>
                  <a:srgbClr val="FF0000"/>
                </a:solidFill>
              </a:rPr>
              <a:t>most RBC </a:t>
            </a:r>
            <a:r>
              <a:rPr lang="en-AU" b="1" dirty="0" smtClean="0"/>
              <a:t>and the </a:t>
            </a:r>
            <a:r>
              <a:rPr lang="en-AU" b="1" dirty="0" smtClean="0">
                <a:solidFill>
                  <a:srgbClr val="00B0F0"/>
                </a:solidFill>
              </a:rPr>
              <a:t>least WBC and PLTS. </a:t>
            </a:r>
          </a:p>
          <a:p>
            <a:endParaRPr lang="en-AU" b="1" dirty="0">
              <a:solidFill>
                <a:srgbClr val="00B0F0"/>
              </a:solidFill>
            </a:endParaRPr>
          </a:p>
          <a:p>
            <a:r>
              <a:rPr lang="en-AU" b="1" dirty="0" smtClean="0"/>
              <a:t>The final tube(s) receive </a:t>
            </a:r>
            <a:r>
              <a:rPr lang="en-AU" b="1" dirty="0"/>
              <a:t>the </a:t>
            </a:r>
            <a:r>
              <a:rPr lang="en-AU" b="1" dirty="0" smtClean="0">
                <a:solidFill>
                  <a:srgbClr val="00B0F0"/>
                </a:solidFill>
              </a:rPr>
              <a:t>least RBC </a:t>
            </a:r>
            <a:r>
              <a:rPr lang="en-AU" b="1" dirty="0"/>
              <a:t>and </a:t>
            </a:r>
            <a:r>
              <a:rPr lang="en-AU" b="1" dirty="0" smtClean="0"/>
              <a:t>the most </a:t>
            </a:r>
            <a:r>
              <a:rPr lang="en-AU" b="1" dirty="0" smtClean="0">
                <a:solidFill>
                  <a:srgbClr val="FF0000"/>
                </a:solidFill>
              </a:rPr>
              <a:t>WBC </a:t>
            </a:r>
            <a:r>
              <a:rPr lang="en-AU" b="1" dirty="0">
                <a:solidFill>
                  <a:srgbClr val="FF0000"/>
                </a:solidFill>
              </a:rPr>
              <a:t>and PLTS. </a:t>
            </a:r>
            <a:endParaRPr lang="en-AU" b="1" dirty="0" smtClean="0">
              <a:solidFill>
                <a:srgbClr val="FF0000"/>
              </a:solidFill>
            </a:endParaRPr>
          </a:p>
          <a:p>
            <a:endParaRPr lang="en-AU" b="1" dirty="0">
              <a:solidFill>
                <a:srgbClr val="FF0000"/>
              </a:solidFill>
            </a:endParaRPr>
          </a:p>
          <a:p>
            <a:r>
              <a:rPr lang="en-AU" b="1" dirty="0" smtClean="0"/>
              <a:t>Considering our tube draw order has FBE a fair way down the list it is not surprising that we usually see </a:t>
            </a:r>
            <a:r>
              <a:rPr lang="en-AU" b="1" dirty="0" smtClean="0">
                <a:solidFill>
                  <a:srgbClr val="00B0F0"/>
                </a:solidFill>
              </a:rPr>
              <a:t>false low HB </a:t>
            </a:r>
            <a:r>
              <a:rPr lang="en-AU" b="1" dirty="0" smtClean="0"/>
              <a:t>rather than </a:t>
            </a:r>
            <a:r>
              <a:rPr lang="en-AU" b="1" dirty="0" smtClean="0">
                <a:solidFill>
                  <a:srgbClr val="FF0000"/>
                </a:solidFill>
              </a:rPr>
              <a:t>false high HB. </a:t>
            </a:r>
            <a:endParaRPr lang="en-AU" b="1" dirty="0" smtClean="0">
              <a:solidFill>
                <a:srgbClr val="FF0000"/>
              </a:solidFill>
            </a:endParaRPr>
          </a:p>
          <a:p>
            <a:endParaRPr lang="en-AU" b="1" dirty="0"/>
          </a:p>
        </p:txBody>
      </p:sp>
      <p:pic>
        <p:nvPicPr>
          <p:cNvPr id="3" name="Picture 2"/>
          <p:cNvPicPr>
            <a:picLocks noChangeAspect="1"/>
          </p:cNvPicPr>
          <p:nvPr/>
        </p:nvPicPr>
        <p:blipFill>
          <a:blip r:embed="rId2"/>
          <a:stretch>
            <a:fillRect/>
          </a:stretch>
        </p:blipFill>
        <p:spPr>
          <a:xfrm>
            <a:off x="344905" y="330617"/>
            <a:ext cx="7515225" cy="2009775"/>
          </a:xfrm>
          <a:prstGeom prst="rect">
            <a:avLst/>
          </a:prstGeom>
        </p:spPr>
      </p:pic>
    </p:spTree>
    <p:extLst>
      <p:ext uri="{BB962C8B-B14F-4D97-AF65-F5344CB8AC3E}">
        <p14:creationId xmlns:p14="http://schemas.microsoft.com/office/powerpoint/2010/main" val="4123715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654</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Alfred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Schischka, Steven</dc:creator>
  <cp:lastModifiedBy>Schischka, Steven</cp:lastModifiedBy>
  <cp:revision>9</cp:revision>
  <dcterms:created xsi:type="dcterms:W3CDTF">2019-03-04T03:28:19Z</dcterms:created>
  <dcterms:modified xsi:type="dcterms:W3CDTF">2019-03-04T04:55:55Z</dcterms:modified>
</cp:coreProperties>
</file>