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0153-5D5C-4A31-986A-9802D65EAB25}" type="datetimeFigureOut">
              <a:rPr lang="en-AU" smtClean="0"/>
              <a:t>20/11/2019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3337-93AB-4F1F-B646-08B44D8498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4561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0153-5D5C-4A31-986A-9802D65EAB25}" type="datetimeFigureOut">
              <a:rPr lang="en-AU" smtClean="0"/>
              <a:t>20/11/2019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3337-93AB-4F1F-B646-08B44D8498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269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0153-5D5C-4A31-986A-9802D65EAB25}" type="datetimeFigureOut">
              <a:rPr lang="en-AU" smtClean="0"/>
              <a:t>20/11/2019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3337-93AB-4F1F-B646-08B44D8498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059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0153-5D5C-4A31-986A-9802D65EAB25}" type="datetimeFigureOut">
              <a:rPr lang="en-AU" smtClean="0"/>
              <a:t>20/11/2019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3337-93AB-4F1F-B646-08B44D8498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0826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0153-5D5C-4A31-986A-9802D65EAB25}" type="datetimeFigureOut">
              <a:rPr lang="en-AU" smtClean="0"/>
              <a:t>20/11/2019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3337-93AB-4F1F-B646-08B44D8498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9148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0153-5D5C-4A31-986A-9802D65EAB25}" type="datetimeFigureOut">
              <a:rPr lang="en-AU" smtClean="0"/>
              <a:t>20/11/2019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3337-93AB-4F1F-B646-08B44D8498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71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0153-5D5C-4A31-986A-9802D65EAB25}" type="datetimeFigureOut">
              <a:rPr lang="en-AU" smtClean="0"/>
              <a:t>20/11/2019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3337-93AB-4F1F-B646-08B44D8498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3383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0153-5D5C-4A31-986A-9802D65EAB25}" type="datetimeFigureOut">
              <a:rPr lang="en-AU" smtClean="0"/>
              <a:t>20/11/2019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3337-93AB-4F1F-B646-08B44D8498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5290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0153-5D5C-4A31-986A-9802D65EAB25}" type="datetimeFigureOut">
              <a:rPr lang="en-AU" smtClean="0"/>
              <a:t>20/11/2019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3337-93AB-4F1F-B646-08B44D8498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3079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0153-5D5C-4A31-986A-9802D65EAB25}" type="datetimeFigureOut">
              <a:rPr lang="en-AU" smtClean="0"/>
              <a:t>20/11/2019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3337-93AB-4F1F-B646-08B44D8498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853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0153-5D5C-4A31-986A-9802D65EAB25}" type="datetimeFigureOut">
              <a:rPr lang="en-AU" smtClean="0"/>
              <a:t>20/11/2019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3337-93AB-4F1F-B646-08B44D8498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3883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40153-5D5C-4A31-986A-9802D65EAB25}" type="datetimeFigureOut">
              <a:rPr lang="en-AU" smtClean="0"/>
              <a:t>20/11/2019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53337-93AB-4F1F-B646-08B44D8498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783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10" y="80962"/>
            <a:ext cx="6181725" cy="669607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6962775" y="1358064"/>
            <a:ext cx="4756484" cy="45243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 smtClean="0"/>
              <a:t>This is two calibration curves for ATIII</a:t>
            </a:r>
          </a:p>
          <a:p>
            <a:r>
              <a:rPr lang="en-AU" dirty="0" smtClean="0"/>
              <a:t>The left is Stago Max and the right is Maxine.</a:t>
            </a:r>
          </a:p>
          <a:p>
            <a:endParaRPr lang="en-AU" dirty="0"/>
          </a:p>
          <a:p>
            <a:r>
              <a:rPr lang="en-AU" dirty="0" smtClean="0"/>
              <a:t>These are from July 2019.</a:t>
            </a:r>
          </a:p>
          <a:p>
            <a:r>
              <a:rPr lang="en-AU" dirty="0" smtClean="0"/>
              <a:t>Note:</a:t>
            </a:r>
          </a:p>
          <a:p>
            <a:r>
              <a:rPr lang="en-AU" dirty="0" smtClean="0"/>
              <a:t>The r</a:t>
            </a:r>
            <a:r>
              <a:rPr lang="en-AU" baseline="30000" dirty="0" smtClean="0"/>
              <a:t>2</a:t>
            </a:r>
            <a:r>
              <a:rPr lang="en-AU" dirty="0" smtClean="0"/>
              <a:t> are 1.000 and 0.998 respectively</a:t>
            </a:r>
          </a:p>
          <a:p>
            <a:r>
              <a:rPr lang="en-AU" dirty="0" smtClean="0"/>
              <a:t>Stago Max      OD range 2.106 to 0.341</a:t>
            </a:r>
          </a:p>
          <a:p>
            <a:r>
              <a:rPr lang="en-AU" dirty="0" smtClean="0"/>
              <a:t>Stago Maxine OD range 2.077 to 0.283</a:t>
            </a:r>
          </a:p>
          <a:p>
            <a:endParaRPr lang="en-AU" dirty="0"/>
          </a:p>
          <a:p>
            <a:r>
              <a:rPr lang="en-AU" dirty="0" smtClean="0"/>
              <a:t>The predicted calibration levels (</a:t>
            </a:r>
            <a:r>
              <a:rPr lang="en-AU" dirty="0" err="1" smtClean="0"/>
              <a:t>Concent</a:t>
            </a:r>
            <a:r>
              <a:rPr lang="en-AU" dirty="0" smtClean="0"/>
              <a:t>) and the calculated levels (Interpol) are quite close.</a:t>
            </a:r>
          </a:p>
          <a:p>
            <a:endParaRPr lang="en-AU" dirty="0"/>
          </a:p>
          <a:p>
            <a:r>
              <a:rPr lang="en-AU" dirty="0" smtClean="0"/>
              <a:t>These appear to be good calibration curves.</a:t>
            </a:r>
          </a:p>
          <a:p>
            <a:r>
              <a:rPr lang="en-AU" dirty="0" smtClean="0"/>
              <a:t>Max is slightly better than Maxine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33276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972300" y="71437"/>
            <a:ext cx="4756484" cy="67403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 smtClean="0"/>
              <a:t>This is two calibration curves for ATIII</a:t>
            </a:r>
          </a:p>
          <a:p>
            <a:r>
              <a:rPr lang="en-AU" dirty="0" smtClean="0"/>
              <a:t>The left is Stago Max and the right is Maxine.</a:t>
            </a:r>
          </a:p>
          <a:p>
            <a:endParaRPr lang="en-AU" dirty="0"/>
          </a:p>
          <a:p>
            <a:r>
              <a:rPr lang="en-AU" dirty="0" smtClean="0"/>
              <a:t>These are from Nov 2019 </a:t>
            </a:r>
            <a:r>
              <a:rPr lang="en-AU" dirty="0" smtClean="0">
                <a:solidFill>
                  <a:srgbClr val="0070C0"/>
                </a:solidFill>
              </a:rPr>
              <a:t>on a new batch of ATIII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The r</a:t>
            </a:r>
            <a:r>
              <a:rPr lang="en-AU" baseline="30000" dirty="0" smtClean="0"/>
              <a:t>2</a:t>
            </a:r>
            <a:r>
              <a:rPr lang="en-AU" dirty="0" smtClean="0"/>
              <a:t> are 0.999 and 0.985 respectively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Stago Max      OD range 1.766 to 0.099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Stago Maxine OD range 2.024 to 0.216</a:t>
            </a:r>
          </a:p>
          <a:p>
            <a:endParaRPr lang="en-AU" dirty="0"/>
          </a:p>
          <a:p>
            <a:r>
              <a:rPr lang="en-AU" dirty="0" smtClean="0"/>
              <a:t>The predicted calibration levels (</a:t>
            </a:r>
            <a:r>
              <a:rPr lang="en-AU" dirty="0" err="1" smtClean="0"/>
              <a:t>Concent</a:t>
            </a:r>
            <a:r>
              <a:rPr lang="en-AU" dirty="0" smtClean="0"/>
              <a:t>) and the calculated levels (Interpol) are quite close on Max.</a:t>
            </a:r>
          </a:p>
          <a:p>
            <a:endParaRPr lang="en-AU" dirty="0"/>
          </a:p>
          <a:p>
            <a:r>
              <a:rPr lang="en-AU" dirty="0" smtClean="0"/>
              <a:t>The predicted calibration levels (</a:t>
            </a:r>
            <a:r>
              <a:rPr lang="en-AU" dirty="0" err="1" smtClean="0"/>
              <a:t>Concent</a:t>
            </a:r>
            <a:r>
              <a:rPr lang="en-AU" dirty="0" smtClean="0"/>
              <a:t>) and the calculated levels (Interpol) are not close on Maxine.</a:t>
            </a:r>
          </a:p>
          <a:p>
            <a:endParaRPr lang="en-AU" dirty="0" smtClean="0"/>
          </a:p>
          <a:p>
            <a:r>
              <a:rPr lang="en-AU" dirty="0" smtClean="0"/>
              <a:t>The calibration “worked” on Max but then didn’t on Maxine. This is highly unusual. </a:t>
            </a:r>
          </a:p>
          <a:p>
            <a:endParaRPr lang="en-AU" dirty="0"/>
          </a:p>
          <a:p>
            <a:r>
              <a:rPr lang="en-AU" dirty="0" smtClean="0"/>
              <a:t>Further review shows a significant difference in OD ranges between Max and Maxine today.</a:t>
            </a:r>
            <a:endParaRPr lang="en-AU" dirty="0"/>
          </a:p>
          <a:p>
            <a:endParaRPr lang="en-AU" dirty="0" smtClean="0"/>
          </a:p>
          <a:p>
            <a:r>
              <a:rPr lang="en-AU" dirty="0" smtClean="0"/>
              <a:t>There is also a significant change in OD’s from the previous batch – this is unusual.</a:t>
            </a:r>
            <a:endParaRPr lang="en-AU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62" y="204787"/>
            <a:ext cx="6181725" cy="658177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735740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67425" y="71437"/>
            <a:ext cx="6124575" cy="67403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 smtClean="0"/>
              <a:t>This is two calibration curves for ATIII</a:t>
            </a:r>
          </a:p>
          <a:p>
            <a:r>
              <a:rPr lang="en-AU" dirty="0" smtClean="0"/>
              <a:t>The left is Stago Max and the right is Maxine.</a:t>
            </a:r>
          </a:p>
          <a:p>
            <a:endParaRPr lang="en-AU" dirty="0"/>
          </a:p>
          <a:p>
            <a:r>
              <a:rPr lang="en-AU" dirty="0" smtClean="0"/>
              <a:t>These are from Nov 2019 </a:t>
            </a:r>
            <a:r>
              <a:rPr lang="en-AU" dirty="0" smtClean="0">
                <a:solidFill>
                  <a:srgbClr val="0070C0"/>
                </a:solidFill>
              </a:rPr>
              <a:t>from new batch of ATIII</a:t>
            </a:r>
          </a:p>
          <a:p>
            <a:r>
              <a:rPr lang="en-AU" dirty="0" smtClean="0">
                <a:solidFill>
                  <a:srgbClr val="0070C0"/>
                </a:solidFill>
              </a:rPr>
              <a:t>A new reagent set has been made up.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The r</a:t>
            </a:r>
            <a:r>
              <a:rPr lang="en-AU" baseline="30000" dirty="0" smtClean="0"/>
              <a:t>2</a:t>
            </a:r>
            <a:r>
              <a:rPr lang="en-AU" dirty="0" smtClean="0"/>
              <a:t> are 1.000 and 1.000 respectively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Stago Max      OD range 2.063 to 0.336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Stago Maxine OD range 2.137 to 0.289</a:t>
            </a:r>
          </a:p>
          <a:p>
            <a:endParaRPr lang="en-AU" dirty="0"/>
          </a:p>
          <a:p>
            <a:r>
              <a:rPr lang="en-AU" dirty="0" smtClean="0"/>
              <a:t>The predicted calibration levels (</a:t>
            </a:r>
            <a:r>
              <a:rPr lang="en-AU" dirty="0" err="1" smtClean="0"/>
              <a:t>Concent</a:t>
            </a:r>
            <a:r>
              <a:rPr lang="en-AU" dirty="0" smtClean="0"/>
              <a:t>) and the calculated levels (Interpol) are quite close on both analysers.</a:t>
            </a:r>
          </a:p>
          <a:p>
            <a:endParaRPr lang="en-AU" dirty="0"/>
          </a:p>
          <a:p>
            <a:r>
              <a:rPr lang="en-AU" dirty="0" smtClean="0"/>
              <a:t>The 0% OD’s have increased from 1.766 and 2.024 respectively.</a:t>
            </a:r>
          </a:p>
          <a:p>
            <a:r>
              <a:rPr lang="en-AU" dirty="0" smtClean="0"/>
              <a:t>The </a:t>
            </a:r>
            <a:r>
              <a:rPr lang="en-AU" dirty="0" smtClean="0"/>
              <a:t>135% OD’s have increased from 0.099 and 0.216 respectively.</a:t>
            </a:r>
          </a:p>
          <a:p>
            <a:endParaRPr lang="en-AU" dirty="0" smtClean="0"/>
          </a:p>
          <a:p>
            <a:r>
              <a:rPr lang="en-AU" dirty="0" smtClean="0">
                <a:solidFill>
                  <a:srgbClr val="00B050"/>
                </a:solidFill>
              </a:rPr>
              <a:t>This coincided </a:t>
            </a:r>
            <a:r>
              <a:rPr lang="en-AU" dirty="0">
                <a:solidFill>
                  <a:srgbClr val="00B050"/>
                </a:solidFill>
              </a:rPr>
              <a:t>with a new lot number of reagent.</a:t>
            </a:r>
          </a:p>
          <a:p>
            <a:pPr marL="342900" indent="-342900">
              <a:buAutoNum type="arabicParenR"/>
            </a:pPr>
            <a:r>
              <a:rPr lang="en-AU" dirty="0" smtClean="0"/>
              <a:t>Always </a:t>
            </a:r>
            <a:r>
              <a:rPr lang="en-AU" dirty="0" smtClean="0"/>
              <a:t>compare previous calibration times/OD’s for change.</a:t>
            </a:r>
          </a:p>
          <a:p>
            <a:pPr marL="342900" indent="-342900">
              <a:buFontTx/>
              <a:buAutoNum type="arabicParenR"/>
            </a:pPr>
            <a:r>
              <a:rPr lang="en-AU" dirty="0" smtClean="0"/>
              <a:t>Always be familiar with reconstitution </a:t>
            </a:r>
            <a:r>
              <a:rPr lang="en-AU" dirty="0" smtClean="0"/>
              <a:t>requirements - t</a:t>
            </a:r>
            <a:r>
              <a:rPr lang="en-AU" dirty="0" smtClean="0"/>
              <a:t>he </a:t>
            </a:r>
            <a:r>
              <a:rPr lang="en-AU" dirty="0"/>
              <a:t>first reagent set had only been reconstituted for 30 minutes. </a:t>
            </a:r>
            <a:endParaRPr lang="en-AU" dirty="0" smtClean="0"/>
          </a:p>
          <a:p>
            <a:pPr marL="342900" indent="-342900">
              <a:buFontTx/>
              <a:buAutoNum type="arabicParenR"/>
            </a:pPr>
            <a:r>
              <a:rPr lang="en-AU" dirty="0" smtClean="0"/>
              <a:t>The difference in OD’s between Max and Maxine (previous page) reflected the 2.5 hr delay in calibration between analysers and was a hint to what was going on – The reagent was reconstituting during the process.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877"/>
            <a:ext cx="5886450" cy="682942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979718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398</Words>
  <Application>Microsoft Office PowerPoint</Application>
  <PresentationFormat>Widescreen</PresentationFormat>
  <Paragraphs>48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Alfred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Schischka, Steven</dc:creator>
  <cp:lastModifiedBy>Schischka, Steven</cp:lastModifiedBy>
  <cp:revision>6</cp:revision>
  <dcterms:created xsi:type="dcterms:W3CDTF">2019-11-20T00:12:02Z</dcterms:created>
  <dcterms:modified xsi:type="dcterms:W3CDTF">2019-11-20T01:49:32Z</dcterms:modified>
</cp:coreProperties>
</file>