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7" r:id="rId14"/>
    <p:sldId id="273" r:id="rId15"/>
    <p:sldId id="277" r:id="rId16"/>
    <p:sldId id="268" r:id="rId17"/>
    <p:sldId id="269" r:id="rId18"/>
    <p:sldId id="270" r:id="rId19"/>
    <p:sldId id="271" r:id="rId20"/>
    <p:sldId id="272"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862338-E918-43C5-AA7D-F673E0537CD2}" type="datetimeFigureOut">
              <a:rPr lang="en-AU" smtClean="0"/>
              <a:t>6/01/2020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424884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862338-E918-43C5-AA7D-F673E0537CD2}" type="datetimeFigureOut">
              <a:rPr lang="en-AU" smtClean="0"/>
              <a:t>6/01/2020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126566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862338-E918-43C5-AA7D-F673E0537CD2}" type="datetimeFigureOut">
              <a:rPr lang="en-AU" smtClean="0"/>
              <a:t>6/01/2020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94796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862338-E918-43C5-AA7D-F673E0537CD2}" type="datetimeFigureOut">
              <a:rPr lang="en-AU" smtClean="0"/>
              <a:t>6/01/2020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112039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2338-E918-43C5-AA7D-F673E0537CD2}" type="datetimeFigureOut">
              <a:rPr lang="en-AU" smtClean="0"/>
              <a:t>6/01/2020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206809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862338-E918-43C5-AA7D-F673E0537CD2}" type="datetimeFigureOut">
              <a:rPr lang="en-AU" smtClean="0"/>
              <a:t>6/01/2020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4894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862338-E918-43C5-AA7D-F673E0537CD2}" type="datetimeFigureOut">
              <a:rPr lang="en-AU" smtClean="0"/>
              <a:t>6/01/2020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396043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862338-E918-43C5-AA7D-F673E0537CD2}" type="datetimeFigureOut">
              <a:rPr lang="en-AU" smtClean="0"/>
              <a:t>6/01/2020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163076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2338-E918-43C5-AA7D-F673E0537CD2}" type="datetimeFigureOut">
              <a:rPr lang="en-AU" smtClean="0"/>
              <a:t>6/01/2020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65522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2338-E918-43C5-AA7D-F673E0537CD2}" type="datetimeFigureOut">
              <a:rPr lang="en-AU" smtClean="0"/>
              <a:t>6/01/2020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315538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2338-E918-43C5-AA7D-F673E0537CD2}" type="datetimeFigureOut">
              <a:rPr lang="en-AU" smtClean="0"/>
              <a:t>6/01/2020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077FAE-8434-44C2-9001-686A85323604}" type="slidenum">
              <a:rPr lang="en-AU" smtClean="0"/>
              <a:t>‹#›</a:t>
            </a:fld>
            <a:endParaRPr lang="en-AU"/>
          </a:p>
        </p:txBody>
      </p:sp>
    </p:spTree>
    <p:extLst>
      <p:ext uri="{BB962C8B-B14F-4D97-AF65-F5344CB8AC3E}">
        <p14:creationId xmlns:p14="http://schemas.microsoft.com/office/powerpoint/2010/main" val="415109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2338-E918-43C5-AA7D-F673E0537CD2}" type="datetimeFigureOut">
              <a:rPr lang="en-AU" smtClean="0"/>
              <a:t>6/01/2020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77FAE-8434-44C2-9001-686A85323604}" type="slidenum">
              <a:rPr lang="en-AU" smtClean="0"/>
              <a:t>‹#›</a:t>
            </a:fld>
            <a:endParaRPr lang="en-AU"/>
          </a:p>
        </p:txBody>
      </p:sp>
    </p:spTree>
    <p:extLst>
      <p:ext uri="{BB962C8B-B14F-4D97-AF65-F5344CB8AC3E}">
        <p14:creationId xmlns:p14="http://schemas.microsoft.com/office/powerpoint/2010/main" val="153825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2547714"/>
          </a:xfrm>
          <a:ln>
            <a:solidFill>
              <a:schemeClr val="accent1"/>
            </a:solidFill>
          </a:ln>
        </p:spPr>
        <p:txBody>
          <a:bodyPr>
            <a:normAutofit/>
          </a:bodyPr>
          <a:lstStyle/>
          <a:p>
            <a:r>
              <a:rPr lang="en-AU" dirty="0" smtClean="0"/>
              <a:t>Morphology workflow </a:t>
            </a:r>
            <a:br>
              <a:rPr lang="en-AU" dirty="0" smtClean="0"/>
            </a:br>
            <a:r>
              <a:rPr lang="en-AU" dirty="0" smtClean="0"/>
              <a:t>and </a:t>
            </a:r>
            <a:br>
              <a:rPr lang="en-AU" dirty="0" smtClean="0"/>
            </a:br>
            <a:r>
              <a:rPr lang="en-AU" dirty="0" smtClean="0"/>
              <a:t>Overview</a:t>
            </a:r>
            <a:endParaRPr lang="en-AU" dirty="0"/>
          </a:p>
        </p:txBody>
      </p:sp>
      <p:sp>
        <p:nvSpPr>
          <p:cNvPr id="3" name="Subtitle 2"/>
          <p:cNvSpPr>
            <a:spLocks noGrp="1"/>
          </p:cNvSpPr>
          <p:nvPr>
            <p:ph type="subTitle" idx="1"/>
          </p:nvPr>
        </p:nvSpPr>
        <p:spPr>
          <a:ln>
            <a:solidFill>
              <a:schemeClr val="accent1"/>
            </a:solidFill>
          </a:ln>
        </p:spPr>
        <p:txBody>
          <a:bodyPr/>
          <a:lstStyle/>
          <a:p>
            <a:r>
              <a:rPr lang="en-AU" dirty="0" smtClean="0"/>
              <a:t>A guide to morphology </a:t>
            </a:r>
            <a:r>
              <a:rPr lang="en-AU" dirty="0" smtClean="0"/>
              <a:t>standardisation of workflow</a:t>
            </a:r>
            <a:endParaRPr lang="en-AU" dirty="0"/>
          </a:p>
        </p:txBody>
      </p:sp>
    </p:spTree>
    <p:extLst>
      <p:ext uri="{BB962C8B-B14F-4D97-AF65-F5344CB8AC3E}">
        <p14:creationId xmlns:p14="http://schemas.microsoft.com/office/powerpoint/2010/main" val="152282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Document viewing</a:t>
            </a:r>
            <a:endParaRPr lang="en-AU" dirty="0"/>
          </a:p>
        </p:txBody>
      </p:sp>
      <p:sp>
        <p:nvSpPr>
          <p:cNvPr id="4" name="TextBox 3"/>
          <p:cNvSpPr txBox="1"/>
          <p:nvPr/>
        </p:nvSpPr>
        <p:spPr>
          <a:xfrm>
            <a:off x="28931" y="6031243"/>
            <a:ext cx="9036496" cy="369332"/>
          </a:xfrm>
          <a:prstGeom prst="rect">
            <a:avLst/>
          </a:prstGeom>
          <a:noFill/>
          <a:ln>
            <a:solidFill>
              <a:schemeClr val="accent1"/>
            </a:solidFill>
          </a:ln>
        </p:spPr>
        <p:txBody>
          <a:bodyPr wrap="square" rtlCol="0">
            <a:spAutoFit/>
          </a:bodyPr>
          <a:lstStyle/>
          <a:p>
            <a:r>
              <a:rPr lang="en-AU" dirty="0" smtClean="0"/>
              <a:t>Will give you a quick view as to why the person is in hospital or what treatment they have had.</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339835" cy="41424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211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Summary – Transfusion.</a:t>
            </a:r>
            <a:endParaRPr lang="en-AU" dirty="0"/>
          </a:p>
        </p:txBody>
      </p:sp>
      <p:sp>
        <p:nvSpPr>
          <p:cNvPr id="4" name="TextBox 3"/>
          <p:cNvSpPr txBox="1"/>
          <p:nvPr/>
        </p:nvSpPr>
        <p:spPr>
          <a:xfrm>
            <a:off x="28931" y="5708077"/>
            <a:ext cx="9036496" cy="1200329"/>
          </a:xfrm>
          <a:prstGeom prst="rect">
            <a:avLst/>
          </a:prstGeom>
          <a:noFill/>
          <a:ln>
            <a:solidFill>
              <a:schemeClr val="accent1"/>
            </a:solidFill>
          </a:ln>
        </p:spPr>
        <p:txBody>
          <a:bodyPr wrap="square" rtlCol="0">
            <a:spAutoFit/>
          </a:bodyPr>
          <a:lstStyle/>
          <a:p>
            <a:r>
              <a:rPr lang="en-AU" dirty="0" smtClean="0"/>
              <a:t>Will give you a quick view as to what products the patient has received. </a:t>
            </a:r>
          </a:p>
          <a:p>
            <a:r>
              <a:rPr lang="en-AU" dirty="0" err="1" smtClean="0"/>
              <a:t>eg</a:t>
            </a:r>
            <a:r>
              <a:rPr lang="en-AU" dirty="0" smtClean="0"/>
              <a:t> Blood, Platelets, or Anti-A from IVIG causing </a:t>
            </a:r>
            <a:r>
              <a:rPr lang="en-AU" dirty="0" err="1" smtClean="0"/>
              <a:t>spherocytes</a:t>
            </a:r>
            <a:r>
              <a:rPr lang="en-AU" dirty="0" smtClean="0"/>
              <a:t>. </a:t>
            </a:r>
          </a:p>
          <a:p>
            <a:r>
              <a:rPr lang="en-AU" dirty="0" smtClean="0"/>
              <a:t>This will also help confirm aberrant HB’s where there is a quite recovery in HB with no transfusion.</a:t>
            </a:r>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4555033" cy="37674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230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35" y="116632"/>
            <a:ext cx="8229600" cy="706090"/>
          </a:xfrm>
        </p:spPr>
        <p:txBody>
          <a:bodyPr>
            <a:normAutofit fontScale="90000"/>
          </a:bodyPr>
          <a:lstStyle/>
          <a:p>
            <a:r>
              <a:rPr lang="en-AU" dirty="0" err="1" smtClean="0"/>
              <a:t>Remisol</a:t>
            </a:r>
            <a:r>
              <a:rPr lang="en-AU" dirty="0" smtClean="0"/>
              <a:t> Advance</a:t>
            </a:r>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 y="836712"/>
            <a:ext cx="9144000" cy="47273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83568" y="5805264"/>
            <a:ext cx="8280920" cy="923330"/>
          </a:xfrm>
          <a:prstGeom prst="rect">
            <a:avLst/>
          </a:prstGeom>
          <a:noFill/>
          <a:ln>
            <a:solidFill>
              <a:schemeClr val="accent1"/>
            </a:solidFill>
          </a:ln>
        </p:spPr>
        <p:txBody>
          <a:bodyPr wrap="square" rtlCol="0">
            <a:spAutoFit/>
          </a:bodyPr>
          <a:lstStyle/>
          <a:p>
            <a:r>
              <a:rPr lang="en-AU" dirty="0" smtClean="0"/>
              <a:t>Message list – Shows all the messages until a sample is archived.</a:t>
            </a:r>
          </a:p>
          <a:p>
            <a:r>
              <a:rPr lang="en-AU" dirty="0" smtClean="0"/>
              <a:t>Samples list – Shows tracking of blood films.</a:t>
            </a:r>
          </a:p>
          <a:p>
            <a:r>
              <a:rPr lang="en-AU" dirty="0" smtClean="0"/>
              <a:t>Request list – Shows location and completion indicator </a:t>
            </a:r>
            <a:r>
              <a:rPr lang="en-AU" dirty="0" err="1" smtClean="0"/>
              <a:t>ie</a:t>
            </a:r>
            <a:r>
              <a:rPr lang="en-AU" dirty="0" smtClean="0"/>
              <a:t> Green Pie</a:t>
            </a:r>
            <a:endParaRPr lang="en-AU" dirty="0"/>
          </a:p>
        </p:txBody>
      </p:sp>
    </p:spTree>
    <p:extLst>
      <p:ext uri="{BB962C8B-B14F-4D97-AF65-F5344CB8AC3E}">
        <p14:creationId xmlns:p14="http://schemas.microsoft.com/office/powerpoint/2010/main" val="126242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AU" dirty="0" err="1" smtClean="0"/>
              <a:t>Remisol</a:t>
            </a:r>
            <a:r>
              <a:rPr lang="en-AU" dirty="0" smtClean="0"/>
              <a:t> Advance</a:t>
            </a:r>
            <a:endParaRPr lang="en-A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4521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3" y="5151578"/>
            <a:ext cx="9108504" cy="1477328"/>
          </a:xfrm>
          <a:prstGeom prst="rect">
            <a:avLst/>
          </a:prstGeom>
          <a:noFill/>
          <a:ln>
            <a:solidFill>
              <a:schemeClr val="accent1"/>
            </a:solidFill>
          </a:ln>
        </p:spPr>
        <p:txBody>
          <a:bodyPr wrap="square" rtlCol="0">
            <a:spAutoFit/>
          </a:bodyPr>
          <a:lstStyle/>
          <a:p>
            <a:r>
              <a:rPr lang="en-AU" dirty="0" smtClean="0"/>
              <a:t>From this screen I can see 4 areas to “follow-up”  - Sort message tab by “message”.</a:t>
            </a:r>
          </a:p>
          <a:p>
            <a:pPr marL="285750" indent="-285750">
              <a:buFont typeface="Arial" panose="020B0604020202020204" pitchFamily="34" charset="0"/>
              <a:buChar char="•"/>
            </a:pPr>
            <a:r>
              <a:rPr lang="en-AU" dirty="0" smtClean="0"/>
              <a:t>Abnormal telephoned results which aren’t finished </a:t>
            </a:r>
            <a:r>
              <a:rPr lang="en-AU" dirty="0" smtClean="0"/>
              <a:t>or </a:t>
            </a:r>
            <a:r>
              <a:rPr lang="en-AU" dirty="0" smtClean="0"/>
              <a:t>archived yet – watch </a:t>
            </a:r>
            <a:r>
              <a:rPr lang="en-AU" dirty="0" smtClean="0"/>
              <a:t>their </a:t>
            </a:r>
            <a:r>
              <a:rPr lang="en-AU" dirty="0" smtClean="0"/>
              <a:t>timestamp. </a:t>
            </a:r>
          </a:p>
          <a:p>
            <a:pPr marL="285750" indent="-285750">
              <a:buFont typeface="Arial" panose="020B0604020202020204" pitchFamily="34" charset="0"/>
              <a:buChar char="•"/>
            </a:pPr>
            <a:r>
              <a:rPr lang="en-AU" dirty="0" smtClean="0"/>
              <a:t>1 blood film out of sync – 1 film from the 22</a:t>
            </a:r>
            <a:r>
              <a:rPr lang="en-AU" baseline="30000" dirty="0" smtClean="0"/>
              <a:t>nd.</a:t>
            </a:r>
            <a:endParaRPr lang="en-AU" dirty="0" smtClean="0"/>
          </a:p>
          <a:p>
            <a:pPr marL="285750" indent="-285750">
              <a:buFont typeface="Arial" panose="020B0604020202020204" pitchFamily="34" charset="0"/>
              <a:buChar char="•"/>
            </a:pPr>
            <a:r>
              <a:rPr lang="en-AU" dirty="0" smtClean="0"/>
              <a:t>2 completed results which aren’t complete – pie </a:t>
            </a:r>
            <a:r>
              <a:rPr lang="en-AU" dirty="0" smtClean="0"/>
              <a:t>still contains </a:t>
            </a:r>
            <a:r>
              <a:rPr lang="en-AU" dirty="0" smtClean="0"/>
              <a:t>red.</a:t>
            </a:r>
          </a:p>
          <a:p>
            <a:pPr marL="285750" indent="-285750">
              <a:buFont typeface="Arial" panose="020B0604020202020204" pitchFamily="34" charset="0"/>
              <a:buChar char="•"/>
            </a:pPr>
            <a:r>
              <a:rPr lang="en-AU" dirty="0" smtClean="0"/>
              <a:t>2 completed results which haven’t transmitted to host and archived – green pie no “V” “H”.</a:t>
            </a:r>
            <a:endParaRPr lang="en-AU" dirty="0"/>
          </a:p>
        </p:txBody>
      </p:sp>
    </p:spTree>
    <p:extLst>
      <p:ext uri="{BB962C8B-B14F-4D97-AF65-F5344CB8AC3E}">
        <p14:creationId xmlns:p14="http://schemas.microsoft.com/office/powerpoint/2010/main" val="132503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a:ln>
            <a:solidFill>
              <a:schemeClr val="accent1"/>
            </a:solidFill>
          </a:ln>
        </p:spPr>
        <p:txBody>
          <a:bodyPr>
            <a:normAutofit fontScale="90000"/>
          </a:bodyPr>
          <a:lstStyle/>
          <a:p>
            <a:r>
              <a:rPr lang="en-AU" dirty="0" smtClean="0"/>
              <a:t>Tagging Blood Films</a:t>
            </a:r>
            <a:endParaRPr lang="en-AU" dirty="0"/>
          </a:p>
        </p:txBody>
      </p:sp>
      <p:sp>
        <p:nvSpPr>
          <p:cNvPr id="4" name="TextBox 3"/>
          <p:cNvSpPr txBox="1"/>
          <p:nvPr/>
        </p:nvSpPr>
        <p:spPr>
          <a:xfrm>
            <a:off x="83" y="5151578"/>
            <a:ext cx="9108504" cy="1754326"/>
          </a:xfrm>
          <a:prstGeom prst="rect">
            <a:avLst/>
          </a:prstGeom>
          <a:noFill/>
          <a:ln>
            <a:solidFill>
              <a:schemeClr val="accent1"/>
            </a:solidFill>
          </a:ln>
        </p:spPr>
        <p:txBody>
          <a:bodyPr wrap="square" rtlCol="0">
            <a:spAutoFit/>
          </a:bodyPr>
          <a:lstStyle/>
          <a:p>
            <a:r>
              <a:rPr lang="en-AU" dirty="0" smtClean="0"/>
              <a:t>Tag films to indicate the </a:t>
            </a:r>
            <a:r>
              <a:rPr lang="en-AU" dirty="0" smtClean="0">
                <a:solidFill>
                  <a:srgbClr val="FF0000"/>
                </a:solidFill>
              </a:rPr>
              <a:t>most useful text </a:t>
            </a:r>
            <a:r>
              <a:rPr lang="en-AU" dirty="0" smtClean="0"/>
              <a:t>for the next person </a:t>
            </a:r>
            <a:r>
              <a:rPr lang="en-AU" dirty="0" err="1" smtClean="0"/>
              <a:t>eg</a:t>
            </a:r>
            <a:endParaRPr lang="en-AU" dirty="0" smtClean="0"/>
          </a:p>
          <a:p>
            <a:r>
              <a:rPr lang="en-AU" dirty="0" smtClean="0"/>
              <a:t>In Priority tray, In Urgent tray, Film being re-made or back on SMS or 37 degree film coming or Malaria film (in malaria tray) are far more helpful than just “Film Found”.</a:t>
            </a:r>
          </a:p>
          <a:p>
            <a:endParaRPr lang="en-AU" dirty="0" smtClean="0"/>
          </a:p>
          <a:p>
            <a:r>
              <a:rPr lang="en-AU" dirty="0" smtClean="0"/>
              <a:t>Film found is most appropriate for a routine sample progressing normally through the system.</a:t>
            </a:r>
          </a:p>
          <a:p>
            <a:r>
              <a:rPr lang="en-AU" dirty="0" smtClean="0"/>
              <a:t>Film found duplicate can be really helpful when sorting lists which can be sorted by “tag”</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68120"/>
            <a:ext cx="6032896" cy="3860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111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a:ln>
            <a:solidFill>
              <a:schemeClr val="accent1"/>
            </a:solidFill>
          </a:ln>
        </p:spPr>
        <p:txBody>
          <a:bodyPr>
            <a:normAutofit fontScale="90000"/>
          </a:bodyPr>
          <a:lstStyle/>
          <a:p>
            <a:r>
              <a:rPr lang="en-AU" dirty="0" smtClean="0"/>
              <a:t>Duplicate Blood Films</a:t>
            </a:r>
            <a:endParaRPr lang="en-AU" dirty="0"/>
          </a:p>
        </p:txBody>
      </p:sp>
      <p:sp>
        <p:nvSpPr>
          <p:cNvPr id="4" name="TextBox 3"/>
          <p:cNvSpPr txBox="1"/>
          <p:nvPr/>
        </p:nvSpPr>
        <p:spPr>
          <a:xfrm>
            <a:off x="83" y="5151578"/>
            <a:ext cx="9108504" cy="1200329"/>
          </a:xfrm>
          <a:prstGeom prst="rect">
            <a:avLst/>
          </a:prstGeom>
          <a:noFill/>
          <a:ln>
            <a:solidFill>
              <a:schemeClr val="accent1"/>
            </a:solidFill>
          </a:ln>
        </p:spPr>
        <p:txBody>
          <a:bodyPr wrap="square" rtlCol="0">
            <a:spAutoFit/>
          </a:bodyPr>
          <a:lstStyle/>
          <a:p>
            <a:r>
              <a:rPr lang="en-AU" dirty="0" smtClean="0"/>
              <a:t>Sorting the films by name will also show you the duplicate films in process.</a:t>
            </a:r>
          </a:p>
          <a:p>
            <a:r>
              <a:rPr lang="en-AU" dirty="0" smtClean="0"/>
              <a:t>Find the duplicate films and either</a:t>
            </a:r>
          </a:p>
          <a:p>
            <a:pPr marL="342900" indent="-342900">
              <a:buAutoNum type="arabicParenR"/>
            </a:pPr>
            <a:r>
              <a:rPr lang="en-AU" dirty="0" smtClean="0"/>
              <a:t>Vet one or more films and file</a:t>
            </a:r>
          </a:p>
          <a:p>
            <a:pPr marL="342900" indent="-342900">
              <a:buAutoNum type="arabicParenR"/>
            </a:pPr>
            <a:r>
              <a:rPr lang="en-AU" dirty="0" smtClean="0"/>
              <a:t>Move all multiple film patients into the urgent tray for “mass vetting” or examination</a:t>
            </a:r>
            <a:endParaRPr lang="en-A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6768752" cy="39554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608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ln>
            <a:solidFill>
              <a:schemeClr val="accent1"/>
            </a:solidFill>
          </a:ln>
        </p:spPr>
        <p:txBody>
          <a:bodyPr>
            <a:normAutofit fontScale="90000"/>
          </a:bodyPr>
          <a:lstStyle/>
          <a:p>
            <a:r>
              <a:rPr lang="en-AU" dirty="0" smtClean="0"/>
              <a:t>Problem Solving</a:t>
            </a:r>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4995172" cy="4193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012160" y="1556792"/>
            <a:ext cx="2448272" cy="2308324"/>
          </a:xfrm>
          <a:prstGeom prst="rect">
            <a:avLst/>
          </a:prstGeom>
          <a:noFill/>
          <a:ln>
            <a:solidFill>
              <a:schemeClr val="accent1"/>
            </a:solidFill>
          </a:ln>
        </p:spPr>
        <p:txBody>
          <a:bodyPr wrap="square" rtlCol="0">
            <a:spAutoFit/>
          </a:bodyPr>
          <a:lstStyle/>
          <a:p>
            <a:r>
              <a:rPr lang="en-AU" dirty="0" smtClean="0"/>
              <a:t>Held up and not archived due to UWBC.</a:t>
            </a:r>
          </a:p>
          <a:p>
            <a:r>
              <a:rPr lang="en-AU" dirty="0" smtClean="0"/>
              <a:t> </a:t>
            </a:r>
          </a:p>
          <a:p>
            <a:r>
              <a:rPr lang="en-AU" dirty="0" smtClean="0"/>
              <a:t>Future delta checking not working.</a:t>
            </a:r>
          </a:p>
          <a:p>
            <a:endParaRPr lang="en-AU" dirty="0"/>
          </a:p>
          <a:p>
            <a:r>
              <a:rPr lang="en-AU" dirty="0" smtClean="0"/>
              <a:t>Delete or verify the UWBC line.</a:t>
            </a:r>
            <a:endParaRPr lang="en-AU" dirty="0"/>
          </a:p>
        </p:txBody>
      </p:sp>
    </p:spTree>
    <p:extLst>
      <p:ext uri="{BB962C8B-B14F-4D97-AF65-F5344CB8AC3E}">
        <p14:creationId xmlns:p14="http://schemas.microsoft.com/office/powerpoint/2010/main" val="293623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Problem solving</a:t>
            </a:r>
            <a:endParaRPr lang="en-A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16854"/>
            <a:ext cx="5152950" cy="40254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156176" y="2060848"/>
            <a:ext cx="2448272" cy="3139321"/>
          </a:xfrm>
          <a:prstGeom prst="rect">
            <a:avLst/>
          </a:prstGeom>
          <a:noFill/>
          <a:ln>
            <a:solidFill>
              <a:schemeClr val="accent1"/>
            </a:solidFill>
          </a:ln>
        </p:spPr>
        <p:txBody>
          <a:bodyPr wrap="square" rtlCol="0">
            <a:spAutoFit/>
          </a:bodyPr>
          <a:lstStyle/>
          <a:p>
            <a:r>
              <a:rPr lang="en-AU" dirty="0" smtClean="0"/>
              <a:t>Unusual workflow. WBC manually entered via ARE but WBC not verified in </a:t>
            </a:r>
            <a:r>
              <a:rPr lang="en-AU" dirty="0" err="1" smtClean="0"/>
              <a:t>remisol</a:t>
            </a:r>
            <a:r>
              <a:rPr lang="en-AU" dirty="0" smtClean="0"/>
              <a:t> and therefore not archiving.</a:t>
            </a:r>
          </a:p>
          <a:p>
            <a:endParaRPr lang="en-AU" dirty="0" smtClean="0"/>
          </a:p>
          <a:p>
            <a:r>
              <a:rPr lang="en-AU" dirty="0" smtClean="0"/>
              <a:t>Delta checking not working.</a:t>
            </a:r>
          </a:p>
          <a:p>
            <a:endParaRPr lang="en-AU" dirty="0" smtClean="0"/>
          </a:p>
          <a:p>
            <a:r>
              <a:rPr lang="en-AU" dirty="0" smtClean="0"/>
              <a:t>Validate the WBC.</a:t>
            </a:r>
          </a:p>
          <a:p>
            <a:endParaRPr lang="en-AU" dirty="0"/>
          </a:p>
        </p:txBody>
      </p:sp>
    </p:spTree>
    <p:extLst>
      <p:ext uri="{BB962C8B-B14F-4D97-AF65-F5344CB8AC3E}">
        <p14:creationId xmlns:p14="http://schemas.microsoft.com/office/powerpoint/2010/main" val="66837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Problem solving</a:t>
            </a:r>
            <a:endParaRPr lang="en-A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6732240" cy="34917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79512" y="5301208"/>
            <a:ext cx="8712968" cy="1200329"/>
          </a:xfrm>
          <a:prstGeom prst="rect">
            <a:avLst/>
          </a:prstGeom>
          <a:noFill/>
          <a:ln>
            <a:solidFill>
              <a:schemeClr val="accent1"/>
            </a:solidFill>
          </a:ln>
        </p:spPr>
        <p:txBody>
          <a:bodyPr wrap="square" rtlCol="0">
            <a:spAutoFit/>
          </a:bodyPr>
          <a:lstStyle/>
          <a:p>
            <a:r>
              <a:rPr lang="en-AU" dirty="0" smtClean="0"/>
              <a:t>Incomplete sample in the complete </a:t>
            </a:r>
            <a:r>
              <a:rPr lang="en-AU" dirty="0" err="1" smtClean="0"/>
              <a:t>remisol</a:t>
            </a:r>
            <a:r>
              <a:rPr lang="en-AU" dirty="0" smtClean="0"/>
              <a:t> tab ? Accidental </a:t>
            </a:r>
            <a:r>
              <a:rPr lang="en-AU" dirty="0" smtClean="0"/>
              <a:t>assignment </a:t>
            </a:r>
            <a:r>
              <a:rPr lang="en-AU" dirty="0" smtClean="0"/>
              <a:t>to </a:t>
            </a:r>
            <a:r>
              <a:rPr lang="en-AU" dirty="0" smtClean="0"/>
              <a:t>complete tab.</a:t>
            </a:r>
            <a:endParaRPr lang="en-AU" dirty="0" smtClean="0"/>
          </a:p>
          <a:p>
            <a:pPr marL="285750" indent="-285750">
              <a:buFont typeface="Arial" panose="020B0604020202020204" pitchFamily="34" charset="0"/>
              <a:buChar char="•"/>
            </a:pPr>
            <a:r>
              <a:rPr lang="en-AU" dirty="0" smtClean="0"/>
              <a:t>Not in the appropriate morphology tab </a:t>
            </a:r>
            <a:r>
              <a:rPr lang="en-AU" dirty="0" err="1" smtClean="0"/>
              <a:t>ie</a:t>
            </a:r>
            <a:r>
              <a:rPr lang="en-AU" dirty="0" smtClean="0"/>
              <a:t> priority due to blast flag.</a:t>
            </a:r>
          </a:p>
          <a:p>
            <a:pPr marL="285750" indent="-285750">
              <a:buFont typeface="Arial" panose="020B0604020202020204" pitchFamily="34" charset="0"/>
              <a:buChar char="•"/>
            </a:pPr>
            <a:r>
              <a:rPr lang="en-AU" dirty="0" smtClean="0"/>
              <a:t>At risk of falling behind or being missed.</a:t>
            </a:r>
          </a:p>
          <a:p>
            <a:pPr marL="285750" indent="-285750">
              <a:buFont typeface="Arial" panose="020B0604020202020204" pitchFamily="34" charset="0"/>
              <a:buChar char="•"/>
            </a:pPr>
            <a:r>
              <a:rPr lang="en-AU" dirty="0" smtClean="0"/>
              <a:t>Move to priority film tab and delete the “</a:t>
            </a:r>
            <a:r>
              <a:rPr lang="en-AU" dirty="0" err="1" smtClean="0"/>
              <a:t>Slide_SS</a:t>
            </a:r>
            <a:r>
              <a:rPr lang="en-AU" dirty="0" smtClean="0"/>
              <a:t>” pending and “SS1” (man slide made)</a:t>
            </a:r>
            <a:endParaRPr lang="en-AU" dirty="0"/>
          </a:p>
        </p:txBody>
      </p:sp>
    </p:spTree>
    <p:extLst>
      <p:ext uri="{BB962C8B-B14F-4D97-AF65-F5344CB8AC3E}">
        <p14:creationId xmlns:p14="http://schemas.microsoft.com/office/powerpoint/2010/main" val="72698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Problem Solving</a:t>
            </a:r>
            <a:endParaRPr lang="en-A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16" y="1484784"/>
            <a:ext cx="6952456" cy="36629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79512" y="5589240"/>
            <a:ext cx="8712968" cy="923330"/>
          </a:xfrm>
          <a:prstGeom prst="rect">
            <a:avLst/>
          </a:prstGeom>
          <a:noFill/>
          <a:ln>
            <a:solidFill>
              <a:schemeClr val="accent1"/>
            </a:solidFill>
          </a:ln>
        </p:spPr>
        <p:txBody>
          <a:bodyPr wrap="square" rtlCol="0">
            <a:spAutoFit/>
          </a:bodyPr>
          <a:lstStyle/>
          <a:p>
            <a:r>
              <a:rPr lang="en-AU" dirty="0" smtClean="0"/>
              <a:t>One of the Dr Ordered Film rules is broken. </a:t>
            </a:r>
          </a:p>
          <a:p>
            <a:r>
              <a:rPr lang="en-AU" dirty="0" smtClean="0"/>
              <a:t>We have to remove “FILM” manually at the moment. </a:t>
            </a:r>
          </a:p>
          <a:p>
            <a:r>
              <a:rPr lang="en-AU" dirty="0" smtClean="0"/>
              <a:t>Awaiting Coulter </a:t>
            </a:r>
            <a:r>
              <a:rPr lang="en-AU" dirty="0" smtClean="0"/>
              <a:t>feedback on this.</a:t>
            </a:r>
            <a:endParaRPr lang="en-AU" dirty="0"/>
          </a:p>
        </p:txBody>
      </p:sp>
    </p:spTree>
    <p:extLst>
      <p:ext uri="{BB962C8B-B14F-4D97-AF65-F5344CB8AC3E}">
        <p14:creationId xmlns:p14="http://schemas.microsoft.com/office/powerpoint/2010/main" val="320814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Workflow – Why is it important?</a:t>
            </a:r>
            <a:endParaRPr lang="en-AU" dirty="0"/>
          </a:p>
        </p:txBody>
      </p:sp>
      <p:sp>
        <p:nvSpPr>
          <p:cNvPr id="3" name="Content Placeholder 2"/>
          <p:cNvSpPr>
            <a:spLocks noGrp="1"/>
          </p:cNvSpPr>
          <p:nvPr>
            <p:ph idx="1"/>
          </p:nvPr>
        </p:nvSpPr>
        <p:spPr>
          <a:ln>
            <a:solidFill>
              <a:schemeClr val="accent1"/>
            </a:solidFill>
          </a:ln>
        </p:spPr>
        <p:txBody>
          <a:bodyPr>
            <a:normAutofit fontScale="77500" lnSpcReduction="20000"/>
          </a:bodyPr>
          <a:lstStyle/>
          <a:p>
            <a:r>
              <a:rPr lang="en-AU" dirty="0" smtClean="0">
                <a:solidFill>
                  <a:srgbClr val="00B050"/>
                </a:solidFill>
              </a:rPr>
              <a:t>The workflow in morphology is just as important as the morphology itself</a:t>
            </a:r>
            <a:r>
              <a:rPr lang="en-AU" dirty="0" smtClean="0">
                <a:solidFill>
                  <a:srgbClr val="00B050"/>
                </a:solidFill>
              </a:rPr>
              <a:t>. </a:t>
            </a:r>
          </a:p>
          <a:p>
            <a:r>
              <a:rPr lang="en-AU" i="1" dirty="0" smtClean="0">
                <a:solidFill>
                  <a:srgbClr val="0070C0"/>
                </a:solidFill>
              </a:rPr>
              <a:t>There is no point in doing a film if it doesn’t transmit, transmits incorrectly or fails to archive.</a:t>
            </a:r>
            <a:endParaRPr lang="en-AU" i="1" dirty="0" smtClean="0">
              <a:solidFill>
                <a:srgbClr val="0070C0"/>
              </a:solidFill>
            </a:endParaRPr>
          </a:p>
          <a:p>
            <a:r>
              <a:rPr lang="en-AU" dirty="0" smtClean="0"/>
              <a:t>If the workflow is not monitored and managed then </a:t>
            </a:r>
            <a:r>
              <a:rPr lang="en-AU" dirty="0" smtClean="0">
                <a:solidFill>
                  <a:srgbClr val="0070C0"/>
                </a:solidFill>
              </a:rPr>
              <a:t>priority samples might not get expedited.</a:t>
            </a:r>
          </a:p>
          <a:p>
            <a:r>
              <a:rPr lang="en-AU" dirty="0" smtClean="0"/>
              <a:t>If the workflow is not monitored and managed then “completed” </a:t>
            </a:r>
            <a:r>
              <a:rPr lang="en-AU" dirty="0" smtClean="0">
                <a:solidFill>
                  <a:srgbClr val="0070C0"/>
                </a:solidFill>
              </a:rPr>
              <a:t>samples might not transmit to the host.</a:t>
            </a:r>
          </a:p>
          <a:p>
            <a:r>
              <a:rPr lang="en-AU" dirty="0" smtClean="0"/>
              <a:t>If the workflow is not monitored and managed then “completed” </a:t>
            </a:r>
            <a:r>
              <a:rPr lang="en-AU" dirty="0" smtClean="0">
                <a:solidFill>
                  <a:srgbClr val="0070C0"/>
                </a:solidFill>
              </a:rPr>
              <a:t>samples might not archive.</a:t>
            </a:r>
          </a:p>
          <a:p>
            <a:r>
              <a:rPr lang="en-AU" dirty="0" smtClean="0"/>
              <a:t>If priority samples and archiving are not progressing correctly then delta checking may create </a:t>
            </a:r>
            <a:r>
              <a:rPr lang="en-AU" dirty="0" smtClean="0">
                <a:solidFill>
                  <a:srgbClr val="0070C0"/>
                </a:solidFill>
              </a:rPr>
              <a:t>additional unnecessary blood films. </a:t>
            </a:r>
            <a:endParaRPr lang="en-AU" dirty="0">
              <a:solidFill>
                <a:srgbClr val="0070C0"/>
              </a:solidFill>
            </a:endParaRPr>
          </a:p>
        </p:txBody>
      </p:sp>
    </p:spTree>
    <p:extLst>
      <p:ext uri="{BB962C8B-B14F-4D97-AF65-F5344CB8AC3E}">
        <p14:creationId xmlns:p14="http://schemas.microsoft.com/office/powerpoint/2010/main" val="106288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Problem Solving</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6791325" cy="40410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115616" y="5877272"/>
            <a:ext cx="5616624" cy="369332"/>
          </a:xfrm>
          <a:prstGeom prst="rect">
            <a:avLst/>
          </a:prstGeom>
          <a:noFill/>
          <a:ln>
            <a:solidFill>
              <a:schemeClr val="accent1"/>
            </a:solidFill>
          </a:ln>
        </p:spPr>
        <p:txBody>
          <a:bodyPr wrap="square" rtlCol="0">
            <a:spAutoFit/>
          </a:bodyPr>
          <a:lstStyle/>
          <a:p>
            <a:r>
              <a:rPr lang="en-AU" dirty="0" smtClean="0"/>
              <a:t>4 lines to delete</a:t>
            </a:r>
            <a:endParaRPr lang="en-AU" dirty="0"/>
          </a:p>
        </p:txBody>
      </p:sp>
    </p:spTree>
    <p:extLst>
      <p:ext uri="{BB962C8B-B14F-4D97-AF65-F5344CB8AC3E}">
        <p14:creationId xmlns:p14="http://schemas.microsoft.com/office/powerpoint/2010/main" val="349484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ln>
            <a:solidFill>
              <a:schemeClr val="accent1"/>
            </a:solidFill>
          </a:ln>
        </p:spPr>
        <p:txBody>
          <a:bodyPr/>
          <a:lstStyle/>
          <a:p>
            <a:r>
              <a:rPr lang="en-AU" dirty="0" smtClean="0"/>
              <a:t>Problem Solving</a:t>
            </a:r>
            <a:endParaRPr lang="en-AU" dirty="0"/>
          </a:p>
        </p:txBody>
      </p:sp>
      <p:pic>
        <p:nvPicPr>
          <p:cNvPr id="1026" name="Picture 2" descr="H:\shared\Haematology\CASE STUDY SCREEN DUMPS\abn lmyphs 0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1" y="3486621"/>
            <a:ext cx="4525765" cy="32546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H:\shared\Haematology\CASE STUDY SCREEN DUMPS\abn lymphs 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8" y="3429000"/>
            <a:ext cx="4321648" cy="32403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992" y="1168877"/>
            <a:ext cx="4525765" cy="2308324"/>
          </a:xfrm>
          <a:prstGeom prst="rect">
            <a:avLst/>
          </a:prstGeom>
          <a:noFill/>
          <a:ln>
            <a:solidFill>
              <a:schemeClr val="accent1"/>
            </a:solidFill>
          </a:ln>
        </p:spPr>
        <p:txBody>
          <a:bodyPr wrap="square" rtlCol="0">
            <a:spAutoFit/>
          </a:bodyPr>
          <a:lstStyle/>
          <a:p>
            <a:endParaRPr lang="en-AU" dirty="0"/>
          </a:p>
          <a:p>
            <a:r>
              <a:rPr lang="en-AU" dirty="0" smtClean="0"/>
              <a:t>BE care full when diffing abnormal cells – as per below the abnormal lymphocytes were diffed into the atypical lymphocyte key by accident.</a:t>
            </a:r>
          </a:p>
          <a:p>
            <a:r>
              <a:rPr lang="en-AU" dirty="0" smtClean="0"/>
              <a:t>This will require result entry into abnormal </a:t>
            </a:r>
            <a:r>
              <a:rPr lang="en-AU" dirty="0" err="1" smtClean="0"/>
              <a:t>lymphs</a:t>
            </a:r>
            <a:r>
              <a:rPr lang="en-AU" dirty="0" smtClean="0"/>
              <a:t> and error correction to atypical lymphocytes</a:t>
            </a:r>
            <a:endParaRPr lang="en-AU" dirty="0"/>
          </a:p>
        </p:txBody>
      </p:sp>
      <p:sp>
        <p:nvSpPr>
          <p:cNvPr id="7" name="TextBox 6"/>
          <p:cNvSpPr txBox="1"/>
          <p:nvPr/>
        </p:nvSpPr>
        <p:spPr>
          <a:xfrm>
            <a:off x="218482" y="1307376"/>
            <a:ext cx="3700028" cy="2031325"/>
          </a:xfrm>
          <a:prstGeom prst="rect">
            <a:avLst/>
          </a:prstGeom>
          <a:noFill/>
          <a:ln>
            <a:solidFill>
              <a:schemeClr val="accent1"/>
            </a:solidFill>
          </a:ln>
        </p:spPr>
        <p:txBody>
          <a:bodyPr wrap="square" rtlCol="0">
            <a:spAutoFit/>
          </a:bodyPr>
          <a:lstStyle/>
          <a:p>
            <a:r>
              <a:rPr lang="en-AU" dirty="0" smtClean="0"/>
              <a:t>Differentials with Abnormal Lymphocytes will not auto verify – </a:t>
            </a:r>
            <a:r>
              <a:rPr lang="en-AU" dirty="0" smtClean="0"/>
              <a:t>go </a:t>
            </a:r>
            <a:r>
              <a:rPr lang="en-AU" dirty="0" smtClean="0"/>
              <a:t>to “ARE” and </a:t>
            </a:r>
            <a:r>
              <a:rPr lang="en-AU" dirty="0" smtClean="0"/>
              <a:t>verify.</a:t>
            </a:r>
          </a:p>
          <a:p>
            <a:endParaRPr lang="en-AU" dirty="0"/>
          </a:p>
          <a:p>
            <a:r>
              <a:rPr lang="en-AU" dirty="0" smtClean="0"/>
              <a:t>Always check </a:t>
            </a:r>
            <a:r>
              <a:rPr lang="en-AU" dirty="0" err="1" smtClean="0"/>
              <a:t>cerner</a:t>
            </a:r>
            <a:r>
              <a:rPr lang="en-AU" dirty="0" smtClean="0"/>
              <a:t> </a:t>
            </a:r>
            <a:r>
              <a:rPr lang="en-AU" dirty="0" err="1" smtClean="0"/>
              <a:t>powerchart</a:t>
            </a:r>
            <a:r>
              <a:rPr lang="en-AU" dirty="0" smtClean="0"/>
              <a:t> after completing a film with abnormal cells in the differential.</a:t>
            </a:r>
            <a:endParaRPr lang="en-AU" dirty="0"/>
          </a:p>
        </p:txBody>
      </p:sp>
    </p:spTree>
    <p:extLst>
      <p:ext uri="{BB962C8B-B14F-4D97-AF65-F5344CB8AC3E}">
        <p14:creationId xmlns:p14="http://schemas.microsoft.com/office/powerpoint/2010/main" val="154378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Type it in</a:t>
            </a:r>
            <a:endParaRPr lang="en-AU" dirty="0"/>
          </a:p>
        </p:txBody>
      </p:sp>
      <p:pic>
        <p:nvPicPr>
          <p:cNvPr id="2050" name="Picture 2" descr="H:\shared\Haematology\CASE STUDY SCREEN DUMPS\type it in 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4927060" cy="45259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2191275"/>
            <a:ext cx="3240360" cy="3693319"/>
          </a:xfrm>
          <a:prstGeom prst="rect">
            <a:avLst/>
          </a:prstGeom>
          <a:noFill/>
          <a:ln>
            <a:solidFill>
              <a:schemeClr val="accent1"/>
            </a:solidFill>
          </a:ln>
        </p:spPr>
        <p:txBody>
          <a:bodyPr wrap="square" rtlCol="0">
            <a:spAutoFit/>
          </a:bodyPr>
          <a:lstStyle/>
          <a:p>
            <a:r>
              <a:rPr lang="en-AU" dirty="0" smtClean="0"/>
              <a:t>Type it in is our quick entry typing system. </a:t>
            </a:r>
          </a:p>
          <a:p>
            <a:endParaRPr lang="en-AU" dirty="0"/>
          </a:p>
          <a:p>
            <a:r>
              <a:rPr lang="en-AU" dirty="0" smtClean="0"/>
              <a:t>“Most” commenting is covered by these keys.</a:t>
            </a:r>
          </a:p>
          <a:p>
            <a:endParaRPr lang="en-AU" dirty="0"/>
          </a:p>
          <a:p>
            <a:r>
              <a:rPr lang="en-AU" dirty="0" smtClean="0"/>
              <a:t>Staff “should” only use type it in commenting and then limited free-text as required.</a:t>
            </a:r>
          </a:p>
          <a:p>
            <a:endParaRPr lang="en-AU" dirty="0"/>
          </a:p>
          <a:p>
            <a:r>
              <a:rPr lang="en-AU" dirty="0" smtClean="0"/>
              <a:t>Suggestions for key improvements are always welcome.</a:t>
            </a:r>
            <a:endParaRPr lang="en-AU" dirty="0"/>
          </a:p>
        </p:txBody>
      </p:sp>
    </p:spTree>
    <p:extLst>
      <p:ext uri="{BB962C8B-B14F-4D97-AF65-F5344CB8AC3E}">
        <p14:creationId xmlns:p14="http://schemas.microsoft.com/office/powerpoint/2010/main" val="216311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Type it in</a:t>
            </a:r>
            <a:endParaRPr lang="en-AU" dirty="0"/>
          </a:p>
        </p:txBody>
      </p:sp>
      <p:sp>
        <p:nvSpPr>
          <p:cNvPr id="4" name="TextBox 3"/>
          <p:cNvSpPr txBox="1"/>
          <p:nvPr/>
        </p:nvSpPr>
        <p:spPr>
          <a:xfrm>
            <a:off x="5724128" y="1988840"/>
            <a:ext cx="3312368" cy="4247317"/>
          </a:xfrm>
          <a:prstGeom prst="rect">
            <a:avLst/>
          </a:prstGeom>
          <a:noFill/>
          <a:ln>
            <a:solidFill>
              <a:schemeClr val="accent1"/>
            </a:solidFill>
          </a:ln>
        </p:spPr>
        <p:txBody>
          <a:bodyPr wrap="square" rtlCol="0">
            <a:spAutoFit/>
          </a:bodyPr>
          <a:lstStyle/>
          <a:p>
            <a:r>
              <a:rPr lang="en-AU" dirty="0" smtClean="0"/>
              <a:t>Type it in is our quick entry typing system. </a:t>
            </a:r>
          </a:p>
          <a:p>
            <a:endParaRPr lang="en-AU" dirty="0"/>
          </a:p>
          <a:p>
            <a:r>
              <a:rPr lang="en-AU" dirty="0" smtClean="0"/>
              <a:t>“Most” malaria and blast commenting is covered by these keys.</a:t>
            </a:r>
          </a:p>
          <a:p>
            <a:endParaRPr lang="en-AU" dirty="0"/>
          </a:p>
          <a:p>
            <a:r>
              <a:rPr lang="en-AU" dirty="0" smtClean="0"/>
              <a:t>Staff “should” use the blast cell descriptors and structure as a guide </a:t>
            </a:r>
            <a:r>
              <a:rPr lang="en-AU" dirty="0" smtClean="0">
                <a:solidFill>
                  <a:srgbClr val="00B0F0"/>
                </a:solidFill>
              </a:rPr>
              <a:t>to make sure all components are commented on.</a:t>
            </a:r>
          </a:p>
          <a:p>
            <a:endParaRPr lang="en-AU" dirty="0"/>
          </a:p>
          <a:p>
            <a:r>
              <a:rPr lang="en-AU" dirty="0" smtClean="0"/>
              <a:t>Suggestions for key improvements are always welcome.</a:t>
            </a:r>
            <a:endParaRPr lang="en-AU" dirty="0"/>
          </a:p>
        </p:txBody>
      </p:sp>
      <p:pic>
        <p:nvPicPr>
          <p:cNvPr id="3074" name="Picture 2" descr="H:\shared\Haematology\CASE STUDY SCREEN DUMPS\type it in 0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023115"/>
            <a:ext cx="5468114" cy="40296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0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Availability of slides and workflow</a:t>
            </a:r>
            <a:endParaRPr lang="en-AU"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779720"/>
            <a:ext cx="4827479"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32040" y="1772816"/>
            <a:ext cx="4176464" cy="4247317"/>
          </a:xfrm>
          <a:prstGeom prst="rect">
            <a:avLst/>
          </a:prstGeom>
          <a:noFill/>
          <a:ln>
            <a:solidFill>
              <a:schemeClr val="accent1"/>
            </a:solidFill>
          </a:ln>
        </p:spPr>
        <p:txBody>
          <a:bodyPr wrap="square" rtlCol="0">
            <a:spAutoFit/>
          </a:bodyPr>
          <a:lstStyle/>
          <a:p>
            <a:r>
              <a:rPr lang="en-AU" dirty="0" smtClean="0"/>
              <a:t>Slides are to be readily accessible for ALL staff.</a:t>
            </a:r>
          </a:p>
          <a:p>
            <a:endParaRPr lang="en-AU" dirty="0"/>
          </a:p>
          <a:p>
            <a:r>
              <a:rPr lang="en-AU" dirty="0" smtClean="0">
                <a:solidFill>
                  <a:srgbClr val="FF0000"/>
                </a:solidFill>
              </a:rPr>
              <a:t>The red tray should be shared by all staff, processed first and then ongoing.</a:t>
            </a:r>
          </a:p>
          <a:p>
            <a:endParaRPr lang="en-AU" dirty="0"/>
          </a:p>
          <a:p>
            <a:r>
              <a:rPr lang="en-AU" dirty="0" smtClean="0">
                <a:solidFill>
                  <a:srgbClr val="FFC000"/>
                </a:solidFill>
              </a:rPr>
              <a:t>The yellow tray should be shared by all staff, processed second and then ongoing. </a:t>
            </a:r>
          </a:p>
          <a:p>
            <a:endParaRPr lang="en-AU" dirty="0"/>
          </a:p>
          <a:p>
            <a:r>
              <a:rPr lang="en-AU" dirty="0" smtClean="0">
                <a:solidFill>
                  <a:srgbClr val="00B0F0"/>
                </a:solidFill>
              </a:rPr>
              <a:t>Blue trays are then done next by all staff and filed in levels by day if we are behind.</a:t>
            </a:r>
          </a:p>
          <a:p>
            <a:endParaRPr lang="en-AU" dirty="0"/>
          </a:p>
          <a:p>
            <a:r>
              <a:rPr lang="en-AU" dirty="0" smtClean="0"/>
              <a:t>Trays are to be stored in the orientation pictured so all staff can easily access them from both sides of the slide tray.</a:t>
            </a:r>
            <a:endParaRPr lang="en-AU" dirty="0"/>
          </a:p>
        </p:txBody>
      </p:sp>
    </p:spTree>
    <p:extLst>
      <p:ext uri="{BB962C8B-B14F-4D97-AF65-F5344CB8AC3E}">
        <p14:creationId xmlns:p14="http://schemas.microsoft.com/office/powerpoint/2010/main" val="417958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ln>
            <a:solidFill>
              <a:schemeClr val="accent1"/>
            </a:solidFill>
          </a:ln>
        </p:spPr>
        <p:txBody>
          <a:bodyPr/>
          <a:lstStyle/>
          <a:p>
            <a:r>
              <a:rPr lang="en-AU" dirty="0" smtClean="0"/>
              <a:t>Ideal Screen Layout</a:t>
            </a:r>
            <a:endParaRPr lang="en-AU" dirty="0"/>
          </a:p>
        </p:txBody>
      </p:sp>
      <p:sp>
        <p:nvSpPr>
          <p:cNvPr id="4" name="TextBox 3"/>
          <p:cNvSpPr txBox="1"/>
          <p:nvPr/>
        </p:nvSpPr>
        <p:spPr>
          <a:xfrm>
            <a:off x="530507" y="4653136"/>
            <a:ext cx="7776864" cy="1477328"/>
          </a:xfrm>
          <a:prstGeom prst="rect">
            <a:avLst/>
          </a:prstGeom>
          <a:noFill/>
          <a:ln>
            <a:solidFill>
              <a:schemeClr val="accent1"/>
            </a:solidFill>
          </a:ln>
        </p:spPr>
        <p:txBody>
          <a:bodyPr wrap="square" rtlCol="0">
            <a:spAutoFit/>
          </a:bodyPr>
          <a:lstStyle/>
          <a:p>
            <a:r>
              <a:rPr lang="en-AU" dirty="0" smtClean="0"/>
              <a:t>The ideal screen lay out is to use dual screen extended desk top.</a:t>
            </a:r>
          </a:p>
          <a:p>
            <a:r>
              <a:rPr lang="en-AU" dirty="0" smtClean="0"/>
              <a:t>This enables </a:t>
            </a:r>
          </a:p>
          <a:p>
            <a:pPr marL="285750" indent="-285750">
              <a:buFont typeface="Arial" panose="020B0604020202020204" pitchFamily="34" charset="0"/>
              <a:buChar char="•"/>
            </a:pPr>
            <a:r>
              <a:rPr lang="en-AU" dirty="0" smtClean="0"/>
              <a:t>quick copy and paste of the Ur number from </a:t>
            </a:r>
            <a:r>
              <a:rPr lang="en-AU" dirty="0" err="1" smtClean="0"/>
              <a:t>remisol</a:t>
            </a:r>
            <a:r>
              <a:rPr lang="en-AU" dirty="0" smtClean="0"/>
              <a:t> into </a:t>
            </a:r>
            <a:r>
              <a:rPr lang="en-AU" dirty="0" err="1" smtClean="0"/>
              <a:t>powerchart</a:t>
            </a:r>
            <a:endParaRPr lang="en-AU" dirty="0" smtClean="0"/>
          </a:p>
          <a:p>
            <a:pPr marL="285750" indent="-285750">
              <a:buFont typeface="Arial" panose="020B0604020202020204" pitchFamily="34" charset="0"/>
              <a:buChar char="•"/>
            </a:pPr>
            <a:r>
              <a:rPr lang="en-AU" dirty="0"/>
              <a:t>v</a:t>
            </a:r>
            <a:r>
              <a:rPr lang="en-AU" dirty="0" smtClean="0"/>
              <a:t>isualisation of both current and historic information at the same </a:t>
            </a:r>
            <a:r>
              <a:rPr lang="en-AU" dirty="0" smtClean="0"/>
              <a:t>time</a:t>
            </a:r>
          </a:p>
          <a:p>
            <a:pPr marL="285750" indent="-285750">
              <a:buFont typeface="Arial" panose="020B0604020202020204" pitchFamily="34" charset="0"/>
              <a:buChar char="•"/>
            </a:pPr>
            <a:r>
              <a:rPr lang="en-AU" dirty="0" smtClean="0">
                <a:solidFill>
                  <a:srgbClr val="00B0F0"/>
                </a:solidFill>
              </a:rPr>
              <a:t>ALL films should have a </a:t>
            </a:r>
            <a:r>
              <a:rPr lang="en-AU" dirty="0" err="1" smtClean="0">
                <a:solidFill>
                  <a:srgbClr val="00B0F0"/>
                </a:solidFill>
              </a:rPr>
              <a:t>cerner</a:t>
            </a:r>
            <a:r>
              <a:rPr lang="en-AU" dirty="0" smtClean="0">
                <a:solidFill>
                  <a:srgbClr val="00B0F0"/>
                </a:solidFill>
              </a:rPr>
              <a:t> </a:t>
            </a:r>
            <a:r>
              <a:rPr lang="en-AU" dirty="0" err="1" smtClean="0">
                <a:solidFill>
                  <a:srgbClr val="00B0F0"/>
                </a:solidFill>
              </a:rPr>
              <a:t>powerchart</a:t>
            </a:r>
            <a:r>
              <a:rPr lang="en-AU" dirty="0" smtClean="0">
                <a:solidFill>
                  <a:srgbClr val="00B0F0"/>
                </a:solidFill>
              </a:rPr>
              <a:t> enquiry.</a:t>
            </a:r>
            <a:endParaRPr lang="en-AU" dirty="0">
              <a:solidFill>
                <a:srgbClr val="00B0F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40" y="1484784"/>
            <a:ext cx="9069960" cy="283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32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Quick view to pathology</a:t>
            </a:r>
            <a:endParaRPr lang="en-AU" dirty="0"/>
          </a:p>
        </p:txBody>
      </p:sp>
      <p:sp>
        <p:nvSpPr>
          <p:cNvPr id="4" name="TextBox 3"/>
          <p:cNvSpPr txBox="1"/>
          <p:nvPr/>
        </p:nvSpPr>
        <p:spPr>
          <a:xfrm>
            <a:off x="323528" y="5661248"/>
            <a:ext cx="6966189" cy="646331"/>
          </a:xfrm>
          <a:prstGeom prst="rect">
            <a:avLst/>
          </a:prstGeom>
          <a:noFill/>
          <a:ln>
            <a:solidFill>
              <a:schemeClr val="accent1"/>
            </a:solidFill>
          </a:ln>
        </p:spPr>
        <p:txBody>
          <a:bodyPr wrap="square" rtlCol="0">
            <a:spAutoFit/>
          </a:bodyPr>
          <a:lstStyle/>
          <a:p>
            <a:r>
              <a:rPr lang="en-AU" dirty="0" smtClean="0"/>
              <a:t>If </a:t>
            </a:r>
            <a:r>
              <a:rPr lang="en-AU" dirty="0" err="1" smtClean="0"/>
              <a:t>powerchart</a:t>
            </a:r>
            <a:r>
              <a:rPr lang="en-AU" dirty="0" smtClean="0"/>
              <a:t> opens to “All results”(high lit in blue) press “P” “P” to get to pathology view quickly.</a:t>
            </a:r>
            <a:endParaRPr lang="en-AU"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43112"/>
            <a:ext cx="4387404" cy="43480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653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Quick view to Haematology</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5809456" cy="4420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9552" y="6021288"/>
            <a:ext cx="8208912" cy="646331"/>
          </a:xfrm>
          <a:prstGeom prst="rect">
            <a:avLst/>
          </a:prstGeom>
          <a:noFill/>
          <a:ln>
            <a:solidFill>
              <a:schemeClr val="accent1"/>
            </a:solidFill>
          </a:ln>
        </p:spPr>
        <p:txBody>
          <a:bodyPr wrap="square" rtlCol="0">
            <a:spAutoFit/>
          </a:bodyPr>
          <a:lstStyle/>
          <a:p>
            <a:r>
              <a:rPr lang="en-AU" dirty="0" smtClean="0"/>
              <a:t>From pathology view click on the drop down then “H” will take you to </a:t>
            </a:r>
            <a:r>
              <a:rPr lang="en-AU" dirty="0" err="1" smtClean="0"/>
              <a:t>haem</a:t>
            </a:r>
            <a:r>
              <a:rPr lang="en-AU" dirty="0" smtClean="0"/>
              <a:t>, “B” will take you to </a:t>
            </a:r>
            <a:r>
              <a:rPr lang="en-AU" dirty="0" err="1" smtClean="0"/>
              <a:t>biochem</a:t>
            </a:r>
            <a:r>
              <a:rPr lang="en-AU" dirty="0" smtClean="0"/>
              <a:t> </a:t>
            </a:r>
            <a:r>
              <a:rPr lang="en-AU" dirty="0" err="1" smtClean="0"/>
              <a:t>etc</a:t>
            </a:r>
            <a:endParaRPr lang="en-AU" dirty="0"/>
          </a:p>
        </p:txBody>
      </p:sp>
    </p:spTree>
    <p:extLst>
      <p:ext uri="{BB962C8B-B14F-4D97-AF65-F5344CB8AC3E}">
        <p14:creationId xmlns:p14="http://schemas.microsoft.com/office/powerpoint/2010/main" val="37245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ln>
            <a:solidFill>
              <a:schemeClr val="accent1"/>
            </a:solidFill>
          </a:ln>
        </p:spPr>
        <p:txBody>
          <a:bodyPr/>
          <a:lstStyle/>
          <a:p>
            <a:r>
              <a:rPr lang="en-AU" dirty="0" smtClean="0"/>
              <a:t>Graphing results</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352928" cy="40911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34569" y="5373216"/>
            <a:ext cx="8424936" cy="1477328"/>
          </a:xfrm>
          <a:prstGeom prst="rect">
            <a:avLst/>
          </a:prstGeom>
          <a:noFill/>
          <a:ln>
            <a:solidFill>
              <a:schemeClr val="accent1"/>
            </a:solidFill>
          </a:ln>
        </p:spPr>
        <p:txBody>
          <a:bodyPr wrap="square" rtlCol="0">
            <a:spAutoFit/>
          </a:bodyPr>
          <a:lstStyle/>
          <a:p>
            <a:r>
              <a:rPr lang="en-AU" dirty="0" smtClean="0">
                <a:solidFill>
                  <a:srgbClr val="00B0F0"/>
                </a:solidFill>
              </a:rPr>
              <a:t>All blood films should have a </a:t>
            </a:r>
            <a:r>
              <a:rPr lang="en-AU" dirty="0" err="1" smtClean="0">
                <a:solidFill>
                  <a:srgbClr val="00B0F0"/>
                </a:solidFill>
              </a:rPr>
              <a:t>powerchart</a:t>
            </a:r>
            <a:r>
              <a:rPr lang="en-AU" dirty="0" smtClean="0">
                <a:solidFill>
                  <a:srgbClr val="00B0F0"/>
                </a:solidFill>
              </a:rPr>
              <a:t> enquiry done </a:t>
            </a:r>
            <a:r>
              <a:rPr lang="en-AU" dirty="0" smtClean="0"/>
              <a:t>to make sure you know the full context of why you are doing the film. You can click on the items in the red oblong and then click on the icon in the red circle to quickly view a graph of historic trends. </a:t>
            </a:r>
          </a:p>
          <a:p>
            <a:r>
              <a:rPr lang="en-AU" dirty="0" smtClean="0"/>
              <a:t>This can be very helpful for </a:t>
            </a:r>
            <a:r>
              <a:rPr lang="en-AU" dirty="0" err="1" smtClean="0"/>
              <a:t>eg</a:t>
            </a:r>
            <a:r>
              <a:rPr lang="en-AU" dirty="0" smtClean="0"/>
              <a:t> Iron/</a:t>
            </a:r>
            <a:r>
              <a:rPr lang="en-AU" dirty="0" err="1" smtClean="0"/>
              <a:t>Thal</a:t>
            </a:r>
            <a:r>
              <a:rPr lang="en-AU" dirty="0" smtClean="0"/>
              <a:t> or </a:t>
            </a:r>
            <a:r>
              <a:rPr lang="en-AU" dirty="0" smtClean="0"/>
              <a:t>thrombocytopenia, neutropenia, blasts</a:t>
            </a:r>
            <a:r>
              <a:rPr lang="en-AU" dirty="0"/>
              <a:t> </a:t>
            </a:r>
            <a:r>
              <a:rPr lang="en-AU" dirty="0" smtClean="0"/>
              <a:t>or abnormal cells/history.</a:t>
            </a:r>
            <a:endParaRPr lang="en-AU" dirty="0"/>
          </a:p>
        </p:txBody>
      </p:sp>
    </p:spTree>
    <p:extLst>
      <p:ext uri="{BB962C8B-B14F-4D97-AF65-F5344CB8AC3E}">
        <p14:creationId xmlns:p14="http://schemas.microsoft.com/office/powerpoint/2010/main" val="277359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a:ln>
            <a:solidFill>
              <a:schemeClr val="accent1"/>
            </a:solidFill>
          </a:ln>
        </p:spPr>
        <p:txBody>
          <a:bodyPr/>
          <a:lstStyle/>
          <a:p>
            <a:r>
              <a:rPr lang="en-AU" dirty="0" smtClean="0"/>
              <a:t>Default view - setup</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60819"/>
            <a:ext cx="5292080" cy="38306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66139" y="5301208"/>
            <a:ext cx="6984776" cy="1477328"/>
          </a:xfrm>
          <a:prstGeom prst="rect">
            <a:avLst/>
          </a:prstGeom>
          <a:noFill/>
          <a:ln>
            <a:solidFill>
              <a:schemeClr val="accent1"/>
            </a:solidFill>
          </a:ln>
        </p:spPr>
        <p:txBody>
          <a:bodyPr wrap="square" rtlCol="0">
            <a:spAutoFit/>
          </a:bodyPr>
          <a:lstStyle/>
          <a:p>
            <a:r>
              <a:rPr lang="en-AU" dirty="0" smtClean="0"/>
              <a:t>Go to “Options” “Properties” “Defaults” and change your clinical or posting defaults to years, +/- the number of years you want.</a:t>
            </a:r>
          </a:p>
          <a:p>
            <a:pPr marL="285750" indent="-285750">
              <a:buFont typeface="Arial" panose="020B0604020202020204" pitchFamily="34" charset="0"/>
              <a:buChar char="•"/>
            </a:pPr>
            <a:r>
              <a:rPr lang="en-AU" dirty="0" smtClean="0"/>
              <a:t>Change your default result count to 1000 (result count tab).</a:t>
            </a:r>
          </a:p>
          <a:p>
            <a:pPr marL="285750" indent="-285750">
              <a:buFont typeface="Arial" panose="020B0604020202020204" pitchFamily="34" charset="0"/>
              <a:buChar char="•"/>
            </a:pPr>
            <a:r>
              <a:rPr lang="en-AU" dirty="0" smtClean="0"/>
              <a:t>Click save, then close and then re-open </a:t>
            </a:r>
            <a:r>
              <a:rPr lang="en-AU" dirty="0" err="1" smtClean="0"/>
              <a:t>powerchart</a:t>
            </a:r>
            <a:r>
              <a:rPr lang="en-AU" dirty="0" smtClean="0"/>
              <a:t>. </a:t>
            </a:r>
          </a:p>
          <a:p>
            <a:pPr marL="285750" indent="-285750">
              <a:buFont typeface="Arial" panose="020B0604020202020204" pitchFamily="34" charset="0"/>
              <a:buChar char="•"/>
            </a:pPr>
            <a:r>
              <a:rPr lang="en-AU" dirty="0" smtClean="0"/>
              <a:t>Your defaults will now be permanent. </a:t>
            </a:r>
            <a:endParaRPr lang="en-AU" dirty="0"/>
          </a:p>
        </p:txBody>
      </p:sp>
    </p:spTree>
    <p:extLst>
      <p:ext uri="{BB962C8B-B14F-4D97-AF65-F5344CB8AC3E}">
        <p14:creationId xmlns:p14="http://schemas.microsoft.com/office/powerpoint/2010/main" val="72307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AU" dirty="0" smtClean="0"/>
              <a:t>Orders and Referrals </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76859" cy="4043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43608" y="6021288"/>
            <a:ext cx="6912768" cy="369332"/>
          </a:xfrm>
          <a:prstGeom prst="rect">
            <a:avLst/>
          </a:prstGeom>
          <a:noFill/>
          <a:ln>
            <a:solidFill>
              <a:schemeClr val="accent1"/>
            </a:solidFill>
          </a:ln>
        </p:spPr>
        <p:txBody>
          <a:bodyPr wrap="square" rtlCol="0">
            <a:spAutoFit/>
          </a:bodyPr>
          <a:lstStyle/>
          <a:p>
            <a:r>
              <a:rPr lang="en-AU" dirty="0" smtClean="0"/>
              <a:t>Can give you a quick view as to why tests are being asked for.</a:t>
            </a:r>
            <a:endParaRPr lang="en-AU" dirty="0"/>
          </a:p>
        </p:txBody>
      </p:sp>
    </p:spTree>
    <p:extLst>
      <p:ext uri="{BB962C8B-B14F-4D97-AF65-F5344CB8AC3E}">
        <p14:creationId xmlns:p14="http://schemas.microsoft.com/office/powerpoint/2010/main" val="2699030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1129</Words>
  <Application>Microsoft Office PowerPoint</Application>
  <PresentationFormat>On-screen Show (4:3)</PresentationFormat>
  <Paragraphs>112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Morphology workflow  and  Overview</vt:lpstr>
      <vt:lpstr>Workflow – Why is it important?</vt:lpstr>
      <vt:lpstr>Availability of slides and workflow</vt:lpstr>
      <vt:lpstr>Ideal Screen Layout</vt:lpstr>
      <vt:lpstr>Quick view to pathology</vt:lpstr>
      <vt:lpstr>Quick view to Haematology</vt:lpstr>
      <vt:lpstr>Graphing results</vt:lpstr>
      <vt:lpstr>Default view - setup</vt:lpstr>
      <vt:lpstr>Orders and Referrals </vt:lpstr>
      <vt:lpstr>Document viewing</vt:lpstr>
      <vt:lpstr>Summary – Transfusion.</vt:lpstr>
      <vt:lpstr>Remisol Advance</vt:lpstr>
      <vt:lpstr>Remisol Advance</vt:lpstr>
      <vt:lpstr>Tagging Blood Films</vt:lpstr>
      <vt:lpstr>Duplicate Blood Films</vt:lpstr>
      <vt:lpstr>Problem Solving</vt:lpstr>
      <vt:lpstr>Problem solving</vt:lpstr>
      <vt:lpstr>Problem solving</vt:lpstr>
      <vt:lpstr>Problem Solving</vt:lpstr>
      <vt:lpstr>Problem Solving</vt:lpstr>
      <vt:lpstr>Problem Solving</vt:lpstr>
      <vt:lpstr>Type it in</vt:lpstr>
      <vt:lpstr>Type it in</vt:lpstr>
    </vt:vector>
  </TitlesOfParts>
  <Company>Alfred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Morphology workflow  and  Overview</dc:title>
  <dc:creator>gahaematol</dc:creator>
  <cp:lastModifiedBy>Schischka, Steven</cp:lastModifiedBy>
  <cp:revision>18</cp:revision>
  <dcterms:created xsi:type="dcterms:W3CDTF">2019-12-23T21:40:34Z</dcterms:created>
  <dcterms:modified xsi:type="dcterms:W3CDTF">2020-01-05T22:45:56Z</dcterms:modified>
</cp:coreProperties>
</file>