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7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2"/>
    <p:restoredTop sz="91906"/>
  </p:normalViewPr>
  <p:slideViewPr>
    <p:cSldViewPr snapToGrid="0" snapToObjects="1">
      <p:cViewPr>
        <p:scale>
          <a:sx n="78" d="100"/>
          <a:sy n="78" d="100"/>
        </p:scale>
        <p:origin x="14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6F38-2313-6947-9723-C7F3AC47642A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1537-7FCC-2448-8872-FA32705B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γδ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lymphocytes are a minor subset (1–10%) of human peripheral blood T cells. Most (&gt;70%) are CD4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CD8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[double negative (DN)], some (30%) are CD8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CD4</a:t>
            </a:r>
            <a:r>
              <a:rPr lang="en-AU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−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61537-7FCC-2448-8872-FA32705BB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1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 LGL</a:t>
            </a:r>
          </a:p>
          <a:p>
            <a:r>
              <a:rPr lang="en-US" dirty="0" err="1"/>
              <a:t>Dimished</a:t>
            </a:r>
            <a:r>
              <a:rPr lang="en-US" dirty="0"/>
              <a:t>/absent CD5 and CD7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61537-7FCC-2448-8872-FA32705BB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0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0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1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8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FBFC25-47F1-4241-B77A-DC280C6C8199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20C346-696C-3E4D-B8DF-E501B1B9BC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485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808080"/>
                </a:highlight>
              </a:rPr>
              <a:t>Flow cytometric assessment of T-cell clonality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B400A-BDD5-D748-9943-B51A53AB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85" y="4211864"/>
            <a:ext cx="7518400" cy="25273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232227B-E2B8-4C47-9C7A-90D856A5F516}"/>
              </a:ext>
            </a:extLst>
          </p:cNvPr>
          <p:cNvSpPr txBox="1">
            <a:spLocks/>
          </p:cNvSpPr>
          <p:nvPr/>
        </p:nvSpPr>
        <p:spPr>
          <a:xfrm>
            <a:off x="2895600" y="372291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Radha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D8FE-8671-0D44-BB98-BB9534AC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Anti-TRBC1 antibody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3133-9D09-9E42-B237-20861C40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Anti-TCR antibody  (clone JOVI.1)</a:t>
            </a:r>
          </a:p>
          <a:p>
            <a:r>
              <a:rPr lang="en-US" dirty="0" err="1"/>
              <a:t>Recognises</a:t>
            </a:r>
            <a:r>
              <a:rPr lang="en-US" dirty="0"/>
              <a:t> only one of two mutually exclusive TCR constant beta regions which are randomly selected during TCR gene rearrangement</a:t>
            </a:r>
          </a:p>
          <a:p>
            <a:r>
              <a:rPr lang="en-US" dirty="0"/>
              <a:t>Thereby used as a surrogate of T cell clonality</a:t>
            </a:r>
          </a:p>
          <a:p>
            <a:r>
              <a:rPr lang="en-US" dirty="0"/>
              <a:t>Similar to Ig light chain restriction to detect clonal B cells</a:t>
            </a:r>
          </a:p>
          <a:p>
            <a:r>
              <a:rPr lang="en-US" dirty="0"/>
              <a:t>Conjugated to FITC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8E2A-5B60-C549-97D6-4977226C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Panels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234D-7BE3-E644-853E-258AE71D84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383972"/>
            <a:ext cx="8588829" cy="1616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91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C4C1-D1F2-624E-AFAC-440CF8C3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0501-873A-274E-8C09-9C8E2805C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Fresh PB, bone marrow, tissue in RPMI</a:t>
            </a:r>
          </a:p>
          <a:p>
            <a:r>
              <a:rPr lang="en-US" dirty="0"/>
              <a:t>Stain with antibody cocktail for 15min at RT</a:t>
            </a:r>
          </a:p>
          <a:p>
            <a:r>
              <a:rPr lang="en-US" dirty="0"/>
              <a:t>Lysis RBCs with BD FACS lysis solution</a:t>
            </a:r>
          </a:p>
          <a:p>
            <a:r>
              <a:rPr lang="en-US" dirty="0"/>
              <a:t>Single wash with PBS buffer</a:t>
            </a:r>
          </a:p>
          <a:p>
            <a:r>
              <a:rPr lang="en-US" dirty="0" err="1"/>
              <a:t>FacsCanto</a:t>
            </a:r>
            <a:r>
              <a:rPr lang="en-US" dirty="0"/>
              <a:t> II, </a:t>
            </a:r>
            <a:r>
              <a:rPr lang="en-US" dirty="0" err="1"/>
              <a:t>Kaluza</a:t>
            </a:r>
            <a:r>
              <a:rPr lang="en-US" dirty="0"/>
              <a:t> 2.1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5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3BC-48B4-9B40-8B33-87855818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FFC7-FFDC-7B4F-A0B0-21367EFA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exclusion</a:t>
            </a:r>
          </a:p>
          <a:p>
            <a:r>
              <a:rPr lang="en-US" dirty="0"/>
              <a:t>Gate on lymphocytes</a:t>
            </a:r>
          </a:p>
          <a:p>
            <a:r>
              <a:rPr lang="en-US" dirty="0"/>
              <a:t>Identify CD3+ T cells, CD7+/CD3- NK cells, </a:t>
            </a:r>
            <a:r>
              <a:rPr lang="en-US" dirty="0" err="1"/>
              <a:t>colour</a:t>
            </a:r>
            <a:r>
              <a:rPr lang="en-US" dirty="0"/>
              <a:t> code T-cell subsets based on TCR</a:t>
            </a:r>
            <a:r>
              <a:rPr lang="en-AU" dirty="0"/>
              <a:t> </a:t>
            </a:r>
            <a:r>
              <a:rPr lang="en-AU" dirty="0" err="1"/>
              <a:t>γδ</a:t>
            </a:r>
            <a:r>
              <a:rPr lang="en-AU" dirty="0"/>
              <a:t> </a:t>
            </a:r>
          </a:p>
          <a:p>
            <a:r>
              <a:rPr lang="en-AU" dirty="0"/>
              <a:t>Calculate each subset as % lymphocytes to identify grossly abnormal T or NK cell expansions</a:t>
            </a:r>
          </a:p>
          <a:p>
            <a:pPr lvl="1"/>
            <a:r>
              <a:rPr lang="en-AU" dirty="0"/>
              <a:t>T cells 54-82%, CD4+ T cells 24-55%, CD8+ T cells 11-38%, NK 5-35%</a:t>
            </a:r>
          </a:p>
          <a:p>
            <a:pPr lvl="1"/>
            <a:r>
              <a:rPr lang="en-AU" dirty="0"/>
              <a:t>Normal CD4:CD8 ratio = 1-4:1 (usually ~2:1)</a:t>
            </a:r>
          </a:p>
        </p:txBody>
      </p:sp>
    </p:spTree>
    <p:extLst>
      <p:ext uri="{BB962C8B-B14F-4D97-AF65-F5344CB8AC3E}">
        <p14:creationId xmlns:p14="http://schemas.microsoft.com/office/powerpoint/2010/main" val="351338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0B9-1F40-2944-B259-1C584BF0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A44C-AF4C-AC4E-9F43-189EBBC4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DC13E-0E5A-5D46-A0DA-9387A2D239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88036"/>
            <a:ext cx="10146348" cy="6281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8E5F8-39F8-AA4B-8F4B-A53D49028865}"/>
              </a:ext>
            </a:extLst>
          </p:cNvPr>
          <p:cNvSpPr txBox="1"/>
          <p:nvPr/>
        </p:nvSpPr>
        <p:spPr>
          <a:xfrm>
            <a:off x="1813560" y="14478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NK cells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9A769-B8E7-BF41-AE3E-1F31242F7E9F}"/>
              </a:ext>
            </a:extLst>
          </p:cNvPr>
          <p:cNvSpPr txBox="1"/>
          <p:nvPr/>
        </p:nvSpPr>
        <p:spPr>
          <a:xfrm>
            <a:off x="8290560" y="83562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Helper T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C552A-DAE3-E24B-9491-F8E55943935C}"/>
              </a:ext>
            </a:extLst>
          </p:cNvPr>
          <p:cNvSpPr txBox="1"/>
          <p:nvPr/>
        </p:nvSpPr>
        <p:spPr>
          <a:xfrm>
            <a:off x="9250338" y="2382012"/>
            <a:ext cx="171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Cytotoxic  T cells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96A41-BA48-5F47-8442-F682E566709E}"/>
              </a:ext>
            </a:extLst>
          </p:cNvPr>
          <p:cNvSpPr txBox="1"/>
          <p:nvPr/>
        </p:nvSpPr>
        <p:spPr>
          <a:xfrm>
            <a:off x="8253872" y="2061769"/>
            <a:ext cx="1072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/>
              <a:t>TCRγδ</a:t>
            </a:r>
            <a:r>
              <a:rPr lang="en-AU" sz="1200" dirty="0"/>
              <a:t>+ T-cells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130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078115-5566-8B4C-984A-CE28782581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319087"/>
            <a:ext cx="7223760" cy="6416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746DAA-2711-6F4B-81CE-CD6E42DC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0" y="585216"/>
            <a:ext cx="4404360" cy="1499616"/>
          </a:xfrm>
        </p:spPr>
        <p:txBody>
          <a:bodyPr/>
          <a:lstStyle/>
          <a:p>
            <a:r>
              <a:rPr lang="en-US" dirty="0"/>
              <a:t>Sezary Panel</a:t>
            </a:r>
          </a:p>
        </p:txBody>
      </p:sp>
    </p:spTree>
    <p:extLst>
      <p:ext uri="{BB962C8B-B14F-4D97-AF65-F5344CB8AC3E}">
        <p14:creationId xmlns:p14="http://schemas.microsoft.com/office/powerpoint/2010/main" val="175410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94B6B5-531A-1344-ABB3-A1B520426A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396240"/>
            <a:ext cx="819912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746DAA-2711-6F4B-81CE-CD6E42DC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914" y="4334256"/>
            <a:ext cx="2812733" cy="1499616"/>
          </a:xfrm>
        </p:spPr>
        <p:txBody>
          <a:bodyPr/>
          <a:lstStyle/>
          <a:p>
            <a:r>
              <a:rPr lang="en-US" dirty="0"/>
              <a:t>T-cell Panel</a:t>
            </a:r>
          </a:p>
        </p:txBody>
      </p:sp>
    </p:spTree>
    <p:extLst>
      <p:ext uri="{BB962C8B-B14F-4D97-AF65-F5344CB8AC3E}">
        <p14:creationId xmlns:p14="http://schemas.microsoft.com/office/powerpoint/2010/main" val="88389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30E8-ABA4-D543-9DC3-BDE4757F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1FA5-00E6-C24C-97CF-936FB81A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neoplastic T cells have shown:</a:t>
            </a:r>
          </a:p>
          <a:p>
            <a:pPr lvl="1"/>
            <a:r>
              <a:rPr lang="en-US" dirty="0"/>
              <a:t>DISTINCT immunophenotypically abnormal T cell population</a:t>
            </a:r>
          </a:p>
          <a:p>
            <a:pPr lvl="1"/>
            <a:r>
              <a:rPr lang="en-US" dirty="0"/>
              <a:t>Markedly expanded T cell subset</a:t>
            </a:r>
          </a:p>
          <a:p>
            <a:pPr lvl="1"/>
            <a:r>
              <a:rPr lang="en-US" dirty="0"/>
              <a:t>Distinct T-cell subset with predominantly unimodal TRBC1 expression concerning for clonality</a:t>
            </a:r>
          </a:p>
          <a:p>
            <a:endParaRPr lang="en-US" dirty="0"/>
          </a:p>
          <a:p>
            <a:r>
              <a:rPr lang="en-US" dirty="0"/>
              <a:t>Use a custom dot plat with 2 most discriminative antigens to narrow down on an immunophenotypically homogeneous subset</a:t>
            </a:r>
          </a:p>
          <a:p>
            <a:r>
              <a:rPr lang="en-US" dirty="0" err="1"/>
              <a:t>Analyse</a:t>
            </a:r>
            <a:r>
              <a:rPr lang="en-US" dirty="0"/>
              <a:t> this population for percentage TRBC1+ events on a CD3 vs TRBC1 dot plot</a:t>
            </a:r>
          </a:p>
          <a:p>
            <a:r>
              <a:rPr lang="en-US" dirty="0"/>
              <a:t>Need at least 200 events to accurately evaluate TRBC1 pattern- limit of detection is a clonal population &lt;1% of lymphocytes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2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D5B9-CA15-2348-B0BC-74D75340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8F5E-7A70-9447-B46A-33A1F01A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02329"/>
            <a:ext cx="9720073" cy="4023360"/>
          </a:xfrm>
        </p:spPr>
        <p:txBody>
          <a:bodyPr/>
          <a:lstStyle/>
          <a:p>
            <a:r>
              <a:rPr lang="en-US" dirty="0"/>
              <a:t>Separation of T-cell abnormal subsets on routine gating strategies is imperfect</a:t>
            </a:r>
            <a:r>
              <a:rPr lang="en-US" dirty="0">
                <a:sym typeface="Wingdings" pitchFamily="2" charset="2"/>
              </a:rPr>
              <a:t> results in a very skewed rather than purely unimodal TRBC1 expression</a:t>
            </a:r>
          </a:p>
          <a:p>
            <a:pPr lvl="1"/>
            <a:r>
              <a:rPr lang="en-US" dirty="0">
                <a:sym typeface="Wingdings" pitchFamily="2" charset="2"/>
              </a:rPr>
              <a:t>&lt;15% or 85% TRBC1 expression in a distinct T-cell cluster allows demonstration of clonality in all appropriately gated CD3+/</a:t>
            </a:r>
            <a:r>
              <a:rPr lang="en-AU" dirty="0"/>
              <a:t> TCRαβ+ T-cell neoplasms. </a:t>
            </a:r>
          </a:p>
          <a:p>
            <a:r>
              <a:rPr lang="en-AU" dirty="0"/>
              <a:t>Can occasionally see a TRBC1 </a:t>
            </a:r>
            <a:r>
              <a:rPr lang="en-AU" baseline="30000" dirty="0"/>
              <a:t>dim</a:t>
            </a:r>
            <a:r>
              <a:rPr lang="en-AU" dirty="0"/>
              <a:t> peak as a clonal population</a:t>
            </a:r>
          </a:p>
          <a:p>
            <a:endParaRPr lang="en-US" dirty="0"/>
          </a:p>
          <a:p>
            <a:r>
              <a:rPr lang="en-US" dirty="0"/>
              <a:t>Occasional small benign CD8+/CD4- clones identified (T-CUS) correspond to non-malignant clonal T-LGL</a:t>
            </a:r>
          </a:p>
          <a:p>
            <a:pPr lvl="1"/>
            <a:r>
              <a:rPr lang="en-US" dirty="0"/>
              <a:t>Relatively high incidence (up to 25% in pts with this group)- so only reported when account for &gt;15% lymphocytes or immunophenotype concerning for neoplasm</a:t>
            </a:r>
          </a:p>
        </p:txBody>
      </p:sp>
    </p:spTree>
    <p:extLst>
      <p:ext uri="{BB962C8B-B14F-4D97-AF65-F5344CB8AC3E}">
        <p14:creationId xmlns:p14="http://schemas.microsoft.com/office/powerpoint/2010/main" val="20195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20B7-AFEC-3541-AA37-789E227D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C662-FE76-5B4B-9E66-490D34FC5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CD4+/CD8- clones always reported irrespective of size and immunophenotypic features</a:t>
            </a:r>
          </a:p>
          <a:p>
            <a:endParaRPr lang="en-US" dirty="0"/>
          </a:p>
          <a:p>
            <a:r>
              <a:rPr lang="en-US" dirty="0"/>
              <a:t>Final interpretation dependent on</a:t>
            </a:r>
          </a:p>
          <a:p>
            <a:pPr lvl="1"/>
            <a:r>
              <a:rPr lang="en-US" dirty="0"/>
              <a:t>Immunophenotype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Specimen type</a:t>
            </a:r>
          </a:p>
          <a:p>
            <a:pPr lvl="1"/>
            <a:r>
              <a:rPr lang="en-US" dirty="0"/>
              <a:t>Clinical history</a:t>
            </a:r>
          </a:p>
          <a:p>
            <a:pPr lvl="1"/>
            <a:r>
              <a:rPr lang="en-US" dirty="0"/>
              <a:t>Prior flow results</a:t>
            </a:r>
          </a:p>
          <a:p>
            <a:pPr lvl="1"/>
            <a:endParaRPr lang="en-US" dirty="0"/>
          </a:p>
          <a:p>
            <a:r>
              <a:rPr lang="en-US" dirty="0"/>
              <a:t>Significance of findings, </a:t>
            </a:r>
            <a:r>
              <a:rPr lang="en-US" dirty="0" err="1"/>
              <a:t>DDx</a:t>
            </a:r>
            <a:r>
              <a:rPr lang="en-US" dirty="0"/>
              <a:t>, suggestions for follow/up</a:t>
            </a:r>
          </a:p>
        </p:txBody>
      </p:sp>
    </p:spTree>
    <p:extLst>
      <p:ext uri="{BB962C8B-B14F-4D97-AF65-F5344CB8AC3E}">
        <p14:creationId xmlns:p14="http://schemas.microsoft.com/office/powerpoint/2010/main" val="303384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T- cell </a:t>
            </a:r>
            <a:r>
              <a:rPr lang="en-US" dirty="0" err="1"/>
              <a:t>lymphoproliferative</a:t>
            </a:r>
            <a:r>
              <a:rPr lang="en-US" dirty="0"/>
              <a:t>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heterogeneous group of </a:t>
            </a:r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  <a:p>
            <a:endParaRPr lang="en-US" dirty="0"/>
          </a:p>
          <a:p>
            <a:r>
              <a:rPr lang="en-US" dirty="0"/>
              <a:t>Vary greatly in </a:t>
            </a:r>
            <a:r>
              <a:rPr lang="en-US" dirty="0" err="1"/>
              <a:t>immunophentype</a:t>
            </a:r>
            <a:r>
              <a:rPr lang="en-US" dirty="0"/>
              <a:t>, molecular landscape, clinical manifestations and disease trajectory</a:t>
            </a:r>
          </a:p>
        </p:txBody>
      </p:sp>
    </p:spTree>
    <p:extLst>
      <p:ext uri="{BB962C8B-B14F-4D97-AF65-F5344CB8AC3E}">
        <p14:creationId xmlns:p14="http://schemas.microsoft.com/office/powerpoint/2010/main" val="149367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C915-08EB-FE40-820C-6B657D5A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8BEC-60F8-924F-B814-96072192E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Simple, rapid, accessible</a:t>
            </a:r>
          </a:p>
          <a:p>
            <a:r>
              <a:rPr lang="en-US" dirty="0"/>
              <a:t>High sensitivity and specificity &gt;90% for neoplasia</a:t>
            </a:r>
          </a:p>
          <a:p>
            <a:r>
              <a:rPr lang="en-US" dirty="0"/>
              <a:t>Eliminates TCR</a:t>
            </a:r>
            <a:r>
              <a:rPr lang="en-AU" dirty="0"/>
              <a:t> Vβ repertoire analysis by flow or separate molecular TCR testing (which is not highly accurate)</a:t>
            </a:r>
          </a:p>
          <a:p>
            <a:r>
              <a:rPr lang="en-AU" dirty="0"/>
              <a:t>Highly dependent on narrowing down on an immunophenotypically distinct T-cell cluster and assessing TRBC1 expression on this optimally gated population</a:t>
            </a:r>
          </a:p>
          <a:p>
            <a:r>
              <a:rPr lang="en-AU" dirty="0"/>
              <a:t>Awareness of T-CUS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39C6-DD14-8144-9F48-326C4C9A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A1F5-5E40-5648-B8E5-3B9EE8D1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</a:t>
            </a:r>
            <a:r>
              <a:rPr lang="en-US" dirty="0" err="1"/>
              <a:t>analyse</a:t>
            </a:r>
            <a:r>
              <a:rPr lang="en-US" dirty="0"/>
              <a:t> TRBC1 staining on the specific T-cell subset of interest which is looking abnormal (cluster analysis)</a:t>
            </a:r>
          </a:p>
          <a:p>
            <a:endParaRPr lang="en-US" dirty="0"/>
          </a:p>
          <a:p>
            <a:r>
              <a:rPr lang="en-US" dirty="0"/>
              <a:t>Only applicable to </a:t>
            </a:r>
            <a:r>
              <a:rPr lang="en-AU" dirty="0"/>
              <a:t>TCR</a:t>
            </a:r>
            <a:r>
              <a:rPr lang="el-GR" dirty="0" err="1"/>
              <a:t>αβ</a:t>
            </a:r>
            <a:r>
              <a:rPr lang="en-AU" dirty="0"/>
              <a:t> clones</a:t>
            </a:r>
            <a:endParaRPr lang="en-US" dirty="0"/>
          </a:p>
          <a:p>
            <a:r>
              <a:rPr lang="en-US" dirty="0"/>
              <a:t>Cannot assess clonality on </a:t>
            </a:r>
            <a:r>
              <a:rPr lang="en-AU" dirty="0"/>
              <a:t>TCR</a:t>
            </a:r>
            <a:r>
              <a:rPr lang="el-GR" dirty="0" err="1"/>
              <a:t>γδ</a:t>
            </a:r>
            <a:r>
              <a:rPr lang="el-GR" dirty="0"/>
              <a:t>‐</a:t>
            </a:r>
            <a:r>
              <a:rPr lang="en-AU" dirty="0"/>
              <a:t>positive T cells and CD3‐negative cells</a:t>
            </a:r>
          </a:p>
          <a:p>
            <a:pPr lvl="1"/>
            <a:r>
              <a:rPr lang="en-AU" dirty="0"/>
              <a:t>These cells do not express either TRBC1 or TRBC2</a:t>
            </a:r>
          </a:p>
          <a:p>
            <a:pPr lvl="1"/>
            <a:r>
              <a:rPr lang="en-AU" dirty="0"/>
              <a:t>Can’t exclude TRBC1 on the Sezary panel</a:t>
            </a:r>
          </a:p>
          <a:p>
            <a:endParaRPr lang="en-AU" dirty="0"/>
          </a:p>
          <a:p>
            <a:r>
              <a:rPr lang="en-AU" dirty="0"/>
              <a:t>CD8 T cell subset analysis first need exclusion of TCR</a:t>
            </a:r>
            <a:r>
              <a:rPr lang="el-GR" dirty="0" err="1"/>
              <a:t>γδ</a:t>
            </a:r>
            <a:r>
              <a:rPr lang="el-GR" dirty="0"/>
              <a:t>‐</a:t>
            </a:r>
            <a:r>
              <a:rPr lang="en-AU" dirty="0"/>
              <a:t>positive T cells which, again, will be negative for TRBC1 and so can skew result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4FD00-661D-BB46-96A6-73E1565F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352550"/>
            <a:ext cx="8724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3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13" r="-4713"/>
          <a:stretch>
            <a:fillRect/>
          </a:stretch>
        </p:blipFill>
        <p:spPr>
          <a:xfrm>
            <a:off x="1679766" y="733800"/>
            <a:ext cx="8911304" cy="4900874"/>
          </a:xfrm>
        </p:spPr>
      </p:pic>
    </p:spTree>
    <p:extLst>
      <p:ext uri="{BB962C8B-B14F-4D97-AF65-F5344CB8AC3E}">
        <p14:creationId xmlns:p14="http://schemas.microsoft.com/office/powerpoint/2010/main" val="36908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1" y="0"/>
            <a:ext cx="8101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Difficulties in assessing T cell malignancy by flow </a:t>
            </a:r>
            <a:r>
              <a:rPr lang="en-US" dirty="0" err="1"/>
              <a:t>cytometry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overlap between reactive T-cell subsets and T-cell </a:t>
            </a:r>
            <a:r>
              <a:rPr lang="en-US" dirty="0" err="1"/>
              <a:t>neoplasia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</a:t>
            </a:r>
          </a:p>
          <a:p>
            <a:r>
              <a:rPr lang="en-US" dirty="0"/>
              <a:t>Absent or dim CD7</a:t>
            </a:r>
          </a:p>
          <a:p>
            <a:r>
              <a:rPr lang="en-US" dirty="0"/>
              <a:t>Expanded gamma/delta population</a:t>
            </a:r>
          </a:p>
          <a:p>
            <a:r>
              <a:rPr lang="en-US" dirty="0"/>
              <a:t>Double negative (CD4- CD8-) population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2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Difficulties in assessing T cell malignancy by flow </a:t>
            </a:r>
            <a:r>
              <a:rPr lang="en-US" dirty="0" err="1"/>
              <a:t>cytometry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Definitive marker of </a:t>
            </a:r>
            <a:r>
              <a:rPr lang="en-US" dirty="0" err="1"/>
              <a:t>clonality</a:t>
            </a:r>
            <a:r>
              <a:rPr lang="en-US" dirty="0"/>
              <a:t> not widely available</a:t>
            </a:r>
          </a:p>
          <a:p>
            <a:endParaRPr lang="en-US" dirty="0"/>
          </a:p>
          <a:p>
            <a:r>
              <a:rPr lang="en-US" dirty="0"/>
              <a:t>Most T cells are alpha/beta, only small minority are gamma/delta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4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0ED8-EBC1-2746-9759-4E81B9F2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4133-A1F4-F540-8166-D4A6DF52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D06B9-845B-4B44-B2F6-F358C1A3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0" y="242570"/>
            <a:ext cx="5745480" cy="63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9FDD-7079-B94F-885D-EF481431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TRBC1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434916-23D5-7B4F-ACAD-E61ECDC47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493" y="1696016"/>
            <a:ext cx="7062107" cy="40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6E5A-F5A5-2E4A-89FB-A0785D7F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TRBC1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B555B9-460C-5E45-8EAE-9C3CD279D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779" y="1832088"/>
            <a:ext cx="6482443" cy="42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48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{C74C3615-7D63-F74C-BB86-142134C0C893}tf10001061</Template>
  <TotalTime>100</TotalTime>
  <Words>701</Words>
  <Application>Microsoft Macintosh PowerPoint</Application>
  <PresentationFormat>Widescreen</PresentationFormat>
  <Paragraphs>93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Integral</vt:lpstr>
      <vt:lpstr>Flow cytometric assessment of T-cell clonality</vt:lpstr>
      <vt:lpstr>T- cell lymphoproliferative disorders</vt:lpstr>
      <vt:lpstr>PowerPoint Presentation</vt:lpstr>
      <vt:lpstr>PowerPoint Presentation</vt:lpstr>
      <vt:lpstr>Difficulties in assessing T cell malignancy by flow cytometry</vt:lpstr>
      <vt:lpstr>Difficulties in assessing T cell malignancy by flow cytometry</vt:lpstr>
      <vt:lpstr>PowerPoint Presentation</vt:lpstr>
      <vt:lpstr>TRBC1</vt:lpstr>
      <vt:lpstr>TRBC1</vt:lpstr>
      <vt:lpstr>Anti-TRBC1 antibody</vt:lpstr>
      <vt:lpstr>Antibody Panels</vt:lpstr>
      <vt:lpstr>Processing </vt:lpstr>
      <vt:lpstr>Analysis </vt:lpstr>
      <vt:lpstr>PowerPoint Presentation</vt:lpstr>
      <vt:lpstr>Sezary Panel</vt:lpstr>
      <vt:lpstr>T-cell Panel</vt:lpstr>
      <vt:lpstr>Analysis</vt:lpstr>
      <vt:lpstr>Interpretation</vt:lpstr>
      <vt:lpstr>interpretation</vt:lpstr>
      <vt:lpstr>Conclusions</vt:lpstr>
      <vt:lpstr>Caveats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cytometric assessment of T-cell clonality</dc:title>
  <dc:creator>Radha Ramanan</dc:creator>
  <cp:lastModifiedBy>Radha Ramanan</cp:lastModifiedBy>
  <cp:revision>40</cp:revision>
  <dcterms:created xsi:type="dcterms:W3CDTF">2021-02-28T07:59:51Z</dcterms:created>
  <dcterms:modified xsi:type="dcterms:W3CDTF">2021-02-28T09:40:42Z</dcterms:modified>
</cp:coreProperties>
</file>