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768" r:id="rId2"/>
    <p:sldId id="770" r:id="rId3"/>
    <p:sldId id="772" r:id="rId4"/>
    <p:sldId id="780" r:id="rId5"/>
    <p:sldId id="771" r:id="rId6"/>
    <p:sldId id="793" r:id="rId7"/>
    <p:sldId id="773" r:id="rId8"/>
    <p:sldId id="776" r:id="rId9"/>
    <p:sldId id="790" r:id="rId10"/>
    <p:sldId id="777" r:id="rId11"/>
    <p:sldId id="786" r:id="rId12"/>
    <p:sldId id="781" r:id="rId13"/>
    <p:sldId id="792" r:id="rId14"/>
    <p:sldId id="778" r:id="rId15"/>
    <p:sldId id="791" r:id="rId16"/>
    <p:sldId id="787" r:id="rId17"/>
    <p:sldId id="785" r:id="rId18"/>
  </p:sldIdLst>
  <p:sldSz cx="9144000" cy="6858000" type="screen4x3"/>
  <p:notesSz cx="6858000" cy="9296400"/>
  <p:defaultTextStyle>
    <a:defPPr>
      <a:defRPr lang="en-US"/>
    </a:defPPr>
    <a:lvl1pPr algn="l" rtl="0" fontAlgn="base">
      <a:spcBef>
        <a:spcPct val="0"/>
      </a:spcBef>
      <a:spcAft>
        <a:spcPct val="0"/>
      </a:spcAft>
      <a:defRPr sz="1000" b="1" kern="1200">
        <a:solidFill>
          <a:schemeClr val="bg1"/>
        </a:solidFill>
        <a:latin typeface="Arial" charset="0"/>
        <a:ea typeface="+mn-ea"/>
        <a:cs typeface="+mn-cs"/>
      </a:defRPr>
    </a:lvl1pPr>
    <a:lvl2pPr marL="457200" algn="l" rtl="0" fontAlgn="base">
      <a:spcBef>
        <a:spcPct val="0"/>
      </a:spcBef>
      <a:spcAft>
        <a:spcPct val="0"/>
      </a:spcAft>
      <a:defRPr sz="1000" b="1" kern="1200">
        <a:solidFill>
          <a:schemeClr val="bg1"/>
        </a:solidFill>
        <a:latin typeface="Arial" charset="0"/>
        <a:ea typeface="+mn-ea"/>
        <a:cs typeface="+mn-cs"/>
      </a:defRPr>
    </a:lvl2pPr>
    <a:lvl3pPr marL="914400" algn="l" rtl="0" fontAlgn="base">
      <a:spcBef>
        <a:spcPct val="0"/>
      </a:spcBef>
      <a:spcAft>
        <a:spcPct val="0"/>
      </a:spcAft>
      <a:defRPr sz="1000" b="1" kern="1200">
        <a:solidFill>
          <a:schemeClr val="bg1"/>
        </a:solidFill>
        <a:latin typeface="Arial" charset="0"/>
        <a:ea typeface="+mn-ea"/>
        <a:cs typeface="+mn-cs"/>
      </a:defRPr>
    </a:lvl3pPr>
    <a:lvl4pPr marL="1371600" algn="l" rtl="0" fontAlgn="base">
      <a:spcBef>
        <a:spcPct val="0"/>
      </a:spcBef>
      <a:spcAft>
        <a:spcPct val="0"/>
      </a:spcAft>
      <a:defRPr sz="1000" b="1" kern="1200">
        <a:solidFill>
          <a:schemeClr val="bg1"/>
        </a:solidFill>
        <a:latin typeface="Arial" charset="0"/>
        <a:ea typeface="+mn-ea"/>
        <a:cs typeface="+mn-cs"/>
      </a:defRPr>
    </a:lvl4pPr>
    <a:lvl5pPr marL="1828800" algn="l" rtl="0" fontAlgn="base">
      <a:spcBef>
        <a:spcPct val="0"/>
      </a:spcBef>
      <a:spcAft>
        <a:spcPct val="0"/>
      </a:spcAft>
      <a:defRPr sz="1000" b="1" kern="1200">
        <a:solidFill>
          <a:schemeClr val="bg1"/>
        </a:solidFill>
        <a:latin typeface="Arial" charset="0"/>
        <a:ea typeface="+mn-ea"/>
        <a:cs typeface="+mn-cs"/>
      </a:defRPr>
    </a:lvl5pPr>
    <a:lvl6pPr marL="2286000" algn="l" defTabSz="914400" rtl="0" eaLnBrk="1" latinLnBrk="0" hangingPunct="1">
      <a:defRPr sz="1000" b="1" kern="1200">
        <a:solidFill>
          <a:schemeClr val="bg1"/>
        </a:solidFill>
        <a:latin typeface="Arial" charset="0"/>
        <a:ea typeface="+mn-ea"/>
        <a:cs typeface="+mn-cs"/>
      </a:defRPr>
    </a:lvl6pPr>
    <a:lvl7pPr marL="2743200" algn="l" defTabSz="914400" rtl="0" eaLnBrk="1" latinLnBrk="0" hangingPunct="1">
      <a:defRPr sz="1000" b="1" kern="1200">
        <a:solidFill>
          <a:schemeClr val="bg1"/>
        </a:solidFill>
        <a:latin typeface="Arial" charset="0"/>
        <a:ea typeface="+mn-ea"/>
        <a:cs typeface="+mn-cs"/>
      </a:defRPr>
    </a:lvl7pPr>
    <a:lvl8pPr marL="3200400" algn="l" defTabSz="914400" rtl="0" eaLnBrk="1" latinLnBrk="0" hangingPunct="1">
      <a:defRPr sz="1000" b="1" kern="1200">
        <a:solidFill>
          <a:schemeClr val="bg1"/>
        </a:solidFill>
        <a:latin typeface="Arial" charset="0"/>
        <a:ea typeface="+mn-ea"/>
        <a:cs typeface="+mn-cs"/>
      </a:defRPr>
    </a:lvl8pPr>
    <a:lvl9pPr marL="3657600" algn="l" defTabSz="914400" rtl="0" eaLnBrk="1" latinLnBrk="0" hangingPunct="1">
      <a:defRPr sz="10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840281"/>
    <a:srgbClr val="B878B2"/>
    <a:srgbClr val="FF9900"/>
    <a:srgbClr val="FCF600"/>
    <a:srgbClr val="549117"/>
    <a:srgbClr val="52BE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2299" autoAdjust="0"/>
    <p:restoredTop sz="94737" autoAdjust="0"/>
  </p:normalViewPr>
  <p:slideViewPr>
    <p:cSldViewPr snapToObjects="1">
      <p:cViewPr varScale="1">
        <p:scale>
          <a:sx n="110" d="100"/>
          <a:sy n="110" d="100"/>
        </p:scale>
        <p:origin x="-456" y="-96"/>
      </p:cViewPr>
      <p:guideLst>
        <p:guide orient="horz" pos="1604"/>
        <p:guide orient="horz" pos="906"/>
        <p:guide orient="horz" pos="1230"/>
        <p:guide orient="horz" pos="3466"/>
        <p:guide orient="horz" pos="2348"/>
        <p:guide orient="horz" pos="3094"/>
        <p:guide orient="horz" pos="2722"/>
        <p:guide orient="horz" pos="1976"/>
        <p:guide pos="288"/>
        <p:guide pos="1530"/>
        <p:guide pos="5471"/>
        <p:guide pos="4155"/>
        <p:guide pos="2911"/>
        <p:guide pos="2843"/>
        <p:guide pos="1600"/>
        <p:guide pos="4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55" d="100"/>
          <a:sy n="55" d="100"/>
        </p:scale>
        <p:origin x="-1848"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hdr" sz="quarter"/>
          </p:nvPr>
        </p:nvSpPr>
        <p:spPr bwMode="auto">
          <a:xfrm>
            <a:off x="0" y="0"/>
            <a:ext cx="2972523" cy="464820"/>
          </a:xfrm>
          <a:prstGeom prst="rect">
            <a:avLst/>
          </a:prstGeom>
          <a:noFill/>
          <a:ln w="9525">
            <a:noFill/>
            <a:miter lim="800000"/>
            <a:headEnd/>
            <a:tailEnd/>
          </a:ln>
          <a:effectLst/>
        </p:spPr>
        <p:txBody>
          <a:bodyPr vert="horz" wrap="square" lIns="92308" tIns="46155" rIns="92308" bIns="46155" numCol="1" anchor="t" anchorCtr="0" compatLnSpc="1">
            <a:prstTxWarp prst="textNoShape">
              <a:avLst/>
            </a:prstTxWarp>
          </a:bodyPr>
          <a:lstStyle>
            <a:lvl1pPr algn="l" defTabSz="922695" eaLnBrk="1" hangingPunct="1">
              <a:defRPr sz="1200">
                <a:solidFill>
                  <a:schemeClr val="tx1"/>
                </a:solidFill>
                <a:latin typeface="Arial" pitchFamily="34" charset="0"/>
              </a:defRPr>
            </a:lvl1pPr>
          </a:lstStyle>
          <a:p>
            <a:pPr>
              <a:defRPr/>
            </a:pPr>
            <a:endParaRPr lang="en-US"/>
          </a:p>
        </p:txBody>
      </p:sp>
      <p:sp>
        <p:nvSpPr>
          <p:cNvPr id="602115" name="Rectangle 3"/>
          <p:cNvSpPr>
            <a:spLocks noGrp="1" noChangeArrowheads="1"/>
          </p:cNvSpPr>
          <p:nvPr>
            <p:ph type="dt" sz="quarter" idx="1"/>
          </p:nvPr>
        </p:nvSpPr>
        <p:spPr bwMode="auto">
          <a:xfrm>
            <a:off x="3885479" y="0"/>
            <a:ext cx="2972522" cy="464820"/>
          </a:xfrm>
          <a:prstGeom prst="rect">
            <a:avLst/>
          </a:prstGeom>
          <a:noFill/>
          <a:ln w="9525">
            <a:noFill/>
            <a:miter lim="800000"/>
            <a:headEnd/>
            <a:tailEnd/>
          </a:ln>
          <a:effectLst/>
        </p:spPr>
        <p:txBody>
          <a:bodyPr vert="horz" wrap="square" lIns="92308" tIns="46155" rIns="92308" bIns="46155" numCol="1" anchor="t" anchorCtr="0" compatLnSpc="1">
            <a:prstTxWarp prst="textNoShape">
              <a:avLst/>
            </a:prstTxWarp>
          </a:bodyPr>
          <a:lstStyle>
            <a:lvl1pPr algn="r" defTabSz="922695" eaLnBrk="1" hangingPunct="1">
              <a:defRPr sz="1200">
                <a:solidFill>
                  <a:schemeClr val="tx1"/>
                </a:solidFill>
                <a:latin typeface="Arial" pitchFamily="34" charset="0"/>
              </a:defRPr>
            </a:lvl1pPr>
          </a:lstStyle>
          <a:p>
            <a:pPr>
              <a:defRPr/>
            </a:pPr>
            <a:endParaRPr lang="en-US"/>
          </a:p>
        </p:txBody>
      </p:sp>
      <p:sp>
        <p:nvSpPr>
          <p:cNvPr id="602116" name="Rectangle 4"/>
          <p:cNvSpPr>
            <a:spLocks noGrp="1" noChangeArrowheads="1"/>
          </p:cNvSpPr>
          <p:nvPr>
            <p:ph type="ftr" sz="quarter" idx="2"/>
          </p:nvPr>
        </p:nvSpPr>
        <p:spPr bwMode="auto">
          <a:xfrm>
            <a:off x="0" y="8831580"/>
            <a:ext cx="2972523" cy="464820"/>
          </a:xfrm>
          <a:prstGeom prst="rect">
            <a:avLst/>
          </a:prstGeom>
          <a:noFill/>
          <a:ln w="9525">
            <a:noFill/>
            <a:miter lim="800000"/>
            <a:headEnd/>
            <a:tailEnd/>
          </a:ln>
          <a:effectLst/>
        </p:spPr>
        <p:txBody>
          <a:bodyPr vert="horz" wrap="square" lIns="92308" tIns="46155" rIns="92308" bIns="46155" numCol="1" anchor="b" anchorCtr="0" compatLnSpc="1">
            <a:prstTxWarp prst="textNoShape">
              <a:avLst/>
            </a:prstTxWarp>
          </a:bodyPr>
          <a:lstStyle>
            <a:lvl1pPr algn="l" defTabSz="922695" eaLnBrk="1" hangingPunct="1">
              <a:defRPr sz="1200">
                <a:solidFill>
                  <a:schemeClr val="tx1"/>
                </a:solidFill>
                <a:latin typeface="Arial" pitchFamily="34" charset="0"/>
              </a:defRPr>
            </a:lvl1pPr>
          </a:lstStyle>
          <a:p>
            <a:pPr>
              <a:defRPr/>
            </a:pPr>
            <a:endParaRPr lang="en-US"/>
          </a:p>
        </p:txBody>
      </p:sp>
      <p:sp>
        <p:nvSpPr>
          <p:cNvPr id="602117" name="Rectangle 5"/>
          <p:cNvSpPr>
            <a:spLocks noGrp="1" noChangeArrowheads="1"/>
          </p:cNvSpPr>
          <p:nvPr>
            <p:ph type="sldNum" sz="quarter" idx="3"/>
          </p:nvPr>
        </p:nvSpPr>
        <p:spPr bwMode="auto">
          <a:xfrm>
            <a:off x="3885479" y="8831580"/>
            <a:ext cx="2972522" cy="464820"/>
          </a:xfrm>
          <a:prstGeom prst="rect">
            <a:avLst/>
          </a:prstGeom>
          <a:noFill/>
          <a:ln w="9525">
            <a:noFill/>
            <a:miter lim="800000"/>
            <a:headEnd/>
            <a:tailEnd/>
          </a:ln>
          <a:effectLst/>
        </p:spPr>
        <p:txBody>
          <a:bodyPr vert="horz" wrap="square" lIns="92308" tIns="46155" rIns="92308" bIns="46155" numCol="1" anchor="b" anchorCtr="0" compatLnSpc="1">
            <a:prstTxWarp prst="textNoShape">
              <a:avLst/>
            </a:prstTxWarp>
          </a:bodyPr>
          <a:lstStyle>
            <a:lvl1pPr algn="r" defTabSz="922695" eaLnBrk="1" hangingPunct="1">
              <a:defRPr sz="1200">
                <a:solidFill>
                  <a:schemeClr val="tx1"/>
                </a:solidFill>
                <a:latin typeface="Arial" pitchFamily="34" charset="0"/>
              </a:defRPr>
            </a:lvl1pPr>
          </a:lstStyle>
          <a:p>
            <a:pPr>
              <a:defRPr/>
            </a:pPr>
            <a:fld id="{886ACAAF-066A-422A-9076-1E47E30006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2523" cy="464820"/>
          </a:xfrm>
          <a:prstGeom prst="rect">
            <a:avLst/>
          </a:prstGeom>
          <a:noFill/>
          <a:ln w="9525">
            <a:noFill/>
            <a:miter lim="800000"/>
            <a:headEnd/>
            <a:tailEnd/>
          </a:ln>
          <a:effectLst/>
        </p:spPr>
        <p:txBody>
          <a:bodyPr vert="horz" wrap="square" lIns="92308" tIns="46155" rIns="92308" bIns="46155" numCol="1" anchor="t" anchorCtr="0" compatLnSpc="1">
            <a:prstTxWarp prst="textNoShape">
              <a:avLst/>
            </a:prstTxWarp>
          </a:bodyPr>
          <a:lstStyle>
            <a:lvl1pPr algn="l" defTabSz="922695" eaLnBrk="1" hangingPunct="1">
              <a:defRPr sz="1200" b="0">
                <a:solidFill>
                  <a:schemeClr val="tx1"/>
                </a:solidFill>
                <a:latin typeface="Arial" pitchFamily="34" charset="0"/>
              </a:defRPr>
            </a:lvl1pPr>
          </a:lstStyle>
          <a:p>
            <a:pPr>
              <a:defRPr/>
            </a:pPr>
            <a:endParaRPr lang="en-US"/>
          </a:p>
        </p:txBody>
      </p:sp>
      <p:sp>
        <p:nvSpPr>
          <p:cNvPr id="54275" name="Rectangle 3"/>
          <p:cNvSpPr>
            <a:spLocks noGrp="1" noChangeArrowheads="1"/>
          </p:cNvSpPr>
          <p:nvPr>
            <p:ph type="dt" idx="1"/>
          </p:nvPr>
        </p:nvSpPr>
        <p:spPr bwMode="auto">
          <a:xfrm>
            <a:off x="3885479" y="0"/>
            <a:ext cx="2972522" cy="464820"/>
          </a:xfrm>
          <a:prstGeom prst="rect">
            <a:avLst/>
          </a:prstGeom>
          <a:noFill/>
          <a:ln w="9525">
            <a:noFill/>
            <a:miter lim="800000"/>
            <a:headEnd/>
            <a:tailEnd/>
          </a:ln>
          <a:effectLst/>
        </p:spPr>
        <p:txBody>
          <a:bodyPr vert="horz" wrap="square" lIns="92308" tIns="46155" rIns="92308" bIns="46155" numCol="1" anchor="t" anchorCtr="0" compatLnSpc="1">
            <a:prstTxWarp prst="textNoShape">
              <a:avLst/>
            </a:prstTxWarp>
          </a:bodyPr>
          <a:lstStyle>
            <a:lvl1pPr algn="r" defTabSz="922695" eaLnBrk="1" hangingPunct="1">
              <a:defRPr sz="1200" b="0">
                <a:solidFill>
                  <a:schemeClr val="tx1"/>
                </a:solidFill>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14504" y="4415791"/>
            <a:ext cx="5028994" cy="4183380"/>
          </a:xfrm>
          <a:prstGeom prst="rect">
            <a:avLst/>
          </a:prstGeom>
          <a:noFill/>
          <a:ln w="9525">
            <a:noFill/>
            <a:miter lim="800000"/>
            <a:headEnd/>
            <a:tailEnd/>
          </a:ln>
          <a:effectLst/>
        </p:spPr>
        <p:txBody>
          <a:bodyPr vert="horz" wrap="square" lIns="92308" tIns="46155" rIns="92308" bIns="461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831580"/>
            <a:ext cx="2972523" cy="464820"/>
          </a:xfrm>
          <a:prstGeom prst="rect">
            <a:avLst/>
          </a:prstGeom>
          <a:noFill/>
          <a:ln w="9525">
            <a:noFill/>
            <a:miter lim="800000"/>
            <a:headEnd/>
            <a:tailEnd/>
          </a:ln>
          <a:effectLst/>
        </p:spPr>
        <p:txBody>
          <a:bodyPr vert="horz" wrap="square" lIns="92308" tIns="46155" rIns="92308" bIns="46155" numCol="1" anchor="b" anchorCtr="0" compatLnSpc="1">
            <a:prstTxWarp prst="textNoShape">
              <a:avLst/>
            </a:prstTxWarp>
          </a:bodyPr>
          <a:lstStyle>
            <a:lvl1pPr algn="l" defTabSz="922695" eaLnBrk="1" hangingPunct="1">
              <a:defRPr sz="1200" b="0">
                <a:solidFill>
                  <a:schemeClr val="tx1"/>
                </a:solidFill>
                <a:latin typeface="Arial" pitchFamily="34" charset="0"/>
              </a:defRPr>
            </a:lvl1pPr>
          </a:lstStyle>
          <a:p>
            <a:pPr>
              <a:defRPr/>
            </a:pPr>
            <a:endParaRPr lang="en-US"/>
          </a:p>
        </p:txBody>
      </p:sp>
      <p:sp>
        <p:nvSpPr>
          <p:cNvPr id="54279" name="Rectangle 7"/>
          <p:cNvSpPr>
            <a:spLocks noGrp="1" noChangeArrowheads="1"/>
          </p:cNvSpPr>
          <p:nvPr>
            <p:ph type="sldNum" sz="quarter" idx="5"/>
          </p:nvPr>
        </p:nvSpPr>
        <p:spPr bwMode="auto">
          <a:xfrm>
            <a:off x="3885479" y="8831580"/>
            <a:ext cx="2972522" cy="464820"/>
          </a:xfrm>
          <a:prstGeom prst="rect">
            <a:avLst/>
          </a:prstGeom>
          <a:noFill/>
          <a:ln w="9525">
            <a:noFill/>
            <a:miter lim="800000"/>
            <a:headEnd/>
            <a:tailEnd/>
          </a:ln>
          <a:effectLst/>
        </p:spPr>
        <p:txBody>
          <a:bodyPr vert="horz" wrap="square" lIns="92308" tIns="46155" rIns="92308" bIns="46155" numCol="1" anchor="b" anchorCtr="0" compatLnSpc="1">
            <a:prstTxWarp prst="textNoShape">
              <a:avLst/>
            </a:prstTxWarp>
          </a:bodyPr>
          <a:lstStyle>
            <a:lvl1pPr algn="r" defTabSz="922695" eaLnBrk="1" hangingPunct="1">
              <a:defRPr sz="1200" b="0">
                <a:solidFill>
                  <a:schemeClr val="tx1"/>
                </a:solidFill>
                <a:latin typeface="Arial" pitchFamily="34" charset="0"/>
              </a:defRPr>
            </a:lvl1pPr>
          </a:lstStyle>
          <a:p>
            <a:pPr>
              <a:defRPr/>
            </a:pPr>
            <a:fld id="{7731CE6B-942D-42EB-9FF1-501757C5B1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41687B8-81D8-4223-99D7-4DEB1121F661}" type="slidenum">
              <a:rPr lang="en-US" smtClean="0">
                <a:latin typeface="Arial" charset="0"/>
              </a:rPr>
              <a:pPr/>
              <a:t>1</a:t>
            </a:fld>
            <a:endParaRPr lang="en-US" smtClean="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DD5E3C3-7F8D-4157-90FA-4F63A21B5FCB}" type="slidenum">
              <a:rPr lang="en-US" smtClean="0">
                <a:latin typeface="Arial" charset="0"/>
              </a:rPr>
              <a:pPr/>
              <a:t>14</a:t>
            </a:fld>
            <a:endParaRPr lang="en-US" smtClean="0">
              <a:latin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E1E2218D-7D58-4E50-BCB6-2B129F8967E5}" type="slidenum">
              <a:rPr lang="en-US" smtClean="0">
                <a:latin typeface="Arial" charset="0"/>
              </a:rPr>
              <a:pPr/>
              <a:t>17</a:t>
            </a:fld>
            <a:endParaRPr lang="en-US" smtClean="0">
              <a:latin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5695161-ACCB-4A0E-8378-6A04856768DA}" type="slidenum">
              <a:rPr lang="en-US" smtClean="0">
                <a:latin typeface="Arial" charset="0"/>
              </a:rPr>
              <a:pPr/>
              <a:t>2</a:t>
            </a:fld>
            <a:endParaRPr lang="en-US" smtClean="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53538C1C-CFE1-4185-80EF-3F96C5A1E4E1}" type="slidenum">
              <a:rPr lang="en-US" smtClean="0">
                <a:latin typeface="Arial" charset="0"/>
              </a:rPr>
              <a:pPr/>
              <a:t>3</a:t>
            </a:fld>
            <a:endParaRPr lang="en-US" smtClean="0">
              <a:latin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A9A8210-1FE1-413A-B9DC-2174524F45D3}" type="slidenum">
              <a:rPr lang="en-US" smtClean="0">
                <a:latin typeface="Arial" charset="0"/>
              </a:rPr>
              <a:pPr/>
              <a:t>4</a:t>
            </a:fld>
            <a:endParaRPr lang="en-US" smtClean="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98F3068-AD12-40B9-9DEB-971DD0EABF6E}" type="slidenum">
              <a:rPr lang="en-US" smtClean="0">
                <a:latin typeface="Arial" charset="0"/>
              </a:rPr>
              <a:pPr/>
              <a:t>5</a:t>
            </a:fld>
            <a:endParaRPr lang="en-US" smtClean="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685491" y="4415791"/>
            <a:ext cx="5487019" cy="4183380"/>
          </a:xfrm>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DB54049-5CD6-457F-857B-6EA79FAA2643}" type="slidenum">
              <a:rPr lang="en-US" smtClean="0">
                <a:latin typeface="Arial" charset="0"/>
              </a:rPr>
              <a:pPr/>
              <a:t>7</a:t>
            </a:fld>
            <a:endParaRPr lang="en-US" smtClean="0">
              <a:latin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85491" y="4415791"/>
            <a:ext cx="5487019" cy="4183380"/>
          </a:xfrm>
          <a:noFill/>
          <a:ln/>
        </p:spPr>
        <p:txBody>
          <a:bodyPr/>
          <a:lstStyle/>
          <a:p>
            <a:pPr eaLnBrk="1" hangingPunct="1"/>
            <a:r>
              <a:rPr lang="en-US" smtClean="0">
                <a:latin typeface="Arial" charset="0"/>
              </a:rPr>
              <a:t>Internal Simulator</a:t>
            </a:r>
          </a:p>
          <a:p>
            <a:pPr lvl="1" eaLnBrk="1" hangingPunct="1">
              <a:buFontTx/>
              <a:buChar char="•"/>
            </a:pPr>
            <a:r>
              <a:rPr lang="en-US" smtClean="0">
                <a:latin typeface="Arial" charset="0"/>
              </a:rPr>
              <a:t> Runs every 8 hours of patient testing</a:t>
            </a:r>
          </a:p>
          <a:p>
            <a:pPr eaLnBrk="1" hangingPunct="1">
              <a:buFontTx/>
              <a:buChar char="•"/>
            </a:pPr>
            <a:endParaRPr lang="en-US" smtClean="0">
              <a:latin typeface="Arial" charset="0"/>
            </a:endParaRPr>
          </a:p>
          <a:p>
            <a:pPr eaLnBrk="1" hangingPunct="1"/>
            <a:r>
              <a:rPr lang="en-US" smtClean="0">
                <a:latin typeface="Arial" charset="0"/>
              </a:rPr>
              <a:t>External Simulator</a:t>
            </a:r>
          </a:p>
          <a:p>
            <a:pPr lvl="1" eaLnBrk="1" hangingPunct="1">
              <a:buFontTx/>
              <a:buChar char="•"/>
            </a:pPr>
            <a:r>
              <a:rPr lang="en-US" smtClean="0">
                <a:latin typeface="Arial" charset="0"/>
              </a:rPr>
              <a:t> Run as needed</a:t>
            </a:r>
          </a:p>
          <a:p>
            <a:pPr lvl="1" eaLnBrk="1" hangingPunct="1">
              <a:buFontTx/>
              <a:buChar char="•"/>
            </a:pPr>
            <a:endParaRPr lang="en-US" smtClean="0">
              <a:latin typeface="Arial" charset="0"/>
            </a:endParaRPr>
          </a:p>
          <a:p>
            <a:pPr eaLnBrk="1" hangingPunct="1"/>
            <a:r>
              <a:rPr lang="en-US" smtClean="0">
                <a:latin typeface="Arial" charset="0"/>
              </a:rPr>
              <a:t>Liquid QC</a:t>
            </a:r>
          </a:p>
          <a:p>
            <a:pPr lvl="1" eaLnBrk="1" hangingPunct="1">
              <a:buFontTx/>
              <a:buChar char="•"/>
            </a:pPr>
            <a:r>
              <a:rPr lang="en-US" smtClean="0">
                <a:latin typeface="Arial" charset="0"/>
              </a:rPr>
              <a:t> Required once per month on every lot number on every analyte with 2 levels</a:t>
            </a:r>
          </a:p>
          <a:p>
            <a:pPr lvl="1" eaLnBrk="1" hangingPunct="1">
              <a:buFontTx/>
              <a:buChar char="•"/>
            </a:pPr>
            <a:r>
              <a:rPr lang="en-US" smtClean="0">
                <a:latin typeface="Arial" charset="0"/>
              </a:rPr>
              <a:t> CLIA required liquid QC once per month</a:t>
            </a:r>
          </a:p>
          <a:p>
            <a:pPr lvl="1" eaLnBrk="1" hangingPunct="1">
              <a:buFontTx/>
              <a:buChar char="•"/>
            </a:pPr>
            <a:r>
              <a:rPr lang="en-US" smtClean="0">
                <a:latin typeface="Arial" charset="0"/>
              </a:rPr>
              <a:t> Both requirements can be satisfied concurrently</a:t>
            </a:r>
          </a:p>
          <a:p>
            <a:pPr lvl="1" eaLnBrk="1" hangingPunct="1">
              <a:buFontTx/>
              <a:buChar char="•"/>
            </a:pPr>
            <a:endParaRPr lang="en-US" smtClean="0">
              <a:latin typeface="Arial" charset="0"/>
            </a:endParaRPr>
          </a:p>
          <a:p>
            <a:pPr eaLnBrk="1" hangingPunct="1"/>
            <a:r>
              <a:rPr lang="en-US" smtClean="0">
                <a:latin typeface="Arial" charset="0"/>
              </a:rPr>
              <a:t>Proficiency</a:t>
            </a:r>
          </a:p>
          <a:p>
            <a:pPr lvl="1" eaLnBrk="1" hangingPunct="1">
              <a:buFontTx/>
              <a:buChar char="•"/>
            </a:pPr>
            <a:r>
              <a:rPr lang="en-US" smtClean="0">
                <a:latin typeface="Arial" charset="0"/>
              </a:rPr>
              <a:t> Run under Administrative Menu and Quality Tests</a:t>
            </a:r>
          </a:p>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90D7E16D-8171-4E3D-9BF8-B84BAE4F543F}" type="slidenum">
              <a:rPr lang="en-US" smtClean="0">
                <a:latin typeface="Arial" charset="0"/>
              </a:rPr>
              <a:pPr/>
              <a:t>8</a:t>
            </a:fld>
            <a:endParaRPr lang="en-US" smtClean="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5491" y="4415791"/>
            <a:ext cx="5487019" cy="4183380"/>
          </a:xfrm>
          <a:noFill/>
          <a:ln/>
        </p:spPr>
        <p:txBody>
          <a:bodyPr/>
          <a:lstStyle/>
          <a:p>
            <a:pPr eaLnBrk="1" hangingPunct="1"/>
            <a:r>
              <a:rPr lang="en-US" smtClean="0">
                <a:latin typeface="Arial" charset="0"/>
              </a:rPr>
              <a:t>Operating Tips</a:t>
            </a:r>
          </a:p>
          <a:p>
            <a:pPr eaLnBrk="1" hangingPunct="1"/>
            <a:endParaRPr lang="en-US" smtClean="0">
              <a:latin typeface="Arial" charset="0"/>
            </a:endParaRPr>
          </a:p>
          <a:p>
            <a:pPr lvl="1" eaLnBrk="1" hangingPunct="1">
              <a:buFontTx/>
              <a:buChar char="•"/>
            </a:pPr>
            <a:r>
              <a:rPr lang="en-US" smtClean="0">
                <a:latin typeface="Arial" charset="0"/>
              </a:rPr>
              <a:t> Cartridge should be at room temperature</a:t>
            </a:r>
          </a:p>
          <a:p>
            <a:pPr lvl="1" eaLnBrk="1" hangingPunct="1">
              <a:buFontTx/>
              <a:buChar char="•"/>
            </a:pPr>
            <a:r>
              <a:rPr lang="en-US" smtClean="0">
                <a:latin typeface="Arial" charset="0"/>
              </a:rPr>
              <a:t> Open the cartridge pouch when ready to perform </a:t>
            </a:r>
          </a:p>
          <a:p>
            <a:pPr lvl="1" eaLnBrk="1" hangingPunct="1">
              <a:buFontTx/>
              <a:buChar char="•"/>
            </a:pPr>
            <a:r>
              <a:rPr lang="en-US" smtClean="0">
                <a:latin typeface="Arial" charset="0"/>
              </a:rPr>
              <a:t> Hold cartridge on the sides while it is flat on the table surface.  </a:t>
            </a:r>
          </a:p>
          <a:p>
            <a:pPr lvl="1" eaLnBrk="1" hangingPunct="1">
              <a:buFontTx/>
              <a:buChar char="•"/>
            </a:pPr>
            <a:r>
              <a:rPr lang="en-US" smtClean="0">
                <a:latin typeface="Arial" charset="0"/>
              </a:rPr>
              <a:t> Do not touch the sensors or exert pressure on the calibrant pack</a:t>
            </a:r>
          </a:p>
          <a:p>
            <a:pPr lvl="1" eaLnBrk="1" hangingPunct="1">
              <a:buFontTx/>
              <a:buChar char="•"/>
            </a:pPr>
            <a:r>
              <a:rPr lang="en-US" smtClean="0">
                <a:latin typeface="Arial" charset="0"/>
              </a:rPr>
              <a:t> Fill the blood to the blue arrow</a:t>
            </a:r>
          </a:p>
          <a:p>
            <a:pPr lvl="1" eaLnBrk="1" hangingPunct="1">
              <a:buFontTx/>
              <a:buChar char="•"/>
            </a:pPr>
            <a:r>
              <a:rPr lang="en-US" smtClean="0">
                <a:latin typeface="Arial" charset="0"/>
              </a:rPr>
              <a:t> Close the edge of the snap cover until it snaps in place for CG4 and     </a:t>
            </a:r>
          </a:p>
          <a:p>
            <a:pPr lvl="1" eaLnBrk="1" hangingPunct="1"/>
            <a:r>
              <a:rPr lang="en-US" smtClean="0">
                <a:latin typeface="Arial" charset="0"/>
              </a:rPr>
              <a:t>  Chem 8 or slide closure for cardiac cartridges</a:t>
            </a:r>
          </a:p>
          <a:p>
            <a:pPr lvl="1" eaLnBrk="1" hangingPunct="1"/>
            <a:endParaRPr lang="en-US" smtClean="0">
              <a:latin typeface="Arial" charset="0"/>
            </a:endParaRPr>
          </a:p>
          <a:p>
            <a:pPr lvl="1"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C43968D3-A155-46F2-AD08-6F7B4D79F215}" type="slidenum">
              <a:rPr lang="en-US" smtClean="0">
                <a:latin typeface="Arial" charset="0"/>
              </a:rPr>
              <a:pPr/>
              <a:t>10</a:t>
            </a:fld>
            <a:endParaRPr lang="en-US" smtClean="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685491" y="4415791"/>
            <a:ext cx="5487019" cy="4183380"/>
          </a:xfrm>
          <a:noFill/>
          <a:ln/>
        </p:spPr>
        <p:txBody>
          <a:bodyPr/>
          <a:lstStyle/>
          <a:p>
            <a:pPr eaLnBrk="1" hangingPunct="1">
              <a:lnSpc>
                <a:spcPct val="90000"/>
              </a:lnSpc>
            </a:pPr>
            <a:r>
              <a:rPr lang="en-US" sz="1000" dirty="0" smtClean="0">
                <a:latin typeface="Arial" charset="0"/>
              </a:rPr>
              <a:t>CG4</a:t>
            </a:r>
          </a:p>
          <a:p>
            <a:pPr lvl="1" eaLnBrk="1" hangingPunct="1">
              <a:lnSpc>
                <a:spcPct val="90000"/>
              </a:lnSpc>
              <a:buFontTx/>
              <a:buChar char="•"/>
            </a:pPr>
            <a:r>
              <a:rPr lang="en-US" sz="1000" dirty="0" smtClean="0">
                <a:latin typeface="Arial" charset="0"/>
              </a:rPr>
              <a:t> pH, pCO2, pO2, Lactate</a:t>
            </a:r>
          </a:p>
          <a:p>
            <a:pPr lvl="1" eaLnBrk="1" hangingPunct="1">
              <a:lnSpc>
                <a:spcPct val="90000"/>
              </a:lnSpc>
              <a:buFontTx/>
              <a:buChar char="•"/>
            </a:pPr>
            <a:r>
              <a:rPr lang="en-US" sz="1000" dirty="0" smtClean="0">
                <a:latin typeface="Arial" charset="0"/>
              </a:rPr>
              <a:t> Test immediately</a:t>
            </a:r>
          </a:p>
          <a:p>
            <a:pPr lvl="1" eaLnBrk="1" hangingPunct="1">
              <a:lnSpc>
                <a:spcPct val="90000"/>
              </a:lnSpc>
              <a:buFontTx/>
              <a:buChar char="•"/>
            </a:pPr>
            <a:r>
              <a:rPr lang="en-US" sz="1000" dirty="0" smtClean="0">
                <a:latin typeface="Arial" charset="0"/>
              </a:rPr>
              <a:t> 2 minute test</a:t>
            </a:r>
          </a:p>
          <a:p>
            <a:pPr lvl="1" eaLnBrk="1" hangingPunct="1">
              <a:lnSpc>
                <a:spcPct val="90000"/>
              </a:lnSpc>
              <a:buFontTx/>
              <a:buChar char="•"/>
            </a:pPr>
            <a:r>
              <a:rPr lang="en-US" sz="1000" dirty="0" smtClean="0">
                <a:latin typeface="Arial" charset="0"/>
              </a:rPr>
              <a:t> If </a:t>
            </a:r>
            <a:r>
              <a:rPr lang="en-US" sz="1000" dirty="0" err="1" smtClean="0">
                <a:latin typeface="Arial" charset="0"/>
              </a:rPr>
              <a:t>heparinized</a:t>
            </a:r>
            <a:r>
              <a:rPr lang="en-US" sz="1000" dirty="0" smtClean="0">
                <a:latin typeface="Arial" charset="0"/>
              </a:rPr>
              <a:t> syringe, mix 5 times 3 ways</a:t>
            </a:r>
          </a:p>
          <a:p>
            <a:pPr lvl="1" eaLnBrk="1" hangingPunct="1">
              <a:lnSpc>
                <a:spcPct val="90000"/>
              </a:lnSpc>
            </a:pPr>
            <a:endParaRPr lang="en-US" sz="1000" dirty="0" smtClean="0">
              <a:latin typeface="Arial" charset="0"/>
            </a:endParaRPr>
          </a:p>
          <a:p>
            <a:pPr eaLnBrk="1" hangingPunct="1">
              <a:lnSpc>
                <a:spcPct val="90000"/>
              </a:lnSpc>
            </a:pPr>
            <a:r>
              <a:rPr lang="en-US" sz="1000" dirty="0" err="1" smtClean="0">
                <a:latin typeface="Arial" charset="0"/>
              </a:rPr>
              <a:t>Chem</a:t>
            </a:r>
            <a:r>
              <a:rPr lang="en-US" sz="1000" dirty="0" smtClean="0">
                <a:latin typeface="Arial" charset="0"/>
              </a:rPr>
              <a:t> 8</a:t>
            </a:r>
          </a:p>
          <a:p>
            <a:pPr lvl="1" eaLnBrk="1" hangingPunct="1">
              <a:lnSpc>
                <a:spcPct val="90000"/>
              </a:lnSpc>
              <a:buFontTx/>
              <a:buChar char="•"/>
            </a:pPr>
            <a:r>
              <a:rPr lang="en-US" sz="1000" dirty="0" smtClean="0">
                <a:latin typeface="Arial" charset="0"/>
              </a:rPr>
              <a:t> Sodium, Potassium, Chloride, Ionized Calcium, BUN, </a:t>
            </a:r>
            <a:r>
              <a:rPr lang="en-US" sz="1000" dirty="0" err="1" smtClean="0">
                <a:latin typeface="Arial" charset="0"/>
              </a:rPr>
              <a:t>Creatinine</a:t>
            </a:r>
            <a:r>
              <a:rPr lang="en-US" sz="1000" dirty="0" smtClean="0">
                <a:latin typeface="Arial" charset="0"/>
              </a:rPr>
              <a:t>, Glucose, TCO2, </a:t>
            </a:r>
            <a:r>
              <a:rPr lang="en-US" sz="1000" dirty="0" err="1" smtClean="0">
                <a:latin typeface="Arial" charset="0"/>
              </a:rPr>
              <a:t>Hematocrit</a:t>
            </a:r>
            <a:endParaRPr lang="en-US" sz="1000" dirty="0" smtClean="0">
              <a:latin typeface="Arial" charset="0"/>
            </a:endParaRPr>
          </a:p>
          <a:p>
            <a:pPr lvl="1" eaLnBrk="1" hangingPunct="1">
              <a:lnSpc>
                <a:spcPct val="90000"/>
              </a:lnSpc>
              <a:buFontTx/>
              <a:buChar char="•"/>
            </a:pPr>
            <a:r>
              <a:rPr lang="en-US" sz="1000" dirty="0" smtClean="0">
                <a:latin typeface="Arial" charset="0"/>
              </a:rPr>
              <a:t> 2 minute test</a:t>
            </a:r>
          </a:p>
          <a:p>
            <a:pPr lvl="1" eaLnBrk="1" hangingPunct="1">
              <a:lnSpc>
                <a:spcPct val="90000"/>
              </a:lnSpc>
              <a:buFontTx/>
              <a:buChar char="•"/>
            </a:pPr>
            <a:r>
              <a:rPr lang="en-US" sz="1000" dirty="0" smtClean="0">
                <a:latin typeface="Arial" charset="0"/>
              </a:rPr>
              <a:t> Mix tube 10x</a:t>
            </a:r>
          </a:p>
          <a:p>
            <a:pPr lvl="1" eaLnBrk="1" hangingPunct="1">
              <a:lnSpc>
                <a:spcPct val="90000"/>
              </a:lnSpc>
              <a:buFontTx/>
              <a:buChar char="•"/>
            </a:pPr>
            <a:endParaRPr lang="en-US" sz="1000" dirty="0" smtClean="0">
              <a:latin typeface="Arial" charset="0"/>
            </a:endParaRPr>
          </a:p>
          <a:p>
            <a:pPr eaLnBrk="1" hangingPunct="1">
              <a:lnSpc>
                <a:spcPct val="90000"/>
              </a:lnSpc>
            </a:pPr>
            <a:r>
              <a:rPr lang="en-US" sz="1000" dirty="0" err="1" smtClean="0">
                <a:latin typeface="Arial" charset="0"/>
              </a:rPr>
              <a:t>Troponin</a:t>
            </a:r>
            <a:endParaRPr lang="en-US" sz="1000" dirty="0" smtClean="0">
              <a:latin typeface="Arial" charset="0"/>
            </a:endParaRPr>
          </a:p>
          <a:p>
            <a:pPr lvl="1" eaLnBrk="1" hangingPunct="1">
              <a:lnSpc>
                <a:spcPct val="90000"/>
              </a:lnSpc>
              <a:buFontTx/>
              <a:buChar char="•"/>
            </a:pPr>
            <a:r>
              <a:rPr lang="en-US" sz="1000" dirty="0" smtClean="0">
                <a:latin typeface="Arial" charset="0"/>
              </a:rPr>
              <a:t> </a:t>
            </a:r>
            <a:r>
              <a:rPr lang="en-US" sz="1000" dirty="0" err="1" smtClean="0">
                <a:latin typeface="Arial" charset="0"/>
              </a:rPr>
              <a:t>Troponin</a:t>
            </a:r>
            <a:r>
              <a:rPr lang="en-US" sz="1000" dirty="0" smtClean="0">
                <a:latin typeface="Arial" charset="0"/>
              </a:rPr>
              <a:t> only</a:t>
            </a:r>
          </a:p>
          <a:p>
            <a:pPr lvl="1" eaLnBrk="1" hangingPunct="1">
              <a:lnSpc>
                <a:spcPct val="90000"/>
              </a:lnSpc>
              <a:buFontTx/>
              <a:buChar char="•"/>
            </a:pPr>
            <a:r>
              <a:rPr lang="en-US" sz="1000" dirty="0" smtClean="0">
                <a:latin typeface="Arial" charset="0"/>
              </a:rPr>
              <a:t> 10 minute test</a:t>
            </a:r>
          </a:p>
          <a:p>
            <a:pPr lvl="1" eaLnBrk="1" hangingPunct="1">
              <a:lnSpc>
                <a:spcPct val="90000"/>
              </a:lnSpc>
              <a:buFontTx/>
              <a:buChar char="•"/>
            </a:pPr>
            <a:r>
              <a:rPr lang="en-US" sz="1000" dirty="0" smtClean="0">
                <a:latin typeface="Arial" charset="0"/>
              </a:rPr>
              <a:t> Mix tube 10x</a:t>
            </a:r>
          </a:p>
          <a:p>
            <a:pPr lvl="1" eaLnBrk="1" hangingPunct="1">
              <a:lnSpc>
                <a:spcPct val="90000"/>
              </a:lnSpc>
              <a:buFontTx/>
              <a:buChar char="•"/>
            </a:pPr>
            <a:r>
              <a:rPr lang="en-US" sz="1000" dirty="0" smtClean="0">
                <a:latin typeface="Arial" charset="0"/>
              </a:rPr>
              <a:t> Reference cutoff of </a:t>
            </a:r>
            <a:r>
              <a:rPr lang="en-US" sz="1000" dirty="0" smtClean="0">
                <a:latin typeface="Arial" charset="0"/>
                <a:cs typeface="Arial" charset="0"/>
              </a:rPr>
              <a:t>≥ 0.08 </a:t>
            </a:r>
            <a:r>
              <a:rPr lang="en-US" sz="1000" dirty="0" err="1" smtClean="0">
                <a:latin typeface="Arial" charset="0"/>
                <a:cs typeface="Arial" charset="0"/>
              </a:rPr>
              <a:t>ng</a:t>
            </a:r>
            <a:r>
              <a:rPr lang="en-US" sz="1000" dirty="0" smtClean="0">
                <a:latin typeface="Arial" charset="0"/>
                <a:cs typeface="Arial" charset="0"/>
              </a:rPr>
              <a:t>/</a:t>
            </a:r>
            <a:r>
              <a:rPr lang="en-US" sz="1000" dirty="0" err="1" smtClean="0">
                <a:latin typeface="Arial" charset="0"/>
                <a:cs typeface="Arial" charset="0"/>
              </a:rPr>
              <a:t>mL</a:t>
            </a:r>
            <a:endParaRPr lang="en-US" sz="1000" dirty="0" smtClean="0">
              <a:latin typeface="Arial" charset="0"/>
              <a:cs typeface="Arial" charset="0"/>
            </a:endParaRPr>
          </a:p>
          <a:p>
            <a:pPr lvl="1" eaLnBrk="1" hangingPunct="1">
              <a:lnSpc>
                <a:spcPct val="90000"/>
              </a:lnSpc>
              <a:buFontTx/>
              <a:buChar char="•"/>
            </a:pPr>
            <a:endParaRPr lang="en-US" sz="1000" dirty="0" smtClean="0">
              <a:latin typeface="Arial" charset="0"/>
              <a:cs typeface="Arial" charset="0"/>
            </a:endParaRPr>
          </a:p>
          <a:p>
            <a:pPr eaLnBrk="1" hangingPunct="1">
              <a:lnSpc>
                <a:spcPct val="90000"/>
              </a:lnSpc>
            </a:pPr>
            <a:r>
              <a:rPr lang="en-US" sz="1000" dirty="0" smtClean="0">
                <a:latin typeface="Arial" charset="0"/>
                <a:cs typeface="Arial" charset="0"/>
              </a:rPr>
              <a:t>BNP</a:t>
            </a:r>
          </a:p>
          <a:p>
            <a:pPr lvl="1" eaLnBrk="1" hangingPunct="1">
              <a:lnSpc>
                <a:spcPct val="90000"/>
              </a:lnSpc>
            </a:pPr>
            <a:r>
              <a:rPr lang="en-US" sz="1000" dirty="0" smtClean="0">
                <a:latin typeface="Arial" charset="0"/>
                <a:cs typeface="Arial" charset="0"/>
              </a:rPr>
              <a:t>BNP only</a:t>
            </a:r>
          </a:p>
          <a:p>
            <a:pPr lvl="1" eaLnBrk="1" hangingPunct="1">
              <a:lnSpc>
                <a:spcPct val="90000"/>
              </a:lnSpc>
            </a:pPr>
            <a:r>
              <a:rPr lang="en-US" sz="1000" dirty="0" smtClean="0">
                <a:latin typeface="Arial" charset="0"/>
                <a:cs typeface="Arial" charset="0"/>
              </a:rPr>
              <a:t>Mix tube 10x</a:t>
            </a:r>
          </a:p>
          <a:p>
            <a:pPr lvl="1" eaLnBrk="1" hangingPunct="1">
              <a:lnSpc>
                <a:spcPct val="90000"/>
              </a:lnSpc>
            </a:pPr>
            <a:r>
              <a:rPr lang="en-US" sz="1000" dirty="0" smtClean="0">
                <a:latin typeface="Arial" charset="0"/>
                <a:cs typeface="Arial" charset="0"/>
              </a:rPr>
              <a:t>10 minute test</a:t>
            </a:r>
          </a:p>
          <a:p>
            <a:pPr lvl="1" eaLnBrk="1" hangingPunct="1">
              <a:lnSpc>
                <a:spcPct val="90000"/>
              </a:lnSpc>
            </a:pPr>
            <a:endParaRPr lang="en-US" sz="1000" dirty="0" smtClean="0">
              <a:latin typeface="Arial" charset="0"/>
              <a:cs typeface="Arial" charset="0"/>
            </a:endParaRPr>
          </a:p>
          <a:p>
            <a:pPr eaLnBrk="1" hangingPunct="1">
              <a:lnSpc>
                <a:spcPct val="90000"/>
              </a:lnSpc>
            </a:pPr>
            <a:endParaRPr lang="en-US" sz="10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D7A081F-93D4-40C2-9346-CDC75B32DD52}" type="slidenum">
              <a:rPr lang="en-US" smtClean="0">
                <a:latin typeface="Arial" charset="0"/>
              </a:rPr>
              <a:pPr/>
              <a:t>12</a:t>
            </a:fld>
            <a:endParaRPr lang="en-US" smtClean="0">
              <a:latin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685491" y="4415791"/>
            <a:ext cx="5487019" cy="4183380"/>
          </a:xfrm>
          <a:noFill/>
          <a:ln/>
        </p:spPr>
        <p:txBody>
          <a:bodyPr/>
          <a:lstStyle/>
          <a:p>
            <a:pPr eaLnBrk="1" hangingPunct="1"/>
            <a:r>
              <a:rPr lang="en-US" smtClean="0">
                <a:latin typeface="Arial" charset="0"/>
              </a:rPr>
              <a:t>Manual entry will require the operator to enter the information twice.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abbott_bl_03"/>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87325" y="876300"/>
            <a:ext cx="1905000" cy="1539875"/>
          </a:xfrm>
          <a:prstGeom prst="rect">
            <a:avLst/>
          </a:prstGeom>
          <a:noFill/>
          <a:ln w="9525">
            <a:noFill/>
            <a:miter lim="800000"/>
            <a:headEnd/>
            <a:tailEnd/>
          </a:ln>
        </p:spPr>
      </p:pic>
      <p:sp>
        <p:nvSpPr>
          <p:cNvPr id="5" name="Rectangle 25"/>
          <p:cNvSpPr>
            <a:spLocks noChangeArrowheads="1"/>
          </p:cNvSpPr>
          <p:nvPr userDrawn="1"/>
        </p:nvSpPr>
        <p:spPr bwMode="ltGray">
          <a:xfrm>
            <a:off x="2535238" y="2808288"/>
            <a:ext cx="6608762" cy="74612"/>
          </a:xfrm>
          <a:prstGeom prst="rect">
            <a:avLst/>
          </a:prstGeom>
          <a:solidFill>
            <a:schemeClr val="tx2"/>
          </a:solidFill>
          <a:ln w="6350">
            <a:noFill/>
            <a:miter lim="800000"/>
            <a:headEnd/>
            <a:tailEnd/>
          </a:ln>
          <a:effectLst/>
        </p:spPr>
        <p:txBody>
          <a:bodyPr wrap="none" anchor="ctr"/>
          <a:lstStyle/>
          <a:p>
            <a:pPr algn="ctr" eaLnBrk="0" hangingPunct="0">
              <a:defRPr/>
            </a:pPr>
            <a:endParaRPr lang="en-US">
              <a:latin typeface="Arial" pitchFamily="34" charset="0"/>
            </a:endParaRPr>
          </a:p>
        </p:txBody>
      </p:sp>
      <p:sp>
        <p:nvSpPr>
          <p:cNvPr id="4115" name="Rectangle 19"/>
          <p:cNvSpPr>
            <a:spLocks noGrp="1" noChangeArrowheads="1"/>
          </p:cNvSpPr>
          <p:nvPr>
            <p:ph type="ctrTitle"/>
          </p:nvPr>
        </p:nvSpPr>
        <p:spPr>
          <a:xfrm>
            <a:off x="2517775" y="914400"/>
            <a:ext cx="5943600" cy="1600200"/>
          </a:xfrm>
        </p:spPr>
        <p:txBody>
          <a:bodyPr anchor="t"/>
          <a:lstStyle>
            <a:lvl1pPr>
              <a:defRPr sz="3400"/>
            </a:lvl1pPr>
          </a:lstStyle>
          <a:p>
            <a:r>
              <a:rPr lang="en-US"/>
              <a:t>Click to edit Master title style</a:t>
            </a:r>
          </a:p>
        </p:txBody>
      </p:sp>
      <p:sp>
        <p:nvSpPr>
          <p:cNvPr id="4116" name="Rectangle 20"/>
          <p:cNvSpPr>
            <a:spLocks noGrp="1" noChangeArrowheads="1"/>
          </p:cNvSpPr>
          <p:nvPr>
            <p:ph type="subTitle" idx="1"/>
          </p:nvPr>
        </p:nvSpPr>
        <p:spPr>
          <a:xfrm>
            <a:off x="2524125" y="3048000"/>
            <a:ext cx="5943600" cy="1219200"/>
          </a:xfrm>
        </p:spPr>
        <p:txBody>
          <a:bodyPr/>
          <a:lstStyle>
            <a:lvl1pPr>
              <a:spcAft>
                <a:spcPct val="0"/>
              </a:spcAft>
              <a:defRPr/>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63500"/>
            <a:ext cx="2062162" cy="6183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1325" y="63500"/>
            <a:ext cx="6034088" cy="6183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0013"/>
            <a:ext cx="40401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417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1" name="Rectangle 27"/>
          <p:cNvSpPr>
            <a:spLocks noChangeArrowheads="1"/>
          </p:cNvSpPr>
          <p:nvPr userDrawn="1"/>
        </p:nvSpPr>
        <p:spPr bwMode="ltGray">
          <a:xfrm>
            <a:off x="457200" y="1066800"/>
            <a:ext cx="8686800" cy="63500"/>
          </a:xfrm>
          <a:prstGeom prst="rect">
            <a:avLst/>
          </a:prstGeom>
          <a:solidFill>
            <a:schemeClr val="tx2"/>
          </a:solidFill>
          <a:ln w="6350">
            <a:noFill/>
            <a:miter lim="800000"/>
            <a:headEnd/>
            <a:tailEnd/>
          </a:ln>
          <a:effectLst/>
        </p:spPr>
        <p:txBody>
          <a:bodyPr wrap="none" anchor="ctr"/>
          <a:lstStyle/>
          <a:p>
            <a:pPr algn="ctr" eaLnBrk="0" hangingPunct="0">
              <a:defRPr/>
            </a:pPr>
            <a:endParaRPr lang="en-US">
              <a:latin typeface="Arial" pitchFamily="34" charset="0"/>
            </a:endParaRPr>
          </a:p>
        </p:txBody>
      </p:sp>
      <p:sp>
        <p:nvSpPr>
          <p:cNvPr id="1027" name="Rectangle 22"/>
          <p:cNvSpPr>
            <a:spLocks noGrp="1" noChangeArrowheads="1"/>
          </p:cNvSpPr>
          <p:nvPr>
            <p:ph type="title"/>
          </p:nvPr>
        </p:nvSpPr>
        <p:spPr bwMode="auto">
          <a:xfrm>
            <a:off x="441325" y="63500"/>
            <a:ext cx="8248650" cy="927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Rectangle 23"/>
          <p:cNvSpPr>
            <a:spLocks noGrp="1" noChangeArrowheads="1"/>
          </p:cNvSpPr>
          <p:nvPr>
            <p:ph type="body" idx="1"/>
          </p:nvPr>
        </p:nvSpPr>
        <p:spPr bwMode="auto">
          <a:xfrm>
            <a:off x="455613" y="1370013"/>
            <a:ext cx="8234362"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Line 28"/>
          <p:cNvSpPr>
            <a:spLocks noChangeShapeType="1"/>
          </p:cNvSpPr>
          <p:nvPr userDrawn="1"/>
        </p:nvSpPr>
        <p:spPr bwMode="auto">
          <a:xfrm flipH="1">
            <a:off x="457200" y="6248400"/>
            <a:ext cx="8686800" cy="0"/>
          </a:xfrm>
          <a:prstGeom prst="line">
            <a:avLst/>
          </a:prstGeom>
          <a:noFill/>
          <a:ln w="15875">
            <a:solidFill>
              <a:schemeClr val="tx2"/>
            </a:solidFill>
            <a:round/>
            <a:headEnd/>
            <a:tailEnd/>
          </a:ln>
          <a:effectLst/>
        </p:spPr>
        <p:txBody>
          <a:bodyPr wrap="none" anchor="ctr"/>
          <a:lstStyle/>
          <a:p>
            <a:pPr algn="ctr" eaLnBrk="0" hangingPunct="0">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pitchFamily="34" charset="0"/>
        </a:defRPr>
      </a:lvl2pPr>
      <a:lvl3pPr algn="l" rtl="0" eaLnBrk="0" fontAlgn="base" hangingPunct="0">
        <a:lnSpc>
          <a:spcPct val="90000"/>
        </a:lnSpc>
        <a:spcBef>
          <a:spcPct val="0"/>
        </a:spcBef>
        <a:spcAft>
          <a:spcPct val="0"/>
        </a:spcAft>
        <a:defRPr sz="2800">
          <a:solidFill>
            <a:schemeClr val="tx2"/>
          </a:solidFill>
          <a:latin typeface="Arial" pitchFamily="34" charset="0"/>
        </a:defRPr>
      </a:lvl3pPr>
      <a:lvl4pPr algn="l" rtl="0" eaLnBrk="0" fontAlgn="base" hangingPunct="0">
        <a:lnSpc>
          <a:spcPct val="90000"/>
        </a:lnSpc>
        <a:spcBef>
          <a:spcPct val="0"/>
        </a:spcBef>
        <a:spcAft>
          <a:spcPct val="0"/>
        </a:spcAft>
        <a:defRPr sz="2800">
          <a:solidFill>
            <a:schemeClr val="tx2"/>
          </a:solidFill>
          <a:latin typeface="Arial" pitchFamily="34" charset="0"/>
        </a:defRPr>
      </a:lvl4pPr>
      <a:lvl5pPr algn="l" rtl="0" eaLnBrk="0" fontAlgn="base" hangingPunct="0">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p:titleStyle>
    <p:bodyStyle>
      <a:lvl1pPr algn="l" rtl="0" eaLnBrk="0" fontAlgn="base" hangingPunct="0">
        <a:spcBef>
          <a:spcPct val="0"/>
        </a:spcBef>
        <a:spcAft>
          <a:spcPct val="50000"/>
        </a:spcAft>
        <a:defRPr sz="2200">
          <a:solidFill>
            <a:schemeClr val="tx1"/>
          </a:solidFill>
          <a:latin typeface="+mn-lt"/>
          <a:ea typeface="+mn-ea"/>
          <a:cs typeface="+mn-cs"/>
        </a:defRPr>
      </a:lvl1pPr>
      <a:lvl2pPr marL="228600" indent="-227013" algn="l" rtl="0" eaLnBrk="0" fontAlgn="base" hangingPunct="0">
        <a:spcBef>
          <a:spcPct val="0"/>
        </a:spcBef>
        <a:spcAft>
          <a:spcPct val="30000"/>
        </a:spcAft>
        <a:buChar char="•"/>
        <a:defRPr sz="2000">
          <a:solidFill>
            <a:schemeClr val="tx1"/>
          </a:solidFill>
          <a:latin typeface="+mn-lt"/>
        </a:defRPr>
      </a:lvl2pPr>
      <a:lvl3pPr marL="457200" indent="-227013" algn="l" rtl="0" eaLnBrk="0" fontAlgn="base" hangingPunct="0">
        <a:spcBef>
          <a:spcPct val="0"/>
        </a:spcBef>
        <a:spcAft>
          <a:spcPct val="30000"/>
        </a:spcAft>
        <a:buChar char="–"/>
        <a:defRPr sz="1600">
          <a:solidFill>
            <a:schemeClr val="tx1"/>
          </a:solidFill>
          <a:latin typeface="+mn-lt"/>
        </a:defRPr>
      </a:lvl3pPr>
      <a:lvl4pPr marL="684213" indent="-225425" algn="l" rtl="0" eaLnBrk="0" fontAlgn="base" hangingPunct="0">
        <a:spcBef>
          <a:spcPct val="0"/>
        </a:spcBef>
        <a:spcAft>
          <a:spcPct val="30000"/>
        </a:spcAft>
        <a:buChar char="•"/>
        <a:defRPr sz="1600">
          <a:solidFill>
            <a:schemeClr val="tx1"/>
          </a:solidFill>
          <a:latin typeface="+mn-lt"/>
        </a:defRPr>
      </a:lvl4pPr>
      <a:lvl5pPr marL="912813" indent="-227013" algn="l" rtl="0" eaLnBrk="0" fontAlgn="base" hangingPunct="0">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590800" y="1143000"/>
            <a:ext cx="3886200" cy="457200"/>
          </a:xfrm>
          <a:solidFill>
            <a:schemeClr val="bg1"/>
          </a:solidFill>
          <a:ln>
            <a:solidFill>
              <a:schemeClr val="bg1"/>
            </a:solidFill>
          </a:ln>
        </p:spPr>
        <p:txBody>
          <a:bodyPr/>
          <a:lstStyle/>
          <a:p>
            <a:pPr eaLnBrk="1" hangingPunct="1"/>
            <a:r>
              <a:rPr lang="en-US" sz="3000" b="1" smtClean="0">
                <a:latin typeface="Verdana" pitchFamily="34" charset="0"/>
              </a:rPr>
              <a:t>i-STAT 1 TESTING</a:t>
            </a:r>
            <a:r>
              <a:rPr lang="en-US" sz="3000" b="1" smtClean="0">
                <a:latin typeface="Times New Roman" pitchFamily="18" charset="0"/>
              </a:rPr>
              <a:t> </a:t>
            </a:r>
            <a:r>
              <a:rPr lang="en-US" sz="3000" b="1" smtClean="0">
                <a:latin typeface="Times New Roman" pitchFamily="18" charset="0"/>
                <a:cs typeface="Times New Roman" pitchFamily="18" charset="0"/>
              </a:rPr>
              <a:t/>
            </a:r>
            <a:br>
              <a:rPr lang="en-US" sz="3000" b="1" smtClean="0">
                <a:latin typeface="Times New Roman" pitchFamily="18" charset="0"/>
                <a:cs typeface="Times New Roman" pitchFamily="18" charset="0"/>
              </a:rPr>
            </a:br>
            <a:endParaRPr lang="en-US" sz="3000" b="1" smtClean="0">
              <a:latin typeface="Times New Roman" pitchFamily="18" charset="0"/>
              <a:cs typeface="Times New Roman" pitchFamily="18" charset="0"/>
            </a:endParaRPr>
          </a:p>
        </p:txBody>
      </p:sp>
      <p:sp>
        <p:nvSpPr>
          <p:cNvPr id="15362" name="Rectangle 3"/>
          <p:cNvSpPr>
            <a:spLocks noGrp="1" noChangeArrowheads="1"/>
          </p:cNvSpPr>
          <p:nvPr>
            <p:ph type="subTitle" idx="1"/>
          </p:nvPr>
        </p:nvSpPr>
        <p:spPr>
          <a:xfrm>
            <a:off x="1752600" y="4800600"/>
            <a:ext cx="6400800" cy="1143000"/>
          </a:xfrm>
          <a:solidFill>
            <a:schemeClr val="bg1"/>
          </a:solidFill>
          <a:ln>
            <a:solidFill>
              <a:schemeClr val="bg1"/>
            </a:solidFill>
          </a:ln>
        </p:spPr>
        <p:txBody>
          <a:bodyPr/>
          <a:lstStyle/>
          <a:p>
            <a:pPr algn="ctr" eaLnBrk="1" hangingPunct="1"/>
            <a:r>
              <a:rPr lang="en-US" sz="1800" b="1" smtClean="0">
                <a:latin typeface="Verdana" pitchFamily="34" charset="0"/>
              </a:rPr>
              <a:t> </a:t>
            </a:r>
          </a:p>
          <a:p>
            <a:pPr algn="ctr" eaLnBrk="1" hangingPunct="1"/>
            <a:r>
              <a:rPr lang="en-US" sz="2000" b="1" smtClean="0">
                <a:latin typeface="Verdana" pitchFamily="34" charset="0"/>
              </a:rPr>
              <a:t>NE GA Medical Center</a:t>
            </a:r>
          </a:p>
          <a:p>
            <a:pPr algn="ctr" eaLnBrk="1" hangingPunct="1"/>
            <a:r>
              <a:rPr lang="en-US" sz="2000" b="1" smtClean="0">
                <a:latin typeface="Verdana" pitchFamily="34" charset="0"/>
              </a:rPr>
              <a:t> July 2015</a:t>
            </a:r>
          </a:p>
        </p:txBody>
      </p:sp>
      <p:pic>
        <p:nvPicPr>
          <p:cNvPr id="15363" name="Picture 4" descr="prod_istat1"/>
          <p:cNvPicPr>
            <a:picLocks noChangeAspect="1" noChangeArrowheads="1"/>
          </p:cNvPicPr>
          <p:nvPr/>
        </p:nvPicPr>
        <p:blipFill>
          <a:blip r:embed="rId3" cstate="print"/>
          <a:srcRect/>
          <a:stretch>
            <a:fillRect/>
          </a:stretch>
        </p:blipFill>
        <p:spPr bwMode="auto">
          <a:xfrm>
            <a:off x="3962400" y="1828800"/>
            <a:ext cx="1984375" cy="2628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b="1" dirty="0" err="1" smtClean="0">
                <a:latin typeface="Verdana" pitchFamily="34" charset="0"/>
              </a:rPr>
              <a:t>i</a:t>
            </a:r>
            <a:r>
              <a:rPr lang="en-US" b="1" dirty="0" smtClean="0">
                <a:latin typeface="Verdana" pitchFamily="34" charset="0"/>
              </a:rPr>
              <a:t>-STAT 1 Sample Requirements</a:t>
            </a:r>
          </a:p>
        </p:txBody>
      </p:sp>
      <p:sp>
        <p:nvSpPr>
          <p:cNvPr id="27650" name="Rectangle 3"/>
          <p:cNvSpPr>
            <a:spLocks noGrp="1" noChangeArrowheads="1"/>
          </p:cNvSpPr>
          <p:nvPr>
            <p:ph type="body" idx="1"/>
          </p:nvPr>
        </p:nvSpPr>
        <p:spPr>
          <a:xfrm>
            <a:off x="455613" y="1219200"/>
            <a:ext cx="8234362" cy="4876800"/>
          </a:xfrm>
        </p:spPr>
        <p:txBody>
          <a:bodyPr/>
          <a:lstStyle/>
          <a:p>
            <a:pPr eaLnBrk="1" hangingPunct="1">
              <a:lnSpc>
                <a:spcPct val="80000"/>
              </a:lnSpc>
              <a:spcAft>
                <a:spcPct val="5000"/>
              </a:spcAft>
            </a:pPr>
            <a:r>
              <a:rPr lang="en-US" sz="2100" b="1" dirty="0" smtClean="0"/>
              <a:t>ER Sample Types</a:t>
            </a:r>
            <a:r>
              <a:rPr lang="en-US" sz="2100" dirty="0" smtClean="0"/>
              <a:t> </a:t>
            </a:r>
          </a:p>
          <a:p>
            <a:pPr eaLnBrk="1" hangingPunct="1">
              <a:lnSpc>
                <a:spcPct val="80000"/>
              </a:lnSpc>
              <a:spcAft>
                <a:spcPct val="5000"/>
              </a:spcAft>
              <a:buFontTx/>
              <a:buChar char="•"/>
            </a:pPr>
            <a:r>
              <a:rPr lang="en-US" sz="2100" dirty="0" smtClean="0"/>
              <a:t>  Arterial, Venous</a:t>
            </a:r>
          </a:p>
          <a:p>
            <a:pPr eaLnBrk="1" hangingPunct="1">
              <a:lnSpc>
                <a:spcPct val="80000"/>
              </a:lnSpc>
              <a:spcAft>
                <a:spcPct val="5000"/>
              </a:spcAft>
              <a:buFontTx/>
              <a:buChar char="•"/>
            </a:pPr>
            <a:endParaRPr lang="en-US" sz="2100" dirty="0" smtClean="0"/>
          </a:p>
          <a:p>
            <a:pPr eaLnBrk="1" hangingPunct="1">
              <a:lnSpc>
                <a:spcPct val="80000"/>
              </a:lnSpc>
              <a:spcAft>
                <a:spcPct val="5000"/>
              </a:spcAft>
            </a:pPr>
            <a:r>
              <a:rPr lang="en-US" sz="2100" b="1" dirty="0" err="1" smtClean="0"/>
              <a:t>Troponin</a:t>
            </a:r>
            <a:r>
              <a:rPr lang="en-US" sz="2100" b="1" dirty="0" smtClean="0"/>
              <a:t>/</a:t>
            </a:r>
            <a:r>
              <a:rPr lang="en-US" sz="2100" b="1" dirty="0" err="1" smtClean="0"/>
              <a:t>Creatinine</a:t>
            </a:r>
            <a:endParaRPr lang="en-US" sz="2100" b="1" dirty="0" smtClean="0"/>
          </a:p>
          <a:p>
            <a:pPr lvl="1" eaLnBrk="1" hangingPunct="1">
              <a:lnSpc>
                <a:spcPct val="80000"/>
              </a:lnSpc>
              <a:spcAft>
                <a:spcPct val="5000"/>
              </a:spcAft>
            </a:pPr>
            <a:r>
              <a:rPr lang="en-US" sz="2100" dirty="0" smtClean="0"/>
              <a:t>Light green top tube (Li Heparin) -labeled with patient name, hospital visit number, date and time drawn.</a:t>
            </a:r>
          </a:p>
          <a:p>
            <a:pPr lvl="1" eaLnBrk="1" hangingPunct="1">
              <a:lnSpc>
                <a:spcPct val="80000"/>
              </a:lnSpc>
              <a:spcAft>
                <a:spcPct val="5000"/>
              </a:spcAft>
            </a:pPr>
            <a:endParaRPr lang="en-US" sz="2100" dirty="0" smtClean="0"/>
          </a:p>
          <a:p>
            <a:pPr eaLnBrk="1" hangingPunct="1">
              <a:lnSpc>
                <a:spcPct val="80000"/>
              </a:lnSpc>
              <a:spcAft>
                <a:spcPct val="5000"/>
              </a:spcAft>
            </a:pPr>
            <a:r>
              <a:rPr lang="en-US" sz="2100" b="1" dirty="0" smtClean="0"/>
              <a:t>Mix sample well after draw AND before dosing cartridge, waste 1-2 drops</a:t>
            </a:r>
          </a:p>
          <a:p>
            <a:pPr lvl="1" eaLnBrk="1" hangingPunct="1">
              <a:lnSpc>
                <a:spcPct val="80000"/>
              </a:lnSpc>
              <a:spcAft>
                <a:spcPct val="5000"/>
              </a:spcAft>
            </a:pPr>
            <a:endParaRPr lang="en-US" sz="2100" dirty="0" smtClean="0"/>
          </a:p>
          <a:p>
            <a:pPr eaLnBrk="1" hangingPunct="1">
              <a:lnSpc>
                <a:spcPct val="80000"/>
              </a:lnSpc>
              <a:spcAft>
                <a:spcPct val="5000"/>
              </a:spcAft>
            </a:pPr>
            <a:r>
              <a:rPr lang="en-US" sz="2100" b="1" dirty="0" smtClean="0"/>
              <a:t>Green top tube sample is good for 30 minutes post draw, the tube must be a full tube, labeled with the name, hospital visit number, date and time collected. </a:t>
            </a:r>
          </a:p>
          <a:p>
            <a:pPr eaLnBrk="1" hangingPunct="1">
              <a:lnSpc>
                <a:spcPct val="80000"/>
              </a:lnSpc>
              <a:spcAft>
                <a:spcPct val="5000"/>
              </a:spcAft>
            </a:pPr>
            <a:endParaRPr lang="en-US" sz="2100" b="1" dirty="0" smtClean="0"/>
          </a:p>
          <a:p>
            <a:pPr eaLnBrk="1" hangingPunct="1">
              <a:lnSpc>
                <a:spcPct val="80000"/>
              </a:lnSpc>
              <a:spcAft>
                <a:spcPct val="5000"/>
              </a:spcAft>
            </a:pPr>
            <a:r>
              <a:rPr lang="en-US" sz="2100" b="1" dirty="0" smtClean="0"/>
              <a:t>Syringe sample must be used immediately, mix well, waste 1-2 drops before dosing cartridge.</a:t>
            </a:r>
          </a:p>
          <a:p>
            <a:pPr eaLnBrk="1" hangingPunct="1">
              <a:lnSpc>
                <a:spcPct val="80000"/>
              </a:lnSpc>
              <a:spcAft>
                <a:spcPct val="5000"/>
              </a:spcAft>
            </a:pPr>
            <a:endParaRPr lang="en-US" sz="2100" b="1" dirty="0" smtClean="0"/>
          </a:p>
          <a:p>
            <a:pPr eaLnBrk="1" hangingPunct="1">
              <a:lnSpc>
                <a:spcPct val="80000"/>
              </a:lnSpc>
              <a:spcAft>
                <a:spcPct val="5000"/>
              </a:spcAft>
            </a:pPr>
            <a:endParaRPr lang="en-US" sz="23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Unacceptable Samples</a:t>
            </a:r>
            <a:endParaRPr lang="en-US" b="1" dirty="0">
              <a:latin typeface="Verdana" pitchFamily="34" charset="0"/>
            </a:endParaRPr>
          </a:p>
        </p:txBody>
      </p:sp>
      <p:sp>
        <p:nvSpPr>
          <p:cNvPr id="3" name="Content Placeholder 2"/>
          <p:cNvSpPr>
            <a:spLocks noGrp="1"/>
          </p:cNvSpPr>
          <p:nvPr>
            <p:ph idx="1"/>
          </p:nvPr>
        </p:nvSpPr>
        <p:spPr>
          <a:xfrm>
            <a:off x="455613" y="1219200"/>
            <a:ext cx="8234362" cy="5027613"/>
          </a:xfrm>
        </p:spPr>
        <p:txBody>
          <a:bodyPr/>
          <a:lstStyle/>
          <a:p>
            <a:pPr>
              <a:buFontTx/>
              <a:buChar char="-"/>
            </a:pPr>
            <a:r>
              <a:rPr lang="en-US" sz="1600" b="1" dirty="0" smtClean="0"/>
              <a:t>Unlabeled Specimen tube</a:t>
            </a:r>
          </a:p>
          <a:p>
            <a:pPr>
              <a:buFontTx/>
              <a:buChar char="-"/>
            </a:pPr>
            <a:r>
              <a:rPr lang="en-US" sz="1600" b="1" dirty="0" smtClean="0"/>
              <a:t>Any evidence of clotting</a:t>
            </a:r>
          </a:p>
          <a:p>
            <a:pPr>
              <a:buFontTx/>
              <a:buChar char="-"/>
            </a:pPr>
            <a:r>
              <a:rPr lang="en-US" sz="1600" b="1" dirty="0" smtClean="0"/>
              <a:t>Partially drawn </a:t>
            </a:r>
            <a:r>
              <a:rPr lang="en-US" sz="1600" b="1" dirty="0" err="1" smtClean="0"/>
              <a:t>vacutainer</a:t>
            </a:r>
            <a:r>
              <a:rPr lang="en-US" sz="1600" b="1" dirty="0" smtClean="0"/>
              <a:t> (light green top) tubes</a:t>
            </a:r>
          </a:p>
          <a:p>
            <a:pPr>
              <a:buFontTx/>
              <a:buChar char="-"/>
            </a:pPr>
            <a:r>
              <a:rPr lang="en-US" sz="1600" b="1" dirty="0" smtClean="0"/>
              <a:t>Specimens collected in any other </a:t>
            </a:r>
            <a:r>
              <a:rPr lang="en-US" sz="1600" b="1" dirty="0" err="1" smtClean="0"/>
              <a:t>vacutainer</a:t>
            </a:r>
            <a:r>
              <a:rPr lang="en-US" sz="1600" b="1" dirty="0" smtClean="0"/>
              <a:t> tubes other than Li Heparin (light green tubes)</a:t>
            </a:r>
          </a:p>
          <a:p>
            <a:r>
              <a:rPr lang="en-US" sz="1600" b="1" dirty="0" smtClean="0"/>
              <a:t>-The following circumstances can lead to erroneous results</a:t>
            </a:r>
          </a:p>
          <a:p>
            <a:r>
              <a:rPr lang="en-US" sz="1600" b="1" dirty="0" smtClean="0"/>
              <a:t>	Drawing a specimen above the I.V.</a:t>
            </a:r>
          </a:p>
          <a:p>
            <a:r>
              <a:rPr lang="en-US" sz="1600" b="1" dirty="0" smtClean="0"/>
              <a:t>	Inadequate flushing of indwelling catheters</a:t>
            </a:r>
          </a:p>
          <a:p>
            <a:r>
              <a:rPr lang="en-US" sz="1600" b="1" dirty="0" smtClean="0"/>
              <a:t>	Stasis (tourniquet left on longer than 1 minute before </a:t>
            </a:r>
            <a:r>
              <a:rPr lang="en-US" sz="1600" b="1" dirty="0" err="1" smtClean="0"/>
              <a:t>venipuncture</a:t>
            </a:r>
            <a:endParaRPr lang="en-US" sz="1600" b="1" dirty="0" smtClean="0"/>
          </a:p>
          <a:p>
            <a:r>
              <a:rPr lang="en-US" sz="1600" b="1" dirty="0" smtClean="0"/>
              <a:t>	</a:t>
            </a:r>
            <a:r>
              <a:rPr lang="en-US" sz="1600" b="1" dirty="0" err="1" smtClean="0"/>
              <a:t>Hemolysis</a:t>
            </a:r>
            <a:r>
              <a:rPr lang="en-US" sz="1600" b="1" dirty="0" smtClean="0"/>
              <a:t> </a:t>
            </a:r>
          </a:p>
          <a:p>
            <a:r>
              <a:rPr lang="en-US" sz="1600" b="1" dirty="0" smtClean="0"/>
              <a:t>	Time delays before filling the cartridge</a:t>
            </a:r>
          </a:p>
          <a:p>
            <a:r>
              <a:rPr lang="en-US" sz="1600" b="1" dirty="0" smtClean="0"/>
              <a:t>	Air bubbles trapped in the sample chamber</a:t>
            </a:r>
          </a:p>
          <a:p>
            <a:r>
              <a:rPr lang="en-US" sz="1600" b="1" dirty="0" smtClean="0"/>
              <a:t>	Icing </a:t>
            </a:r>
            <a:r>
              <a:rPr lang="en-US" sz="1600" b="1" dirty="0" smtClean="0"/>
              <a:t>of the tube before </a:t>
            </a:r>
            <a:r>
              <a:rPr lang="en-US" sz="1600" b="1" dirty="0" smtClean="0"/>
              <a:t>filling cartridge</a:t>
            </a:r>
          </a:p>
          <a:p>
            <a:r>
              <a:rPr lang="en-US" sz="1600" b="1" dirty="0" smtClean="0"/>
              <a:t>	Extra muscle activity (fist pumping)</a:t>
            </a:r>
          </a:p>
          <a:p>
            <a:endParaRPr lang="en-US" sz="1400" dirty="0" smtClean="0"/>
          </a:p>
          <a:p>
            <a:r>
              <a:rPr lang="en-US" dirty="0" smtClean="0"/>
              <a:t>	</a:t>
            </a:r>
            <a:endParaRPr lang="en-US"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b="1" dirty="0" err="1" smtClean="0">
                <a:latin typeface="Verdana" pitchFamily="34" charset="0"/>
              </a:rPr>
              <a:t>i</a:t>
            </a:r>
            <a:r>
              <a:rPr lang="en-US" b="1" dirty="0" smtClean="0">
                <a:latin typeface="Verdana" pitchFamily="34" charset="0"/>
              </a:rPr>
              <a:t>-STAT 1 Testing</a:t>
            </a:r>
          </a:p>
        </p:txBody>
      </p:sp>
      <p:sp>
        <p:nvSpPr>
          <p:cNvPr id="31746" name="Rectangle 3"/>
          <p:cNvSpPr>
            <a:spLocks noGrp="1" noChangeArrowheads="1"/>
          </p:cNvSpPr>
          <p:nvPr>
            <p:ph type="body" idx="1"/>
          </p:nvPr>
        </p:nvSpPr>
        <p:spPr>
          <a:xfrm>
            <a:off x="381000" y="1219200"/>
            <a:ext cx="8688388" cy="5105400"/>
          </a:xfrm>
        </p:spPr>
        <p:txBody>
          <a:bodyPr/>
          <a:lstStyle/>
          <a:p>
            <a:pPr eaLnBrk="1" hangingPunct="1">
              <a:buFontTx/>
              <a:buChar char="•"/>
            </a:pPr>
            <a:r>
              <a:rPr lang="en-US" sz="2000" b="1" dirty="0" smtClean="0"/>
              <a:t>  Choose “2” from Test Menu</a:t>
            </a:r>
          </a:p>
          <a:p>
            <a:pPr eaLnBrk="1" hangingPunct="1">
              <a:buFontTx/>
              <a:buChar char="•"/>
            </a:pPr>
            <a:r>
              <a:rPr lang="en-US" sz="2000" b="1" dirty="0" smtClean="0"/>
              <a:t>  Scan operator barcode </a:t>
            </a:r>
          </a:p>
          <a:p>
            <a:pPr eaLnBrk="1" hangingPunct="1">
              <a:buFontTx/>
              <a:buChar char="•"/>
            </a:pPr>
            <a:r>
              <a:rPr lang="en-US" sz="2000" b="1" dirty="0" smtClean="0"/>
              <a:t>  Scan patient’s barcode (hold the scan button down on the instrument until you have confirmed that the number on the tube or armband is the same as the number on the face of the meter.  If the wrong number is entered the results will not cross the interface.</a:t>
            </a:r>
          </a:p>
          <a:p>
            <a:pPr eaLnBrk="1" hangingPunct="1">
              <a:buFontTx/>
              <a:buChar char="•"/>
            </a:pPr>
            <a:r>
              <a:rPr lang="en-US" sz="2000" b="1" dirty="0" smtClean="0"/>
              <a:t>  Check expiration date, scan cartridge barcode, mix specimen 7-8 times, discard 1-2 drops</a:t>
            </a:r>
          </a:p>
          <a:p>
            <a:pPr eaLnBrk="1" hangingPunct="1">
              <a:buFontTx/>
              <a:buChar char="•"/>
            </a:pPr>
            <a:r>
              <a:rPr lang="en-US" sz="2000" b="1" dirty="0" smtClean="0"/>
              <a:t>  Apply sample to cartridge before inserting into instrument.</a:t>
            </a:r>
          </a:p>
          <a:p>
            <a:pPr eaLnBrk="1" hangingPunct="1">
              <a:buFontTx/>
              <a:buChar char="•"/>
            </a:pPr>
            <a:r>
              <a:rPr lang="en-US" sz="2000" b="1" dirty="0" smtClean="0"/>
              <a:t>  After inserting cartridge into instrument, testing will begin (</a:t>
            </a:r>
            <a:r>
              <a:rPr lang="en-US" sz="2000" b="1" dirty="0" err="1" smtClean="0"/>
              <a:t>troponin</a:t>
            </a:r>
            <a:r>
              <a:rPr lang="en-US" sz="2000" b="1" dirty="0" smtClean="0"/>
              <a:t> takes 10 minutes, </a:t>
            </a:r>
            <a:r>
              <a:rPr lang="en-US" sz="2000" b="1" dirty="0" err="1" smtClean="0"/>
              <a:t>creatinine</a:t>
            </a:r>
            <a:r>
              <a:rPr lang="en-US" sz="2000" b="1" dirty="0" smtClean="0"/>
              <a:t> takes 2 minutes</a:t>
            </a:r>
            <a:r>
              <a:rPr lang="en-US" sz="2000" b="1" dirty="0" smtClean="0"/>
              <a:t>)</a:t>
            </a:r>
          </a:p>
          <a:p>
            <a:pPr eaLnBrk="1" hangingPunct="1">
              <a:buFontTx/>
              <a:buChar char="•"/>
            </a:pPr>
            <a:r>
              <a:rPr lang="en-US" sz="2000" b="1" dirty="0" smtClean="0"/>
              <a:t>DO NOT MOVE THE INSTRUMENT AFTER CARTRIDGE IS INSERTED.</a:t>
            </a:r>
            <a:endParaRPr lang="en-US" sz="2000" b="1" dirty="0" smtClean="0"/>
          </a:p>
          <a:p>
            <a:pPr eaLnBrk="1" hangingPunct="1">
              <a:buFontTx/>
              <a:buChar char="•"/>
            </a:pPr>
            <a:r>
              <a:rPr lang="en-US" sz="2000" b="1" dirty="0" smtClean="0"/>
              <a:t>  Do </a:t>
            </a:r>
            <a:r>
              <a:rPr lang="en-US" sz="2000" b="1" u="sng" dirty="0" smtClean="0"/>
              <a:t>NOT</a:t>
            </a:r>
            <a:r>
              <a:rPr lang="en-US" sz="2000" b="1" dirty="0" smtClean="0"/>
              <a:t> remove cartridge during “Cartridge Locked” prompt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381000"/>
            <a:ext cx="8248650" cy="609600"/>
          </a:xfrm>
        </p:spPr>
        <p:txBody>
          <a:bodyPr/>
          <a:lstStyle/>
          <a:p>
            <a:r>
              <a:rPr lang="en-US" b="1" dirty="0" smtClean="0">
                <a:latin typeface="Verdana" pitchFamily="34" charset="0"/>
              </a:rPr>
              <a:t/>
            </a:r>
            <a:br>
              <a:rPr lang="en-US" b="1" dirty="0" smtClean="0">
                <a:latin typeface="Verdana" pitchFamily="34" charset="0"/>
              </a:rPr>
            </a:br>
            <a:r>
              <a:rPr lang="en-US" b="1" dirty="0" smtClean="0">
                <a:latin typeface="Verdana" pitchFamily="34" charset="0"/>
              </a:rPr>
              <a:t/>
            </a:r>
            <a:br>
              <a:rPr lang="en-US" b="1" dirty="0" smtClean="0">
                <a:latin typeface="Verdana" pitchFamily="34" charset="0"/>
              </a:rPr>
            </a:br>
            <a:r>
              <a:rPr lang="en-US" b="1" dirty="0" smtClean="0">
                <a:latin typeface="Verdana" pitchFamily="34" charset="0"/>
              </a:rPr>
              <a:t/>
            </a:r>
            <a:br>
              <a:rPr lang="en-US" b="1" dirty="0" smtClean="0">
                <a:latin typeface="Verdana" pitchFamily="34" charset="0"/>
              </a:rPr>
            </a:br>
            <a:r>
              <a:rPr lang="en-US" b="1" dirty="0" smtClean="0">
                <a:latin typeface="Verdana" pitchFamily="34" charset="0"/>
              </a:rPr>
              <a:t/>
            </a:r>
            <a:br>
              <a:rPr lang="en-US" b="1" dirty="0" smtClean="0">
                <a:latin typeface="Verdana" pitchFamily="34" charset="0"/>
              </a:rPr>
            </a:br>
            <a:r>
              <a:rPr lang="en-US" b="1" dirty="0" smtClean="0">
                <a:latin typeface="Verdana" pitchFamily="34" charset="0"/>
              </a:rPr>
              <a:t/>
            </a:r>
            <a:br>
              <a:rPr lang="en-US" b="1" dirty="0" smtClean="0">
                <a:latin typeface="Verdana" pitchFamily="34" charset="0"/>
              </a:rPr>
            </a:br>
            <a:r>
              <a:rPr lang="en-US" dirty="0" smtClean="0">
                <a:latin typeface="Verdana" pitchFamily="34" charset="0"/>
              </a:rPr>
              <a:t/>
            </a:r>
            <a:br>
              <a:rPr lang="en-US" dirty="0" smtClean="0">
                <a:latin typeface="Verdana" pitchFamily="34" charset="0"/>
              </a:rPr>
            </a:br>
            <a:r>
              <a:rPr lang="en-US" b="1" dirty="0" smtClean="0">
                <a:latin typeface="Verdana" pitchFamily="34" charset="0"/>
              </a:rPr>
              <a:t>Results</a:t>
            </a:r>
            <a:endParaRPr lang="en-US" b="1" dirty="0">
              <a:latin typeface="Verdana" pitchFamily="34" charset="0"/>
            </a:endParaRPr>
          </a:p>
        </p:txBody>
      </p:sp>
      <p:sp>
        <p:nvSpPr>
          <p:cNvPr id="3" name="Content Placeholder 2"/>
          <p:cNvSpPr>
            <a:spLocks noGrp="1"/>
          </p:cNvSpPr>
          <p:nvPr>
            <p:ph idx="1"/>
          </p:nvPr>
        </p:nvSpPr>
        <p:spPr>
          <a:xfrm>
            <a:off x="455613" y="1143000"/>
            <a:ext cx="8234362" cy="5257800"/>
          </a:xfrm>
        </p:spPr>
        <p:txBody>
          <a:bodyPr/>
          <a:lstStyle/>
          <a:p>
            <a:endParaRPr lang="en-US" sz="1400" b="1" dirty="0" smtClean="0">
              <a:solidFill>
                <a:srgbClr val="CC0000"/>
              </a:solidFill>
            </a:endParaRPr>
          </a:p>
          <a:p>
            <a:r>
              <a:rPr lang="en-US" sz="1400" b="1" dirty="0" smtClean="0">
                <a:solidFill>
                  <a:srgbClr val="CC0000"/>
                </a:solidFill>
              </a:rPr>
              <a:t>Reference </a:t>
            </a:r>
            <a:r>
              <a:rPr lang="en-US" sz="1400" b="1" dirty="0" smtClean="0">
                <a:solidFill>
                  <a:srgbClr val="CC0000"/>
                </a:solidFill>
              </a:rPr>
              <a:t>range for </a:t>
            </a:r>
            <a:r>
              <a:rPr lang="en-US" sz="1400" b="1" u="sng" dirty="0" err="1" smtClean="0">
                <a:solidFill>
                  <a:srgbClr val="CC0000"/>
                </a:solidFill>
              </a:rPr>
              <a:t>Creatinine</a:t>
            </a:r>
            <a:r>
              <a:rPr lang="en-US" sz="1400" b="1" dirty="0" smtClean="0">
                <a:solidFill>
                  <a:srgbClr val="CC0000"/>
                </a:solidFill>
              </a:rPr>
              <a:t> 0.6-1.3 mg/dl.  Reportable range is 0.2- 18.0 mg/dl.  Results of 1.7 mg/dl or above will require Physician intervention and a comment code. </a:t>
            </a:r>
          </a:p>
          <a:p>
            <a:r>
              <a:rPr lang="en-US" sz="1400" b="1" u="sng" dirty="0" smtClean="0">
                <a:solidFill>
                  <a:srgbClr val="CC0000"/>
                </a:solidFill>
              </a:rPr>
              <a:t>Results above 7.4 mg/dl on adults or above 3.8 mg/dl on children </a:t>
            </a:r>
            <a:r>
              <a:rPr lang="en-US" sz="1400" b="1" dirty="0" smtClean="0">
                <a:solidFill>
                  <a:srgbClr val="CC0000"/>
                </a:solidFill>
              </a:rPr>
              <a:t>are considered critical for this method and </a:t>
            </a:r>
            <a:r>
              <a:rPr lang="en-US" sz="1400" b="1" u="sng" dirty="0" smtClean="0">
                <a:solidFill>
                  <a:srgbClr val="CC0000"/>
                </a:solidFill>
              </a:rPr>
              <a:t>must be confirmed by the main laboratory</a:t>
            </a:r>
            <a:r>
              <a:rPr lang="en-US" sz="1400" b="1" dirty="0" smtClean="0">
                <a:solidFill>
                  <a:srgbClr val="CC0000"/>
                </a:solidFill>
              </a:rPr>
              <a:t>.</a:t>
            </a:r>
          </a:p>
          <a:p>
            <a:r>
              <a:rPr lang="en-US" sz="1400" b="1" dirty="0" err="1" smtClean="0">
                <a:solidFill>
                  <a:srgbClr val="CC0000"/>
                </a:solidFill>
              </a:rPr>
              <a:t>Creatinine</a:t>
            </a:r>
            <a:r>
              <a:rPr lang="en-US" sz="1400" b="1" dirty="0" smtClean="0">
                <a:solidFill>
                  <a:srgbClr val="CC0000"/>
                </a:solidFill>
              </a:rPr>
              <a:t> testing must be done in the main laboratory on any patient taking </a:t>
            </a:r>
            <a:r>
              <a:rPr lang="en-US" sz="1400" b="1" dirty="0" smtClean="0">
                <a:solidFill>
                  <a:srgbClr val="CC0000"/>
                </a:solidFill>
              </a:rPr>
              <a:t>medications containing </a:t>
            </a:r>
            <a:r>
              <a:rPr lang="en-US" sz="1400" i="1" dirty="0" err="1" smtClean="0">
                <a:solidFill>
                  <a:srgbClr val="CC0000"/>
                </a:solidFill>
              </a:rPr>
              <a:t>hydroxyurea</a:t>
            </a:r>
            <a:r>
              <a:rPr lang="en-US" sz="1400" b="1" dirty="0" smtClean="0">
                <a:solidFill>
                  <a:srgbClr val="CC0000"/>
                </a:solidFill>
              </a:rPr>
              <a:t> or using a topical solutions containing </a:t>
            </a:r>
            <a:r>
              <a:rPr lang="en-US" sz="1400" i="1" dirty="0" smtClean="0">
                <a:solidFill>
                  <a:srgbClr val="CC0000"/>
                </a:solidFill>
              </a:rPr>
              <a:t>glycolic acid.</a:t>
            </a:r>
          </a:p>
          <a:p>
            <a:r>
              <a:rPr lang="en-US" sz="1400" b="1" dirty="0" smtClean="0">
                <a:solidFill>
                  <a:srgbClr val="002060"/>
                </a:solidFill>
              </a:rPr>
              <a:t>Reference range for </a:t>
            </a:r>
            <a:r>
              <a:rPr lang="en-US" sz="1400" b="1" u="sng" dirty="0" err="1" smtClean="0">
                <a:solidFill>
                  <a:srgbClr val="002060"/>
                </a:solidFill>
              </a:rPr>
              <a:t>Troponin</a:t>
            </a:r>
            <a:r>
              <a:rPr lang="en-US" sz="1400" b="1" u="sng" dirty="0" smtClean="0">
                <a:solidFill>
                  <a:srgbClr val="002060"/>
                </a:solidFill>
              </a:rPr>
              <a:t> </a:t>
            </a:r>
            <a:r>
              <a:rPr lang="en-US" sz="1400" b="1" dirty="0" smtClean="0">
                <a:solidFill>
                  <a:srgbClr val="002060"/>
                </a:solidFill>
              </a:rPr>
              <a:t>&lt;0.1 </a:t>
            </a:r>
            <a:r>
              <a:rPr lang="en-US" sz="1400" b="1" dirty="0" err="1" smtClean="0">
                <a:solidFill>
                  <a:srgbClr val="002060"/>
                </a:solidFill>
              </a:rPr>
              <a:t>ng</a:t>
            </a:r>
            <a:r>
              <a:rPr lang="en-US" sz="1400" b="1" dirty="0" smtClean="0">
                <a:solidFill>
                  <a:srgbClr val="002060"/>
                </a:solidFill>
              </a:rPr>
              <a:t>/</a:t>
            </a:r>
            <a:r>
              <a:rPr lang="en-US" sz="1400" b="1" dirty="0" err="1" smtClean="0">
                <a:solidFill>
                  <a:srgbClr val="002060"/>
                </a:solidFill>
              </a:rPr>
              <a:t>mL</a:t>
            </a:r>
            <a:r>
              <a:rPr lang="en-US" sz="1400" b="1" dirty="0" smtClean="0">
                <a:solidFill>
                  <a:srgbClr val="002060"/>
                </a:solidFill>
              </a:rPr>
              <a:t> is considered Negative- Repeat testing in 4-6 hours if clinically indicated.  0.10-1.49 </a:t>
            </a:r>
            <a:r>
              <a:rPr lang="en-US" sz="1400" b="1" dirty="0" err="1" smtClean="0">
                <a:solidFill>
                  <a:srgbClr val="002060"/>
                </a:solidFill>
              </a:rPr>
              <a:t>ng</a:t>
            </a:r>
            <a:r>
              <a:rPr lang="en-US" sz="1400" b="1" dirty="0" smtClean="0">
                <a:solidFill>
                  <a:srgbClr val="002060"/>
                </a:solidFill>
              </a:rPr>
              <a:t>/</a:t>
            </a:r>
            <a:r>
              <a:rPr lang="en-US" sz="1400" b="1" dirty="0" err="1" smtClean="0">
                <a:solidFill>
                  <a:srgbClr val="002060"/>
                </a:solidFill>
              </a:rPr>
              <a:t>mL</a:t>
            </a:r>
            <a:r>
              <a:rPr lang="en-US" sz="1400" b="1" dirty="0" smtClean="0">
                <a:solidFill>
                  <a:srgbClr val="002060"/>
                </a:solidFill>
              </a:rPr>
              <a:t> is suspicious for Myocardial injury.  Serial measurements may be necessary to confirm or exclude the diagnosis of acute coronary syndrome.   Results &gt;1.50 </a:t>
            </a:r>
            <a:r>
              <a:rPr lang="en-US" sz="1400" b="1" dirty="0" err="1" smtClean="0">
                <a:solidFill>
                  <a:srgbClr val="002060"/>
                </a:solidFill>
              </a:rPr>
              <a:t>ng</a:t>
            </a:r>
            <a:r>
              <a:rPr lang="en-US" sz="1400" b="1" dirty="0" smtClean="0">
                <a:solidFill>
                  <a:srgbClr val="002060"/>
                </a:solidFill>
              </a:rPr>
              <a:t>/ml is considered consistent with Myocardial injury.  Clinical and Laboratory correlation is recommended.  </a:t>
            </a:r>
          </a:p>
          <a:p>
            <a:r>
              <a:rPr lang="en-US" sz="1400" b="1" dirty="0" smtClean="0">
                <a:solidFill>
                  <a:srgbClr val="002060"/>
                </a:solidFill>
              </a:rPr>
              <a:t>The reportable range for </a:t>
            </a:r>
            <a:r>
              <a:rPr lang="en-US" sz="1400" b="1" dirty="0" err="1" smtClean="0">
                <a:solidFill>
                  <a:srgbClr val="002060"/>
                </a:solidFill>
              </a:rPr>
              <a:t>Troponin</a:t>
            </a:r>
            <a:r>
              <a:rPr lang="en-US" sz="1400" b="1" dirty="0" smtClean="0">
                <a:solidFill>
                  <a:srgbClr val="002060"/>
                </a:solidFill>
              </a:rPr>
              <a:t> is 0.00-50.0 </a:t>
            </a:r>
            <a:r>
              <a:rPr lang="en-US" sz="1400" b="1" dirty="0" err="1" smtClean="0">
                <a:solidFill>
                  <a:srgbClr val="002060"/>
                </a:solidFill>
              </a:rPr>
              <a:t>ng</a:t>
            </a:r>
            <a:r>
              <a:rPr lang="en-US" sz="1400" b="1" dirty="0" smtClean="0">
                <a:solidFill>
                  <a:srgbClr val="002060"/>
                </a:solidFill>
              </a:rPr>
              <a:t>/</a:t>
            </a:r>
            <a:r>
              <a:rPr lang="en-US" sz="1400" b="1" dirty="0" err="1" smtClean="0">
                <a:solidFill>
                  <a:srgbClr val="002060"/>
                </a:solidFill>
              </a:rPr>
              <a:t>mL.</a:t>
            </a:r>
            <a:r>
              <a:rPr lang="en-US" sz="1400" b="1" dirty="0" smtClean="0">
                <a:solidFill>
                  <a:srgbClr val="002060"/>
                </a:solidFill>
              </a:rPr>
              <a:t>   </a:t>
            </a:r>
            <a:r>
              <a:rPr lang="en-US" sz="1400" b="1" u="sng" dirty="0" smtClean="0">
                <a:solidFill>
                  <a:srgbClr val="002060"/>
                </a:solidFill>
              </a:rPr>
              <a:t>Any result above 50.0 </a:t>
            </a:r>
            <a:r>
              <a:rPr lang="en-US" sz="1400" b="1" u="sng" dirty="0" err="1" smtClean="0">
                <a:solidFill>
                  <a:srgbClr val="002060"/>
                </a:solidFill>
              </a:rPr>
              <a:t>ng</a:t>
            </a:r>
            <a:r>
              <a:rPr lang="en-US" sz="1400" b="1" u="sng" dirty="0" smtClean="0">
                <a:solidFill>
                  <a:srgbClr val="002060"/>
                </a:solidFill>
              </a:rPr>
              <a:t>/</a:t>
            </a:r>
            <a:r>
              <a:rPr lang="en-US" sz="1400" b="1" u="sng" dirty="0" err="1" smtClean="0">
                <a:solidFill>
                  <a:srgbClr val="002060"/>
                </a:solidFill>
              </a:rPr>
              <a:t>mL</a:t>
            </a:r>
            <a:r>
              <a:rPr lang="en-US" sz="1400" b="1" u="sng" dirty="0" smtClean="0">
                <a:solidFill>
                  <a:srgbClr val="002060"/>
                </a:solidFill>
              </a:rPr>
              <a:t> must be sent to the main laboratory for testing.</a:t>
            </a:r>
          </a:p>
          <a:p>
            <a:r>
              <a:rPr lang="en-US" sz="1400" b="1" u="sng" dirty="0" smtClean="0"/>
              <a:t>Critical results will require a comment code and will not let you bypass the comment code.</a:t>
            </a:r>
          </a:p>
          <a:p>
            <a:r>
              <a:rPr lang="en-US" sz="1400" b="1" dirty="0" smtClean="0"/>
              <a:t>Enter comment code “7”- Doctor notified, notify doctor.</a:t>
            </a:r>
          </a:p>
          <a:p>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b="1" dirty="0" err="1" smtClean="0">
                <a:latin typeface="Verdana" pitchFamily="34" charset="0"/>
              </a:rPr>
              <a:t>Unreportable</a:t>
            </a:r>
            <a:r>
              <a:rPr lang="en-US" b="1" dirty="0" smtClean="0">
                <a:latin typeface="Verdana" pitchFamily="34" charset="0"/>
              </a:rPr>
              <a:t> Results</a:t>
            </a:r>
          </a:p>
        </p:txBody>
      </p:sp>
      <p:sp>
        <p:nvSpPr>
          <p:cNvPr id="35842" name="Rectangle 3"/>
          <p:cNvSpPr>
            <a:spLocks noGrp="1" noChangeArrowheads="1"/>
          </p:cNvSpPr>
          <p:nvPr>
            <p:ph type="body" idx="1"/>
          </p:nvPr>
        </p:nvSpPr>
        <p:spPr>
          <a:xfrm>
            <a:off x="533400" y="1295400"/>
            <a:ext cx="8382000" cy="4800600"/>
          </a:xfrm>
        </p:spPr>
        <p:txBody>
          <a:bodyPr/>
          <a:lstStyle/>
          <a:p>
            <a:pPr eaLnBrk="1" hangingPunct="1">
              <a:lnSpc>
                <a:spcPct val="80000"/>
              </a:lnSpc>
            </a:pPr>
            <a:r>
              <a:rPr lang="en-US" b="1" dirty="0" smtClean="0"/>
              <a:t>“***”</a:t>
            </a:r>
          </a:p>
          <a:p>
            <a:pPr lvl="1" eaLnBrk="1" hangingPunct="1">
              <a:lnSpc>
                <a:spcPct val="80000"/>
              </a:lnSpc>
            </a:pPr>
            <a:r>
              <a:rPr lang="en-US" dirty="0" smtClean="0"/>
              <a:t>Sensor error</a:t>
            </a:r>
          </a:p>
          <a:p>
            <a:pPr lvl="1" eaLnBrk="1" hangingPunct="1">
              <a:lnSpc>
                <a:spcPct val="80000"/>
              </a:lnSpc>
            </a:pPr>
            <a:r>
              <a:rPr lang="en-US" dirty="0" smtClean="0"/>
              <a:t>Repeat test on same sample with new cartridge</a:t>
            </a:r>
          </a:p>
          <a:p>
            <a:pPr lvl="1" eaLnBrk="1" hangingPunct="1">
              <a:lnSpc>
                <a:spcPct val="80000"/>
              </a:lnSpc>
            </a:pPr>
            <a:r>
              <a:rPr lang="en-US" dirty="0" smtClean="0"/>
              <a:t>If repeat test does not result, send new sample to lab</a:t>
            </a:r>
          </a:p>
          <a:p>
            <a:pPr lvl="1" eaLnBrk="1" hangingPunct="1">
              <a:lnSpc>
                <a:spcPct val="80000"/>
              </a:lnSpc>
              <a:buFontTx/>
              <a:buNone/>
            </a:pPr>
            <a:endParaRPr lang="en-US" sz="2400" b="1" dirty="0" smtClean="0"/>
          </a:p>
          <a:p>
            <a:pPr eaLnBrk="1" hangingPunct="1">
              <a:lnSpc>
                <a:spcPct val="80000"/>
              </a:lnSpc>
            </a:pPr>
            <a:r>
              <a:rPr lang="en-US" sz="2400" b="1" dirty="0" smtClean="0"/>
              <a:t>“&lt;“ or “&gt;”</a:t>
            </a:r>
          </a:p>
          <a:p>
            <a:pPr lvl="1" eaLnBrk="1" hangingPunct="1">
              <a:lnSpc>
                <a:spcPct val="80000"/>
              </a:lnSpc>
            </a:pPr>
            <a:r>
              <a:rPr lang="en-US" dirty="0" smtClean="0"/>
              <a:t>Result outside of instrument’s reportable range; send sample to laboratory</a:t>
            </a:r>
          </a:p>
          <a:p>
            <a:pPr lvl="1" eaLnBrk="1" hangingPunct="1">
              <a:lnSpc>
                <a:spcPct val="80000"/>
              </a:lnSpc>
              <a:buFontTx/>
              <a:buNone/>
            </a:pPr>
            <a:endParaRPr lang="en-US" b="1" dirty="0" smtClean="0"/>
          </a:p>
          <a:p>
            <a:pPr eaLnBrk="1" hangingPunct="1">
              <a:lnSpc>
                <a:spcPct val="80000"/>
              </a:lnSpc>
            </a:pPr>
            <a:r>
              <a:rPr lang="en-US" b="1" dirty="0" smtClean="0"/>
              <a:t>Quality Check Codes</a:t>
            </a:r>
          </a:p>
          <a:p>
            <a:pPr lvl="1" eaLnBrk="1" hangingPunct="1">
              <a:lnSpc>
                <a:spcPct val="80000"/>
              </a:lnSpc>
            </a:pPr>
            <a:r>
              <a:rPr lang="en-US" dirty="0" smtClean="0"/>
              <a:t>Operator or instrument failure</a:t>
            </a:r>
          </a:p>
          <a:p>
            <a:pPr lvl="1" eaLnBrk="1" hangingPunct="1">
              <a:lnSpc>
                <a:spcPct val="80000"/>
              </a:lnSpc>
            </a:pPr>
            <a:r>
              <a:rPr lang="en-US" dirty="0" smtClean="0"/>
              <a:t>Repeat test with same sample and new cartridge</a:t>
            </a:r>
          </a:p>
          <a:p>
            <a:pPr lvl="1" eaLnBrk="1" hangingPunct="1">
              <a:lnSpc>
                <a:spcPct val="80000"/>
              </a:lnSpc>
            </a:pPr>
            <a:r>
              <a:rPr lang="en-US" dirty="0" smtClean="0"/>
              <a:t>If repeat test does not result, inform POC if Check Code error  ( NOT operator related – over fill, under fill…etc)</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457200"/>
            <a:ext cx="8248650" cy="533400"/>
          </a:xfrm>
        </p:spPr>
        <p:txBody>
          <a:bodyPr/>
          <a:lstStyle/>
          <a:p>
            <a:r>
              <a:rPr lang="en-US" b="1" dirty="0" smtClean="0"/>
              <a:t>Reasons you may see a cartridge failure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000" dirty="0" smtClean="0"/>
              <a:t> Insufficient sample</a:t>
            </a:r>
          </a:p>
          <a:p>
            <a:pPr>
              <a:buFont typeface="Arial" pitchFamily="34" charset="0"/>
              <a:buChar char="•"/>
            </a:pPr>
            <a:r>
              <a:rPr lang="en-US" sz="2000" dirty="0" smtClean="0"/>
              <a:t> Overfilled Cartridge</a:t>
            </a:r>
          </a:p>
          <a:p>
            <a:pPr>
              <a:buFont typeface="Arial" pitchFamily="34" charset="0"/>
              <a:buChar char="•"/>
            </a:pPr>
            <a:r>
              <a:rPr lang="en-US" sz="2000" dirty="0" smtClean="0"/>
              <a:t> </a:t>
            </a:r>
            <a:r>
              <a:rPr lang="en-US" sz="2000" dirty="0" err="1" smtClean="0"/>
              <a:t>Underfilled</a:t>
            </a:r>
            <a:r>
              <a:rPr lang="en-US" sz="2000" dirty="0" smtClean="0"/>
              <a:t> Cartridge</a:t>
            </a:r>
          </a:p>
          <a:p>
            <a:pPr>
              <a:buFont typeface="Arial" pitchFamily="34" charset="0"/>
              <a:buChar char="•"/>
            </a:pPr>
            <a:r>
              <a:rPr lang="en-US" sz="2000" dirty="0" smtClean="0"/>
              <a:t> Failure to adequately mix specimen before testing</a:t>
            </a:r>
          </a:p>
          <a:p>
            <a:pPr>
              <a:buFont typeface="Arial" pitchFamily="34" charset="0"/>
              <a:buChar char="•"/>
            </a:pPr>
            <a:r>
              <a:rPr lang="en-US" sz="2000" dirty="0" smtClean="0"/>
              <a:t> Specimen clotted</a:t>
            </a:r>
          </a:p>
          <a:p>
            <a:pPr>
              <a:buFont typeface="Arial" pitchFamily="34" charset="0"/>
              <a:buChar char="•"/>
            </a:pPr>
            <a:r>
              <a:rPr lang="en-US" sz="2000" dirty="0" smtClean="0"/>
              <a:t> Air bubble trapped in the sample chamber</a:t>
            </a:r>
          </a:p>
          <a:p>
            <a:pPr>
              <a:buFont typeface="Arial" pitchFamily="34" charset="0"/>
              <a:buChar char="•"/>
            </a:pPr>
            <a:r>
              <a:rPr lang="en-US" sz="2000" dirty="0" smtClean="0"/>
              <a:t> Pre-burst </a:t>
            </a:r>
            <a:r>
              <a:rPr lang="en-US" sz="2000" dirty="0" err="1" smtClean="0"/>
              <a:t>calibrant</a:t>
            </a:r>
            <a:r>
              <a:rPr lang="en-US" sz="2000" dirty="0" smtClean="0"/>
              <a:t> on the cartridge</a:t>
            </a:r>
          </a:p>
          <a:p>
            <a:pPr>
              <a:buFont typeface="Arial" pitchFamily="34" charset="0"/>
              <a:buChar char="•"/>
            </a:pPr>
            <a:r>
              <a:rPr lang="en-US" sz="2000" dirty="0" smtClean="0"/>
              <a:t> Touching the sensors on the cartridge</a:t>
            </a:r>
          </a:p>
          <a:p>
            <a:pPr>
              <a:buFont typeface="Arial" pitchFamily="34" charset="0"/>
              <a:buChar char="•"/>
            </a:pPr>
            <a:r>
              <a:rPr lang="en-US" sz="2000" dirty="0" smtClean="0"/>
              <a:t> Cartridge sample lid not closed</a:t>
            </a:r>
          </a:p>
          <a:p>
            <a:pPr>
              <a:buFont typeface="Arial" pitchFamily="34" charset="0"/>
              <a:buChar char="•"/>
            </a:pPr>
            <a:endParaRPr lang="en-US" sz="1800" dirty="0" smtClean="0"/>
          </a:p>
          <a:p>
            <a:endParaRPr lang="en-US" sz="18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Tips</a:t>
            </a:r>
            <a:endParaRPr lang="en-US" b="1" dirty="0">
              <a:latin typeface="Verdana" pitchFamily="34" charset="0"/>
            </a:endParaRPr>
          </a:p>
        </p:txBody>
      </p:sp>
      <p:pic>
        <p:nvPicPr>
          <p:cNvPr id="20485" name="Picture 5" descr="C:\Documents and Settings\MHSCALES.NGHS\Local Settings\Temporary Internet Files\Content.IE5\LWE5ZMDH\reminder[1].jpg"/>
          <p:cNvPicPr>
            <a:picLocks noChangeAspect="1" noChangeArrowheads="1"/>
          </p:cNvPicPr>
          <p:nvPr/>
        </p:nvPicPr>
        <p:blipFill>
          <a:blip r:embed="rId2" cstate="print"/>
          <a:srcRect/>
          <a:stretch>
            <a:fillRect/>
          </a:stretch>
        </p:blipFill>
        <p:spPr bwMode="auto">
          <a:xfrm>
            <a:off x="7390844" y="4343400"/>
            <a:ext cx="1753156" cy="2145286"/>
          </a:xfrm>
          <a:prstGeom prst="rect">
            <a:avLst/>
          </a:prstGeom>
          <a:noFill/>
        </p:spPr>
      </p:pic>
      <p:sp>
        <p:nvSpPr>
          <p:cNvPr id="3" name="Content Placeholder 2"/>
          <p:cNvSpPr>
            <a:spLocks noGrp="1"/>
          </p:cNvSpPr>
          <p:nvPr>
            <p:ph idx="1"/>
          </p:nvPr>
        </p:nvSpPr>
        <p:spPr>
          <a:xfrm>
            <a:off x="441325" y="1143000"/>
            <a:ext cx="8234362" cy="5103813"/>
          </a:xfrm>
        </p:spPr>
        <p:txBody>
          <a:bodyPr/>
          <a:lstStyle/>
          <a:p>
            <a:pPr>
              <a:buFont typeface="Arial" pitchFamily="34" charset="0"/>
              <a:buChar char="•"/>
            </a:pPr>
            <a:r>
              <a:rPr lang="en-US" dirty="0" smtClean="0"/>
              <a:t> Should the </a:t>
            </a:r>
            <a:r>
              <a:rPr lang="en-US" dirty="0" err="1" smtClean="0"/>
              <a:t>i</a:t>
            </a:r>
            <a:r>
              <a:rPr lang="en-US" dirty="0" smtClean="0"/>
              <a:t>-STAT System become inoperable for any reason, or the result does not agree with the patient’s clinical condition, specimens should be collected and sent to the main laboratory.</a:t>
            </a:r>
          </a:p>
          <a:p>
            <a:pPr>
              <a:buFont typeface="Arial" pitchFamily="34" charset="0"/>
              <a:buChar char="•"/>
            </a:pPr>
            <a:r>
              <a:rPr lang="en-US" dirty="0" smtClean="0"/>
              <a:t>Never share your operator ID.  Remember your name is the only name associated with the result which becomes part of a legal document.</a:t>
            </a:r>
          </a:p>
          <a:p>
            <a:pPr>
              <a:buFont typeface="Arial" pitchFamily="34" charset="0"/>
              <a:buChar char="•"/>
            </a:pPr>
            <a:r>
              <a:rPr lang="en-US" b="1" u="sng" dirty="0" smtClean="0"/>
              <a:t>DO NOT </a:t>
            </a:r>
            <a:r>
              <a:rPr lang="en-US" dirty="0" smtClean="0"/>
              <a:t>move the instrument once the cartridge has been inserted.  </a:t>
            </a:r>
          </a:p>
          <a:p>
            <a:pPr>
              <a:buFont typeface="Arial" pitchFamily="34" charset="0"/>
              <a:buChar char="•"/>
            </a:pPr>
            <a:r>
              <a:rPr lang="en-US" b="1" u="sng" dirty="0" smtClean="0"/>
              <a:t>DO NOT </a:t>
            </a:r>
            <a:r>
              <a:rPr lang="en-US" dirty="0" smtClean="0"/>
              <a:t>remove the cartridge from the analyzer until the instrument says “test options” at the very bottom on the screen.</a:t>
            </a:r>
          </a:p>
          <a:p>
            <a:pPr>
              <a:buFont typeface="Arial" pitchFamily="34" charset="0"/>
              <a:buChar char="•"/>
            </a:pPr>
            <a:r>
              <a:rPr lang="en-US" sz="2400" b="1" i="1" u="sng" dirty="0" smtClean="0"/>
              <a:t>Don’t forget</a:t>
            </a:r>
            <a:r>
              <a:rPr lang="en-US" sz="2000" dirty="0" smtClean="0"/>
              <a:t>-Clean instrument between each patient use                     with a hospital approved wipe.</a:t>
            </a:r>
            <a:endParaRPr lang="en-US" sz="2000" i="1"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b="1" dirty="0" smtClean="0">
                <a:latin typeface="Verdana" pitchFamily="34" charset="0"/>
              </a:rPr>
              <a:t>Troubleshooting</a:t>
            </a:r>
          </a:p>
        </p:txBody>
      </p:sp>
      <p:sp>
        <p:nvSpPr>
          <p:cNvPr id="39938" name="Rectangle 3"/>
          <p:cNvSpPr>
            <a:spLocks noGrp="1" noChangeArrowheads="1"/>
          </p:cNvSpPr>
          <p:nvPr>
            <p:ph type="body" idx="1"/>
          </p:nvPr>
        </p:nvSpPr>
        <p:spPr>
          <a:xfrm>
            <a:off x="455613" y="1219200"/>
            <a:ext cx="8234362" cy="4876800"/>
          </a:xfrm>
        </p:spPr>
        <p:txBody>
          <a:bodyPr/>
          <a:lstStyle/>
          <a:p>
            <a:pPr eaLnBrk="1" hangingPunct="1">
              <a:lnSpc>
                <a:spcPct val="90000"/>
              </a:lnSpc>
            </a:pPr>
            <a:endParaRPr lang="en-US" sz="1700" b="1" dirty="0" smtClean="0">
              <a:solidFill>
                <a:schemeClr val="folHlink"/>
              </a:solidFill>
            </a:endParaRPr>
          </a:p>
          <a:p>
            <a:pPr eaLnBrk="1" hangingPunct="1">
              <a:lnSpc>
                <a:spcPct val="90000"/>
              </a:lnSpc>
            </a:pPr>
            <a:endParaRPr lang="en-US" sz="1700" b="1" dirty="0" smtClean="0">
              <a:solidFill>
                <a:schemeClr val="folHlink"/>
              </a:solidFill>
            </a:endParaRPr>
          </a:p>
          <a:p>
            <a:pPr eaLnBrk="1" hangingPunct="1">
              <a:lnSpc>
                <a:spcPct val="90000"/>
              </a:lnSpc>
            </a:pPr>
            <a:r>
              <a:rPr lang="en-US" sz="1900" b="1" dirty="0" smtClean="0">
                <a:latin typeface="Verdana" pitchFamily="34" charset="0"/>
              </a:rPr>
              <a:t>Cathy </a:t>
            </a:r>
            <a:r>
              <a:rPr lang="en-US" sz="1900" b="1" dirty="0" err="1" smtClean="0">
                <a:latin typeface="Verdana" pitchFamily="34" charset="0"/>
              </a:rPr>
              <a:t>Minish</a:t>
            </a:r>
            <a:r>
              <a:rPr lang="en-US" sz="1900" b="1" dirty="0" smtClean="0">
                <a:latin typeface="Verdana" pitchFamily="34" charset="0"/>
              </a:rPr>
              <a:t>, POCC: 770-219-1520</a:t>
            </a:r>
          </a:p>
          <a:p>
            <a:pPr eaLnBrk="1" hangingPunct="1">
              <a:lnSpc>
                <a:spcPct val="90000"/>
              </a:lnSpc>
            </a:pPr>
            <a:r>
              <a:rPr lang="en-US" sz="1900" b="1" dirty="0" err="1" smtClean="0">
                <a:latin typeface="Verdana" pitchFamily="34" charset="0"/>
              </a:rPr>
              <a:t>MiHui</a:t>
            </a:r>
            <a:r>
              <a:rPr lang="en-US" sz="1900" b="1" dirty="0" smtClean="0">
                <a:latin typeface="Verdana" pitchFamily="34" charset="0"/>
              </a:rPr>
              <a:t> Scales, POC:  770-219-1520</a:t>
            </a:r>
          </a:p>
          <a:p>
            <a:pPr eaLnBrk="1" hangingPunct="1">
              <a:lnSpc>
                <a:spcPct val="90000"/>
              </a:lnSpc>
              <a:buFont typeface="Wingdings" pitchFamily="2" charset="2"/>
              <a:buNone/>
            </a:pPr>
            <a:endParaRPr lang="en-US" sz="1900" b="1" dirty="0" smtClean="0">
              <a:latin typeface="Verdana" pitchFamily="34" charset="0"/>
            </a:endParaRPr>
          </a:p>
          <a:p>
            <a:pPr eaLnBrk="1" hangingPunct="1">
              <a:lnSpc>
                <a:spcPct val="90000"/>
              </a:lnSpc>
              <a:buFont typeface="Wingdings" pitchFamily="2" charset="2"/>
              <a:buNone/>
            </a:pPr>
            <a:r>
              <a:rPr lang="en-US" sz="1900" b="1" dirty="0" smtClean="0">
                <a:latin typeface="Verdana" pitchFamily="34" charset="0"/>
              </a:rPr>
              <a:t>Abbott Technical Support: 1-877-529-7185</a:t>
            </a:r>
          </a:p>
          <a:p>
            <a:pPr eaLnBrk="1" hangingPunct="1">
              <a:lnSpc>
                <a:spcPct val="90000"/>
              </a:lnSpc>
            </a:pPr>
            <a:endParaRPr lang="en-US" sz="1900" b="1" dirty="0" smtClean="0">
              <a:latin typeface="Verdana" pitchFamily="34" charset="0"/>
            </a:endParaRPr>
          </a:p>
        </p:txBody>
      </p:sp>
      <p:pic>
        <p:nvPicPr>
          <p:cNvPr id="21506" name="Picture 2" descr="C:\Documents and Settings\MHSCALES.NGHS\Local Settings\Temporary Internet Files\Content.IE5\MKZ243S3\tel-cellulaire-recitpresco-clr[1].gif"/>
          <p:cNvPicPr>
            <a:picLocks noChangeAspect="1" noChangeArrowheads="1"/>
          </p:cNvPicPr>
          <p:nvPr/>
        </p:nvPicPr>
        <p:blipFill>
          <a:blip r:embed="rId3" cstate="print"/>
          <a:srcRect/>
          <a:stretch>
            <a:fillRect/>
          </a:stretch>
        </p:blipFill>
        <p:spPr bwMode="auto">
          <a:xfrm>
            <a:off x="6324599" y="2895600"/>
            <a:ext cx="2365375" cy="2176462"/>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b="1" smtClean="0">
                <a:latin typeface="Verdana" pitchFamily="34" charset="0"/>
              </a:rPr>
              <a:t>Overview of i-STAT 1</a:t>
            </a:r>
          </a:p>
        </p:txBody>
      </p:sp>
      <p:pic>
        <p:nvPicPr>
          <p:cNvPr id="17410" name="Picture 3" descr="Top of i-STAT"/>
          <p:cNvPicPr>
            <a:picLocks noGrp="1" noChangeAspect="1" noChangeArrowheads="1"/>
          </p:cNvPicPr>
          <p:nvPr>
            <p:ph idx="1"/>
          </p:nvPr>
        </p:nvPicPr>
        <p:blipFill>
          <a:blip r:embed="rId3" cstate="print">
            <a:lum bright="18000"/>
          </a:blip>
          <a:srcRect/>
          <a:stretch>
            <a:fillRect/>
          </a:stretch>
        </p:blipFill>
        <p:spPr>
          <a:xfrm>
            <a:off x="1444625" y="1447800"/>
            <a:ext cx="6183313" cy="4438650"/>
          </a:xfrm>
        </p:spPr>
      </p:pic>
      <p:sp>
        <p:nvSpPr>
          <p:cNvPr id="1116164" name="AutoShape 4"/>
          <p:cNvSpPr>
            <a:spLocks noChangeArrowheads="1"/>
          </p:cNvSpPr>
          <p:nvPr/>
        </p:nvSpPr>
        <p:spPr bwMode="auto">
          <a:xfrm>
            <a:off x="2819400" y="4191000"/>
            <a:ext cx="1585913" cy="790575"/>
          </a:xfrm>
          <a:prstGeom prst="rightArrow">
            <a:avLst>
              <a:gd name="adj1" fmla="val 50000"/>
              <a:gd name="adj2" fmla="val 50151"/>
            </a:avLst>
          </a:prstGeom>
          <a:solidFill>
            <a:schemeClr val="accent2"/>
          </a:solidFill>
          <a:ln w="9525">
            <a:solidFill>
              <a:schemeClr val="tx1"/>
            </a:solidFill>
            <a:miter lim="800000"/>
            <a:headEnd/>
            <a:tailEnd/>
          </a:ln>
        </p:spPr>
        <p:txBody>
          <a:bodyPr wrap="none" anchor="ctr"/>
          <a:lstStyle/>
          <a:p>
            <a:pPr algn="ctr"/>
            <a:r>
              <a:rPr lang="en-US" sz="2000" b="0">
                <a:solidFill>
                  <a:schemeClr val="tx1"/>
                </a:solidFill>
                <a:latin typeface="Times New Roman" pitchFamily="18" charset="0"/>
              </a:rPr>
              <a:t>BATTERIES</a:t>
            </a:r>
          </a:p>
        </p:txBody>
      </p:sp>
      <p:sp>
        <p:nvSpPr>
          <p:cNvPr id="1116165" name="AutoShape 5"/>
          <p:cNvSpPr>
            <a:spLocks noChangeArrowheads="1"/>
          </p:cNvSpPr>
          <p:nvPr/>
        </p:nvSpPr>
        <p:spPr bwMode="auto">
          <a:xfrm>
            <a:off x="6705600" y="2590800"/>
            <a:ext cx="1600200" cy="714375"/>
          </a:xfrm>
          <a:prstGeom prst="leftArrow">
            <a:avLst>
              <a:gd name="adj1" fmla="val 50000"/>
              <a:gd name="adj2" fmla="val 56000"/>
            </a:avLst>
          </a:prstGeom>
          <a:solidFill>
            <a:schemeClr val="accent2"/>
          </a:solidFill>
          <a:ln w="9525">
            <a:solidFill>
              <a:schemeClr val="tx1"/>
            </a:solidFill>
            <a:miter lim="800000"/>
            <a:headEnd/>
            <a:tailEnd/>
          </a:ln>
        </p:spPr>
        <p:txBody>
          <a:bodyPr wrap="none" anchor="ctr"/>
          <a:lstStyle/>
          <a:p>
            <a:pPr algn="ctr"/>
            <a:r>
              <a:rPr lang="en-US" sz="2000" b="0">
                <a:solidFill>
                  <a:schemeClr val="tx1"/>
                </a:solidFill>
                <a:latin typeface="Times New Roman" pitchFamily="18" charset="0"/>
              </a:rPr>
              <a:t>IR PORT</a:t>
            </a:r>
          </a:p>
        </p:txBody>
      </p:sp>
      <p:sp>
        <p:nvSpPr>
          <p:cNvPr id="1116166" name="AutoShape 6"/>
          <p:cNvSpPr>
            <a:spLocks noChangeArrowheads="1"/>
          </p:cNvSpPr>
          <p:nvPr/>
        </p:nvSpPr>
        <p:spPr bwMode="auto">
          <a:xfrm>
            <a:off x="5638800" y="5105400"/>
            <a:ext cx="914400" cy="1066800"/>
          </a:xfrm>
          <a:prstGeom prst="upArrow">
            <a:avLst>
              <a:gd name="adj1" fmla="val 50000"/>
              <a:gd name="adj2" fmla="val 29167"/>
            </a:avLst>
          </a:prstGeom>
          <a:solidFill>
            <a:schemeClr val="accent2"/>
          </a:solidFill>
          <a:ln w="9525">
            <a:solidFill>
              <a:schemeClr val="tx1"/>
            </a:solidFill>
            <a:miter lim="800000"/>
            <a:headEnd/>
            <a:tailEnd/>
          </a:ln>
        </p:spPr>
        <p:txBody>
          <a:bodyPr vert="eaVert" anchor="ctr"/>
          <a:lstStyle/>
          <a:p>
            <a:pPr algn="ctr"/>
            <a:r>
              <a:rPr lang="en-US" sz="1600" b="0">
                <a:solidFill>
                  <a:schemeClr val="tx1"/>
                </a:solidFill>
                <a:latin typeface="Times New Roman" pitchFamily="18" charset="0"/>
              </a:rPr>
              <a:t>LASER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64"/>
                                        </p:tgtEl>
                                        <p:attrNameLst>
                                          <p:attrName>style.visibility</p:attrName>
                                        </p:attrNameLst>
                                      </p:cBhvr>
                                      <p:to>
                                        <p:strVal val="visible"/>
                                      </p:to>
                                    </p:set>
                                    <p:anim calcmode="lin" valueType="num">
                                      <p:cBhvr additive="base">
                                        <p:cTn id="7" dur="500" fill="hold"/>
                                        <p:tgtEl>
                                          <p:spTgt spid="1116164"/>
                                        </p:tgtEl>
                                        <p:attrNameLst>
                                          <p:attrName>ppt_x</p:attrName>
                                        </p:attrNameLst>
                                      </p:cBhvr>
                                      <p:tavLst>
                                        <p:tav tm="0">
                                          <p:val>
                                            <p:strVal val="0-#ppt_w/2"/>
                                          </p:val>
                                        </p:tav>
                                        <p:tav tm="100000">
                                          <p:val>
                                            <p:strVal val="#ppt_x"/>
                                          </p:val>
                                        </p:tav>
                                      </p:tavLst>
                                    </p:anim>
                                    <p:anim calcmode="lin" valueType="num">
                                      <p:cBhvr additive="base">
                                        <p:cTn id="8" dur="500" fill="hold"/>
                                        <p:tgtEl>
                                          <p:spTgt spid="1116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165"/>
                                        </p:tgtEl>
                                        <p:attrNameLst>
                                          <p:attrName>style.visibility</p:attrName>
                                        </p:attrNameLst>
                                      </p:cBhvr>
                                      <p:to>
                                        <p:strVal val="visible"/>
                                      </p:to>
                                    </p:set>
                                    <p:anim calcmode="lin" valueType="num">
                                      <p:cBhvr additive="base">
                                        <p:cTn id="13" dur="500" fill="hold"/>
                                        <p:tgtEl>
                                          <p:spTgt spid="1116165"/>
                                        </p:tgtEl>
                                        <p:attrNameLst>
                                          <p:attrName>ppt_x</p:attrName>
                                        </p:attrNameLst>
                                      </p:cBhvr>
                                      <p:tavLst>
                                        <p:tav tm="0">
                                          <p:val>
                                            <p:strVal val="1+#ppt_w/2"/>
                                          </p:val>
                                        </p:tav>
                                        <p:tav tm="100000">
                                          <p:val>
                                            <p:strVal val="#ppt_x"/>
                                          </p:val>
                                        </p:tav>
                                      </p:tavLst>
                                    </p:anim>
                                    <p:anim calcmode="lin" valueType="num">
                                      <p:cBhvr additive="base">
                                        <p:cTn id="14" dur="500" fill="hold"/>
                                        <p:tgtEl>
                                          <p:spTgt spid="1116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6166"/>
                                        </p:tgtEl>
                                        <p:attrNameLst>
                                          <p:attrName>style.visibility</p:attrName>
                                        </p:attrNameLst>
                                      </p:cBhvr>
                                      <p:to>
                                        <p:strVal val="visible"/>
                                      </p:to>
                                    </p:set>
                                    <p:anim calcmode="lin" valueType="num">
                                      <p:cBhvr additive="base">
                                        <p:cTn id="19" dur="500" fill="hold"/>
                                        <p:tgtEl>
                                          <p:spTgt spid="1116166"/>
                                        </p:tgtEl>
                                        <p:attrNameLst>
                                          <p:attrName>ppt_x</p:attrName>
                                        </p:attrNameLst>
                                      </p:cBhvr>
                                      <p:tavLst>
                                        <p:tav tm="0">
                                          <p:val>
                                            <p:strVal val="#ppt_x"/>
                                          </p:val>
                                        </p:tav>
                                        <p:tav tm="100000">
                                          <p:val>
                                            <p:strVal val="#ppt_x"/>
                                          </p:val>
                                        </p:tav>
                                      </p:tavLst>
                                    </p:anim>
                                    <p:anim calcmode="lin" valueType="num">
                                      <p:cBhvr additive="base">
                                        <p:cTn id="20" dur="500" fill="hold"/>
                                        <p:tgtEl>
                                          <p:spTgt spid="1116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4" grpId="0" animBg="1"/>
      <p:bldP spid="1116165" grpId="0" animBg="1"/>
      <p:bldP spid="111616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b="1" dirty="0" smtClean="0">
                <a:latin typeface="Verdana" pitchFamily="34" charset="0"/>
              </a:rPr>
              <a:t>Analyzer Components</a:t>
            </a:r>
          </a:p>
        </p:txBody>
      </p:sp>
      <p:graphicFrame>
        <p:nvGraphicFramePr>
          <p:cNvPr id="11" name="Object 3"/>
          <p:cNvGraphicFramePr>
            <a:graphicFrameLocks noChangeAspect="1"/>
          </p:cNvGraphicFramePr>
          <p:nvPr>
            <p:ph idx="1"/>
          </p:nvPr>
        </p:nvGraphicFramePr>
        <p:xfrm>
          <a:off x="3276600" y="2438400"/>
          <a:ext cx="3810000" cy="2763838"/>
        </p:xfrm>
        <a:graphic>
          <a:graphicData uri="http://schemas.openxmlformats.org/presentationml/2006/ole">
            <p:oleObj spid="_x0000_s1026" name="Document" r:id="rId4" imgW="2275640" imgH="1531615" progId="Word.Document.8">
              <p:embed/>
            </p:oleObj>
          </a:graphicData>
        </a:graphic>
      </p:graphicFrame>
      <p:sp>
        <p:nvSpPr>
          <p:cNvPr id="12" name="Text Box 4"/>
          <p:cNvSpPr txBox="1">
            <a:spLocks noChangeArrowheads="1"/>
          </p:cNvSpPr>
          <p:nvPr/>
        </p:nvSpPr>
        <p:spPr bwMode="auto">
          <a:xfrm>
            <a:off x="990600" y="5562600"/>
            <a:ext cx="1882775" cy="336550"/>
          </a:xfrm>
          <a:prstGeom prst="rect">
            <a:avLst/>
          </a:prstGeom>
          <a:noFill/>
          <a:ln w="12700" cap="sq">
            <a:noFill/>
            <a:miter lim="800000"/>
            <a:headEnd type="none" w="sm" len="sm"/>
            <a:tailEnd type="none" w="sm" len="sm"/>
          </a:ln>
          <a:effectLst/>
        </p:spPr>
        <p:txBody>
          <a:bodyPr>
            <a:spAutoFit/>
          </a:bodyPr>
          <a:lstStyle/>
          <a:p>
            <a:pPr algn="ctr" eaLnBrk="1" hangingPunct="1"/>
            <a:r>
              <a:rPr lang="en-US" sz="1600" dirty="0">
                <a:solidFill>
                  <a:schemeClr val="tx1"/>
                </a:solidFill>
              </a:rPr>
              <a:t>“print” key</a:t>
            </a:r>
          </a:p>
        </p:txBody>
      </p:sp>
      <p:sp>
        <p:nvSpPr>
          <p:cNvPr id="13" name="Line 5"/>
          <p:cNvSpPr>
            <a:spLocks noChangeShapeType="1"/>
          </p:cNvSpPr>
          <p:nvPr/>
        </p:nvSpPr>
        <p:spPr bwMode="auto">
          <a:xfrm flipH="1">
            <a:off x="4267200" y="2057400"/>
            <a:ext cx="1219200" cy="9906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14" name="Text Box 6"/>
          <p:cNvSpPr txBox="1">
            <a:spLocks noChangeArrowheads="1"/>
          </p:cNvSpPr>
          <p:nvPr/>
        </p:nvSpPr>
        <p:spPr bwMode="auto">
          <a:xfrm>
            <a:off x="5410200" y="1828800"/>
            <a:ext cx="962025" cy="336550"/>
          </a:xfrm>
          <a:prstGeom prst="rect">
            <a:avLst/>
          </a:prstGeom>
          <a:noFill/>
          <a:ln w="12700" cap="sq">
            <a:noFill/>
            <a:miter lim="800000"/>
            <a:headEnd type="none" w="sm" len="sm"/>
            <a:tailEnd type="none" w="sm" len="sm"/>
          </a:ln>
          <a:effectLst/>
        </p:spPr>
        <p:txBody>
          <a:bodyPr>
            <a:spAutoFit/>
          </a:bodyPr>
          <a:lstStyle/>
          <a:p>
            <a:pPr algn="ctr" eaLnBrk="1" hangingPunct="1"/>
            <a:r>
              <a:rPr lang="en-US" sz="1600" dirty="0">
                <a:solidFill>
                  <a:schemeClr val="tx1"/>
                </a:solidFill>
              </a:rPr>
              <a:t>screen</a:t>
            </a:r>
          </a:p>
        </p:txBody>
      </p:sp>
      <p:sp>
        <p:nvSpPr>
          <p:cNvPr id="15" name="Text Box 7"/>
          <p:cNvSpPr txBox="1">
            <a:spLocks noChangeArrowheads="1"/>
          </p:cNvSpPr>
          <p:nvPr/>
        </p:nvSpPr>
        <p:spPr bwMode="auto">
          <a:xfrm>
            <a:off x="5567926" y="5734050"/>
            <a:ext cx="1656224" cy="338554"/>
          </a:xfrm>
          <a:prstGeom prst="rect">
            <a:avLst/>
          </a:prstGeom>
          <a:noFill/>
          <a:ln w="12700" cap="sq">
            <a:noFill/>
            <a:miter lim="800000"/>
            <a:headEnd type="none" w="sm" len="sm"/>
            <a:tailEnd type="none" w="sm" len="sm"/>
          </a:ln>
          <a:effectLst/>
        </p:spPr>
        <p:txBody>
          <a:bodyPr wrap="none">
            <a:spAutoFit/>
          </a:bodyPr>
          <a:lstStyle/>
          <a:p>
            <a:pPr algn="ctr" eaLnBrk="1" hangingPunct="1"/>
            <a:r>
              <a:rPr lang="en-US" sz="1600" dirty="0">
                <a:solidFill>
                  <a:schemeClr val="tx1"/>
                </a:solidFill>
              </a:rPr>
              <a:t>ON/OFF button</a:t>
            </a:r>
          </a:p>
        </p:txBody>
      </p:sp>
      <p:sp>
        <p:nvSpPr>
          <p:cNvPr id="16" name="Text Box 8"/>
          <p:cNvSpPr txBox="1">
            <a:spLocks noChangeArrowheads="1"/>
          </p:cNvSpPr>
          <p:nvPr/>
        </p:nvSpPr>
        <p:spPr bwMode="auto">
          <a:xfrm>
            <a:off x="1371600" y="2286000"/>
            <a:ext cx="2095500" cy="581025"/>
          </a:xfrm>
          <a:prstGeom prst="rect">
            <a:avLst/>
          </a:prstGeom>
          <a:noFill/>
          <a:ln w="12700" cap="sq">
            <a:noFill/>
            <a:miter lim="800000"/>
            <a:headEnd type="none" w="sm" len="sm"/>
            <a:tailEnd type="none" w="sm" len="sm"/>
          </a:ln>
          <a:effectLst/>
        </p:spPr>
        <p:txBody>
          <a:bodyPr>
            <a:spAutoFit/>
          </a:bodyPr>
          <a:lstStyle/>
          <a:p>
            <a:pPr algn="ctr" eaLnBrk="1" hangingPunct="1"/>
            <a:r>
              <a:rPr lang="en-US" sz="1600" dirty="0">
                <a:solidFill>
                  <a:schemeClr val="tx1"/>
                </a:solidFill>
              </a:rPr>
              <a:t>Infrared screen </a:t>
            </a:r>
          </a:p>
          <a:p>
            <a:pPr algn="ctr" eaLnBrk="1" hangingPunct="1"/>
            <a:r>
              <a:rPr lang="en-US" sz="1600" dirty="0" smtClean="0">
                <a:solidFill>
                  <a:schemeClr val="tx1"/>
                </a:solidFill>
              </a:rPr>
              <a:t>On top</a:t>
            </a:r>
            <a:endParaRPr lang="en-US" sz="1600" dirty="0">
              <a:solidFill>
                <a:schemeClr val="tx1"/>
              </a:solidFill>
            </a:endParaRPr>
          </a:p>
        </p:txBody>
      </p:sp>
      <p:sp>
        <p:nvSpPr>
          <p:cNvPr id="17" name="Line 9"/>
          <p:cNvSpPr>
            <a:spLocks noChangeShapeType="1"/>
          </p:cNvSpPr>
          <p:nvPr/>
        </p:nvSpPr>
        <p:spPr bwMode="auto">
          <a:xfrm>
            <a:off x="3124200" y="2590800"/>
            <a:ext cx="990600" cy="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18" name="Line 10"/>
          <p:cNvSpPr>
            <a:spLocks noChangeShapeType="1"/>
          </p:cNvSpPr>
          <p:nvPr/>
        </p:nvSpPr>
        <p:spPr bwMode="auto">
          <a:xfrm flipV="1">
            <a:off x="2438400" y="4800600"/>
            <a:ext cx="1447800" cy="8382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19" name="Line 11"/>
          <p:cNvSpPr>
            <a:spLocks noChangeShapeType="1"/>
          </p:cNvSpPr>
          <p:nvPr/>
        </p:nvSpPr>
        <p:spPr bwMode="auto">
          <a:xfrm flipH="1" flipV="1">
            <a:off x="4038600" y="4876800"/>
            <a:ext cx="1676400" cy="9144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20" name="Text Box 12"/>
          <p:cNvSpPr txBox="1">
            <a:spLocks noChangeArrowheads="1"/>
          </p:cNvSpPr>
          <p:nvPr/>
        </p:nvSpPr>
        <p:spPr bwMode="auto">
          <a:xfrm>
            <a:off x="1752600" y="3733800"/>
            <a:ext cx="1063625" cy="336550"/>
          </a:xfrm>
          <a:prstGeom prst="rect">
            <a:avLst/>
          </a:prstGeom>
          <a:noFill/>
          <a:ln w="12700" cap="sq">
            <a:noFill/>
            <a:miter lim="800000"/>
            <a:headEnd type="none" w="sm" len="sm"/>
            <a:tailEnd type="none" w="sm" len="sm"/>
          </a:ln>
          <a:effectLst/>
        </p:spPr>
        <p:txBody>
          <a:bodyPr>
            <a:spAutoFit/>
          </a:bodyPr>
          <a:lstStyle/>
          <a:p>
            <a:pPr algn="ctr" eaLnBrk="1" hangingPunct="1"/>
            <a:r>
              <a:rPr lang="en-US" sz="1600" dirty="0">
                <a:solidFill>
                  <a:schemeClr val="tx1"/>
                </a:solidFill>
              </a:rPr>
              <a:t>keypad</a:t>
            </a:r>
          </a:p>
        </p:txBody>
      </p:sp>
      <p:sp>
        <p:nvSpPr>
          <p:cNvPr id="21" name="Line 13"/>
          <p:cNvSpPr>
            <a:spLocks noChangeShapeType="1"/>
          </p:cNvSpPr>
          <p:nvPr/>
        </p:nvSpPr>
        <p:spPr bwMode="auto">
          <a:xfrm flipH="1" flipV="1">
            <a:off x="3886200" y="5029200"/>
            <a:ext cx="76200" cy="5334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22" name="Text Box 14"/>
          <p:cNvSpPr txBox="1">
            <a:spLocks noChangeArrowheads="1"/>
          </p:cNvSpPr>
          <p:nvPr/>
        </p:nvSpPr>
        <p:spPr bwMode="auto">
          <a:xfrm>
            <a:off x="3216955" y="5581650"/>
            <a:ext cx="1632178" cy="584775"/>
          </a:xfrm>
          <a:prstGeom prst="rect">
            <a:avLst/>
          </a:prstGeom>
          <a:noFill/>
          <a:ln w="12700" cap="sq">
            <a:noFill/>
            <a:miter lim="800000"/>
            <a:headEnd type="none" w="sm" len="sm"/>
            <a:tailEnd type="none" w="sm" len="sm"/>
          </a:ln>
          <a:effectLst/>
        </p:spPr>
        <p:txBody>
          <a:bodyPr wrap="none">
            <a:spAutoFit/>
          </a:bodyPr>
          <a:lstStyle/>
          <a:p>
            <a:pPr algn="ctr" eaLnBrk="1" hangingPunct="1"/>
            <a:r>
              <a:rPr lang="en-US" sz="1600" dirty="0">
                <a:solidFill>
                  <a:schemeClr val="tx1"/>
                </a:solidFill>
              </a:rPr>
              <a:t>Cartridge goes</a:t>
            </a:r>
          </a:p>
          <a:p>
            <a:pPr algn="ctr" eaLnBrk="1" hangingPunct="1"/>
            <a:r>
              <a:rPr lang="en-US" sz="1600" dirty="0">
                <a:solidFill>
                  <a:schemeClr val="tx1"/>
                </a:solidFill>
              </a:rPr>
              <a:t>here</a:t>
            </a:r>
          </a:p>
        </p:txBody>
      </p:sp>
      <p:sp>
        <p:nvSpPr>
          <p:cNvPr id="23" name="Line 15"/>
          <p:cNvSpPr>
            <a:spLocks noChangeShapeType="1"/>
          </p:cNvSpPr>
          <p:nvPr/>
        </p:nvSpPr>
        <p:spPr bwMode="auto">
          <a:xfrm>
            <a:off x="2057400" y="3124200"/>
            <a:ext cx="2057400" cy="9144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24" name="Text Box 16"/>
          <p:cNvSpPr txBox="1">
            <a:spLocks noChangeArrowheads="1"/>
          </p:cNvSpPr>
          <p:nvPr/>
        </p:nvSpPr>
        <p:spPr bwMode="auto">
          <a:xfrm>
            <a:off x="847846" y="2895600"/>
            <a:ext cx="1255472" cy="338554"/>
          </a:xfrm>
          <a:prstGeom prst="rect">
            <a:avLst/>
          </a:prstGeom>
          <a:noFill/>
          <a:ln w="12700" cap="sq">
            <a:noFill/>
            <a:miter lim="800000"/>
            <a:headEnd type="none" w="sm" len="sm"/>
            <a:tailEnd type="none" w="sm" len="sm"/>
          </a:ln>
          <a:effectLst/>
        </p:spPr>
        <p:txBody>
          <a:bodyPr wrap="none">
            <a:spAutoFit/>
          </a:bodyPr>
          <a:lstStyle/>
          <a:p>
            <a:pPr algn="ctr" eaLnBrk="1" hangingPunct="1"/>
            <a:r>
              <a:rPr lang="en-US" sz="1600" dirty="0">
                <a:solidFill>
                  <a:schemeClr val="tx1"/>
                </a:solidFill>
              </a:rPr>
              <a:t>“scan” key</a:t>
            </a:r>
          </a:p>
        </p:txBody>
      </p:sp>
      <p:sp>
        <p:nvSpPr>
          <p:cNvPr id="25" name="Line 17"/>
          <p:cNvSpPr>
            <a:spLocks noChangeShapeType="1"/>
          </p:cNvSpPr>
          <p:nvPr/>
        </p:nvSpPr>
        <p:spPr bwMode="auto">
          <a:xfrm>
            <a:off x="2667000" y="4724400"/>
            <a:ext cx="1066800" cy="762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26" name="Text Box 18"/>
          <p:cNvSpPr txBox="1">
            <a:spLocks noChangeArrowheads="1"/>
          </p:cNvSpPr>
          <p:nvPr/>
        </p:nvSpPr>
        <p:spPr bwMode="auto">
          <a:xfrm>
            <a:off x="1593836" y="4514850"/>
            <a:ext cx="1119217" cy="338554"/>
          </a:xfrm>
          <a:prstGeom prst="rect">
            <a:avLst/>
          </a:prstGeom>
          <a:noFill/>
          <a:ln w="12700" cap="sq">
            <a:noFill/>
            <a:miter lim="800000"/>
            <a:headEnd type="none" w="sm" len="sm"/>
            <a:tailEnd type="none" w="sm" len="sm"/>
          </a:ln>
          <a:effectLst/>
        </p:spPr>
        <p:txBody>
          <a:bodyPr wrap="none">
            <a:spAutoFit/>
          </a:bodyPr>
          <a:lstStyle/>
          <a:p>
            <a:pPr algn="ctr" eaLnBrk="1" hangingPunct="1"/>
            <a:r>
              <a:rPr lang="en-US" sz="1600" dirty="0">
                <a:solidFill>
                  <a:schemeClr val="tx1"/>
                </a:solidFill>
              </a:rPr>
              <a:t>Menu key</a:t>
            </a:r>
          </a:p>
        </p:txBody>
      </p:sp>
      <p:sp>
        <p:nvSpPr>
          <p:cNvPr id="27" name="Line 19"/>
          <p:cNvSpPr>
            <a:spLocks noChangeShapeType="1"/>
          </p:cNvSpPr>
          <p:nvPr/>
        </p:nvSpPr>
        <p:spPr bwMode="auto">
          <a:xfrm flipH="1" flipV="1">
            <a:off x="4114800" y="4724400"/>
            <a:ext cx="2362200" cy="5334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28" name="Text Box 20"/>
          <p:cNvSpPr txBox="1">
            <a:spLocks noChangeArrowheads="1"/>
          </p:cNvSpPr>
          <p:nvPr/>
        </p:nvSpPr>
        <p:spPr bwMode="auto">
          <a:xfrm>
            <a:off x="6444496" y="5105400"/>
            <a:ext cx="1107997" cy="338554"/>
          </a:xfrm>
          <a:prstGeom prst="rect">
            <a:avLst/>
          </a:prstGeom>
          <a:noFill/>
          <a:ln w="12700" cap="sq">
            <a:noFill/>
            <a:miter lim="800000"/>
            <a:headEnd type="none" w="sm" len="sm"/>
            <a:tailEnd type="none" w="sm" len="sm"/>
          </a:ln>
          <a:effectLst/>
        </p:spPr>
        <p:txBody>
          <a:bodyPr wrap="none">
            <a:spAutoFit/>
          </a:bodyPr>
          <a:lstStyle/>
          <a:p>
            <a:pPr algn="ctr" eaLnBrk="1" hangingPunct="1"/>
            <a:r>
              <a:rPr lang="en-US" sz="1600" dirty="0">
                <a:solidFill>
                  <a:schemeClr val="tx1"/>
                </a:solidFill>
              </a:rPr>
              <a:t>Enter key</a:t>
            </a:r>
          </a:p>
        </p:txBody>
      </p:sp>
      <p:sp>
        <p:nvSpPr>
          <p:cNvPr id="29" name="Line 21"/>
          <p:cNvSpPr>
            <a:spLocks noChangeShapeType="1"/>
          </p:cNvSpPr>
          <p:nvPr/>
        </p:nvSpPr>
        <p:spPr bwMode="auto">
          <a:xfrm>
            <a:off x="2590800" y="3886200"/>
            <a:ext cx="1371600" cy="5334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30" name="Line 22"/>
          <p:cNvSpPr>
            <a:spLocks noChangeShapeType="1"/>
          </p:cNvSpPr>
          <p:nvPr/>
        </p:nvSpPr>
        <p:spPr bwMode="auto">
          <a:xfrm>
            <a:off x="5638800" y="2286000"/>
            <a:ext cx="228600" cy="12192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31" name="Text Box 24"/>
          <p:cNvSpPr txBox="1">
            <a:spLocks noChangeArrowheads="1"/>
          </p:cNvSpPr>
          <p:nvPr/>
        </p:nvSpPr>
        <p:spPr bwMode="auto">
          <a:xfrm>
            <a:off x="3733800" y="1676400"/>
            <a:ext cx="1371600" cy="581025"/>
          </a:xfrm>
          <a:prstGeom prst="rect">
            <a:avLst/>
          </a:prstGeom>
          <a:noFill/>
          <a:ln w="9525">
            <a:noFill/>
            <a:miter lim="800000"/>
            <a:headEnd/>
            <a:tailEnd/>
          </a:ln>
          <a:effectLst/>
        </p:spPr>
        <p:txBody>
          <a:bodyPr>
            <a:spAutoFit/>
          </a:bodyPr>
          <a:lstStyle/>
          <a:p>
            <a:pPr>
              <a:spcBef>
                <a:spcPct val="50000"/>
              </a:spcBef>
            </a:pPr>
            <a:r>
              <a:rPr lang="en-US" sz="1600" dirty="0">
                <a:solidFill>
                  <a:schemeClr val="tx1"/>
                </a:solidFill>
              </a:rPr>
              <a:t>Laser scanner</a:t>
            </a:r>
          </a:p>
        </p:txBody>
      </p:sp>
      <p:sp>
        <p:nvSpPr>
          <p:cNvPr id="32" name="Line 25"/>
          <p:cNvSpPr>
            <a:spLocks noChangeShapeType="1"/>
          </p:cNvSpPr>
          <p:nvPr/>
        </p:nvSpPr>
        <p:spPr bwMode="auto">
          <a:xfrm flipH="1">
            <a:off x="4572000" y="2133600"/>
            <a:ext cx="76200" cy="457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b="1" smtClean="0">
                <a:latin typeface="Verdana" pitchFamily="34" charset="0"/>
              </a:rPr>
              <a:t>i-STAT 1 Test Menu</a:t>
            </a:r>
          </a:p>
        </p:txBody>
      </p:sp>
      <p:pic>
        <p:nvPicPr>
          <p:cNvPr id="25602" name="Picture 3" descr="Test Menu"/>
          <p:cNvPicPr>
            <a:picLocks noGrp="1" noChangeAspect="1" noChangeArrowheads="1"/>
          </p:cNvPicPr>
          <p:nvPr>
            <p:ph idx="1"/>
          </p:nvPr>
        </p:nvPicPr>
        <p:blipFill>
          <a:blip r:embed="rId3" cstate="print">
            <a:lum bright="30000"/>
          </a:blip>
          <a:srcRect/>
          <a:stretch>
            <a:fillRect/>
          </a:stretch>
        </p:blipFill>
        <p:spPr>
          <a:xfrm>
            <a:off x="1143000" y="1371600"/>
            <a:ext cx="6856413" cy="4572000"/>
          </a:xfr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b="1" dirty="0" smtClean="0">
                <a:latin typeface="Verdana" pitchFamily="34" charset="0"/>
              </a:rPr>
              <a:t>Downloader</a:t>
            </a:r>
          </a:p>
        </p:txBody>
      </p:sp>
      <p:sp>
        <p:nvSpPr>
          <p:cNvPr id="19458" name="Rectangle 3"/>
          <p:cNvSpPr>
            <a:spLocks noGrp="1" noChangeArrowheads="1"/>
          </p:cNvSpPr>
          <p:nvPr>
            <p:ph type="body" idx="1"/>
          </p:nvPr>
        </p:nvSpPr>
        <p:spPr/>
        <p:txBody>
          <a:bodyPr/>
          <a:lstStyle/>
          <a:p>
            <a:r>
              <a:rPr lang="en-US" b="1" dirty="0" smtClean="0"/>
              <a:t>Download results ASAP</a:t>
            </a:r>
          </a:p>
          <a:p>
            <a:pPr lvl="1"/>
            <a:r>
              <a:rPr lang="en-US" b="1" dirty="0" smtClean="0"/>
              <a:t>Charges the battery</a:t>
            </a:r>
          </a:p>
          <a:p>
            <a:pPr lvl="1"/>
            <a:r>
              <a:rPr lang="en-US" b="1" dirty="0" smtClean="0"/>
              <a:t>Downloads results to LIS and HIS</a:t>
            </a:r>
          </a:p>
          <a:p>
            <a:pPr lvl="1"/>
            <a:r>
              <a:rPr lang="en-US" b="1" dirty="0" smtClean="0"/>
              <a:t>Screen states:</a:t>
            </a:r>
          </a:p>
          <a:p>
            <a:pPr lvl="2"/>
            <a:r>
              <a:rPr lang="en-US" dirty="0" smtClean="0"/>
              <a:t>“Communication in Progress”</a:t>
            </a:r>
          </a:p>
          <a:p>
            <a:endParaRPr lang="en-US" dirty="0" smtClean="0"/>
          </a:p>
          <a:p>
            <a:endParaRPr lang="en-US" dirty="0" smtClean="0"/>
          </a:p>
        </p:txBody>
      </p:sp>
      <p:sp>
        <p:nvSpPr>
          <p:cNvPr id="19459" name="AutoShape 4"/>
          <p:cNvSpPr>
            <a:spLocks noChangeArrowheads="1"/>
          </p:cNvSpPr>
          <p:nvPr/>
        </p:nvSpPr>
        <p:spPr bwMode="auto">
          <a:xfrm rot="10577150">
            <a:off x="2362200" y="4267200"/>
            <a:ext cx="676275" cy="411163"/>
          </a:xfrm>
          <a:prstGeom prst="curvedDownArrow">
            <a:avLst>
              <a:gd name="adj1" fmla="val 32896"/>
              <a:gd name="adj2" fmla="val 65791"/>
              <a:gd name="adj3" fmla="val 30972"/>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
        <p:nvSpPr>
          <p:cNvPr id="19460" name="AutoShape 5"/>
          <p:cNvSpPr>
            <a:spLocks noChangeArrowheads="1"/>
          </p:cNvSpPr>
          <p:nvPr/>
        </p:nvSpPr>
        <p:spPr bwMode="auto">
          <a:xfrm>
            <a:off x="2371725" y="3581400"/>
            <a:ext cx="676275" cy="533400"/>
          </a:xfrm>
          <a:prstGeom prst="curvedDownArrow">
            <a:avLst>
              <a:gd name="adj1" fmla="val 25357"/>
              <a:gd name="adj2" fmla="val 50714"/>
              <a:gd name="adj3" fmla="val 33333"/>
            </a:avLst>
          </a:prstGeom>
          <a:solidFill>
            <a:schemeClr val="accent1"/>
          </a:solidFill>
          <a:ln w="9525">
            <a:solidFill>
              <a:schemeClr val="tx1"/>
            </a:solidFill>
            <a:miter lim="800000"/>
            <a:headEnd/>
            <a:tailEnd/>
          </a:ln>
        </p:spPr>
        <p:txBody>
          <a:bodyPr wrap="none" anchor="ctr"/>
          <a:lstStyle/>
          <a:p>
            <a:pPr algn="ctr" eaLnBrk="0" hangingPunct="0"/>
            <a:endParaRPr lang="en-US"/>
          </a:p>
        </p:txBody>
      </p:sp>
      <p:pic>
        <p:nvPicPr>
          <p:cNvPr id="19461" name="Picture 6" descr="downloaders"/>
          <p:cNvPicPr>
            <a:picLocks noChangeAspect="1" noChangeArrowheads="1"/>
          </p:cNvPicPr>
          <p:nvPr/>
        </p:nvPicPr>
        <p:blipFill>
          <a:blip r:embed="rId3" cstate="print"/>
          <a:srcRect r="46001"/>
          <a:stretch>
            <a:fillRect/>
          </a:stretch>
        </p:blipFill>
        <p:spPr bwMode="auto">
          <a:xfrm>
            <a:off x="5715000" y="1657350"/>
            <a:ext cx="2468563" cy="35433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SHIPMENT OF CARTRIDGES</a:t>
            </a:r>
            <a:endParaRPr lang="en-US" dirty="0"/>
          </a:p>
        </p:txBody>
      </p:sp>
      <p:sp>
        <p:nvSpPr>
          <p:cNvPr id="3" name="Content Placeholder 2"/>
          <p:cNvSpPr>
            <a:spLocks noGrp="1"/>
          </p:cNvSpPr>
          <p:nvPr>
            <p:ph idx="1"/>
          </p:nvPr>
        </p:nvSpPr>
        <p:spPr/>
        <p:txBody>
          <a:bodyPr/>
          <a:lstStyle/>
          <a:p>
            <a:r>
              <a:rPr lang="en-US" dirty="0" smtClean="0"/>
              <a:t>When a new shipment of cartridges is received the temperature of the shipment card is recorded on the log sheet for new shipments.</a:t>
            </a:r>
          </a:p>
          <a:p>
            <a:r>
              <a:rPr lang="en-US" dirty="0" smtClean="0"/>
              <a:t>An </a:t>
            </a:r>
            <a:r>
              <a:rPr lang="en-US" i="1" dirty="0" smtClean="0"/>
              <a:t>ORANGE</a:t>
            </a:r>
            <a:r>
              <a:rPr lang="en-US" dirty="0" smtClean="0"/>
              <a:t> “NOT </a:t>
            </a:r>
            <a:r>
              <a:rPr lang="en-US" dirty="0" err="1" smtClean="0"/>
              <a:t>QC’d</a:t>
            </a:r>
            <a:r>
              <a:rPr lang="en-US" dirty="0" smtClean="0"/>
              <a:t>” sticker is attached to each box in the new shipment.  </a:t>
            </a:r>
          </a:p>
          <a:p>
            <a:r>
              <a:rPr lang="en-US" dirty="0" smtClean="0"/>
              <a:t>Once the Liquid QC is ran on the new shipment, a </a:t>
            </a:r>
            <a:r>
              <a:rPr lang="en-US" i="1" dirty="0" smtClean="0"/>
              <a:t>GREEN</a:t>
            </a:r>
            <a:r>
              <a:rPr lang="en-US" dirty="0" smtClean="0"/>
              <a:t> “THIS LOT IS READY FOR USE” sticker is put on each box of </a:t>
            </a:r>
            <a:r>
              <a:rPr lang="en-US" dirty="0" err="1" smtClean="0"/>
              <a:t>QC’d</a:t>
            </a:r>
            <a:r>
              <a:rPr lang="en-US" dirty="0" smtClean="0"/>
              <a:t> Cartridges.  The date and initial of staff doing the QC is put on the green label. </a:t>
            </a:r>
          </a:p>
          <a:p>
            <a:r>
              <a:rPr lang="en-US" dirty="0" smtClean="0"/>
              <a:t>If the box does not have the </a:t>
            </a:r>
            <a:r>
              <a:rPr lang="en-US" i="1" dirty="0" smtClean="0"/>
              <a:t>GREEN</a:t>
            </a:r>
            <a:r>
              <a:rPr lang="en-US" dirty="0" smtClean="0"/>
              <a:t> label on it, the cartridges cannot be used for patient testing.</a:t>
            </a:r>
          </a:p>
          <a:p>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609600"/>
            <a:ext cx="5715000" cy="381000"/>
          </a:xfrm>
        </p:spPr>
        <p:txBody>
          <a:bodyPr/>
          <a:lstStyle/>
          <a:p>
            <a:pPr eaLnBrk="1" hangingPunct="1"/>
            <a:r>
              <a:rPr lang="en-US" sz="2800" b="1" dirty="0" err="1" smtClean="0">
                <a:latin typeface="Verdana" pitchFamily="34" charset="0"/>
              </a:rPr>
              <a:t>i</a:t>
            </a:r>
            <a:r>
              <a:rPr lang="en-US" sz="2800" b="1" dirty="0" smtClean="0">
                <a:latin typeface="Verdana" pitchFamily="34" charset="0"/>
              </a:rPr>
              <a:t>-STAT 1 Quality Control</a:t>
            </a:r>
          </a:p>
        </p:txBody>
      </p:sp>
      <p:pic>
        <p:nvPicPr>
          <p:cNvPr id="5" name="Content Placeholder 4" descr="i-STAT external simulator.jpg"/>
          <p:cNvPicPr>
            <a:picLocks noGrp="1" noChangeAspect="1"/>
          </p:cNvPicPr>
          <p:nvPr>
            <p:ph idx="1"/>
          </p:nvPr>
        </p:nvPicPr>
        <p:blipFill>
          <a:blip r:embed="rId3" cstate="print"/>
          <a:stretch>
            <a:fillRect/>
          </a:stretch>
        </p:blipFill>
        <p:spPr>
          <a:xfrm>
            <a:off x="4953000" y="1905000"/>
            <a:ext cx="2743200" cy="2743200"/>
          </a:xfrm>
        </p:spPr>
      </p:pic>
      <p:sp>
        <p:nvSpPr>
          <p:cNvPr id="41986" name="Rectangle 3"/>
          <p:cNvSpPr>
            <a:spLocks noGrp="1" noChangeArrowheads="1"/>
          </p:cNvSpPr>
          <p:nvPr>
            <p:ph type="body" sz="half" idx="2"/>
          </p:nvPr>
        </p:nvSpPr>
        <p:spPr>
          <a:xfrm>
            <a:off x="457200" y="1435100"/>
            <a:ext cx="3733800" cy="4584699"/>
          </a:xfrm>
        </p:spPr>
        <p:txBody>
          <a:bodyPr/>
          <a:lstStyle/>
          <a:p>
            <a:pPr eaLnBrk="1" hangingPunct="1"/>
            <a:r>
              <a:rPr lang="en-US" sz="1200" b="1" u="sng" dirty="0" smtClean="0"/>
              <a:t>Internal Simulator </a:t>
            </a:r>
            <a:r>
              <a:rPr lang="en-US" sz="1200" dirty="0" smtClean="0"/>
              <a:t>– Is automatically activated when a new cartridge is inserted in to the instrument..  If it gives a “Electron </a:t>
            </a:r>
            <a:r>
              <a:rPr lang="en-US" sz="1200" dirty="0" err="1" smtClean="0"/>
              <a:t>ic</a:t>
            </a:r>
            <a:r>
              <a:rPr lang="en-US" sz="1200" dirty="0" smtClean="0"/>
              <a:t> Simulator Failed”, remove the cartridge and re-insert it immediately.  If this fails, use another instrument.  </a:t>
            </a:r>
            <a:r>
              <a:rPr lang="en-US" sz="1200" dirty="0" smtClean="0"/>
              <a:t>R</a:t>
            </a:r>
            <a:r>
              <a:rPr lang="en-US" sz="1200" dirty="0" smtClean="0"/>
              <a:t>un the Externa</a:t>
            </a:r>
            <a:r>
              <a:rPr lang="en-US" sz="1200" dirty="0" smtClean="0"/>
              <a:t>l simulator.  If the External Simulator fails, take the instrument out of use and notify POCC.</a:t>
            </a:r>
            <a:endParaRPr lang="en-US" sz="1200" dirty="0" smtClean="0"/>
          </a:p>
          <a:p>
            <a:pPr eaLnBrk="1" hangingPunct="1"/>
            <a:r>
              <a:rPr lang="en-US" sz="1200" b="1" u="sng" dirty="0" smtClean="0"/>
              <a:t>External Simulator </a:t>
            </a:r>
            <a:r>
              <a:rPr lang="en-US" sz="1200" dirty="0" smtClean="0"/>
              <a:t>– </a:t>
            </a:r>
            <a:r>
              <a:rPr lang="en-US" sz="1200" dirty="0" smtClean="0"/>
              <a:t>Re-sets the </a:t>
            </a:r>
            <a:r>
              <a:rPr lang="en-US" sz="1200" dirty="0" smtClean="0"/>
              <a:t>analyzer if dropped or for general trouble shooting (ex. Internal simulator fails).</a:t>
            </a:r>
          </a:p>
          <a:p>
            <a:pPr eaLnBrk="1" hangingPunct="1"/>
            <a:r>
              <a:rPr lang="en-US" sz="1200" dirty="0" smtClean="0"/>
              <a:t>Must be run every 28 days (will give you a notice when it’s due)</a:t>
            </a:r>
          </a:p>
          <a:p>
            <a:pPr eaLnBrk="1" hangingPunct="1"/>
            <a:r>
              <a:rPr lang="en-US" sz="1200" b="1" u="sng" dirty="0" smtClean="0"/>
              <a:t>Liquid QC</a:t>
            </a:r>
            <a:r>
              <a:rPr lang="en-US" sz="1200" dirty="0" smtClean="0"/>
              <a:t>– Must be done every 30 days or with Lot # change or with each new shipment of supplies.</a:t>
            </a:r>
          </a:p>
          <a:p>
            <a:pPr eaLnBrk="1" hangingPunct="1"/>
            <a:r>
              <a:rPr lang="en-US" sz="1200" dirty="0" smtClean="0"/>
              <a:t>Testing CANNOT be done until this is complete.</a:t>
            </a:r>
          </a:p>
          <a:p>
            <a:pPr eaLnBrk="1" hangingPunct="1"/>
            <a:r>
              <a:rPr lang="en-US" sz="1200" dirty="0" smtClean="0"/>
              <a:t>Must be rotated amongst all staff that uses the </a:t>
            </a:r>
            <a:r>
              <a:rPr lang="en-US" sz="1200" dirty="0" err="1" smtClean="0"/>
              <a:t>i</a:t>
            </a:r>
            <a:r>
              <a:rPr lang="en-US" sz="1200" dirty="0" smtClean="0"/>
              <a:t>-STAT!</a:t>
            </a:r>
          </a:p>
        </p:txBody>
      </p:sp>
      <p:cxnSp>
        <p:nvCxnSpPr>
          <p:cNvPr id="7" name="Straight Arrow Connector 6"/>
          <p:cNvCxnSpPr/>
          <p:nvPr/>
        </p:nvCxnSpPr>
        <p:spPr bwMode="auto">
          <a:xfrm rot="10800000" flipV="1">
            <a:off x="4800600" y="2971799"/>
            <a:ext cx="152400" cy="1"/>
          </a:xfrm>
          <a:prstGeom prst="straightConnector1">
            <a:avLst/>
          </a:prstGeom>
          <a:solidFill>
            <a:srgbClr val="2A8DBA"/>
          </a:solidFill>
          <a:ln w="9525" cap="flat" cmpd="sng" algn="ctr">
            <a:noFill/>
            <a:prstDash val="solid"/>
            <a:round/>
            <a:headEnd type="none" w="med" len="med"/>
            <a:tailEnd type="arrow"/>
          </a:ln>
          <a:effectLst/>
        </p:spPr>
      </p:cxnSp>
      <p:cxnSp>
        <p:nvCxnSpPr>
          <p:cNvPr id="10" name="Straight Arrow Connector 9"/>
          <p:cNvCxnSpPr/>
          <p:nvPr/>
        </p:nvCxnSpPr>
        <p:spPr bwMode="auto">
          <a:xfrm>
            <a:off x="3200400" y="2590800"/>
            <a:ext cx="2677715" cy="1219199"/>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Ind"/>
          <p:cNvPicPr preferRelativeResize="0">
            <a:picLocks noChangeAspect="1" noChangeArrowheads="1"/>
          </p:cNvPicPr>
          <p:nvPr/>
        </p:nvPicPr>
        <p:blipFill>
          <a:blip r:embed="rId3" cstate="print">
            <a:lum bright="12000"/>
          </a:blip>
          <a:srcRect/>
          <a:stretch>
            <a:fillRect/>
          </a:stretch>
        </p:blipFill>
        <p:spPr bwMode="auto">
          <a:xfrm>
            <a:off x="1291586" y="1676400"/>
            <a:ext cx="2590800" cy="1981200"/>
          </a:xfrm>
          <a:prstGeom prst="rect">
            <a:avLst/>
          </a:prstGeom>
          <a:noFill/>
          <a:ln w="9525">
            <a:noFill/>
            <a:miter lim="800000"/>
            <a:headEnd/>
            <a:tailEnd/>
          </a:ln>
        </p:spPr>
      </p:pic>
      <p:sp>
        <p:nvSpPr>
          <p:cNvPr id="1128451" name="AutoShape 3"/>
          <p:cNvSpPr>
            <a:spLocks noChangeArrowheads="1"/>
          </p:cNvSpPr>
          <p:nvPr/>
        </p:nvSpPr>
        <p:spPr bwMode="auto">
          <a:xfrm rot="-1327396">
            <a:off x="1389260" y="2409523"/>
            <a:ext cx="1171390" cy="747713"/>
          </a:xfrm>
          <a:prstGeom prst="rightArrow">
            <a:avLst>
              <a:gd name="adj1" fmla="val 50000"/>
              <a:gd name="adj2" fmla="val 42038"/>
            </a:avLst>
          </a:prstGeom>
          <a:solidFill>
            <a:schemeClr val="accent2"/>
          </a:solidFill>
          <a:ln w="9525">
            <a:solidFill>
              <a:schemeClr val="tx1"/>
            </a:solidFill>
            <a:miter lim="800000"/>
            <a:headEnd/>
            <a:tailEnd/>
          </a:ln>
        </p:spPr>
        <p:txBody>
          <a:bodyPr wrap="none" anchor="ctr"/>
          <a:lstStyle/>
          <a:p>
            <a:pPr algn="ctr"/>
            <a:r>
              <a:rPr lang="en-US" sz="1400" dirty="0">
                <a:solidFill>
                  <a:schemeClr val="tx1"/>
                </a:solidFill>
                <a:latin typeface="Times New Roman" pitchFamily="18" charset="0"/>
              </a:rPr>
              <a:t>CALIBRANT </a:t>
            </a:r>
          </a:p>
          <a:p>
            <a:pPr algn="ctr"/>
            <a:r>
              <a:rPr lang="en-US" sz="1400" dirty="0">
                <a:solidFill>
                  <a:schemeClr val="tx1"/>
                </a:solidFill>
                <a:latin typeface="Times New Roman" pitchFamily="18" charset="0"/>
              </a:rPr>
              <a:t>POUCH</a:t>
            </a:r>
          </a:p>
        </p:txBody>
      </p:sp>
      <p:sp>
        <p:nvSpPr>
          <p:cNvPr id="1128452" name="AutoShape 4"/>
          <p:cNvSpPr>
            <a:spLocks noChangeArrowheads="1"/>
          </p:cNvSpPr>
          <p:nvPr/>
        </p:nvSpPr>
        <p:spPr bwMode="auto">
          <a:xfrm>
            <a:off x="1066800" y="2895601"/>
            <a:ext cx="1295400" cy="761999"/>
          </a:xfrm>
          <a:prstGeom prst="rightArrow">
            <a:avLst>
              <a:gd name="adj1" fmla="val 50000"/>
              <a:gd name="adj2" fmla="val 38636"/>
            </a:avLst>
          </a:prstGeom>
          <a:solidFill>
            <a:schemeClr val="accent2"/>
          </a:solidFill>
          <a:ln w="9525">
            <a:solidFill>
              <a:schemeClr val="tx1"/>
            </a:solidFill>
            <a:miter lim="800000"/>
            <a:headEnd/>
            <a:tailEnd/>
          </a:ln>
        </p:spPr>
        <p:txBody>
          <a:bodyPr wrap="none" anchor="ctr"/>
          <a:lstStyle/>
          <a:p>
            <a:pPr algn="ctr"/>
            <a:r>
              <a:rPr lang="en-US" sz="1400" dirty="0">
                <a:solidFill>
                  <a:schemeClr val="tx1"/>
                </a:solidFill>
                <a:latin typeface="Times New Roman" pitchFamily="18" charset="0"/>
              </a:rPr>
              <a:t>SNAP </a:t>
            </a:r>
          </a:p>
          <a:p>
            <a:pPr algn="ctr"/>
            <a:r>
              <a:rPr lang="en-US" sz="1400" dirty="0">
                <a:solidFill>
                  <a:schemeClr val="tx1"/>
                </a:solidFill>
                <a:latin typeface="Times New Roman" pitchFamily="18" charset="0"/>
              </a:rPr>
              <a:t>COVER</a:t>
            </a:r>
          </a:p>
        </p:txBody>
      </p:sp>
      <p:sp>
        <p:nvSpPr>
          <p:cNvPr id="1128453" name="AutoShape 5"/>
          <p:cNvSpPr>
            <a:spLocks noChangeArrowheads="1"/>
          </p:cNvSpPr>
          <p:nvPr/>
        </p:nvSpPr>
        <p:spPr bwMode="auto">
          <a:xfrm>
            <a:off x="3048000" y="2895602"/>
            <a:ext cx="1600200" cy="454684"/>
          </a:xfrm>
          <a:prstGeom prst="leftArrow">
            <a:avLst>
              <a:gd name="adj1" fmla="val 50000"/>
              <a:gd name="adj2" fmla="val 82623"/>
            </a:avLst>
          </a:prstGeom>
          <a:solidFill>
            <a:schemeClr val="accent2"/>
          </a:solidFill>
          <a:ln w="9525">
            <a:solidFill>
              <a:schemeClr val="tx1"/>
            </a:solidFill>
            <a:miter lim="800000"/>
            <a:headEnd/>
            <a:tailEnd/>
          </a:ln>
        </p:spPr>
        <p:txBody>
          <a:bodyPr wrap="none" anchor="ctr"/>
          <a:lstStyle/>
          <a:p>
            <a:pPr algn="ctr"/>
            <a:r>
              <a:rPr lang="en-US" sz="1400" dirty="0">
                <a:solidFill>
                  <a:schemeClr val="tx1"/>
                </a:solidFill>
                <a:latin typeface="Times New Roman" pitchFamily="18" charset="0"/>
              </a:rPr>
              <a:t>SAMPLE WELL</a:t>
            </a:r>
          </a:p>
        </p:txBody>
      </p:sp>
      <p:sp>
        <p:nvSpPr>
          <p:cNvPr id="1128454" name="AutoShape 6"/>
          <p:cNvSpPr>
            <a:spLocks noChangeArrowheads="1"/>
          </p:cNvSpPr>
          <p:nvPr/>
        </p:nvSpPr>
        <p:spPr bwMode="auto">
          <a:xfrm>
            <a:off x="3048000" y="2425701"/>
            <a:ext cx="1181100" cy="469900"/>
          </a:xfrm>
          <a:prstGeom prst="leftArrow">
            <a:avLst>
              <a:gd name="adj1" fmla="val 50000"/>
              <a:gd name="adj2" fmla="val 39490"/>
            </a:avLst>
          </a:prstGeom>
          <a:solidFill>
            <a:schemeClr val="accent2"/>
          </a:solidFill>
          <a:ln w="9525">
            <a:solidFill>
              <a:schemeClr val="tx1"/>
            </a:solidFill>
            <a:miter lim="800000"/>
            <a:headEnd/>
            <a:tailEnd/>
          </a:ln>
        </p:spPr>
        <p:txBody>
          <a:bodyPr wrap="none" anchor="ctr"/>
          <a:lstStyle/>
          <a:p>
            <a:pPr algn="ctr"/>
            <a:r>
              <a:rPr lang="en-US" sz="1600" dirty="0">
                <a:solidFill>
                  <a:schemeClr val="tx1"/>
                </a:solidFill>
                <a:latin typeface="Times New Roman" pitchFamily="18" charset="0"/>
              </a:rPr>
              <a:t>FILL LINE</a:t>
            </a:r>
          </a:p>
        </p:txBody>
      </p:sp>
      <p:sp>
        <p:nvSpPr>
          <p:cNvPr id="29703" name="Rectangle 17"/>
          <p:cNvSpPr>
            <a:spLocks noGrp="1" noChangeArrowheads="1"/>
          </p:cNvSpPr>
          <p:nvPr>
            <p:ph type="title" idx="4294967295"/>
          </p:nvPr>
        </p:nvSpPr>
        <p:spPr>
          <a:xfrm>
            <a:off x="441325" y="944877"/>
            <a:ext cx="8016875" cy="45719"/>
          </a:xfrm>
          <a:ln>
            <a:solidFill>
              <a:schemeClr val="accent1"/>
            </a:solidFill>
          </a:ln>
        </p:spPr>
        <p:txBody>
          <a:bodyPr wrap="none"/>
          <a:lstStyle/>
          <a:p>
            <a:endParaRPr lang="en-US" b="1" dirty="0" smtClean="0">
              <a:solidFill>
                <a:schemeClr val="bg1"/>
              </a:solidFill>
            </a:endParaRPr>
          </a:p>
        </p:txBody>
      </p:sp>
      <p:sp>
        <p:nvSpPr>
          <p:cNvPr id="29702" name="Rectangle 11"/>
          <p:cNvSpPr>
            <a:spLocks noChangeArrowheads="1"/>
          </p:cNvSpPr>
          <p:nvPr/>
        </p:nvSpPr>
        <p:spPr bwMode="auto">
          <a:xfrm>
            <a:off x="441325" y="63500"/>
            <a:ext cx="8248650" cy="927100"/>
          </a:xfrm>
          <a:prstGeom prst="rect">
            <a:avLst/>
          </a:prstGeom>
          <a:solidFill>
            <a:schemeClr val="bg1"/>
          </a:solidFill>
          <a:ln w="9525">
            <a:noFill/>
            <a:miter lim="800000"/>
            <a:headEnd/>
            <a:tailEnd/>
          </a:ln>
        </p:spPr>
        <p:txBody>
          <a:bodyPr lIns="0" tIns="0" rIns="0" bIns="0" anchor="b"/>
          <a:lstStyle/>
          <a:p>
            <a:pPr>
              <a:lnSpc>
                <a:spcPct val="90000"/>
              </a:lnSpc>
            </a:pPr>
            <a:r>
              <a:rPr lang="en-US" sz="2800" dirty="0" err="1" smtClean="0">
                <a:solidFill>
                  <a:schemeClr val="tx2"/>
                </a:solidFill>
                <a:latin typeface="Verdana" pitchFamily="34" charset="0"/>
              </a:rPr>
              <a:t>Troponin</a:t>
            </a:r>
            <a:r>
              <a:rPr lang="en-US" sz="2800" dirty="0" smtClean="0">
                <a:solidFill>
                  <a:schemeClr val="tx2"/>
                </a:solidFill>
                <a:latin typeface="Verdana" pitchFamily="34" charset="0"/>
              </a:rPr>
              <a:t> and </a:t>
            </a:r>
            <a:r>
              <a:rPr lang="en-US" sz="2800" dirty="0" err="1" smtClean="0">
                <a:solidFill>
                  <a:schemeClr val="tx2"/>
                </a:solidFill>
                <a:latin typeface="Verdana" pitchFamily="34" charset="0"/>
              </a:rPr>
              <a:t>Creatinine</a:t>
            </a:r>
            <a:r>
              <a:rPr lang="en-US" sz="2800" dirty="0" smtClean="0">
                <a:solidFill>
                  <a:schemeClr val="tx2"/>
                </a:solidFill>
                <a:latin typeface="Verdana" pitchFamily="34" charset="0"/>
              </a:rPr>
              <a:t> </a:t>
            </a:r>
            <a:r>
              <a:rPr lang="en-US" sz="2800" dirty="0">
                <a:solidFill>
                  <a:schemeClr val="tx2"/>
                </a:solidFill>
                <a:latin typeface="Verdana" pitchFamily="34" charset="0"/>
              </a:rPr>
              <a:t>Cartridges</a:t>
            </a:r>
          </a:p>
        </p:txBody>
      </p:sp>
      <p:sp>
        <p:nvSpPr>
          <p:cNvPr id="29704" name="Rectangle 19"/>
          <p:cNvSpPr>
            <a:spLocks noGrp="1" noChangeArrowheads="1"/>
          </p:cNvSpPr>
          <p:nvPr>
            <p:ph type="body" sz="half" idx="4294967295"/>
          </p:nvPr>
        </p:nvSpPr>
        <p:spPr>
          <a:xfrm>
            <a:off x="4648200" y="1370013"/>
            <a:ext cx="4041775" cy="4876800"/>
          </a:xfrm>
        </p:spPr>
        <p:txBody>
          <a:bodyPr/>
          <a:lstStyle/>
          <a:p>
            <a:r>
              <a:rPr lang="en-US" sz="2000" dirty="0" smtClean="0"/>
              <a:t>-This is what the current </a:t>
            </a:r>
            <a:r>
              <a:rPr lang="en-US" sz="2000" dirty="0" err="1" smtClean="0"/>
              <a:t>creatinine</a:t>
            </a:r>
            <a:r>
              <a:rPr lang="en-US" sz="2000" dirty="0" smtClean="0"/>
              <a:t> cartridge looks like. </a:t>
            </a:r>
          </a:p>
          <a:p>
            <a:r>
              <a:rPr lang="en-US" sz="2000" dirty="0" smtClean="0"/>
              <a:t>-Once we receive the new shipment, the cartridge will look similar to the NEW </a:t>
            </a:r>
            <a:r>
              <a:rPr lang="en-US" sz="2000" dirty="0" err="1" smtClean="0"/>
              <a:t>troponin</a:t>
            </a:r>
            <a:r>
              <a:rPr lang="en-US" sz="2000" dirty="0" smtClean="0"/>
              <a:t> cartridge (blue).</a:t>
            </a:r>
          </a:p>
          <a:p>
            <a:r>
              <a:rPr lang="en-US" sz="2000" dirty="0" smtClean="0"/>
              <a:t>-The New </a:t>
            </a:r>
            <a:r>
              <a:rPr lang="en-US" sz="2000" dirty="0" err="1" smtClean="0"/>
              <a:t>troponin</a:t>
            </a:r>
            <a:r>
              <a:rPr lang="en-US" sz="2000" dirty="0" smtClean="0"/>
              <a:t> cartridge will now have the snap cover and a “thumb well” to assist with holding the cartridge in place when applying sample. (old cartridges had a slide closure).</a:t>
            </a:r>
          </a:p>
        </p:txBody>
      </p:sp>
      <p:pic>
        <p:nvPicPr>
          <p:cNvPr id="19458" name="Picture 2"/>
          <p:cNvPicPr>
            <a:picLocks noGrp="1" noChangeAspect="1" noChangeArrowheads="1"/>
          </p:cNvPicPr>
          <p:nvPr>
            <p:ph sz="half" idx="4294967295"/>
          </p:nvPr>
        </p:nvPicPr>
        <p:blipFill>
          <a:blip r:embed="rId4" cstate="print"/>
          <a:srcRect/>
          <a:stretch>
            <a:fillRect/>
          </a:stretch>
        </p:blipFill>
        <p:spPr bwMode="auto">
          <a:xfrm>
            <a:off x="1667724" y="3886201"/>
            <a:ext cx="1981200" cy="2360612"/>
          </a:xfrm>
          <a:prstGeom prst="rect">
            <a:avLst/>
          </a:prstGeom>
          <a:noFill/>
          <a:ln w="9525">
            <a:noFill/>
            <a:miter lim="800000"/>
            <a:headEnd/>
            <a:tailEnd/>
          </a:ln>
          <a:effectLst/>
        </p:spPr>
      </p:pic>
      <p:cxnSp>
        <p:nvCxnSpPr>
          <p:cNvPr id="14" name="Straight Arrow Connector 13"/>
          <p:cNvCxnSpPr/>
          <p:nvPr/>
        </p:nvCxnSpPr>
        <p:spPr bwMode="auto">
          <a:xfrm rot="16200000" flipH="1">
            <a:off x="4324350" y="2000250"/>
            <a:ext cx="1143000" cy="495300"/>
          </a:xfrm>
          <a:prstGeom prst="straightConnector1">
            <a:avLst/>
          </a:prstGeom>
          <a:solidFill>
            <a:srgbClr val="2A8DBA"/>
          </a:solidFill>
          <a:ln w="9525" cap="flat" cmpd="sng" algn="ctr">
            <a:noFill/>
            <a:prstDash val="solid"/>
            <a:round/>
            <a:headEnd type="none" w="med" len="med"/>
            <a:tailEnd type="arrow"/>
          </a:ln>
          <a:effectLst/>
        </p:spPr>
      </p:cxnSp>
      <p:cxnSp>
        <p:nvCxnSpPr>
          <p:cNvPr id="17" name="Straight Arrow Connector 16"/>
          <p:cNvCxnSpPr/>
          <p:nvPr/>
        </p:nvCxnSpPr>
        <p:spPr bwMode="auto">
          <a:xfrm flipV="1">
            <a:off x="3657600" y="1676400"/>
            <a:ext cx="914400" cy="540074"/>
          </a:xfrm>
          <a:prstGeom prst="straightConnector1">
            <a:avLst/>
          </a:prstGeom>
          <a:solidFill>
            <a:srgbClr val="2A8DBA"/>
          </a:solidFill>
          <a:ln w="9525" cap="flat" cmpd="sng" algn="ctr">
            <a:noFill/>
            <a:prstDash val="solid"/>
            <a:round/>
            <a:headEnd type="none" w="med" len="med"/>
            <a:tailEnd type="arrow"/>
          </a:ln>
          <a:effectLst/>
        </p:spPr>
      </p:cxnSp>
      <p:cxnSp>
        <p:nvCxnSpPr>
          <p:cNvPr id="23" name="Straight Arrow Connector 22"/>
          <p:cNvCxnSpPr/>
          <p:nvPr/>
        </p:nvCxnSpPr>
        <p:spPr bwMode="auto">
          <a:xfrm rot="16200000" flipH="1">
            <a:off x="4210844" y="2075656"/>
            <a:ext cx="762000" cy="725488"/>
          </a:xfrm>
          <a:prstGeom prst="straightConnector1">
            <a:avLst/>
          </a:prstGeom>
          <a:solidFill>
            <a:srgbClr val="2A8DBA"/>
          </a:solidFill>
          <a:ln w="9525" cap="flat" cmpd="sng" algn="ctr">
            <a:noFill/>
            <a:prstDash val="solid"/>
            <a:round/>
            <a:headEnd type="none" w="med" len="med"/>
            <a:tailEnd type="arrow"/>
          </a:ln>
          <a:effectLst/>
        </p:spPr>
      </p:cxnSp>
      <p:cxnSp>
        <p:nvCxnSpPr>
          <p:cNvPr id="29" name="Straight Arrow Connector 28"/>
          <p:cNvCxnSpPr/>
          <p:nvPr/>
        </p:nvCxnSpPr>
        <p:spPr bwMode="auto">
          <a:xfrm>
            <a:off x="3352800" y="4495799"/>
            <a:ext cx="304800" cy="1588"/>
          </a:xfrm>
          <a:prstGeom prst="straightConnector1">
            <a:avLst/>
          </a:prstGeom>
          <a:solidFill>
            <a:srgbClr val="2A8DBA"/>
          </a:solidFill>
          <a:ln w="9525" cap="flat" cmpd="sng" algn="ctr">
            <a:no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8451"/>
                                        </p:tgtEl>
                                        <p:attrNameLst>
                                          <p:attrName>style.visibility</p:attrName>
                                        </p:attrNameLst>
                                      </p:cBhvr>
                                      <p:to>
                                        <p:strVal val="visible"/>
                                      </p:to>
                                    </p:set>
                                    <p:anim calcmode="lin" valueType="num">
                                      <p:cBhvr additive="base">
                                        <p:cTn id="7" dur="500" fill="hold"/>
                                        <p:tgtEl>
                                          <p:spTgt spid="1128451"/>
                                        </p:tgtEl>
                                        <p:attrNameLst>
                                          <p:attrName>ppt_x</p:attrName>
                                        </p:attrNameLst>
                                      </p:cBhvr>
                                      <p:tavLst>
                                        <p:tav tm="0">
                                          <p:val>
                                            <p:strVal val="0-#ppt_w/2"/>
                                          </p:val>
                                        </p:tav>
                                        <p:tav tm="100000">
                                          <p:val>
                                            <p:strVal val="#ppt_x"/>
                                          </p:val>
                                        </p:tav>
                                      </p:tavLst>
                                    </p:anim>
                                    <p:anim calcmode="lin" valueType="num">
                                      <p:cBhvr additive="base">
                                        <p:cTn id="8" dur="500" fill="hold"/>
                                        <p:tgtEl>
                                          <p:spTgt spid="11284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8452"/>
                                        </p:tgtEl>
                                        <p:attrNameLst>
                                          <p:attrName>style.visibility</p:attrName>
                                        </p:attrNameLst>
                                      </p:cBhvr>
                                      <p:to>
                                        <p:strVal val="visible"/>
                                      </p:to>
                                    </p:set>
                                    <p:anim calcmode="lin" valueType="num">
                                      <p:cBhvr additive="base">
                                        <p:cTn id="13" dur="500" fill="hold"/>
                                        <p:tgtEl>
                                          <p:spTgt spid="1128452"/>
                                        </p:tgtEl>
                                        <p:attrNameLst>
                                          <p:attrName>ppt_x</p:attrName>
                                        </p:attrNameLst>
                                      </p:cBhvr>
                                      <p:tavLst>
                                        <p:tav tm="0">
                                          <p:val>
                                            <p:strVal val="0-#ppt_w/2"/>
                                          </p:val>
                                        </p:tav>
                                        <p:tav tm="100000">
                                          <p:val>
                                            <p:strVal val="#ppt_x"/>
                                          </p:val>
                                        </p:tav>
                                      </p:tavLst>
                                    </p:anim>
                                    <p:anim calcmode="lin" valueType="num">
                                      <p:cBhvr additive="base">
                                        <p:cTn id="14" dur="500" fill="hold"/>
                                        <p:tgtEl>
                                          <p:spTgt spid="11284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8453"/>
                                        </p:tgtEl>
                                        <p:attrNameLst>
                                          <p:attrName>style.visibility</p:attrName>
                                        </p:attrNameLst>
                                      </p:cBhvr>
                                      <p:to>
                                        <p:strVal val="visible"/>
                                      </p:to>
                                    </p:set>
                                    <p:anim calcmode="lin" valueType="num">
                                      <p:cBhvr additive="base">
                                        <p:cTn id="19" dur="500" fill="hold"/>
                                        <p:tgtEl>
                                          <p:spTgt spid="1128453"/>
                                        </p:tgtEl>
                                        <p:attrNameLst>
                                          <p:attrName>ppt_x</p:attrName>
                                        </p:attrNameLst>
                                      </p:cBhvr>
                                      <p:tavLst>
                                        <p:tav tm="0">
                                          <p:val>
                                            <p:strVal val="1+#ppt_w/2"/>
                                          </p:val>
                                        </p:tav>
                                        <p:tav tm="100000">
                                          <p:val>
                                            <p:strVal val="#ppt_x"/>
                                          </p:val>
                                        </p:tav>
                                      </p:tavLst>
                                    </p:anim>
                                    <p:anim calcmode="lin" valueType="num">
                                      <p:cBhvr additive="base">
                                        <p:cTn id="20" dur="500" fill="hold"/>
                                        <p:tgtEl>
                                          <p:spTgt spid="11284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8454"/>
                                        </p:tgtEl>
                                        <p:attrNameLst>
                                          <p:attrName>style.visibility</p:attrName>
                                        </p:attrNameLst>
                                      </p:cBhvr>
                                      <p:to>
                                        <p:strVal val="visible"/>
                                      </p:to>
                                    </p:set>
                                    <p:anim calcmode="lin" valueType="num">
                                      <p:cBhvr additive="base">
                                        <p:cTn id="25" dur="500" fill="hold"/>
                                        <p:tgtEl>
                                          <p:spTgt spid="1128454"/>
                                        </p:tgtEl>
                                        <p:attrNameLst>
                                          <p:attrName>ppt_x</p:attrName>
                                        </p:attrNameLst>
                                      </p:cBhvr>
                                      <p:tavLst>
                                        <p:tav tm="0">
                                          <p:val>
                                            <p:strVal val="1+#ppt_w/2"/>
                                          </p:val>
                                        </p:tav>
                                        <p:tav tm="100000">
                                          <p:val>
                                            <p:strVal val="#ppt_x"/>
                                          </p:val>
                                        </p:tav>
                                      </p:tavLst>
                                    </p:anim>
                                    <p:anim calcmode="lin" valueType="num">
                                      <p:cBhvr additive="base">
                                        <p:cTn id="26" dur="500" fill="hold"/>
                                        <p:tgtEl>
                                          <p:spTgt spid="11284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1" grpId="0" animBg="1"/>
      <p:bldP spid="1128452" grpId="0" animBg="1"/>
      <p:bldP spid="1128453" grpId="0" animBg="1"/>
      <p:bldP spid="11284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
            </a:pPr>
            <a:r>
              <a:rPr lang="en-US" b="1" dirty="0" smtClean="0">
                <a:latin typeface="Verdana" pitchFamily="34" charset="0"/>
              </a:rPr>
              <a:t>Cartridge-Storage</a:t>
            </a:r>
            <a:endParaRPr lang="en-US" b="1" dirty="0">
              <a:latin typeface="Verdana"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1400" dirty="0" smtClean="0"/>
              <a:t> </a:t>
            </a:r>
            <a:r>
              <a:rPr lang="en-US" sz="1600" b="1" dirty="0" smtClean="0"/>
              <a:t>The main supply of </a:t>
            </a:r>
            <a:r>
              <a:rPr lang="en-US" sz="1600" b="1" u="sng" dirty="0" smtClean="0"/>
              <a:t>cartridges are stored between 2-8 degrees </a:t>
            </a:r>
            <a:r>
              <a:rPr lang="en-US" sz="1600" b="1" dirty="0" err="1" smtClean="0"/>
              <a:t>centrigrade</a:t>
            </a:r>
            <a:endParaRPr lang="en-US" sz="1600" b="1" dirty="0" smtClean="0"/>
          </a:p>
          <a:p>
            <a:pPr>
              <a:buFont typeface="Arial" pitchFamily="34" charset="0"/>
              <a:buChar char="•"/>
            </a:pPr>
            <a:r>
              <a:rPr lang="en-US" sz="1600" b="1" dirty="0" smtClean="0"/>
              <a:t> Cartridges that will be used for patient testing must be at room temperature	</a:t>
            </a:r>
          </a:p>
          <a:p>
            <a:r>
              <a:rPr lang="en-US" sz="1600" b="1" dirty="0" smtClean="0"/>
              <a:t>	- A single cartridge taken from a refrigerator will take 5 minutes to reach room temperature.</a:t>
            </a:r>
          </a:p>
          <a:p>
            <a:r>
              <a:rPr lang="en-US" sz="1600" b="1" dirty="0" smtClean="0"/>
              <a:t>	-An entire box of cartridges taken from a refrigerator will take 60 minutes to reach room temperature.  </a:t>
            </a:r>
          </a:p>
          <a:p>
            <a:endParaRPr lang="en-US" sz="1600" b="1" dirty="0" smtClean="0"/>
          </a:p>
          <a:p>
            <a:pPr lvl="1">
              <a:buFont typeface="Arial" pitchFamily="34" charset="0"/>
              <a:buChar char="•"/>
            </a:pPr>
            <a:r>
              <a:rPr lang="en-US" sz="1600" b="1" dirty="0" smtClean="0"/>
              <a:t>Cartridges brought to room temperature </a:t>
            </a:r>
            <a:r>
              <a:rPr lang="en-US" sz="1600" b="1" u="sng" dirty="0" smtClean="0"/>
              <a:t>CANNOT</a:t>
            </a:r>
            <a:r>
              <a:rPr lang="en-US" sz="1600" b="1" dirty="0" smtClean="0"/>
              <a:t> be returned to the refrigerator</a:t>
            </a:r>
          </a:p>
          <a:p>
            <a:pPr lvl="1">
              <a:buFont typeface="Arial" pitchFamily="34" charset="0"/>
              <a:buChar char="•"/>
            </a:pPr>
            <a:r>
              <a:rPr lang="en-US" sz="1600" b="1" dirty="0" smtClean="0"/>
              <a:t>All cartridges brought to room temperature must be dated with the date and time taken out of the refrigerator and a </a:t>
            </a:r>
            <a:r>
              <a:rPr lang="en-US" sz="1600" b="1" u="sng" dirty="0" smtClean="0"/>
              <a:t>14 day expiration date</a:t>
            </a:r>
            <a:r>
              <a:rPr lang="en-US" sz="1600" b="1" dirty="0" smtClean="0"/>
              <a:t>. </a:t>
            </a:r>
          </a:p>
          <a:p>
            <a:pPr lvl="1">
              <a:buFont typeface="Arial" pitchFamily="34" charset="0"/>
              <a:buChar char="•"/>
            </a:pPr>
            <a:r>
              <a:rPr lang="en-US" sz="1600" b="1" dirty="0" smtClean="0"/>
              <a:t> The cartridge cannot be used past the 14 day expiration date or the printed manufacturer date.  Which ever comes  first.</a:t>
            </a:r>
          </a:p>
          <a:p>
            <a:pPr lvl="1">
              <a:buFont typeface="Arial" pitchFamily="34" charset="0"/>
              <a:buChar char="•"/>
            </a:pPr>
            <a:r>
              <a:rPr lang="en-US" sz="1600" b="1" dirty="0" smtClean="0"/>
              <a:t>If an entire box of cartridges is brought to room temperature, the 14 day expiration date will be written on the side of the box in the space provided.</a:t>
            </a:r>
          </a:p>
          <a:p>
            <a:pPr lvl="1">
              <a:buFont typeface="Arial" pitchFamily="34" charset="0"/>
              <a:buChar char="•"/>
            </a:pPr>
            <a:r>
              <a:rPr lang="en-US" sz="1600" b="1" dirty="0" smtClean="0"/>
              <a:t>The </a:t>
            </a:r>
            <a:r>
              <a:rPr lang="en-US" sz="1600" b="1" u="sng" dirty="0" smtClean="0"/>
              <a:t>temperature </a:t>
            </a:r>
            <a:r>
              <a:rPr lang="en-US" sz="1600" b="1" dirty="0" smtClean="0"/>
              <a:t>of the refrigerator that stores the cartridges </a:t>
            </a:r>
            <a:r>
              <a:rPr lang="en-US" sz="1600" b="1" u="sng" dirty="0" smtClean="0"/>
              <a:t>must be monitored </a:t>
            </a:r>
            <a:r>
              <a:rPr lang="en-US" sz="1600" b="1" dirty="0" smtClean="0"/>
              <a:t>and recorded </a:t>
            </a:r>
            <a:r>
              <a:rPr lang="en-US" sz="1600" b="1" u="sng" dirty="0" smtClean="0"/>
              <a:t>on a daily basis </a:t>
            </a:r>
            <a:r>
              <a:rPr lang="en-US" sz="1600" b="1" dirty="0" smtClean="0"/>
              <a:t>using a certified thermometer.</a:t>
            </a:r>
          </a:p>
          <a:p>
            <a:pPr lvl="1">
              <a:buFont typeface="Arial" pitchFamily="34" charset="0"/>
              <a:buChar char="•"/>
            </a:pPr>
            <a:endParaRPr lang="en-US" sz="1600" dirty="0" smtClean="0"/>
          </a:p>
        </p:txBody>
      </p:sp>
    </p:spTree>
  </p:cSld>
  <p:clrMapOvr>
    <a:masterClrMapping/>
  </p:clrMapOvr>
  <p:transition>
    <p:wipe dir="r"/>
  </p:transition>
</p:sld>
</file>

<file path=ppt/theme/theme1.xml><?xml version="1.0" encoding="utf-8"?>
<a:theme xmlns:a="http://schemas.openxmlformats.org/drawingml/2006/main" name="Blank Presentation">
  <a:themeElements>
    <a:clrScheme name="">
      <a:dk1>
        <a:srgbClr val="000000"/>
      </a:dk1>
      <a:lt1>
        <a:srgbClr val="FFFFFF"/>
      </a:lt1>
      <a:dk2>
        <a:srgbClr val="2A8DBA"/>
      </a:dk2>
      <a:lt2>
        <a:srgbClr val="B5B5B5"/>
      </a:lt2>
      <a:accent1>
        <a:srgbClr val="2A8DBA"/>
      </a:accent1>
      <a:accent2>
        <a:srgbClr val="91BAD3"/>
      </a:accent2>
      <a:accent3>
        <a:srgbClr val="FFFFFF"/>
      </a:accent3>
      <a:accent4>
        <a:srgbClr val="000000"/>
      </a:accent4>
      <a:accent5>
        <a:srgbClr val="ACC5D9"/>
      </a:accent5>
      <a:accent6>
        <a:srgbClr val="83A8BF"/>
      </a:accent6>
      <a:hlink>
        <a:srgbClr val="C6E4EE"/>
      </a:hlink>
      <a:folHlink>
        <a:srgbClr val="2A8DB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A8DB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2A8DB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Blank Presentation 1">
        <a:dk1>
          <a:srgbClr val="000000"/>
        </a:dk1>
        <a:lt1>
          <a:srgbClr val="FFFFFF"/>
        </a:lt1>
        <a:dk2>
          <a:srgbClr val="2A8DBA"/>
        </a:dk2>
        <a:lt2>
          <a:srgbClr val="B5B5B5"/>
        </a:lt2>
        <a:accent1>
          <a:srgbClr val="2A8DBA"/>
        </a:accent1>
        <a:accent2>
          <a:srgbClr val="60B4DA"/>
        </a:accent2>
        <a:accent3>
          <a:srgbClr val="FFFFFF"/>
        </a:accent3>
        <a:accent4>
          <a:srgbClr val="000000"/>
        </a:accent4>
        <a:accent5>
          <a:srgbClr val="ACC5D9"/>
        </a:accent5>
        <a:accent6>
          <a:srgbClr val="56A3C5"/>
        </a:accent6>
        <a:hlink>
          <a:srgbClr val="ABD7EB"/>
        </a:hlink>
        <a:folHlink>
          <a:srgbClr val="2A8DB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840281"/>
        </a:dk2>
        <a:lt2>
          <a:srgbClr val="B5B5B5"/>
        </a:lt2>
        <a:accent1>
          <a:srgbClr val="840281"/>
        </a:accent1>
        <a:accent2>
          <a:srgbClr val="B878B2"/>
        </a:accent2>
        <a:accent3>
          <a:srgbClr val="FFFFFF"/>
        </a:accent3>
        <a:accent4>
          <a:srgbClr val="000000"/>
        </a:accent4>
        <a:accent5>
          <a:srgbClr val="C2AAC1"/>
        </a:accent5>
        <a:accent6>
          <a:srgbClr val="A66CA1"/>
        </a:accent6>
        <a:hlink>
          <a:srgbClr val="D9B7D6"/>
        </a:hlink>
        <a:folHlink>
          <a:srgbClr val="840281"/>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549117"/>
        </a:dk2>
        <a:lt2>
          <a:srgbClr val="B5B5B5"/>
        </a:lt2>
        <a:accent1>
          <a:srgbClr val="549117"/>
        </a:accent1>
        <a:accent2>
          <a:srgbClr val="52BE08"/>
        </a:accent2>
        <a:accent3>
          <a:srgbClr val="FFFFFF"/>
        </a:accent3>
        <a:accent4>
          <a:srgbClr val="000000"/>
        </a:accent4>
        <a:accent5>
          <a:srgbClr val="B3C7AB"/>
        </a:accent5>
        <a:accent6>
          <a:srgbClr val="49AC06"/>
        </a:accent6>
        <a:hlink>
          <a:srgbClr val="7FDC22"/>
        </a:hlink>
        <a:folHlink>
          <a:srgbClr val="54911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19380</TotalTime>
  <Words>1412</Words>
  <Application>Microsoft Office PowerPoint</Application>
  <PresentationFormat>On-screen Show (4:3)</PresentationFormat>
  <Paragraphs>198</Paragraphs>
  <Slides>17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Blank Presentation</vt:lpstr>
      <vt:lpstr>Document</vt:lpstr>
      <vt:lpstr>i-STAT 1 TESTING  </vt:lpstr>
      <vt:lpstr>Overview of i-STAT 1</vt:lpstr>
      <vt:lpstr>Analyzer Components</vt:lpstr>
      <vt:lpstr>i-STAT 1 Test Menu</vt:lpstr>
      <vt:lpstr>Downloader</vt:lpstr>
      <vt:lpstr>NEW SHIPMENT OF CARTRIDGES</vt:lpstr>
      <vt:lpstr>i-STAT 1 Quality Control</vt:lpstr>
      <vt:lpstr>Slide 8</vt:lpstr>
      <vt:lpstr>Cartridge-Storage</vt:lpstr>
      <vt:lpstr>i-STAT 1 Sample Requirements</vt:lpstr>
      <vt:lpstr>Unacceptable Samples</vt:lpstr>
      <vt:lpstr>i-STAT 1 Testing</vt:lpstr>
      <vt:lpstr>      Results</vt:lpstr>
      <vt:lpstr>Unreportable Results</vt:lpstr>
      <vt:lpstr>Reasons you may see a cartridge failure </vt:lpstr>
      <vt:lpstr>Tips</vt:lpstr>
      <vt:lpstr>Troubleshooting</vt:lpstr>
    </vt:vector>
  </TitlesOfParts>
  <Company>Landor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Green</dc:creator>
  <cp:lastModifiedBy>CLMINISH</cp:lastModifiedBy>
  <cp:revision>366</cp:revision>
  <cp:lastPrinted>2005-01-21T06:21:56Z</cp:lastPrinted>
  <dcterms:created xsi:type="dcterms:W3CDTF">2004-11-29T19:27:05Z</dcterms:created>
  <dcterms:modified xsi:type="dcterms:W3CDTF">2015-07-06T20:26:16Z</dcterms:modified>
</cp:coreProperties>
</file>