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91" d="100"/>
          <a:sy n="91" d="100"/>
        </p:scale>
        <p:origin x="8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6/14/2022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6/14/2022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6/14/2022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6/14/2022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smtClean="0"/>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6/14/2022</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6/14/2022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6/14/2022</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6/14/2022</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6/14/2022</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6/14/2022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6/14/2022</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Eigth level</a:t>
            </a:r>
          </a:p>
          <a:p>
            <a:pPr lvl="8"/>
            <a:r>
              <a:rPr lang="en-US" dirty="0"/>
              <a:t>Ninth level</a:t>
            </a:r>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6/14/2022</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Initial &amp; Annual Preceptor Training</a:t>
            </a:r>
            <a:endParaRPr lang="en-US" dirty="0"/>
          </a:p>
        </p:txBody>
      </p:sp>
      <p:sp>
        <p:nvSpPr>
          <p:cNvPr id="3" name="Subtitle 2"/>
          <p:cNvSpPr>
            <a:spLocks noGrp="1"/>
          </p:cNvSpPr>
          <p:nvPr>
            <p:ph type="subTitle" idx="1"/>
          </p:nvPr>
        </p:nvSpPr>
        <p:spPr/>
        <p:txBody>
          <a:bodyPr/>
          <a:lstStyle/>
          <a:p>
            <a:r>
              <a:rPr lang="en-US" dirty="0" smtClean="0"/>
              <a:t>MLA Phase II Course</a:t>
            </a:r>
            <a:endParaRPr lang="en-US" dirty="0"/>
          </a:p>
        </p:txBody>
      </p:sp>
    </p:spTree>
    <p:extLst>
      <p:ext uri="{BB962C8B-B14F-4D97-AF65-F5344CB8AC3E}">
        <p14:creationId xmlns:p14="http://schemas.microsoft.com/office/powerpoint/2010/main" val="20373967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Preceptor Responsibilities</a:t>
            </a:r>
            <a:endParaRPr lang="en-US" dirty="0"/>
          </a:p>
        </p:txBody>
      </p:sp>
      <p:sp>
        <p:nvSpPr>
          <p:cNvPr id="3" name="Content Placeholder 2"/>
          <p:cNvSpPr>
            <a:spLocks noGrp="1"/>
          </p:cNvSpPr>
          <p:nvPr>
            <p:ph idx="1"/>
          </p:nvPr>
        </p:nvSpPr>
        <p:spPr>
          <a:xfrm>
            <a:off x="2611808" y="1885285"/>
            <a:ext cx="7796540" cy="3997828"/>
          </a:xfrm>
        </p:spPr>
        <p:txBody>
          <a:bodyPr>
            <a:normAutofit/>
          </a:bodyPr>
          <a:lstStyle/>
          <a:p>
            <a:r>
              <a:rPr lang="en-US" b="1" dirty="0"/>
              <a:t>Primary responsibility is to patient </a:t>
            </a:r>
            <a:r>
              <a:rPr lang="en-US" b="1" dirty="0" smtClean="0"/>
              <a:t>care</a:t>
            </a:r>
            <a:endParaRPr lang="en-US" b="1" dirty="0"/>
          </a:p>
          <a:p>
            <a:r>
              <a:rPr lang="en-US" dirty="0"/>
              <a:t>Secondary is to train and evaluate students</a:t>
            </a:r>
          </a:p>
          <a:p>
            <a:r>
              <a:rPr lang="en-US" dirty="0"/>
              <a:t>Act as a role model for student</a:t>
            </a:r>
          </a:p>
          <a:p>
            <a:r>
              <a:rPr lang="en-US" dirty="0"/>
              <a:t>Be familiar with the course task requirements</a:t>
            </a:r>
          </a:p>
          <a:p>
            <a:r>
              <a:rPr lang="en-US" dirty="0"/>
              <a:t>Supervise students while they’re assigned to you</a:t>
            </a:r>
          </a:p>
          <a:p>
            <a:endParaRPr lang="en-US" dirty="0"/>
          </a:p>
        </p:txBody>
      </p:sp>
    </p:spTree>
    <p:extLst>
      <p:ext uri="{BB962C8B-B14F-4D97-AF65-F5344CB8AC3E}">
        <p14:creationId xmlns:p14="http://schemas.microsoft.com/office/powerpoint/2010/main" val="16277434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Preceptor Responsibilities</a:t>
            </a:r>
          </a:p>
        </p:txBody>
      </p:sp>
      <p:sp>
        <p:nvSpPr>
          <p:cNvPr id="3" name="Content Placeholder 2"/>
          <p:cNvSpPr>
            <a:spLocks noGrp="1"/>
          </p:cNvSpPr>
          <p:nvPr>
            <p:ph idx="1"/>
          </p:nvPr>
        </p:nvSpPr>
        <p:spPr/>
        <p:txBody>
          <a:bodyPr>
            <a:normAutofit/>
          </a:bodyPr>
          <a:lstStyle/>
          <a:p>
            <a:r>
              <a:rPr lang="en-US" dirty="0"/>
              <a:t>Maintain and enforce professional relationship with students</a:t>
            </a:r>
          </a:p>
          <a:p>
            <a:r>
              <a:rPr lang="en-US" dirty="0"/>
              <a:t>Take responsibility for students assigned to you</a:t>
            </a:r>
          </a:p>
          <a:p>
            <a:r>
              <a:rPr lang="en-US" dirty="0"/>
              <a:t>Supervise student activities at </a:t>
            </a:r>
            <a:r>
              <a:rPr lang="en-US" dirty="0" smtClean="0"/>
              <a:t> ALL </a:t>
            </a:r>
            <a:r>
              <a:rPr lang="en-US" dirty="0"/>
              <a:t>TIMES</a:t>
            </a:r>
          </a:p>
          <a:p>
            <a:r>
              <a:rPr lang="en-US" dirty="0"/>
              <a:t>Reiterate </a:t>
            </a:r>
            <a:r>
              <a:rPr lang="en-US" dirty="0" smtClean="0"/>
              <a:t>expectations</a:t>
            </a:r>
            <a:endParaRPr lang="en-US" dirty="0"/>
          </a:p>
          <a:p>
            <a:r>
              <a:rPr lang="en-US" dirty="0"/>
              <a:t>Maintain an open communication with </a:t>
            </a:r>
            <a:r>
              <a:rPr lang="en-US" dirty="0" smtClean="0"/>
              <a:t>Course Supervisors</a:t>
            </a:r>
          </a:p>
          <a:p>
            <a:r>
              <a:rPr lang="en-US" dirty="0" smtClean="0"/>
              <a:t>Notify </a:t>
            </a:r>
            <a:r>
              <a:rPr lang="en-US" dirty="0"/>
              <a:t>Course </a:t>
            </a:r>
            <a:r>
              <a:rPr lang="en-US" dirty="0" smtClean="0"/>
              <a:t>Supervisors </a:t>
            </a:r>
            <a:r>
              <a:rPr lang="en-US" dirty="0"/>
              <a:t>of any problems encountered with students </a:t>
            </a:r>
            <a:endParaRPr lang="en-US" dirty="0" smtClean="0"/>
          </a:p>
          <a:p>
            <a:r>
              <a:rPr lang="en-US" dirty="0" smtClean="0"/>
              <a:t>Provide </a:t>
            </a:r>
            <a:r>
              <a:rPr lang="en-US" dirty="0"/>
              <a:t>feedback… suggest improvements to course</a:t>
            </a:r>
          </a:p>
          <a:p>
            <a:endParaRPr lang="en-US" dirty="0"/>
          </a:p>
        </p:txBody>
      </p:sp>
    </p:spTree>
    <p:extLst>
      <p:ext uri="{BB962C8B-B14F-4D97-AF65-F5344CB8AC3E}">
        <p14:creationId xmlns:p14="http://schemas.microsoft.com/office/powerpoint/2010/main" val="40647070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3599" y="429684"/>
            <a:ext cx="7958331" cy="1077229"/>
          </a:xfrm>
        </p:spPr>
        <p:txBody>
          <a:bodyPr/>
          <a:lstStyle/>
          <a:p>
            <a:r>
              <a:rPr lang="en-US" dirty="0"/>
              <a:t>Performance Instructions and Evaluation of your Students</a:t>
            </a:r>
          </a:p>
        </p:txBody>
      </p:sp>
      <p:sp>
        <p:nvSpPr>
          <p:cNvPr id="3" name="Content Placeholder 2"/>
          <p:cNvSpPr>
            <a:spLocks noGrp="1"/>
          </p:cNvSpPr>
          <p:nvPr>
            <p:ph idx="1"/>
          </p:nvPr>
        </p:nvSpPr>
        <p:spPr/>
        <p:txBody>
          <a:bodyPr/>
          <a:lstStyle/>
          <a:p>
            <a:r>
              <a:rPr lang="en-US" b="1" u="sng" dirty="0"/>
              <a:t>Prior to </a:t>
            </a:r>
            <a:r>
              <a:rPr lang="en-US" b="1" u="sng" dirty="0" smtClean="0"/>
              <a:t>Instruction </a:t>
            </a:r>
            <a:r>
              <a:rPr lang="en-US" b="1" u="sng" dirty="0"/>
              <a:t>and Evaluation</a:t>
            </a:r>
          </a:p>
          <a:p>
            <a:pPr lvl="1"/>
            <a:r>
              <a:rPr lang="en-US" dirty="0"/>
              <a:t>Ensure students know the performance level the task requires</a:t>
            </a:r>
          </a:p>
          <a:p>
            <a:pPr lvl="1"/>
            <a:r>
              <a:rPr lang="en-US" dirty="0"/>
              <a:t>Make sure students understand the performance objectives</a:t>
            </a:r>
          </a:p>
          <a:p>
            <a:pPr lvl="1"/>
            <a:r>
              <a:rPr lang="en-US" dirty="0"/>
              <a:t>Ensure you also understand</a:t>
            </a:r>
          </a:p>
          <a:p>
            <a:pPr lvl="1"/>
            <a:r>
              <a:rPr lang="en-US" dirty="0"/>
              <a:t>Remember that </a:t>
            </a:r>
            <a:r>
              <a:rPr lang="en-US" dirty="0" smtClean="0"/>
              <a:t>Phase </a:t>
            </a:r>
            <a:r>
              <a:rPr lang="en-US" dirty="0"/>
              <a:t>II S</a:t>
            </a:r>
            <a:r>
              <a:rPr lang="en-US" dirty="0" smtClean="0"/>
              <a:t>tudents require </a:t>
            </a:r>
            <a:r>
              <a:rPr lang="en-US" dirty="0"/>
              <a:t>your supervision at ALL times</a:t>
            </a:r>
          </a:p>
          <a:p>
            <a:endParaRPr lang="en-US" dirty="0"/>
          </a:p>
        </p:txBody>
      </p:sp>
    </p:spTree>
    <p:extLst>
      <p:ext uri="{BB962C8B-B14F-4D97-AF65-F5344CB8AC3E}">
        <p14:creationId xmlns:p14="http://schemas.microsoft.com/office/powerpoint/2010/main" val="3375869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2703" y="366622"/>
            <a:ext cx="7958331" cy="1077229"/>
          </a:xfrm>
        </p:spPr>
        <p:txBody>
          <a:bodyPr/>
          <a:lstStyle/>
          <a:p>
            <a:r>
              <a:rPr lang="en-US" dirty="0"/>
              <a:t>Performance Instructions and Evaluation of your Students</a:t>
            </a:r>
          </a:p>
        </p:txBody>
      </p:sp>
      <p:sp>
        <p:nvSpPr>
          <p:cNvPr id="3" name="Content Placeholder 2"/>
          <p:cNvSpPr>
            <a:spLocks noGrp="1"/>
          </p:cNvSpPr>
          <p:nvPr>
            <p:ph idx="1"/>
          </p:nvPr>
        </p:nvSpPr>
        <p:spPr/>
        <p:txBody>
          <a:bodyPr/>
          <a:lstStyle/>
          <a:p>
            <a:r>
              <a:rPr lang="en-US" b="1" u="sng" dirty="0"/>
              <a:t>Prior to </a:t>
            </a:r>
            <a:r>
              <a:rPr lang="en-US" b="1" u="sng" dirty="0" smtClean="0"/>
              <a:t>Instruction </a:t>
            </a:r>
            <a:r>
              <a:rPr lang="en-US" b="1" u="sng" dirty="0"/>
              <a:t>and </a:t>
            </a:r>
            <a:r>
              <a:rPr lang="en-US" b="1" u="sng" dirty="0" smtClean="0"/>
              <a:t>Evaluation</a:t>
            </a:r>
          </a:p>
          <a:p>
            <a:pPr lvl="1"/>
            <a:r>
              <a:rPr lang="en-US" dirty="0" smtClean="0"/>
              <a:t>Tell </a:t>
            </a:r>
            <a:r>
              <a:rPr lang="en-US" dirty="0"/>
              <a:t>them what your going to </a:t>
            </a:r>
            <a:r>
              <a:rPr lang="en-US" dirty="0" smtClean="0"/>
              <a:t>do</a:t>
            </a:r>
          </a:p>
          <a:p>
            <a:pPr lvl="1"/>
            <a:r>
              <a:rPr lang="en-US" dirty="0" smtClean="0"/>
              <a:t>Show </a:t>
            </a:r>
            <a:r>
              <a:rPr lang="en-US" dirty="0"/>
              <a:t>them what your going to </a:t>
            </a:r>
            <a:r>
              <a:rPr lang="en-US" dirty="0" smtClean="0"/>
              <a:t>do</a:t>
            </a:r>
          </a:p>
          <a:p>
            <a:pPr lvl="1"/>
            <a:r>
              <a:rPr lang="en-US" dirty="0" smtClean="0"/>
              <a:t>Assist </a:t>
            </a:r>
            <a:r>
              <a:rPr lang="en-US" dirty="0"/>
              <a:t>them in </a:t>
            </a:r>
            <a:r>
              <a:rPr lang="en-US" dirty="0" smtClean="0"/>
              <a:t>doing</a:t>
            </a:r>
          </a:p>
          <a:p>
            <a:pPr lvl="1"/>
            <a:r>
              <a:rPr lang="en-US" dirty="0" smtClean="0"/>
              <a:t>Let </a:t>
            </a:r>
            <a:r>
              <a:rPr lang="en-US" dirty="0"/>
              <a:t>them do and </a:t>
            </a:r>
            <a:r>
              <a:rPr lang="en-US" dirty="0" smtClean="0"/>
              <a:t>evaluate</a:t>
            </a:r>
          </a:p>
          <a:p>
            <a:endParaRPr lang="en-US" dirty="0"/>
          </a:p>
        </p:txBody>
      </p:sp>
    </p:spTree>
    <p:extLst>
      <p:ext uri="{BB962C8B-B14F-4D97-AF65-F5344CB8AC3E}">
        <p14:creationId xmlns:p14="http://schemas.microsoft.com/office/powerpoint/2010/main" val="26983251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2703" y="366622"/>
            <a:ext cx="7958331" cy="1077229"/>
          </a:xfrm>
        </p:spPr>
        <p:txBody>
          <a:bodyPr/>
          <a:lstStyle/>
          <a:p>
            <a:r>
              <a:rPr lang="en-US" dirty="0"/>
              <a:t>Performance Instructions and Evaluation of your Students</a:t>
            </a:r>
          </a:p>
        </p:txBody>
      </p:sp>
      <p:sp>
        <p:nvSpPr>
          <p:cNvPr id="3" name="Content Placeholder 2"/>
          <p:cNvSpPr>
            <a:spLocks noGrp="1"/>
          </p:cNvSpPr>
          <p:nvPr>
            <p:ph idx="1"/>
          </p:nvPr>
        </p:nvSpPr>
        <p:spPr/>
        <p:txBody>
          <a:bodyPr/>
          <a:lstStyle/>
          <a:p>
            <a:r>
              <a:rPr lang="en-US" b="1" u="sng" dirty="0"/>
              <a:t>During </a:t>
            </a:r>
            <a:r>
              <a:rPr lang="en-US" b="1" u="sng" dirty="0" smtClean="0"/>
              <a:t>Instruction</a:t>
            </a:r>
          </a:p>
          <a:p>
            <a:pPr lvl="1"/>
            <a:r>
              <a:rPr lang="en-US" dirty="0" smtClean="0"/>
              <a:t>Constantly </a:t>
            </a:r>
            <a:r>
              <a:rPr lang="en-US" dirty="0"/>
              <a:t>reinforce proper </a:t>
            </a:r>
            <a:r>
              <a:rPr lang="en-US" dirty="0" smtClean="0"/>
              <a:t>technique/safety</a:t>
            </a:r>
          </a:p>
          <a:p>
            <a:pPr lvl="1"/>
            <a:r>
              <a:rPr lang="en-US" dirty="0" smtClean="0"/>
              <a:t>Allow </a:t>
            </a:r>
            <a:r>
              <a:rPr lang="en-US" dirty="0"/>
              <a:t>students to practice the procedure if </a:t>
            </a:r>
            <a:r>
              <a:rPr lang="en-US" dirty="0" smtClean="0"/>
              <a:t>possible</a:t>
            </a:r>
          </a:p>
          <a:p>
            <a:pPr lvl="1"/>
            <a:r>
              <a:rPr lang="en-US" dirty="0" smtClean="0"/>
              <a:t>Ensure </a:t>
            </a:r>
            <a:r>
              <a:rPr lang="en-US" dirty="0"/>
              <a:t>the OI for the procedure is being followed (Students are required to read OI prior to doing the procedure and have OI open during the procedure)</a:t>
            </a:r>
          </a:p>
          <a:p>
            <a:endParaRPr lang="en-US" dirty="0"/>
          </a:p>
        </p:txBody>
      </p:sp>
    </p:spTree>
    <p:extLst>
      <p:ext uri="{BB962C8B-B14F-4D97-AF65-F5344CB8AC3E}">
        <p14:creationId xmlns:p14="http://schemas.microsoft.com/office/powerpoint/2010/main" val="41188777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2703" y="366622"/>
            <a:ext cx="7958331" cy="1077229"/>
          </a:xfrm>
        </p:spPr>
        <p:txBody>
          <a:bodyPr/>
          <a:lstStyle/>
          <a:p>
            <a:r>
              <a:rPr lang="en-US" dirty="0"/>
              <a:t>Performance Instructions and Evaluation of your Students</a:t>
            </a:r>
          </a:p>
        </p:txBody>
      </p:sp>
      <p:sp>
        <p:nvSpPr>
          <p:cNvPr id="3" name="Content Placeholder 2"/>
          <p:cNvSpPr>
            <a:spLocks noGrp="1"/>
          </p:cNvSpPr>
          <p:nvPr>
            <p:ph idx="1"/>
          </p:nvPr>
        </p:nvSpPr>
        <p:spPr/>
        <p:txBody>
          <a:bodyPr/>
          <a:lstStyle/>
          <a:p>
            <a:r>
              <a:rPr lang="en-US" b="1" u="sng" dirty="0"/>
              <a:t>During </a:t>
            </a:r>
            <a:r>
              <a:rPr lang="en-US" b="1" u="sng" dirty="0" smtClean="0"/>
              <a:t>Evaluation</a:t>
            </a:r>
          </a:p>
          <a:p>
            <a:pPr lvl="1"/>
            <a:r>
              <a:rPr lang="en-US" dirty="0" smtClean="0"/>
              <a:t>Allow </a:t>
            </a:r>
            <a:r>
              <a:rPr lang="en-US" dirty="0"/>
              <a:t>the students to perform the task/procedures </a:t>
            </a:r>
            <a:r>
              <a:rPr lang="en-US" dirty="0" smtClean="0"/>
              <a:t>independently</a:t>
            </a:r>
          </a:p>
          <a:p>
            <a:pPr lvl="1"/>
            <a:r>
              <a:rPr lang="en-US" dirty="0" smtClean="0"/>
              <a:t>Assist/guide </a:t>
            </a:r>
            <a:r>
              <a:rPr lang="en-US" dirty="0"/>
              <a:t>only on the most difficult </a:t>
            </a:r>
            <a:r>
              <a:rPr lang="en-US" dirty="0" smtClean="0"/>
              <a:t>parts</a:t>
            </a:r>
          </a:p>
          <a:p>
            <a:pPr lvl="1"/>
            <a:r>
              <a:rPr lang="en-US" dirty="0" smtClean="0"/>
              <a:t>Intervene </a:t>
            </a:r>
            <a:r>
              <a:rPr lang="en-US" dirty="0"/>
              <a:t>if the student is about to commit a major procedural error, a break in the proper technique or is about to compromise safety </a:t>
            </a:r>
          </a:p>
          <a:p>
            <a:endParaRPr lang="en-US" dirty="0"/>
          </a:p>
        </p:txBody>
      </p:sp>
    </p:spTree>
    <p:extLst>
      <p:ext uri="{BB962C8B-B14F-4D97-AF65-F5344CB8AC3E}">
        <p14:creationId xmlns:p14="http://schemas.microsoft.com/office/powerpoint/2010/main" val="1363671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664" y="208967"/>
            <a:ext cx="7958331" cy="537267"/>
          </a:xfrm>
        </p:spPr>
        <p:txBody>
          <a:bodyPr>
            <a:normAutofit fontScale="90000"/>
          </a:bodyPr>
          <a:lstStyle/>
          <a:p>
            <a:pPr algn="ctr"/>
            <a:r>
              <a:rPr lang="en-US" dirty="0"/>
              <a:t>Objective</a:t>
            </a:r>
          </a:p>
        </p:txBody>
      </p:sp>
      <p:sp>
        <p:nvSpPr>
          <p:cNvPr id="3" name="Content Placeholder 2"/>
          <p:cNvSpPr>
            <a:spLocks noGrp="1"/>
          </p:cNvSpPr>
          <p:nvPr>
            <p:ph idx="1"/>
          </p:nvPr>
        </p:nvSpPr>
        <p:spPr>
          <a:xfrm>
            <a:off x="2626455" y="1305882"/>
            <a:ext cx="7796540" cy="3997828"/>
          </a:xfrm>
        </p:spPr>
        <p:txBody>
          <a:bodyPr/>
          <a:lstStyle/>
          <a:p>
            <a:r>
              <a:rPr lang="en-US" dirty="0"/>
              <a:t>Upon completion you should understand the policies of the Phase II Course and your responsibilities as the students preceptor.  You will be given tips on training students and performing student performance and evaluations. </a:t>
            </a:r>
          </a:p>
        </p:txBody>
      </p:sp>
    </p:spTree>
    <p:extLst>
      <p:ext uri="{BB962C8B-B14F-4D97-AF65-F5344CB8AC3E}">
        <p14:creationId xmlns:p14="http://schemas.microsoft.com/office/powerpoint/2010/main" val="1392901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663" y="356112"/>
            <a:ext cx="7958331" cy="652882"/>
          </a:xfrm>
        </p:spPr>
        <p:txBody>
          <a:bodyPr>
            <a:normAutofit fontScale="90000"/>
          </a:bodyPr>
          <a:lstStyle/>
          <a:p>
            <a:pPr algn="ctr"/>
            <a:r>
              <a:rPr lang="en-US" dirty="0"/>
              <a:t>Overview</a:t>
            </a:r>
            <a:br>
              <a:rPr lang="en-US" dirty="0"/>
            </a:br>
            <a:endParaRPr lang="en-US" dirty="0"/>
          </a:p>
        </p:txBody>
      </p:sp>
      <p:sp>
        <p:nvSpPr>
          <p:cNvPr id="3" name="Content Placeholder 2"/>
          <p:cNvSpPr>
            <a:spLocks noGrp="1"/>
          </p:cNvSpPr>
          <p:nvPr>
            <p:ph idx="1"/>
          </p:nvPr>
        </p:nvSpPr>
        <p:spPr>
          <a:xfrm>
            <a:off x="2545558" y="1410985"/>
            <a:ext cx="7796540" cy="3997828"/>
          </a:xfrm>
        </p:spPr>
        <p:txBody>
          <a:bodyPr/>
          <a:lstStyle/>
          <a:p>
            <a:r>
              <a:rPr lang="en-US" dirty="0" smtClean="0"/>
              <a:t>Air Force and Course Policies you need to be aware of</a:t>
            </a:r>
          </a:p>
          <a:p>
            <a:r>
              <a:rPr lang="en-US" dirty="0" smtClean="0"/>
              <a:t>The role and responsibilities of the preceptor</a:t>
            </a:r>
          </a:p>
          <a:p>
            <a:r>
              <a:rPr lang="en-US" dirty="0" smtClean="0"/>
              <a:t>Tips on the student performance and evaluations</a:t>
            </a:r>
            <a:endParaRPr lang="en-US" dirty="0"/>
          </a:p>
        </p:txBody>
      </p:sp>
    </p:spTree>
    <p:extLst>
      <p:ext uri="{BB962C8B-B14F-4D97-AF65-F5344CB8AC3E}">
        <p14:creationId xmlns:p14="http://schemas.microsoft.com/office/powerpoint/2010/main" val="3260912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6442" y="251008"/>
            <a:ext cx="10100441" cy="1077229"/>
          </a:xfrm>
        </p:spPr>
        <p:txBody>
          <a:bodyPr/>
          <a:lstStyle/>
          <a:p>
            <a:r>
              <a:rPr lang="en-US" dirty="0"/>
              <a:t>Unprofessional Relationships and Sexual Harassment</a:t>
            </a:r>
          </a:p>
        </p:txBody>
      </p:sp>
      <p:sp>
        <p:nvSpPr>
          <p:cNvPr id="3" name="Content Placeholder 2"/>
          <p:cNvSpPr>
            <a:spLocks noGrp="1"/>
          </p:cNvSpPr>
          <p:nvPr>
            <p:ph idx="1"/>
          </p:nvPr>
        </p:nvSpPr>
        <p:spPr>
          <a:xfrm>
            <a:off x="1617461" y="1328237"/>
            <a:ext cx="7796540" cy="3997828"/>
          </a:xfrm>
        </p:spPr>
        <p:txBody>
          <a:bodyPr/>
          <a:lstStyle/>
          <a:p>
            <a:r>
              <a:rPr lang="en-US" dirty="0"/>
              <a:t>AF requires you to maintain a professional relationship with your students at all times!</a:t>
            </a:r>
          </a:p>
          <a:p>
            <a:r>
              <a:rPr lang="en-US" dirty="0"/>
              <a:t>Compromise the preceptor/student relationship and you compromise </a:t>
            </a:r>
            <a:r>
              <a:rPr lang="en-US" dirty="0" smtClean="0"/>
              <a:t>our </a:t>
            </a:r>
            <a:r>
              <a:rPr lang="en-US" dirty="0"/>
              <a:t>training </a:t>
            </a:r>
            <a:r>
              <a:rPr lang="en-US" dirty="0" smtClean="0"/>
              <a:t>mission</a:t>
            </a:r>
            <a:endParaRPr lang="en-US" dirty="0"/>
          </a:p>
          <a:p>
            <a:r>
              <a:rPr lang="en-US" dirty="0" smtClean="0"/>
              <a:t>Subjects </a:t>
            </a:r>
            <a:r>
              <a:rPr lang="en-US" dirty="0"/>
              <a:t>YOU to disciplinary action.</a:t>
            </a:r>
          </a:p>
          <a:p>
            <a:r>
              <a:rPr lang="en-US" b="1" dirty="0" smtClean="0"/>
              <a:t>Zero Tolerance </a:t>
            </a:r>
            <a:r>
              <a:rPr lang="en-US" dirty="0" smtClean="0"/>
              <a:t>for </a:t>
            </a:r>
            <a:r>
              <a:rPr lang="en-US" dirty="0"/>
              <a:t>Sexual Harassment &amp; Unprofessional </a:t>
            </a:r>
            <a:r>
              <a:rPr lang="en-US" dirty="0" smtClean="0"/>
              <a:t>relationships</a:t>
            </a:r>
            <a:endParaRPr lang="en-US" dirty="0"/>
          </a:p>
          <a:p>
            <a:endParaRPr lang="en-US" dirty="0"/>
          </a:p>
        </p:txBody>
      </p:sp>
    </p:spTree>
    <p:extLst>
      <p:ext uri="{BB962C8B-B14F-4D97-AF65-F5344CB8AC3E}">
        <p14:creationId xmlns:p14="http://schemas.microsoft.com/office/powerpoint/2010/main" val="2673540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6442" y="251008"/>
            <a:ext cx="10100441" cy="1077229"/>
          </a:xfrm>
        </p:spPr>
        <p:txBody>
          <a:bodyPr/>
          <a:lstStyle/>
          <a:p>
            <a:r>
              <a:rPr lang="en-US" dirty="0"/>
              <a:t>Unprofessional Relationships and Sexual Harassment</a:t>
            </a:r>
          </a:p>
        </p:txBody>
      </p:sp>
      <p:sp>
        <p:nvSpPr>
          <p:cNvPr id="3" name="Content Placeholder 2"/>
          <p:cNvSpPr>
            <a:spLocks noGrp="1"/>
          </p:cNvSpPr>
          <p:nvPr>
            <p:ph idx="1"/>
          </p:nvPr>
        </p:nvSpPr>
        <p:spPr>
          <a:xfrm>
            <a:off x="1617461" y="1328237"/>
            <a:ext cx="7796540" cy="3997828"/>
          </a:xfrm>
        </p:spPr>
        <p:txBody>
          <a:bodyPr/>
          <a:lstStyle/>
          <a:p>
            <a:r>
              <a:rPr lang="en-US" dirty="0"/>
              <a:t>You must be addressed by Rank and last name</a:t>
            </a:r>
          </a:p>
          <a:p>
            <a:endParaRPr lang="en-US" dirty="0"/>
          </a:p>
          <a:p>
            <a:r>
              <a:rPr lang="en-US" dirty="0"/>
              <a:t>You must address them by Rank and last name</a:t>
            </a:r>
          </a:p>
          <a:p>
            <a:endParaRPr lang="en-US" dirty="0"/>
          </a:p>
          <a:p>
            <a:r>
              <a:rPr lang="en-US" dirty="0"/>
              <a:t>We must create a formality of the instructor/student relationship will be strictly adhered </a:t>
            </a:r>
            <a:r>
              <a:rPr lang="en-US" dirty="0" smtClean="0"/>
              <a:t>to</a:t>
            </a:r>
            <a:endParaRPr lang="en-US" dirty="0"/>
          </a:p>
          <a:p>
            <a:pPr marL="6160" indent="0">
              <a:buNone/>
            </a:pPr>
            <a:endParaRPr lang="en-US" dirty="0"/>
          </a:p>
        </p:txBody>
      </p:sp>
    </p:spTree>
    <p:extLst>
      <p:ext uri="{BB962C8B-B14F-4D97-AF65-F5344CB8AC3E}">
        <p14:creationId xmlns:p14="http://schemas.microsoft.com/office/powerpoint/2010/main" val="2597978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27118" y="261518"/>
            <a:ext cx="7958331" cy="1077229"/>
          </a:xfrm>
        </p:spPr>
        <p:txBody>
          <a:bodyPr/>
          <a:lstStyle/>
          <a:p>
            <a:r>
              <a:rPr lang="en-US" dirty="0"/>
              <a:t>Student </a:t>
            </a:r>
            <a:r>
              <a:rPr lang="en-US" dirty="0" smtClean="0"/>
              <a:t>Duty Hours </a:t>
            </a:r>
            <a:r>
              <a:rPr lang="en-US" dirty="0"/>
              <a:t>and </a:t>
            </a:r>
            <a:r>
              <a:rPr lang="en-US" dirty="0" smtClean="0"/>
              <a:t>Breaks</a:t>
            </a:r>
            <a:endParaRPr lang="en-US" dirty="0"/>
          </a:p>
        </p:txBody>
      </p:sp>
      <p:sp>
        <p:nvSpPr>
          <p:cNvPr id="3" name="Content Placeholder 2"/>
          <p:cNvSpPr>
            <a:spLocks noGrp="1"/>
          </p:cNvSpPr>
          <p:nvPr>
            <p:ph idx="1"/>
          </p:nvPr>
        </p:nvSpPr>
        <p:spPr>
          <a:xfrm>
            <a:off x="2079916" y="2178239"/>
            <a:ext cx="7796540" cy="3997828"/>
          </a:xfrm>
        </p:spPr>
        <p:txBody>
          <a:bodyPr>
            <a:normAutofit fontScale="85000" lnSpcReduction="10000"/>
          </a:bodyPr>
          <a:lstStyle/>
          <a:p>
            <a:r>
              <a:rPr lang="en-US" dirty="0"/>
              <a:t>Normal duty hours are 0730-1630</a:t>
            </a:r>
          </a:p>
          <a:p>
            <a:r>
              <a:rPr lang="en-US" dirty="0"/>
              <a:t>0500-1400 when scheduled for ward </a:t>
            </a:r>
            <a:r>
              <a:rPr lang="en-US" dirty="0" smtClean="0"/>
              <a:t>rounds</a:t>
            </a:r>
          </a:p>
          <a:p>
            <a:r>
              <a:rPr lang="en-US" dirty="0" smtClean="0"/>
              <a:t>1300-2200 when schedule for evening shift (including 1 hour for meal)</a:t>
            </a:r>
          </a:p>
          <a:p>
            <a:r>
              <a:rPr lang="en-US" dirty="0"/>
              <a:t>Students must be in the section physically ready to learn, you must be ready to </a:t>
            </a:r>
            <a:r>
              <a:rPr lang="en-US" dirty="0" smtClean="0"/>
              <a:t>teach</a:t>
            </a:r>
          </a:p>
          <a:p>
            <a:r>
              <a:rPr lang="en-US" dirty="0"/>
              <a:t>**Authorized two </a:t>
            </a:r>
            <a:r>
              <a:rPr lang="en-US" b="1" dirty="0"/>
              <a:t>15 min </a:t>
            </a:r>
            <a:r>
              <a:rPr lang="en-US" dirty="0"/>
              <a:t>breaks - one in the morning and one in the afternoon (as work permits</a:t>
            </a:r>
            <a:r>
              <a:rPr lang="en-US" dirty="0" smtClean="0"/>
              <a:t>)** </a:t>
            </a:r>
            <a:endParaRPr lang="en-US" dirty="0"/>
          </a:p>
          <a:p>
            <a:r>
              <a:rPr lang="en-US" b="1" dirty="0"/>
              <a:t>One hour lunch</a:t>
            </a:r>
            <a:r>
              <a:rPr lang="en-US" dirty="0"/>
              <a:t>.  Lunches will be coordinated by the section preceptor.  </a:t>
            </a:r>
          </a:p>
          <a:p>
            <a:r>
              <a:rPr lang="en-US" dirty="0"/>
              <a:t>Please ensure they get adequate time to get lunch in such that it won’t interfere with class times.  Class times are normally 1300-1500</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669123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2703" y="314070"/>
            <a:ext cx="7958331" cy="1077229"/>
          </a:xfrm>
        </p:spPr>
        <p:txBody>
          <a:bodyPr/>
          <a:lstStyle/>
          <a:p>
            <a:r>
              <a:rPr lang="en-US" dirty="0" smtClean="0"/>
              <a:t>Dress and Appearance</a:t>
            </a:r>
            <a:endParaRPr lang="en-US" dirty="0"/>
          </a:p>
        </p:txBody>
      </p:sp>
      <p:sp>
        <p:nvSpPr>
          <p:cNvPr id="3" name="Content Placeholder 2"/>
          <p:cNvSpPr>
            <a:spLocks noGrp="1"/>
          </p:cNvSpPr>
          <p:nvPr>
            <p:ph idx="1"/>
          </p:nvPr>
        </p:nvSpPr>
        <p:spPr/>
        <p:txBody>
          <a:bodyPr/>
          <a:lstStyle/>
          <a:p>
            <a:r>
              <a:rPr lang="en-US" dirty="0"/>
              <a:t>Students must maintain dress and appearance as directed by AFI 36-2903</a:t>
            </a:r>
          </a:p>
          <a:p>
            <a:endParaRPr lang="en-US" dirty="0"/>
          </a:p>
          <a:p>
            <a:r>
              <a:rPr lang="en-US" dirty="0" smtClean="0"/>
              <a:t>Military preceptors must </a:t>
            </a:r>
            <a:r>
              <a:rPr lang="en-US" dirty="0"/>
              <a:t>also maintain dress and appearance</a:t>
            </a:r>
          </a:p>
          <a:p>
            <a:endParaRPr lang="en-US" dirty="0"/>
          </a:p>
          <a:p>
            <a:r>
              <a:rPr lang="en-US" dirty="0"/>
              <a:t>Lead by </a:t>
            </a:r>
            <a:r>
              <a:rPr lang="en-US" dirty="0" smtClean="0"/>
              <a:t>example (including using lab coat, gloves)</a:t>
            </a:r>
            <a:endParaRPr lang="en-US" dirty="0"/>
          </a:p>
          <a:p>
            <a:endParaRPr lang="en-US" dirty="0"/>
          </a:p>
        </p:txBody>
      </p:sp>
    </p:spTree>
    <p:extLst>
      <p:ext uri="{BB962C8B-B14F-4D97-AF65-F5344CB8AC3E}">
        <p14:creationId xmlns:p14="http://schemas.microsoft.com/office/powerpoint/2010/main" val="1001798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3599" y="324580"/>
            <a:ext cx="7958331" cy="1077229"/>
          </a:xfrm>
        </p:spPr>
        <p:txBody>
          <a:bodyPr/>
          <a:lstStyle/>
          <a:p>
            <a:r>
              <a:rPr lang="en-US" dirty="0"/>
              <a:t>Appointments</a:t>
            </a:r>
            <a:br>
              <a:rPr lang="en-US" dirty="0"/>
            </a:br>
            <a:endParaRPr lang="en-US" dirty="0"/>
          </a:p>
        </p:txBody>
      </p:sp>
      <p:sp>
        <p:nvSpPr>
          <p:cNvPr id="3" name="Content Placeholder 2"/>
          <p:cNvSpPr>
            <a:spLocks noGrp="1"/>
          </p:cNvSpPr>
          <p:nvPr>
            <p:ph idx="1"/>
          </p:nvPr>
        </p:nvSpPr>
        <p:spPr>
          <a:xfrm>
            <a:off x="2405737" y="1401809"/>
            <a:ext cx="7796540" cy="3997828"/>
          </a:xfrm>
        </p:spPr>
        <p:txBody>
          <a:bodyPr/>
          <a:lstStyle/>
          <a:p>
            <a:r>
              <a:rPr lang="en-US" dirty="0"/>
              <a:t>Students must keep you </a:t>
            </a:r>
            <a:r>
              <a:rPr lang="en-US" dirty="0" smtClean="0"/>
              <a:t>aware </a:t>
            </a:r>
            <a:r>
              <a:rPr lang="en-US" dirty="0"/>
              <a:t>of all </a:t>
            </a:r>
            <a:r>
              <a:rPr lang="en-US" dirty="0" smtClean="0"/>
              <a:t>appointments</a:t>
            </a:r>
          </a:p>
          <a:p>
            <a:endParaRPr lang="en-US" dirty="0"/>
          </a:p>
          <a:p>
            <a:r>
              <a:rPr lang="en-US" dirty="0"/>
              <a:t>Must be kept at a minimum to keep from impacting their </a:t>
            </a:r>
            <a:r>
              <a:rPr lang="en-US" dirty="0" smtClean="0"/>
              <a:t>training (if you’re not sure, please ask)</a:t>
            </a:r>
          </a:p>
          <a:p>
            <a:endParaRPr lang="en-US" dirty="0"/>
          </a:p>
          <a:p>
            <a:r>
              <a:rPr lang="en-US" dirty="0"/>
              <a:t>Course </a:t>
            </a:r>
            <a:r>
              <a:rPr lang="en-US" dirty="0" smtClean="0"/>
              <a:t>Supervisors </a:t>
            </a:r>
            <a:r>
              <a:rPr lang="en-US" dirty="0"/>
              <a:t>must be informed of all appointments</a:t>
            </a:r>
          </a:p>
          <a:p>
            <a:endParaRPr lang="en-US" dirty="0"/>
          </a:p>
        </p:txBody>
      </p:sp>
    </p:spTree>
    <p:extLst>
      <p:ext uri="{BB962C8B-B14F-4D97-AF65-F5344CB8AC3E}">
        <p14:creationId xmlns:p14="http://schemas.microsoft.com/office/powerpoint/2010/main" val="5871257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4263" y="219477"/>
            <a:ext cx="7958331" cy="1077229"/>
          </a:xfrm>
        </p:spPr>
        <p:txBody>
          <a:bodyPr/>
          <a:lstStyle/>
          <a:p>
            <a:r>
              <a:rPr lang="en-US" dirty="0" smtClean="0"/>
              <a:t>What is the Preceptors’ Role?</a:t>
            </a:r>
            <a:endParaRPr lang="en-US" dirty="0"/>
          </a:p>
        </p:txBody>
      </p:sp>
      <p:sp>
        <p:nvSpPr>
          <p:cNvPr id="3" name="Content Placeholder 2"/>
          <p:cNvSpPr>
            <a:spLocks noGrp="1"/>
          </p:cNvSpPr>
          <p:nvPr>
            <p:ph idx="1"/>
          </p:nvPr>
        </p:nvSpPr>
        <p:spPr>
          <a:xfrm>
            <a:off x="2763089" y="1726295"/>
            <a:ext cx="7796540" cy="3997828"/>
          </a:xfrm>
        </p:spPr>
        <p:txBody>
          <a:bodyPr/>
          <a:lstStyle/>
          <a:p>
            <a:r>
              <a:rPr lang="en-US" dirty="0"/>
              <a:t>To facilitate hands on training in the clinical lab setting</a:t>
            </a:r>
          </a:p>
          <a:p>
            <a:r>
              <a:rPr lang="en-US" dirty="0"/>
              <a:t>Evaluate task proficiency for satisfactory course completion</a:t>
            </a:r>
          </a:p>
          <a:p>
            <a:endParaRPr lang="en-US" dirty="0"/>
          </a:p>
        </p:txBody>
      </p:sp>
    </p:spTree>
    <p:extLst>
      <p:ext uri="{BB962C8B-B14F-4D97-AF65-F5344CB8AC3E}">
        <p14:creationId xmlns:p14="http://schemas.microsoft.com/office/powerpoint/2010/main" val="25830567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82E"/>
      </a:dk2>
      <a:lt2>
        <a:srgbClr val="C2F5FC"/>
      </a:lt2>
      <a:accent1>
        <a:srgbClr val="4091F3"/>
      </a:accent1>
      <a:accent2>
        <a:srgbClr val="8BBCF1"/>
      </a:accent2>
      <a:accent3>
        <a:srgbClr val="CB6A6A"/>
      </a:accent3>
      <a:accent4>
        <a:srgbClr val="C567AF"/>
      </a:accent4>
      <a:accent5>
        <a:srgbClr val="A684F9"/>
      </a:accent5>
      <a:accent6>
        <a:srgbClr val="A9ACEE"/>
      </a:accent6>
      <a:hlink>
        <a:srgbClr val="6D9CC5"/>
      </a:hlink>
      <a:folHlink>
        <a:srgbClr val="6D82A0"/>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178B2DAB-5DDE-4060-A857-D2E1CDA9250F}"/>
    </a:ext>
  </a:extLst>
</a:theme>
</file>

<file path=docProps/app.xml><?xml version="1.0" encoding="utf-8"?>
<Properties xmlns="http://schemas.openxmlformats.org/officeDocument/2006/extended-properties" xmlns:vt="http://schemas.openxmlformats.org/officeDocument/2006/docPropsVTypes">
  <Template>TM16401375[[fn=Madison]]</Template>
  <TotalTime>42</TotalTime>
  <Words>613</Words>
  <Application>Microsoft Office PowerPoint</Application>
  <PresentationFormat>Widescreen</PresentationFormat>
  <Paragraphs>80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MS Shell Dlg 2</vt:lpstr>
      <vt:lpstr>Wingdings</vt:lpstr>
      <vt:lpstr>Wingdings 3</vt:lpstr>
      <vt:lpstr>Madison</vt:lpstr>
      <vt:lpstr>Initial &amp; Annual Preceptor Training</vt:lpstr>
      <vt:lpstr>Objective</vt:lpstr>
      <vt:lpstr>Overview </vt:lpstr>
      <vt:lpstr>Unprofessional Relationships and Sexual Harassment</vt:lpstr>
      <vt:lpstr>Unprofessional Relationships and Sexual Harassment</vt:lpstr>
      <vt:lpstr>Student Duty Hours and Breaks</vt:lpstr>
      <vt:lpstr>Dress and Appearance</vt:lpstr>
      <vt:lpstr>Appointments </vt:lpstr>
      <vt:lpstr>What is the Preceptors’ Role?</vt:lpstr>
      <vt:lpstr>Preceptor Responsibilities</vt:lpstr>
      <vt:lpstr>Preceptor Responsibilities</vt:lpstr>
      <vt:lpstr>Performance Instructions and Evaluation of your Students</vt:lpstr>
      <vt:lpstr>Performance Instructions and Evaluation of your Students</vt:lpstr>
      <vt:lpstr>Performance Instructions and Evaluation of your Students</vt:lpstr>
      <vt:lpstr>Performance Instructions and Evaluation of your Students</vt:lpstr>
    </vt:vector>
  </TitlesOfParts>
  <Company>DHA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&amp; Annual Preceptor Training</dc:title>
  <dc:creator>EVANS, APRILLESLEY S TSgt US Air Force AETC 81 MDTS/SGQC</dc:creator>
  <cp:lastModifiedBy>EVANS, APRILLESLEY S TSgt US Air Force AETC 81 MDTS/SGQC</cp:lastModifiedBy>
  <cp:revision>6</cp:revision>
  <dcterms:created xsi:type="dcterms:W3CDTF">2021-03-25T15:47:03Z</dcterms:created>
  <dcterms:modified xsi:type="dcterms:W3CDTF">2022-06-14T17:33:41Z</dcterms:modified>
</cp:coreProperties>
</file>