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84" r:id="rId3"/>
    <p:sldId id="257" r:id="rId4"/>
    <p:sldId id="258" r:id="rId5"/>
    <p:sldId id="289" r:id="rId6"/>
    <p:sldId id="290" r:id="rId7"/>
    <p:sldId id="291" r:id="rId8"/>
    <p:sldId id="287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88" r:id="rId17"/>
    <p:sldId id="266" r:id="rId18"/>
    <p:sldId id="267" r:id="rId19"/>
    <p:sldId id="268" r:id="rId20"/>
    <p:sldId id="269" r:id="rId21"/>
    <p:sldId id="270" r:id="rId22"/>
    <p:sldId id="271" r:id="rId23"/>
    <p:sldId id="286" r:id="rId24"/>
    <p:sldId id="274" r:id="rId25"/>
    <p:sldId id="272" r:id="rId26"/>
    <p:sldId id="273" r:id="rId27"/>
    <p:sldId id="296" r:id="rId28"/>
    <p:sldId id="294" r:id="rId29"/>
    <p:sldId id="295" r:id="rId30"/>
    <p:sldId id="293" r:id="rId31"/>
    <p:sldId id="277" r:id="rId32"/>
    <p:sldId id="279" r:id="rId33"/>
    <p:sldId id="280" r:id="rId34"/>
    <p:sldId id="28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F6163-44CE-46C8-8333-F93F4AE3FF62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3911A-F9DE-469B-A6BE-345BA0DA7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63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3911A-F9DE-469B-A6BE-345BA0DA74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1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3911A-F9DE-469B-A6BE-345BA0DA742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6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22BC-916F-4562-B4D0-54D4B4420516}" type="datetime1">
              <a:rPr lang="en-US" smtClean="0"/>
              <a:t>8/26/2015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433A-A9C8-4C2D-9C12-F0EA992F69D0}" type="datetime1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9D0E-E950-4542-9CCC-FC7BAEF7ADC2}" type="datetime1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4997-4C42-4CE9-9CF6-972F93996EA8}" type="datetime1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8FE1-791E-4851-8C9D-8EC5E32AD586}" type="datetime1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4DCA-6628-4541-9FBC-D324A200741B}" type="datetime1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D3F7-E06E-4F64-94E6-CA305217A38F}" type="datetime1">
              <a:rPr lang="en-US" smtClean="0"/>
              <a:t>8/26/2015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B0E52-6B1C-49D2-9591-B20C658F6713}" type="datetime1">
              <a:rPr lang="en-US" smtClean="0"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DA2F-83A6-40C3-82DA-C7CA63EE3E9C}" type="datetime1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E42C-BD8A-4820-8D7B-109C8403B718}" type="datetime1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926D-F339-4A0B-9917-4AB4FFCAE1E3}" type="datetime1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4631EA-2D3F-4C64-AE3D-12B3C0F1FC9D}" type="datetime1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9FA4D69-261A-4CB8-A179-29A0613967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End User </a:t>
            </a:r>
            <a:r>
              <a:rPr lang="en-US" dirty="0" smtClean="0"/>
              <a:t>and Reviewer Instructions</a:t>
            </a:r>
          </a:p>
          <a:p>
            <a:r>
              <a:rPr lang="en-US" dirty="0" smtClean="0"/>
              <a:t>SOP and Form </a:t>
            </a:r>
            <a:r>
              <a:rPr lang="en-US" dirty="0"/>
              <a:t>C</a:t>
            </a:r>
            <a:r>
              <a:rPr lang="en-US" dirty="0" smtClean="0"/>
              <a:t>hanges</a:t>
            </a:r>
          </a:p>
          <a:p>
            <a:r>
              <a:rPr lang="en-US" dirty="0" smtClean="0"/>
              <a:t>Complete Post Test</a:t>
            </a:r>
          </a:p>
          <a:p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Variance </a:t>
            </a:r>
            <a:r>
              <a:rPr lang="en-US" dirty="0"/>
              <a:t>– VOICE – </a:t>
            </a:r>
            <a:r>
              <a:rPr lang="en-US" dirty="0" smtClean="0"/>
              <a:t>System Changes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</a:t>
            </a:r>
            <a:r>
              <a:rPr lang="en-US" dirty="0" smtClean="0"/>
              <a:t>Variance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User Name is displayed at the top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All areas with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must be completed</a:t>
            </a:r>
          </a:p>
          <a:p>
            <a:r>
              <a:rPr lang="en-US" dirty="0" smtClean="0"/>
              <a:t>Enter information indicated</a:t>
            </a:r>
          </a:p>
          <a:p>
            <a:pPr lvl="1"/>
            <a:r>
              <a:rPr lang="en-US" sz="1900" dirty="0" smtClean="0"/>
              <a:t>Occurrence – place, date, time variance most likely occurred</a:t>
            </a:r>
          </a:p>
          <a:p>
            <a:pPr lvl="1"/>
            <a:r>
              <a:rPr lang="en-US" sz="1900" dirty="0" smtClean="0"/>
              <a:t>Discovery – place, date, time variance identified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24" y="1371600"/>
            <a:ext cx="22955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6008649" cy="2191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953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Select Variance Category.   </a:t>
            </a:r>
          </a:p>
          <a:p>
            <a:r>
              <a:rPr lang="en-US" dirty="0" smtClean="0"/>
              <a:t>Where in the process the error or event occurred?</a:t>
            </a:r>
          </a:p>
          <a:p>
            <a:r>
              <a:rPr lang="en-US" dirty="0" smtClean="0"/>
              <a:t>Select a subcategory if applicable or enter information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0"/>
            <a:ext cx="3749675" cy="362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48200"/>
            <a:ext cx="1545364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1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Select Variance Type </a:t>
            </a:r>
          </a:p>
          <a:p>
            <a:r>
              <a:rPr lang="en-US" dirty="0" smtClean="0"/>
              <a:t>How was this discovered?</a:t>
            </a:r>
          </a:p>
          <a:p>
            <a:r>
              <a:rPr lang="en-US" dirty="0" smtClean="0"/>
              <a:t>Enter information as indicated on the form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81200"/>
            <a:ext cx="3749675" cy="2915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400897"/>
            <a:ext cx="1545364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95800" y="4953000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Proficiency Testing investigations are entered at the </a:t>
            </a:r>
            <a:r>
              <a:rPr lang="en-US" sz="1400" dirty="0" err="1" smtClean="0"/>
              <a:t>analyte</a:t>
            </a:r>
            <a:r>
              <a:rPr lang="en-US" sz="1400" dirty="0"/>
              <a:t> </a:t>
            </a:r>
            <a:r>
              <a:rPr lang="en-US" sz="1400" dirty="0" smtClean="0"/>
              <a:t>level under the Category </a:t>
            </a:r>
            <a:r>
              <a:rPr lang="en-US" sz="1400" i="1" dirty="0" smtClean="0"/>
              <a:t>Testing (examination)</a:t>
            </a:r>
            <a:r>
              <a:rPr lang="en-US" sz="1400" dirty="0" smtClean="0"/>
              <a:t>.   </a:t>
            </a:r>
          </a:p>
          <a:p>
            <a:r>
              <a:rPr lang="en-US" sz="1400" dirty="0" smtClean="0"/>
              <a:t>For example:  CHEM </a:t>
            </a:r>
            <a:r>
              <a:rPr lang="en-US" sz="1400" dirty="0"/>
              <a:t>CAP survey had </a:t>
            </a:r>
            <a:r>
              <a:rPr lang="en-US" sz="1400" dirty="0" smtClean="0"/>
              <a:t>incorrect potassium result </a:t>
            </a:r>
            <a:r>
              <a:rPr lang="en-US" sz="1400" dirty="0"/>
              <a:t>and incorrect bilirubin </a:t>
            </a:r>
            <a:r>
              <a:rPr lang="en-US" sz="1400" dirty="0" smtClean="0"/>
              <a:t>result.  Enter 2 </a:t>
            </a:r>
            <a:r>
              <a:rPr lang="en-US" sz="1400" dirty="0"/>
              <a:t>VOICE reports and perform the investigation within 30 days of receipt of the proficiency testing survey results.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2390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Enter a clear description of the error or event</a:t>
            </a:r>
          </a:p>
          <a:p>
            <a:r>
              <a:rPr lang="en-US" dirty="0" smtClean="0"/>
              <a:t>Enter immediate actions taken after discovery of the event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 Enter Variance within 3 days of discovery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7464425" cy="2639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81600"/>
            <a:ext cx="9652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2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Variance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 a Preliminary Cause to assist the section leadership in </a:t>
            </a:r>
            <a:r>
              <a:rPr lang="en-US" dirty="0"/>
              <a:t>correction of the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Select Submit Variance when complete</a:t>
            </a:r>
          </a:p>
          <a:p>
            <a:endParaRPr lang="en-US" dirty="0"/>
          </a:p>
        </p:txBody>
      </p:sp>
      <p:pic>
        <p:nvPicPr>
          <p:cNvPr id="9" name="Picture 3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045" y="3126099"/>
            <a:ext cx="1545364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95600"/>
            <a:ext cx="4800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5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A 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you click Submit New Variance, it is routed automatically to the manager or supervisor for follow up.</a:t>
            </a:r>
          </a:p>
          <a:p>
            <a:r>
              <a:rPr lang="en-US" dirty="0" smtClean="0"/>
              <a:t>Record </a:t>
            </a:r>
            <a:r>
              <a:rPr lang="en-US" dirty="0" smtClean="0"/>
              <a:t>the variance number on any supporting documentation</a:t>
            </a:r>
          </a:p>
          <a:p>
            <a:r>
              <a:rPr lang="en-US" dirty="0" smtClean="0"/>
              <a:t>Variance number will be displayed in the green bar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Forward supporting documentation to section manager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05200"/>
            <a:ext cx="51435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5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3152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Users with “Reviewer” security can access and enter follow up on a VOICE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Reviewers include managers, supervisors, and directors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Variance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2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Reviews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 Review Tab</a:t>
            </a:r>
          </a:p>
          <a:p>
            <a:r>
              <a:rPr lang="en-US" dirty="0" smtClean="0"/>
              <a:t>Select My Open Reviews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can sort by clicking on any blue column header</a:t>
            </a:r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14600"/>
            <a:ext cx="19621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56" y="4953000"/>
            <a:ext cx="7086600" cy="1338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8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Click on Variance ID to open a variance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Check Out </a:t>
            </a:r>
            <a:r>
              <a:rPr lang="en-US" dirty="0"/>
              <a:t>V</a:t>
            </a:r>
            <a:r>
              <a:rPr lang="en-US" dirty="0" smtClean="0"/>
              <a:t>ariance – click here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7335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953000"/>
            <a:ext cx="314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Scroll down to the dark blue Manager review bar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534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this Training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Look for the Key</a:t>
            </a:r>
          </a:p>
          <a:p>
            <a:r>
              <a:rPr lang="en-US" dirty="0" smtClean="0"/>
              <a:t>It means something is important</a:t>
            </a:r>
          </a:p>
          <a:p>
            <a:r>
              <a:rPr lang="en-US" dirty="0" smtClean="0"/>
              <a:t>It may be a key factor that:</a:t>
            </a:r>
          </a:p>
          <a:p>
            <a:pPr lvl="1"/>
            <a:r>
              <a:rPr lang="en-US" dirty="0" smtClean="0"/>
              <a:t>Has changed</a:t>
            </a:r>
          </a:p>
          <a:p>
            <a:pPr lvl="1"/>
            <a:r>
              <a:rPr lang="en-US" dirty="0" smtClean="0"/>
              <a:t>Is new</a:t>
            </a:r>
          </a:p>
          <a:p>
            <a:pPr lvl="1"/>
            <a:r>
              <a:rPr lang="en-US" dirty="0" smtClean="0"/>
              <a:t>Or is being highlighted as a reminder</a:t>
            </a:r>
          </a:p>
          <a:p>
            <a:endParaRPr lang="en-US" dirty="0"/>
          </a:p>
        </p:txBody>
      </p:sp>
      <p:pic>
        <p:nvPicPr>
          <p:cNvPr id="22530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438400"/>
            <a:ext cx="1765300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7600" y="51054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3500" dist="50800" dir="10800000">
                    <a:schemeClr val="accent1">
                      <a:alpha val="50000"/>
                    </a:schemeClr>
                  </a:innerShdw>
                </a:effectLst>
              </a:rPr>
              <a:t>"VOICE" is an acronym for Variance/Occurrence – Identification, Classification, and </a:t>
            </a:r>
            <a:r>
              <a:rPr lang="en-US" sz="2000" i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63500" dist="50800" dir="10800000">
                    <a:schemeClr val="accent1">
                      <a:alpha val="50000"/>
                    </a:schemeClr>
                  </a:innerShdw>
                </a:effectLst>
              </a:rPr>
              <a:t>Evaluation</a:t>
            </a:r>
            <a:endParaRPr lang="en-US" sz="2000" i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innerShdw blurRad="63500" dist="50800" dir="10800000">
                  <a:schemeClr val="accent1">
                    <a:alpha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42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Under Manager Review select Effect of  Variance from the dropdown list</a:t>
            </a:r>
          </a:p>
          <a:p>
            <a:r>
              <a:rPr lang="en-US" sz="1800" dirty="0" smtClean="0"/>
              <a:t>(This function in the old system was performed by Quality.  Now it is a manager/reviewer responsibility .)</a:t>
            </a:r>
          </a:p>
          <a:p>
            <a:r>
              <a:rPr lang="en-US" sz="1800" dirty="0" smtClean="0"/>
              <a:t>Enter </a:t>
            </a:r>
            <a:r>
              <a:rPr lang="en-US" sz="1800" dirty="0"/>
              <a:t>a</a:t>
            </a:r>
            <a:r>
              <a:rPr lang="en-US" sz="1800" dirty="0" smtClean="0"/>
              <a:t>ssociated Lucidoc SOP or document number.   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3315" name="Picture 3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43" y="2286000"/>
            <a:ext cx="11176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43" y="4339063"/>
            <a:ext cx="79248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Is this variance a Log, Correct, Trend or does it require investigation?</a:t>
            </a:r>
          </a:p>
          <a:p>
            <a:r>
              <a:rPr lang="en-US" sz="2200" dirty="0" smtClean="0"/>
              <a:t>If it’s an LCT – Select Yes</a:t>
            </a:r>
          </a:p>
          <a:p>
            <a:pPr lvl="1"/>
            <a:r>
              <a:rPr lang="en-US" sz="2000" dirty="0" smtClean="0"/>
              <a:t>Save and Close. No further action required</a:t>
            </a:r>
          </a:p>
          <a:p>
            <a:r>
              <a:rPr lang="en-US" sz="2200" dirty="0" smtClean="0"/>
              <a:t>If it’s not an LCT – Select No</a:t>
            </a:r>
          </a:p>
          <a:p>
            <a:pPr lvl="1"/>
            <a:r>
              <a:rPr lang="en-US" sz="2000" dirty="0" smtClean="0"/>
              <a:t>Select a Variance Root Cause from the dropdown list. </a:t>
            </a:r>
          </a:p>
        </p:txBody>
      </p:sp>
      <p:pic>
        <p:nvPicPr>
          <p:cNvPr id="15362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810000"/>
            <a:ext cx="16764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1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Reviewers will be displayed as indicated below based on variance location(s) selected.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add a reviewer, click on the drop down list, select name, and click </a:t>
            </a:r>
            <a:r>
              <a:rPr lang="en-US" dirty="0"/>
              <a:t>A</a:t>
            </a:r>
            <a:r>
              <a:rPr lang="en-US" dirty="0" smtClean="0"/>
              <a:t>dd.</a:t>
            </a:r>
          </a:p>
          <a:p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81534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 </a:t>
            </a:r>
            <a:r>
              <a:rPr lang="en-US" dirty="0"/>
              <a:t>Review </a:t>
            </a:r>
            <a:r>
              <a:rPr lang="en-US" dirty="0" smtClean="0"/>
              <a:t>Responses enter </a:t>
            </a:r>
            <a:r>
              <a:rPr lang="en-US" dirty="0"/>
              <a:t>follow-up </a:t>
            </a:r>
            <a:r>
              <a:rPr lang="en-US" dirty="0" smtClean="0"/>
              <a:t>under My Comment</a:t>
            </a:r>
          </a:p>
          <a:p>
            <a:r>
              <a:rPr lang="en-US" dirty="0" smtClean="0"/>
              <a:t>Attach file - Select browse and locate file to be attached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32004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59" y="2895600"/>
            <a:ext cx="7297616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868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Comments for Evaluation </a:t>
            </a:r>
            <a:r>
              <a:rPr lang="en-US" dirty="0"/>
              <a:t>of the VOICE report should contain the following information as applicable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   </a:t>
            </a:r>
            <a:r>
              <a:rPr lang="en-US" sz="2200" dirty="0" smtClean="0"/>
              <a:t>Who </a:t>
            </a:r>
            <a:r>
              <a:rPr lang="en-US" sz="2200" dirty="0"/>
              <a:t>is responsible to evaluate the </a:t>
            </a:r>
            <a:r>
              <a:rPr lang="en-US" sz="2200" dirty="0" smtClean="0"/>
              <a:t>nonconformity</a:t>
            </a:r>
            <a:endParaRPr lang="en-US" sz="2200" dirty="0"/>
          </a:p>
          <a:p>
            <a:pPr lvl="1"/>
            <a:r>
              <a:rPr lang="en-US" sz="2200" dirty="0"/>
              <a:t>    Was the immediate action sufficient or are more actions </a:t>
            </a:r>
            <a:r>
              <a:rPr lang="en-US" sz="2200" dirty="0" smtClean="0"/>
              <a:t>required</a:t>
            </a:r>
            <a:endParaRPr lang="en-US" sz="2200" dirty="0"/>
          </a:p>
          <a:p>
            <a:pPr lvl="1"/>
            <a:r>
              <a:rPr lang="en-US" sz="2200" dirty="0"/>
              <a:t>    Do examinations need to be halted until further review is </a:t>
            </a:r>
            <a:r>
              <a:rPr lang="en-US" sz="2200" dirty="0" smtClean="0"/>
              <a:t>performed</a:t>
            </a:r>
            <a:endParaRPr lang="en-US" sz="2200" dirty="0"/>
          </a:p>
          <a:p>
            <a:pPr lvl="1"/>
            <a:r>
              <a:rPr lang="en-US" sz="2200" dirty="0"/>
              <a:t>    </a:t>
            </a:r>
            <a:r>
              <a:rPr lang="en-US" sz="2200" dirty="0" smtClean="0"/>
              <a:t>What was the </a:t>
            </a:r>
            <a:r>
              <a:rPr lang="en-US" sz="2200" dirty="0"/>
              <a:t>medical significance of </a:t>
            </a:r>
            <a:r>
              <a:rPr lang="en-US" sz="2200" dirty="0" smtClean="0"/>
              <a:t>the nonconforming event – did it affect patient care </a:t>
            </a:r>
            <a:endParaRPr lang="en-US" sz="2200" dirty="0"/>
          </a:p>
          <a:p>
            <a:pPr lvl="1"/>
            <a:r>
              <a:rPr lang="en-US" sz="2200" dirty="0"/>
              <a:t>    Do the results of any nonconforming event need to be recalled or appropriately identified as </a:t>
            </a:r>
            <a:r>
              <a:rPr lang="en-US" sz="2200" dirty="0" smtClean="0"/>
              <a:t>necessary</a:t>
            </a:r>
            <a:endParaRPr lang="en-US" sz="2200" dirty="0"/>
          </a:p>
          <a:p>
            <a:pPr lvl="1"/>
            <a:r>
              <a:rPr lang="en-US" sz="2200" dirty="0"/>
              <a:t>    If activities are halted, who determines activities can be resumed and the name and title of who made the </a:t>
            </a:r>
            <a:r>
              <a:rPr lang="en-US" sz="2200" dirty="0" smtClean="0"/>
              <a:t>determination</a:t>
            </a:r>
            <a:endParaRPr lang="en-US" sz="2200" dirty="0"/>
          </a:p>
          <a:p>
            <a:pPr lvl="1"/>
            <a:r>
              <a:rPr lang="en-US" sz="2200" dirty="0"/>
              <a:t>    Include rationale for all decisions </a:t>
            </a:r>
            <a:r>
              <a:rPr lang="en-US" sz="2200" dirty="0" smtClean="0"/>
              <a:t>made</a:t>
            </a:r>
            <a:endParaRPr lang="en-US" sz="2200" dirty="0"/>
          </a:p>
        </p:txBody>
      </p:sp>
      <p:pic>
        <p:nvPicPr>
          <p:cNvPr id="18434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257800"/>
            <a:ext cx="1041400" cy="10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3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At this point add a Corrective Action </a:t>
            </a:r>
            <a:r>
              <a:rPr lang="en-US" dirty="0" smtClean="0"/>
              <a:t>Request (if known) </a:t>
            </a:r>
            <a:r>
              <a:rPr lang="en-US" dirty="0"/>
              <a:t>or Save </a:t>
            </a:r>
            <a:r>
              <a:rPr lang="en-US" dirty="0" smtClean="0"/>
              <a:t>the Variance</a:t>
            </a:r>
          </a:p>
          <a:p>
            <a:r>
              <a:rPr lang="en-US" dirty="0" smtClean="0"/>
              <a:t>If the reviewer is finished, using the side bar on the right, select Variance.  This takes you to the top of the page for Saving the variance.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399" y="3733800"/>
            <a:ext cx="23717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018900" y="3810000"/>
            <a:ext cx="804861" cy="30480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64198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200" y="3276600"/>
            <a:ext cx="7696200" cy="3046988"/>
          </a:xfrm>
          <a:prstGeom prst="rect">
            <a:avLst/>
          </a:prstGeom>
          <a:effectLst>
            <a:glow rad="127000">
              <a:srgbClr val="002060"/>
            </a:glow>
          </a:effec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CCFF"/>
                </a:solidFill>
                <a:effectLst>
                  <a:glow rad="127000">
                    <a:srgbClr val="002060"/>
                  </a:glow>
                </a:effectLst>
              </a:rPr>
              <a:t>Save</a:t>
            </a:r>
            <a:r>
              <a:rPr lang="en-US" sz="2400" b="1" dirty="0" smtClean="0">
                <a:solidFill>
                  <a:srgbClr val="00CCFF"/>
                </a:solidFill>
                <a:effectLst>
                  <a:glow rad="127000">
                    <a:srgbClr val="002060"/>
                  </a:glow>
                  <a:outerShdw blurRad="50800" dist="50800" dir="5400000" algn="ctr" rotWithShape="0">
                    <a:srgbClr val="00206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00CCFF"/>
                </a:solidFill>
                <a:effectLst>
                  <a:glow rad="127000">
                    <a:srgbClr val="002060"/>
                  </a:glow>
                </a:effectLst>
              </a:rPr>
              <a:t>&amp; Close Variance </a:t>
            </a:r>
            <a:r>
              <a:rPr lang="en-US" sz="2400" b="1" i="1" dirty="0" smtClean="0"/>
              <a:t>will save added information and complete the review </a:t>
            </a:r>
            <a:r>
              <a:rPr lang="en-US" sz="2400" dirty="0" smtClean="0"/>
              <a:t>process and the VOICE will be removed from the managers "open" reviews.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CCFF"/>
                </a:solidFill>
                <a:effectLst>
                  <a:glow rad="127000">
                    <a:srgbClr val="002060"/>
                  </a:glow>
                </a:effectLst>
              </a:rPr>
              <a:t>Save  Variance without Closing </a:t>
            </a:r>
            <a:r>
              <a:rPr lang="en-US" sz="2400" b="1" i="1" dirty="0" smtClean="0"/>
              <a:t>will save information </a:t>
            </a:r>
            <a:r>
              <a:rPr lang="en-US" sz="2400" dirty="0" smtClean="0"/>
              <a:t>that was added, but the VOICE will remain in the managers "open" reviews.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CCFF"/>
                </a:solidFill>
                <a:effectLst>
                  <a:glow rad="127000">
                    <a:srgbClr val="002060"/>
                  </a:glow>
                </a:effectLst>
              </a:rPr>
              <a:t>Check in Variance </a:t>
            </a:r>
            <a:r>
              <a:rPr lang="en-US" sz="2400" dirty="0" smtClean="0"/>
              <a:t>will </a:t>
            </a:r>
            <a:r>
              <a:rPr lang="en-US" sz="2400" b="1" i="1" dirty="0" smtClean="0"/>
              <a:t>not save </a:t>
            </a:r>
            <a:r>
              <a:rPr lang="en-US" sz="2400" dirty="0" smtClean="0"/>
              <a:t>anything entered, and the VOICE will remain in the managers "open" reviews.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629400" cy="1600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Quality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5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Manager / Specialist will review all variances.</a:t>
            </a:r>
          </a:p>
          <a:p>
            <a:r>
              <a:rPr lang="en-US" dirty="0" smtClean="0"/>
              <a:t>When the description of error/event is not clear, additional information may be needed for clarification.</a:t>
            </a:r>
          </a:p>
          <a:p>
            <a:r>
              <a:rPr lang="en-US" dirty="0" smtClean="0"/>
              <a:t>When it does not appear the root cause has been determined, additional questions may be asked and the variance reassigned to the reviewer a second time.</a:t>
            </a:r>
          </a:p>
          <a:p>
            <a:r>
              <a:rPr lang="en-US" dirty="0" smtClean="0"/>
              <a:t>Once the variance is complete, Quality will close it.</a:t>
            </a:r>
          </a:p>
          <a:p>
            <a:r>
              <a:rPr lang="en-US" dirty="0" smtClean="0"/>
              <a:t>Quality can see in a glance who has not performed their reviews.  Reviewers will be notified of pending variances to investigate/review.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Quality will select the phase of the laboratory operations where the event occurred.</a:t>
            </a:r>
          </a:p>
          <a:p>
            <a:r>
              <a:rPr lang="en-US" dirty="0" smtClean="0"/>
              <a:t>Quality will select the risk level, when feasible.  </a:t>
            </a:r>
          </a:p>
          <a:p>
            <a:r>
              <a:rPr lang="en-US" dirty="0" smtClean="0"/>
              <a:t>Quality may request a manager to select the risk level, when it is not clear in the report.</a:t>
            </a:r>
          </a:p>
          <a:p>
            <a:r>
              <a:rPr lang="en-US" dirty="0" smtClean="0"/>
              <a:t>When, after investigation, the manager states this is not a variance, Quality will mark the variance Not a Variance and it will not be counted.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SOPs/Forms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VOICE Reporting Process</a:t>
            </a:r>
          </a:p>
          <a:p>
            <a:pPr lvl="1"/>
            <a:r>
              <a:rPr lang="en-US" dirty="0" smtClean="0"/>
              <a:t>VOICE Downtime Form</a:t>
            </a:r>
          </a:p>
          <a:p>
            <a:r>
              <a:rPr lang="en-US" dirty="0" smtClean="0"/>
              <a:t>Variance Management Program</a:t>
            </a:r>
          </a:p>
          <a:p>
            <a:r>
              <a:rPr lang="en-US" dirty="0" smtClean="0"/>
              <a:t>Process Improvement </a:t>
            </a:r>
          </a:p>
          <a:p>
            <a:pPr lvl="1"/>
            <a:r>
              <a:rPr lang="en-US" dirty="0" smtClean="0"/>
              <a:t>Process Improvement Process Form</a:t>
            </a:r>
          </a:p>
          <a:p>
            <a:r>
              <a:rPr lang="en-US" dirty="0" smtClean="0"/>
              <a:t>Quality Assessments Reporting</a:t>
            </a:r>
          </a:p>
          <a:p>
            <a:r>
              <a:rPr lang="en-US" dirty="0" smtClean="0"/>
              <a:t>External Assessments Site Visits</a:t>
            </a:r>
          </a:p>
          <a:p>
            <a:r>
              <a:rPr lang="en-US" dirty="0" smtClean="0"/>
              <a:t>Quality Indicators</a:t>
            </a:r>
          </a:p>
          <a:p>
            <a:r>
              <a:rPr lang="en-US" dirty="0" smtClean="0"/>
              <a:t>Proficiency Testing (External)</a:t>
            </a:r>
          </a:p>
          <a:p>
            <a:r>
              <a:rPr lang="en-US" dirty="0" smtClean="0"/>
              <a:t>Evaluation of Effectiveness</a:t>
            </a:r>
          </a:p>
          <a:p>
            <a:pPr lvl="1"/>
            <a:r>
              <a:rPr lang="en-US" dirty="0" smtClean="0"/>
              <a:t>Evaluation of Effectiveness Template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8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6294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Reviewers will enter corrective action in the system to document and track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30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Corrective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3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Corrective Action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make an entry, open the associated Variance</a:t>
            </a:r>
          </a:p>
          <a:p>
            <a:r>
              <a:rPr lang="en-US" dirty="0" smtClean="0"/>
              <a:t>Go to the Corrective Action section and enter information</a:t>
            </a:r>
          </a:p>
          <a:p>
            <a:endParaRPr lang="en-US" dirty="0"/>
          </a:p>
        </p:txBody>
      </p:sp>
      <p:pic>
        <p:nvPicPr>
          <p:cNvPr id="5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"/>
            <a:ext cx="1041400" cy="10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772400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Corrective </a:t>
            </a:r>
            <a:r>
              <a:rPr lang="en-US" dirty="0" smtClean="0"/>
              <a:t>Action</a:t>
            </a:r>
            <a:endParaRPr lang="en-US" dirty="0"/>
          </a:p>
        </p:txBody>
      </p:sp>
      <p:pic>
        <p:nvPicPr>
          <p:cNvPr id="21506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22400" cy="15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Managers are responsible for </a:t>
            </a:r>
            <a:r>
              <a:rPr lang="en-US" dirty="0" smtClean="0"/>
              <a:t>all Corrective </a:t>
            </a:r>
            <a:r>
              <a:rPr lang="en-US" dirty="0"/>
              <a:t>action items – even </a:t>
            </a:r>
            <a:r>
              <a:rPr lang="en-US" dirty="0" smtClean="0"/>
              <a:t>though it </a:t>
            </a:r>
            <a:r>
              <a:rPr lang="en-US" dirty="0"/>
              <a:t>may be assigned to another </a:t>
            </a:r>
            <a:r>
              <a:rPr lang="en-US" dirty="0" smtClean="0"/>
              <a:t>individual for </a:t>
            </a:r>
            <a:r>
              <a:rPr lang="en-US" dirty="0"/>
              <a:t>completion.</a:t>
            </a:r>
          </a:p>
          <a:p>
            <a:r>
              <a:rPr lang="en-US" dirty="0"/>
              <a:t>Select a target completion </a:t>
            </a:r>
            <a:r>
              <a:rPr lang="en-US" dirty="0" smtClean="0"/>
              <a:t>date.</a:t>
            </a:r>
            <a:endParaRPr lang="en-US" dirty="0"/>
          </a:p>
          <a:p>
            <a:r>
              <a:rPr lang="en-US" dirty="0"/>
              <a:t>Enter as much detail as </a:t>
            </a:r>
            <a:r>
              <a:rPr lang="en-US" dirty="0" smtClean="0"/>
              <a:t>possible.</a:t>
            </a:r>
            <a:endParaRPr lang="en-US" dirty="0"/>
          </a:p>
          <a:p>
            <a:r>
              <a:rPr lang="en-US" dirty="0"/>
              <a:t>Save Corrective Action without Completing – allows the CA to remain open until it is finished.</a:t>
            </a:r>
          </a:p>
          <a:p>
            <a:r>
              <a:rPr lang="en-US" dirty="0" smtClean="0"/>
              <a:t>Save and Complete Corrective Action – will forward to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Quality as closed and completed.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410200"/>
            <a:ext cx="5086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Corrective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Variances can have multiple Corrective Actions items.</a:t>
            </a:r>
          </a:p>
          <a:p>
            <a:r>
              <a:rPr lang="en-US" dirty="0" smtClean="0"/>
              <a:t>Variances may not need Corrective Action items.</a:t>
            </a:r>
          </a:p>
          <a:p>
            <a:pPr lvl="1"/>
            <a:r>
              <a:rPr lang="en-US" dirty="0" smtClean="0"/>
              <a:t>Depends on the severity of the Variance and the potential consequences of the error/event.</a:t>
            </a:r>
          </a:p>
          <a:p>
            <a:endParaRPr lang="en-US" dirty="0"/>
          </a:p>
        </p:txBody>
      </p:sp>
      <p:pic>
        <p:nvPicPr>
          <p:cNvPr id="26626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962400"/>
            <a:ext cx="1231900" cy="157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7200" dirty="0" smtClean="0"/>
              <a:t>Test Time!</a:t>
            </a:r>
            <a:endParaRPr lang="en-US" sz="7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9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 Minor Change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8 guiding documents revised</a:t>
            </a:r>
          </a:p>
          <a:p>
            <a:r>
              <a:rPr lang="en-US" dirty="0" smtClean="0"/>
              <a:t>2 forms revised</a:t>
            </a:r>
          </a:p>
          <a:p>
            <a:pPr lvl="1"/>
            <a:r>
              <a:rPr lang="en-US" dirty="0" smtClean="0"/>
              <a:t>Voice Downtime Form</a:t>
            </a:r>
          </a:p>
          <a:p>
            <a:pPr lvl="1"/>
            <a:r>
              <a:rPr lang="en-US" dirty="0" smtClean="0"/>
              <a:t>Process Improvement Project Form </a:t>
            </a:r>
          </a:p>
          <a:p>
            <a:r>
              <a:rPr lang="en-US" dirty="0" smtClean="0"/>
              <a:t>3 forms archived and now documented in VOICE system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Action Plan Development Guide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Quality Indicator Data Report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Proficiency Testing Investigation Form</a:t>
            </a:r>
          </a:p>
          <a:p>
            <a:r>
              <a:rPr lang="en-US" dirty="0" smtClean="0"/>
              <a:t>1 new process</a:t>
            </a:r>
          </a:p>
          <a:p>
            <a:pPr lvl="1"/>
            <a:r>
              <a:rPr lang="en-US" dirty="0" smtClean="0"/>
              <a:t>Evaluation of Effectiveness </a:t>
            </a:r>
          </a:p>
          <a:p>
            <a:r>
              <a:rPr lang="en-US" dirty="0" smtClean="0"/>
              <a:t>1 new form</a:t>
            </a:r>
          </a:p>
          <a:p>
            <a:pPr lvl="1"/>
            <a:r>
              <a:rPr lang="en-US" dirty="0" smtClean="0"/>
              <a:t>Evaluation of Effectiveness Template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04800"/>
            <a:ext cx="2133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enter into the VOICE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Anything that </a:t>
            </a:r>
            <a:r>
              <a:rPr lang="en-US" dirty="0" smtClean="0"/>
              <a:t>varies from standard operating procedure.</a:t>
            </a:r>
          </a:p>
          <a:p>
            <a:r>
              <a:rPr lang="en-US" dirty="0" smtClean="0"/>
              <a:t>Anything that interferes </a:t>
            </a:r>
            <a:r>
              <a:rPr lang="en-US" dirty="0"/>
              <a:t>with job </a:t>
            </a:r>
            <a:r>
              <a:rPr lang="en-US" dirty="0" smtClean="0"/>
              <a:t>performance.</a:t>
            </a:r>
            <a:endParaRPr lang="en-US" dirty="0"/>
          </a:p>
          <a:p>
            <a:r>
              <a:rPr lang="en-US" dirty="0" smtClean="0"/>
              <a:t>When other </a:t>
            </a:r>
            <a:r>
              <a:rPr lang="en-US" dirty="0"/>
              <a:t>services did not follow established policy </a:t>
            </a:r>
            <a:r>
              <a:rPr lang="en-US" dirty="0" smtClean="0"/>
              <a:t>and affected the </a:t>
            </a:r>
            <a:r>
              <a:rPr lang="en-US" dirty="0"/>
              <a:t>laboratory's ability to meet its customer's </a:t>
            </a:r>
            <a:r>
              <a:rPr lang="en-US" dirty="0" smtClean="0"/>
              <a:t>expectations.</a:t>
            </a:r>
            <a:endParaRPr lang="en-US" dirty="0"/>
          </a:p>
          <a:p>
            <a:r>
              <a:rPr lang="en-US" dirty="0"/>
              <a:t>All occasions of verbal and written customer </a:t>
            </a:r>
            <a:r>
              <a:rPr lang="en-US" dirty="0" smtClean="0"/>
              <a:t>complaints.</a:t>
            </a:r>
            <a:endParaRPr lang="en-US" dirty="0"/>
          </a:p>
          <a:p>
            <a:r>
              <a:rPr lang="en-US" dirty="0"/>
              <a:t>Intra-laboratory and inter-laboratory communication </a:t>
            </a:r>
            <a:r>
              <a:rPr lang="en-US" dirty="0" smtClean="0"/>
              <a:t>failures.</a:t>
            </a:r>
            <a:endParaRPr lang="en-US" dirty="0"/>
          </a:p>
          <a:p>
            <a:r>
              <a:rPr lang="en-US" dirty="0"/>
              <a:t>Problems with technical </a:t>
            </a:r>
            <a:r>
              <a:rPr lang="en-US" dirty="0" smtClean="0"/>
              <a:t>operations.</a:t>
            </a:r>
            <a:endParaRPr lang="en-US" dirty="0"/>
          </a:p>
          <a:p>
            <a:r>
              <a:rPr lang="en-US" dirty="0" smtClean="0"/>
              <a:t>Supplier </a:t>
            </a:r>
            <a:r>
              <a:rPr lang="en-US" dirty="0"/>
              <a:t>and Delivery related </a:t>
            </a:r>
            <a:r>
              <a:rPr lang="en-US" dirty="0" smtClean="0"/>
              <a:t>issues.</a:t>
            </a:r>
          </a:p>
          <a:p>
            <a:endParaRPr lang="en-US" dirty="0"/>
          </a:p>
        </p:txBody>
      </p:sp>
      <p:pic>
        <p:nvPicPr>
          <p:cNvPr id="25602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724400"/>
            <a:ext cx="1090613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Items to Enter into the VOICE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Equipment Issues or Missed PMs</a:t>
            </a:r>
          </a:p>
          <a:p>
            <a:r>
              <a:rPr lang="en-US" dirty="0"/>
              <a:t>Proficiency Testing Investigations</a:t>
            </a:r>
          </a:p>
          <a:p>
            <a:r>
              <a:rPr lang="en-US" dirty="0"/>
              <a:t>Quality Indicator Outlier Data</a:t>
            </a:r>
          </a:p>
          <a:p>
            <a:r>
              <a:rPr lang="en-US" dirty="0"/>
              <a:t>Internal and External Audit findings</a:t>
            </a:r>
          </a:p>
          <a:p>
            <a:r>
              <a:rPr lang="en-US" dirty="0"/>
              <a:t>Internal Assessment findings</a:t>
            </a:r>
          </a:p>
        </p:txBody>
      </p:sp>
      <p:pic>
        <p:nvPicPr>
          <p:cNvPr id="24578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95400"/>
            <a:ext cx="1293813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1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Notifications and Recalls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</a:t>
            </a:r>
            <a:r>
              <a:rPr lang="en-US" dirty="0"/>
              <a:t>all notifications, the Laboratory must review the notification and perform an impact assessment of the notification.</a:t>
            </a:r>
          </a:p>
          <a:p>
            <a:r>
              <a:rPr lang="en-US" dirty="0"/>
              <a:t>Documentation of the notification and its impact will be documented in the VOICE reporting system. </a:t>
            </a:r>
          </a:p>
          <a:p>
            <a:r>
              <a:rPr lang="en-US" dirty="0"/>
              <a:t>Notifications from vendors may take the form of product recalls, market withdrawals, or software patches and upgrades.</a:t>
            </a:r>
          </a:p>
          <a:p>
            <a:r>
              <a:rPr lang="en-US" dirty="0"/>
              <a:t>Notifications that have a negative impact on patient safety or care will also be reported in the EERS system for review by Risk Management.</a:t>
            </a:r>
          </a:p>
          <a:p>
            <a:endParaRPr lang="en-US" dirty="0"/>
          </a:p>
        </p:txBody>
      </p:sp>
      <p:pic>
        <p:nvPicPr>
          <p:cNvPr id="23554" name="Picture 2" descr="C:\Users\jmcgowa1\AppData\Local\Microsoft\Windows\Temporary Internet Files\Content.IE5\FCR4WTNQ\goldenkey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257800"/>
            <a:ext cx="1319213" cy="152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2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9248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All clinical pathology personnel can enter and submit a VOICE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Submitting a Variance or VOICE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7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A Variance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Link located on SharePoint Site and </a:t>
            </a:r>
            <a:r>
              <a:rPr lang="en-US" dirty="0" err="1" smtClean="0"/>
              <a:t>Clinpathlink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VOICE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Select Submit New Variance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48000"/>
            <a:ext cx="3749675" cy="1354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999" y="4648200"/>
            <a:ext cx="3770313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42672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4D69-261A-4CB8-A179-29A0613967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801</TotalTime>
  <Words>1352</Words>
  <Application>Microsoft Office PowerPoint</Application>
  <PresentationFormat>On-screen Show (4:3)</PresentationFormat>
  <Paragraphs>265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Equity</vt:lpstr>
      <vt:lpstr>Variance – VOICE – System Changes</vt:lpstr>
      <vt:lpstr>Tips for this Training Session</vt:lpstr>
      <vt:lpstr>Associated SOPs/Forms </vt:lpstr>
      <vt:lpstr>Not a Minor Change </vt:lpstr>
      <vt:lpstr>What to enter into the VOICE System</vt:lpstr>
      <vt:lpstr>New Items to Enter into the VOICE system</vt:lpstr>
      <vt:lpstr>Product Notifications and Recalls</vt:lpstr>
      <vt:lpstr>Submitting a Variance or VOICE</vt:lpstr>
      <vt:lpstr>Submitting A Variance</vt:lpstr>
      <vt:lpstr>Submitting A Variance</vt:lpstr>
      <vt:lpstr>Submitting A Variance</vt:lpstr>
      <vt:lpstr>Submitting A Variance</vt:lpstr>
      <vt:lpstr>Submitting A Variance</vt:lpstr>
      <vt:lpstr>Submitting A Variance</vt:lpstr>
      <vt:lpstr>Submitting A Variance</vt:lpstr>
      <vt:lpstr>Variance Review</vt:lpstr>
      <vt:lpstr>Variance Reviews </vt:lpstr>
      <vt:lpstr>Variance Reviews </vt:lpstr>
      <vt:lpstr>Variance Reviews </vt:lpstr>
      <vt:lpstr>Variance Reviews </vt:lpstr>
      <vt:lpstr>Variance Reviews </vt:lpstr>
      <vt:lpstr>Variance Reviews </vt:lpstr>
      <vt:lpstr>Variance Reviews</vt:lpstr>
      <vt:lpstr>Variance Reviews </vt:lpstr>
      <vt:lpstr>Variance Reviews </vt:lpstr>
      <vt:lpstr>Variance Reviews </vt:lpstr>
      <vt:lpstr>Quality Review</vt:lpstr>
      <vt:lpstr>Variance Reviews </vt:lpstr>
      <vt:lpstr>Variance Reviews </vt:lpstr>
      <vt:lpstr>Corrective Action</vt:lpstr>
      <vt:lpstr>Corrective Action Requests</vt:lpstr>
      <vt:lpstr>Corrective Action</vt:lpstr>
      <vt:lpstr>Corrective Action</vt:lpstr>
      <vt:lpstr>Questions????</vt:lpstr>
    </vt:vector>
  </TitlesOfParts>
  <Company>SJCRH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Variance System Changes</dc:title>
  <dc:creator>SJCRH</dc:creator>
  <cp:lastModifiedBy>w7x64110607</cp:lastModifiedBy>
  <cp:revision>55</cp:revision>
  <dcterms:created xsi:type="dcterms:W3CDTF">2015-07-10T14:37:59Z</dcterms:created>
  <dcterms:modified xsi:type="dcterms:W3CDTF">2015-08-26T21:53:02Z</dcterms:modified>
</cp:coreProperties>
</file>