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4" r:id="rId4"/>
    <p:sldId id="265" r:id="rId5"/>
    <p:sldId id="266" r:id="rId6"/>
    <p:sldId id="267" r:id="rId7"/>
    <p:sldId id="268" r:id="rId8"/>
    <p:sldId id="278" r:id="rId9"/>
    <p:sldId id="276" r:id="rId10"/>
    <p:sldId id="277" r:id="rId11"/>
    <p:sldId id="269" r:id="rId12"/>
    <p:sldId id="270" r:id="rId13"/>
    <p:sldId id="282" r:id="rId14"/>
    <p:sldId id="258" r:id="rId15"/>
    <p:sldId id="272" r:id="rId16"/>
    <p:sldId id="280" r:id="rId17"/>
    <p:sldId id="273" r:id="rId18"/>
    <p:sldId id="274" r:id="rId19"/>
    <p:sldId id="28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65E195-C89C-4871-8AE9-903FDB8B6D9D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ISO 15189 Corrective 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Document Review and Training</a:t>
            </a:r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Change </a:t>
            </a:r>
            <a:r>
              <a:rPr lang="en-US" dirty="0" err="1"/>
              <a:t>Mgmt</a:t>
            </a:r>
            <a:r>
              <a:rPr lang="en-US" dirty="0"/>
              <a:t> Site (SharePoint)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950" y="1598121"/>
            <a:ext cx="8254699" cy="1847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5" y="3305175"/>
            <a:ext cx="75819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8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6:</a:t>
            </a:r>
          </a:p>
          <a:p>
            <a:r>
              <a:rPr lang="en-US" b="1" dirty="0"/>
              <a:t>Assess Effectiveness</a:t>
            </a:r>
          </a:p>
          <a:p>
            <a:pPr lvl="1"/>
            <a:r>
              <a:rPr lang="en-US" dirty="0"/>
              <a:t>Choose an Assessment Approach</a:t>
            </a:r>
          </a:p>
          <a:p>
            <a:pPr lvl="2"/>
            <a:r>
              <a:rPr lang="en-US" dirty="0"/>
              <a:t>Monitor established metric (e.g. Quality Indicator)</a:t>
            </a:r>
          </a:p>
          <a:p>
            <a:pPr lvl="2"/>
            <a:r>
              <a:rPr lang="en-US" dirty="0"/>
              <a:t>Perform a focused internal assessment or audit</a:t>
            </a:r>
          </a:p>
          <a:p>
            <a:pPr lvl="2"/>
            <a:r>
              <a:rPr lang="en-US" dirty="0"/>
              <a:t>Set up a simulation/experiment (e.g. mock events)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Make changes if needed after evaluation.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89" y="571499"/>
            <a:ext cx="5741516" cy="1932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281" y="3737700"/>
            <a:ext cx="2961542" cy="285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74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Standards cited for nonconformance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4.3 Document Control</a:t>
            </a:r>
          </a:p>
          <a:p>
            <a:pPr marL="0" indent="0">
              <a:buNone/>
            </a:pPr>
            <a:r>
              <a:rPr lang="en-US" sz="1800" dirty="0"/>
              <a:t>The laboratory shall control documents required by the quality management system and shall ensure that unintended use of any obsolete document is prevented.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4.3.d Only current, authorized editions of applicable documents are available at points of use. </a:t>
            </a:r>
          </a:p>
          <a:p>
            <a:pPr marL="0" indent="0">
              <a:buNone/>
            </a:pPr>
            <a:r>
              <a:rPr lang="en-US" sz="1600" dirty="0"/>
              <a:t>4.3.i 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Obsolete controlled documents are dated and marked as obsolete. </a:t>
            </a:r>
          </a:p>
          <a:p>
            <a:pPr marL="0" indent="0">
              <a:buNone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4.3.h At least one copy of an obsolete controlled document is retained for a specified time period or in accordance with applicable specified requirements.</a:t>
            </a:r>
          </a:p>
          <a:p>
            <a:pPr marL="0" indent="0">
              <a:buNone/>
            </a:pP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5.5.3 Any condensed document format must correspond to the documented procedure</a:t>
            </a:r>
          </a:p>
          <a:p>
            <a:pPr marL="0" indent="0">
              <a:buNone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0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Response:  Performed 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Assembled a Team</a:t>
            </a:r>
          </a:p>
          <a:p>
            <a:r>
              <a:rPr lang="en-US" dirty="0"/>
              <a:t>Defined the Problem</a:t>
            </a:r>
          </a:p>
          <a:p>
            <a:r>
              <a:rPr lang="en-US" dirty="0"/>
              <a:t>Mapped the Current Process</a:t>
            </a:r>
          </a:p>
          <a:p>
            <a:r>
              <a:rPr lang="en-US" dirty="0"/>
              <a:t>Determined the Root Cause</a:t>
            </a:r>
          </a:p>
          <a:p>
            <a:r>
              <a:rPr lang="en-US" dirty="0"/>
              <a:t>Developed Corrective Actions</a:t>
            </a:r>
          </a:p>
          <a:p>
            <a:r>
              <a:rPr lang="en-US" dirty="0"/>
              <a:t>Implemented Actions</a:t>
            </a:r>
          </a:p>
          <a:p>
            <a:r>
              <a:rPr lang="en-US" dirty="0"/>
              <a:t>Will Assess Effectiveness</a:t>
            </a:r>
          </a:p>
        </p:txBody>
      </p:sp>
    </p:spTree>
    <p:extLst>
      <p:ext uri="{BB962C8B-B14F-4D97-AF65-F5344CB8AC3E}">
        <p14:creationId xmlns:p14="http://schemas.microsoft.com/office/powerpoint/2010/main" val="79257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Assembled a Team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Team Members: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28370"/>
              </p:ext>
            </p:extLst>
          </p:nvPr>
        </p:nvGraphicFramePr>
        <p:xfrm>
          <a:off x="1359244" y="2782098"/>
          <a:ext cx="8247354" cy="339486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123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Person/Role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Contribution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Julie McGowan, Quality Program Manager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Experience with root cause analysis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Eddie Hutchison, Quality &amp; Compliance Coordinator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Experience with root cause analysis and risk assessment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Gretchen McCaskey, Quality &amp; Compliance Specialist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Experience with root cause analysis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Cindy Stewart, Quality &amp; Compliance Specialist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Experience with root cause analysis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Raven Holcomb, Manager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Stakeholder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Nikki Koehler, AP Specialist 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Bench staff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Christy Embrey, Manager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Stakeholder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Sabina Sniezek, HLA Technologist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Bench Staff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Susan Starnes, Med Tech III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Bench Staff – Derivative Document Oversight Core Lab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Victoria Henderson, Supervisor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Stakeholder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Crystal Melloh, Manager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Stakeholder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Geneva Martin, Compliance Manager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Experience with root cause analysis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Richard Warren, Administrative Director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Authority for Authorizing Changes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Randall Hayden, MD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Approver of Changes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Brent Orr, MD, PhD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Approver of Changes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Defined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892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Incorrect or incomplete information is available to bench techs leading to the risk for performing incorrect actions/procedures in the laboratory.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0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Mapped Current Process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524" y="2345986"/>
            <a:ext cx="11456951" cy="16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Determined the Root Cause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b="1" dirty="0"/>
              <a:t>Summary</a:t>
            </a:r>
            <a:r>
              <a:rPr lang="en-US" dirty="0"/>
              <a:t>:  The Document Management policy and the Vendor Selection, Equipment Acquisition, and Inventory Management policy are incomplete, unclear and ambiguous regarding management of derivative documents. </a:t>
            </a:r>
          </a:p>
          <a:p>
            <a:pPr marL="0" lv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Document Management Policy outlines the process to control documents outside of Lucidoc, including derivative documents; however, there is no process for tracking these documents and their locations so that when the source document is updated, the posted documents are also updated.</a:t>
            </a:r>
            <a:endParaRPr lang="en-US" sz="40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Lack of clear instructions to section managers outlining the requirements for the annual review of derivative documents.  </a:t>
            </a:r>
            <a:endParaRPr lang="en-US" sz="36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Lack of a clear requirement to have a Master List of Derivative Documents or indicator to remind managers to update the posted version when a revision occurs. </a:t>
            </a:r>
          </a:p>
          <a:p>
            <a:pPr marL="457200" lvl="1" indent="0">
              <a:buNone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Document Management Policy does not instruct authors to give source documentation to collaborators to ensure required changes have been made to the revised document.  </a:t>
            </a:r>
          </a:p>
          <a:p>
            <a:pPr marL="0" indent="0">
              <a:buNone/>
            </a:pPr>
            <a:endParaRPr lang="en-US" sz="4000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Vendor Selection, Equipment Acquisition, and Inventory Management Policy does not address the management of Technical Bulletins. 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5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Developed Corrective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1900" b="1" u="sng" dirty="0"/>
              <a:t>Document Management Policy </a:t>
            </a:r>
            <a:r>
              <a:rPr lang="en-US" sz="1900" dirty="0"/>
              <a:t>was revised to address the missing requirements and clarify the process for handling derivative documents to include a Derivative Document and Form Location List, and to ensure that associated derivative documents are updated when the source document changes. </a:t>
            </a:r>
          </a:p>
          <a:p>
            <a:pPr marL="0" lvl="0" indent="0">
              <a:buNone/>
            </a:pPr>
            <a:endParaRPr lang="en-US" sz="1900" dirty="0"/>
          </a:p>
          <a:p>
            <a:pPr marL="457200" lvl="0" indent="-457200">
              <a:buFont typeface="+mj-lt"/>
              <a:buAutoNum type="arabicPeriod" startAt="2"/>
            </a:pPr>
            <a:r>
              <a:rPr lang="en-US" sz="1900" b="1" u="sng" dirty="0"/>
              <a:t>Creating and Managing Documents in Lucidoc </a:t>
            </a:r>
            <a:r>
              <a:rPr lang="en-US" sz="1900" dirty="0"/>
              <a:t>was revised to address the Reviewer’s Impact Assessment and that the document owner must provide the source or reference document for the change – so that the reviewer can provide accurate feedback to the author. </a:t>
            </a:r>
          </a:p>
          <a:p>
            <a:pPr marL="0" lvl="0" indent="0">
              <a:buNone/>
            </a:pPr>
            <a:endParaRPr lang="en-US" sz="1900" dirty="0"/>
          </a:p>
          <a:p>
            <a:pPr marL="342900" lvl="0" indent="-342900">
              <a:buFont typeface="+mj-lt"/>
              <a:buAutoNum type="arabicPeriod" startAt="3"/>
            </a:pPr>
            <a:r>
              <a:rPr lang="en-US" sz="1800" dirty="0"/>
              <a:t>A new policy </a:t>
            </a:r>
            <a:r>
              <a:rPr lang="en-US" sz="1800" b="1" u="sng" dirty="0"/>
              <a:t>Handling Communication from Vendors and Suppliers </a:t>
            </a:r>
            <a:r>
              <a:rPr lang="en-US" sz="1800" dirty="0"/>
              <a:t>was developed to include all communication types received from vendors and suppliers and how to evaluate the impact on laboratory operations</a:t>
            </a:r>
            <a:r>
              <a:rPr lang="en-US" sz="1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4888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Implement Corrective Actions &amp; Evaluate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Procedures were revised</a:t>
            </a:r>
          </a:p>
          <a:p>
            <a:r>
              <a:rPr lang="en-US" dirty="0"/>
              <a:t>Training required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8" y="3329116"/>
            <a:ext cx="9798072" cy="23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7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 Cause Analysis (RCA) process</a:t>
            </a:r>
          </a:p>
          <a:p>
            <a:r>
              <a:rPr lang="en-US" dirty="0"/>
              <a:t>ISO 4.3 Document Control Standard</a:t>
            </a:r>
          </a:p>
          <a:p>
            <a:r>
              <a:rPr lang="en-US" dirty="0"/>
              <a:t>Non-conformance 4.3/5.5.3 Document Control</a:t>
            </a:r>
          </a:p>
          <a:p>
            <a:r>
              <a:rPr lang="en-US" dirty="0"/>
              <a:t>Corrective Action Plan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Test understanding of document revisions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53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Updated the following documents</a:t>
            </a:r>
          </a:p>
          <a:p>
            <a:pPr lvl="1"/>
            <a:r>
              <a:rPr lang="en-US" sz="1800" dirty="0"/>
              <a:t>Document Management</a:t>
            </a:r>
          </a:p>
          <a:p>
            <a:pPr lvl="1"/>
            <a:r>
              <a:rPr lang="en-US" sz="1800" dirty="0"/>
              <a:t>Creating and Managing Documents in Lucidoc</a:t>
            </a:r>
          </a:p>
          <a:p>
            <a:pPr lvl="1"/>
            <a:r>
              <a:rPr lang="en-US" sz="1800" dirty="0"/>
              <a:t>Derivative Documents/Forms Location List</a:t>
            </a:r>
          </a:p>
          <a:p>
            <a:pPr lvl="1"/>
            <a:r>
              <a:rPr lang="en-US" sz="1800" dirty="0"/>
              <a:t>Handling Communication from Vendors and Suppliers</a:t>
            </a:r>
          </a:p>
          <a:p>
            <a:pPr lvl="1"/>
            <a:r>
              <a:rPr lang="en-US" sz="1800" dirty="0"/>
              <a:t>Vendor Selection, Equipment Acquisition and Inventory Management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Open each document in Lucidoc and click on info</a:t>
            </a:r>
          </a:p>
          <a:p>
            <a:r>
              <a:rPr lang="en-US" sz="1800" dirty="0"/>
              <a:t>See changes in red/green.  Red is deletions/Green is additions</a:t>
            </a:r>
          </a:p>
          <a:p>
            <a:r>
              <a:rPr lang="en-US" sz="1800" dirty="0"/>
              <a:t>Use above documents and the PowerPoint as a reference for the test</a:t>
            </a:r>
          </a:p>
          <a:p>
            <a:r>
              <a:rPr lang="en-US" sz="1800" dirty="0"/>
              <a:t>Must make at least 80% to pass</a:t>
            </a:r>
          </a:p>
          <a:p>
            <a:r>
              <a:rPr lang="en-US" sz="1800" dirty="0"/>
              <a:t>Test Time</a:t>
            </a:r>
          </a:p>
        </p:txBody>
      </p:sp>
    </p:spTree>
    <p:extLst>
      <p:ext uri="{BB962C8B-B14F-4D97-AF65-F5344CB8AC3E}">
        <p14:creationId xmlns:p14="http://schemas.microsoft.com/office/powerpoint/2010/main" val="254214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1:</a:t>
            </a:r>
          </a:p>
          <a:p>
            <a:r>
              <a:rPr lang="en-US" b="1" dirty="0"/>
              <a:t>Define the Problem</a:t>
            </a:r>
          </a:p>
          <a:p>
            <a:pPr lvl="1"/>
            <a:r>
              <a:rPr lang="en-US" dirty="0"/>
              <a:t>Assemble the team</a:t>
            </a:r>
          </a:p>
          <a:p>
            <a:pPr lvl="1"/>
            <a:r>
              <a:rPr lang="en-US" dirty="0"/>
              <a:t>Interview the individuals who have insight into the problem</a:t>
            </a:r>
          </a:p>
          <a:p>
            <a:pPr lvl="1"/>
            <a:r>
              <a:rPr lang="en-US" dirty="0"/>
              <a:t>Review the data</a:t>
            </a:r>
          </a:p>
          <a:p>
            <a:pPr lvl="1"/>
            <a:r>
              <a:rPr lang="en-US" dirty="0"/>
              <a:t>Develop the problem definition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46" y="4231447"/>
            <a:ext cx="2528192" cy="19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8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3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2:</a:t>
            </a:r>
          </a:p>
          <a:p>
            <a:r>
              <a:rPr lang="en-US" b="1" dirty="0"/>
              <a:t>Map Current Process</a:t>
            </a:r>
          </a:p>
          <a:p>
            <a:pPr lvl="1"/>
            <a:r>
              <a:rPr lang="en-US" dirty="0"/>
              <a:t>Interview individuals doing the work</a:t>
            </a:r>
          </a:p>
          <a:p>
            <a:pPr lvl="1"/>
            <a:r>
              <a:rPr lang="en-US" dirty="0"/>
              <a:t>Review lab documents</a:t>
            </a:r>
          </a:p>
          <a:p>
            <a:pPr lvl="1"/>
            <a:r>
              <a:rPr lang="en-US" dirty="0"/>
              <a:t>Create and/or expand flowcharts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4036411"/>
            <a:ext cx="7858125" cy="23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9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3:</a:t>
            </a:r>
          </a:p>
          <a:p>
            <a:r>
              <a:rPr lang="en-US" b="1" dirty="0"/>
              <a:t>Find Root Cause</a:t>
            </a:r>
          </a:p>
          <a:p>
            <a:pPr lvl="1"/>
            <a:r>
              <a:rPr lang="en-US" dirty="0"/>
              <a:t>Choose appropriate tool to use</a:t>
            </a:r>
          </a:p>
          <a:p>
            <a:pPr lvl="2"/>
            <a:r>
              <a:rPr lang="en-US" dirty="0"/>
              <a:t>Flowcharting</a:t>
            </a:r>
          </a:p>
          <a:p>
            <a:pPr lvl="2"/>
            <a:r>
              <a:rPr lang="en-US" dirty="0"/>
              <a:t>Five whys</a:t>
            </a:r>
          </a:p>
          <a:p>
            <a:pPr lvl="2"/>
            <a:r>
              <a:rPr lang="en-US" dirty="0"/>
              <a:t>Fault tree</a:t>
            </a:r>
          </a:p>
          <a:p>
            <a:pPr lvl="2"/>
            <a:r>
              <a:rPr lang="en-US" dirty="0"/>
              <a:t>Fish Bone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43" y="365125"/>
            <a:ext cx="2693773" cy="2311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788" y="2781257"/>
            <a:ext cx="3560935" cy="2440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07" y="413865"/>
            <a:ext cx="2473412" cy="2232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2" y="3824953"/>
            <a:ext cx="3715266" cy="27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1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4:</a:t>
            </a:r>
          </a:p>
          <a:p>
            <a:r>
              <a:rPr lang="en-US" b="1" dirty="0"/>
              <a:t>Develop Corrective Actions</a:t>
            </a:r>
          </a:p>
          <a:p>
            <a:pPr lvl="1"/>
            <a:r>
              <a:rPr lang="en-US" dirty="0"/>
              <a:t>Consider solution types:</a:t>
            </a:r>
          </a:p>
          <a:p>
            <a:pPr lvl="2"/>
            <a:r>
              <a:rPr lang="en-US" b="1" u="sng" dirty="0"/>
              <a:t>Weak</a:t>
            </a:r>
            <a:r>
              <a:rPr lang="en-US" dirty="0"/>
              <a:t> – Provide training, warnings, and/or additional checks </a:t>
            </a:r>
            <a:r>
              <a:rPr lang="en-US"/>
              <a:t>or reviews</a:t>
            </a:r>
            <a:endParaRPr lang="en-US" dirty="0"/>
          </a:p>
          <a:p>
            <a:pPr lvl="2"/>
            <a:r>
              <a:rPr lang="en-US" b="1" u="sng" dirty="0"/>
              <a:t>Intermediate</a:t>
            </a:r>
            <a:r>
              <a:rPr lang="en-US" dirty="0"/>
              <a:t> – Provide information at point of need (derivative documents)</a:t>
            </a:r>
          </a:p>
          <a:p>
            <a:pPr lvl="2"/>
            <a:r>
              <a:rPr lang="en-US" b="1" u="sng" dirty="0"/>
              <a:t>Strong</a:t>
            </a:r>
            <a:r>
              <a:rPr lang="en-US" dirty="0"/>
              <a:t> – Make physical changes to environment or redesign the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59" y="4703784"/>
            <a:ext cx="2561966" cy="2001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932" y="299802"/>
            <a:ext cx="4914900" cy="248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2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5:</a:t>
            </a:r>
          </a:p>
          <a:p>
            <a:r>
              <a:rPr lang="en-US" b="1" dirty="0"/>
              <a:t>Implement Corrective Action</a:t>
            </a:r>
          </a:p>
          <a:p>
            <a:pPr lvl="1"/>
            <a:r>
              <a:rPr lang="en-US" dirty="0"/>
              <a:t>Identify possible sources of resistance/roadblock</a:t>
            </a:r>
          </a:p>
          <a:p>
            <a:pPr lvl="1"/>
            <a:r>
              <a:rPr lang="en-US" dirty="0"/>
              <a:t>Develop a “Change Management” approach</a:t>
            </a:r>
          </a:p>
          <a:p>
            <a:pPr lvl="1"/>
            <a:r>
              <a:rPr lang="en-US" dirty="0"/>
              <a:t>Develop a plan and schedule for implementation</a:t>
            </a:r>
          </a:p>
          <a:p>
            <a:pPr lvl="1"/>
            <a:r>
              <a:rPr lang="en-US" dirty="0"/>
              <a:t>Implement the actions</a:t>
            </a:r>
          </a:p>
        </p:txBody>
      </p:sp>
    </p:spTree>
    <p:extLst>
      <p:ext uri="{BB962C8B-B14F-4D97-AF65-F5344CB8AC3E}">
        <p14:creationId xmlns:p14="http://schemas.microsoft.com/office/powerpoint/2010/main" val="336415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Change </a:t>
            </a:r>
            <a:r>
              <a:rPr lang="en-US" dirty="0" err="1"/>
              <a:t>Mgmt</a:t>
            </a:r>
            <a:r>
              <a:rPr lang="en-US" dirty="0"/>
              <a:t> Approach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925" y="1480838"/>
            <a:ext cx="7486650" cy="46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3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 Project Timeline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029" y="1822244"/>
            <a:ext cx="10051021" cy="46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70868"/>
      </p:ext>
    </p:extLst>
  </p:cSld>
  <p:clrMapOvr>
    <a:masterClrMapping/>
  </p:clrMapOvr>
</p:sld>
</file>

<file path=ppt/theme/theme1.xml><?xml version="1.0" encoding="utf-8"?>
<a:theme xmlns:a="http://schemas.openxmlformats.org/drawingml/2006/main" name="Melancholy abstract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ancholy abstract design slides.potx" id="{0C631111-0761-4095-80FF-907E1270642A}" vid="{4C722CC6-EA24-4B9B-A48E-3EC5DC6964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Melancholy abstract design slides</Template>
  <TotalTime>1048</TotalTime>
  <Words>887</Words>
  <Application>Microsoft Office PowerPoint</Application>
  <PresentationFormat>Widescreen</PresentationFormat>
  <Paragraphs>143</Paragraphs>
  <Slides>20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Times New Roman</vt:lpstr>
      <vt:lpstr>Melancholy abstract design template</vt:lpstr>
      <vt:lpstr>ISO 15189 Corrective Action</vt:lpstr>
      <vt:lpstr>Agenda</vt:lpstr>
      <vt:lpstr>RCA Process</vt:lpstr>
      <vt:lpstr>RCA Process</vt:lpstr>
      <vt:lpstr>RCA Process</vt:lpstr>
      <vt:lpstr>RCA Process</vt:lpstr>
      <vt:lpstr>RCA Process</vt:lpstr>
      <vt:lpstr>Example of Change Mgmt Approach</vt:lpstr>
      <vt:lpstr>Example 2:  Project Timeline</vt:lpstr>
      <vt:lpstr>Our Change Mgmt Site (SharePoint)</vt:lpstr>
      <vt:lpstr>RCA Process</vt:lpstr>
      <vt:lpstr>Standards cited for nonconformance</vt:lpstr>
      <vt:lpstr>Our Response:  Performed RCA</vt:lpstr>
      <vt:lpstr>Assembled a Team</vt:lpstr>
      <vt:lpstr>Defined the Problem</vt:lpstr>
      <vt:lpstr>Mapped Current Process</vt:lpstr>
      <vt:lpstr>Determined the Root Cause</vt:lpstr>
      <vt:lpstr>Developed Corrective Actions</vt:lpstr>
      <vt:lpstr>Implement Corrective Actions &amp; Evaluate Effectiveness</vt:lpstr>
      <vt:lpstr>Knowledge Check</vt:lpstr>
    </vt:vector>
  </TitlesOfParts>
  <Company>SJCRH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Revisions</dc:title>
  <dc:creator>McGowan, Julie W</dc:creator>
  <cp:lastModifiedBy>Willard, Jennifer</cp:lastModifiedBy>
  <cp:revision>37</cp:revision>
  <dcterms:created xsi:type="dcterms:W3CDTF">2019-03-07T20:23:46Z</dcterms:created>
  <dcterms:modified xsi:type="dcterms:W3CDTF">2019-03-18T15:27:31Z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