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Lst>
  <p:notesMasterIdLst>
    <p:notesMasterId r:id="rId16"/>
  </p:notesMasterIdLst>
  <p:sldIdLst>
    <p:sldId id="269" r:id="rId5"/>
    <p:sldId id="266" r:id="rId6"/>
    <p:sldId id="267" r:id="rId7"/>
    <p:sldId id="270" r:id="rId8"/>
    <p:sldId id="272" r:id="rId9"/>
    <p:sldId id="273" r:id="rId10"/>
    <p:sldId id="274" r:id="rId11"/>
    <p:sldId id="280" r:id="rId12"/>
    <p:sldId id="277" r:id="rId13"/>
    <p:sldId id="276" r:id="rId14"/>
    <p:sldId id="27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ward, Raven W" initials="SR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67B1"/>
    <a:srgbClr val="009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1402" y="-67"/>
      </p:cViewPr>
      <p:guideLst>
        <p:guide orient="horz" pos="40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D5A8D-AF39-48C2-A6FB-148A415D3F19}" type="datetimeFigureOut">
              <a:rPr lang="en-US" smtClean="0"/>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A440-5223-4FC6-B56B-C0387157EFFA}" type="slidenum">
              <a:rPr lang="en-US" smtClean="0"/>
              <a:t>‹#›</a:t>
            </a:fld>
            <a:endParaRPr lang="en-US"/>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6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1pPr marL="231775" indent="-23018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10/5/2015</a:t>
            </a:fld>
            <a:endParaRPr lang="en-US" dirty="0"/>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dirty="0" smtClean="0"/>
              <a:t>Click to edit Master title style</a:t>
            </a:r>
            <a:endParaRPr lang="en-US" dirty="0"/>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10/5/2015</a:t>
            </a:fld>
            <a:endParaRPr lang="en-US" dirty="0"/>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12"/>
          </p:nvPr>
        </p:nvSpPr>
        <p:spPr>
          <a:xfrm>
            <a:off x="6781800" y="6172200"/>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10/5/2015</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Slide Number Placeholder 5"/>
          <p:cNvSpPr>
            <a:spLocks noGrp="1"/>
          </p:cNvSpPr>
          <p:nvPr>
            <p:ph type="sldNum" sz="quarter" idx="12"/>
          </p:nvPr>
        </p:nvSpPr>
        <p:spPr>
          <a:xfrm>
            <a:off x="6781800" y="6172200"/>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10/5/2015</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10/5/2015</a:t>
            </a:fld>
            <a:endParaRPr lang="en-US" dirty="0"/>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10/5/2015</a:t>
            </a:fld>
            <a:endParaRPr lang="en-US" dirty="0"/>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2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20440781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1470025"/>
          </a:xfrm>
        </p:spPr>
        <p:txBody>
          <a:bodyPr>
            <a:normAutofit/>
          </a:bodyPr>
          <a:lstStyle/>
          <a:p>
            <a:r>
              <a:rPr lang="en-US" dirty="0" smtClean="0"/>
              <a:t/>
            </a:r>
            <a:br>
              <a:rPr lang="en-US" dirty="0" smtClean="0"/>
            </a:br>
            <a:endParaRPr lang="en-US" dirty="0"/>
          </a:p>
        </p:txBody>
      </p:sp>
      <p:sp>
        <p:nvSpPr>
          <p:cNvPr id="5" name="Subtitle 4"/>
          <p:cNvSpPr>
            <a:spLocks noGrp="1"/>
          </p:cNvSpPr>
          <p:nvPr>
            <p:ph type="subTitle" idx="1"/>
          </p:nvPr>
        </p:nvSpPr>
        <p:spPr>
          <a:xfrm>
            <a:off x="838200" y="2209800"/>
            <a:ext cx="7543800" cy="3505200"/>
          </a:xfrm>
        </p:spPr>
        <p:txBody>
          <a:bodyPr>
            <a:normAutofit/>
          </a:bodyPr>
          <a:lstStyle/>
          <a:p>
            <a:r>
              <a:rPr lang="en-US" dirty="0" smtClean="0">
                <a:solidFill>
                  <a:srgbClr val="0067B1"/>
                </a:solidFill>
              </a:rPr>
              <a:t>Provider Performed Testing - PPT</a:t>
            </a:r>
          </a:p>
          <a:p>
            <a:r>
              <a:rPr lang="en-US" dirty="0">
                <a:solidFill>
                  <a:schemeClr val="tx1"/>
                </a:solidFill>
              </a:rPr>
              <a:t/>
            </a:r>
            <a:br>
              <a:rPr lang="en-US" dirty="0">
                <a:solidFill>
                  <a:schemeClr val="tx1"/>
                </a:solidFill>
              </a:rPr>
            </a:br>
            <a:r>
              <a:rPr lang="en-US" sz="3600" dirty="0" smtClean="0">
                <a:solidFill>
                  <a:schemeClr val="bg1">
                    <a:lumMod val="65000"/>
                  </a:schemeClr>
                </a:solidFill>
              </a:rPr>
              <a:t>An Update</a:t>
            </a:r>
            <a:endParaRPr lang="en-US" sz="6000" dirty="0" smtClean="0">
              <a:solidFill>
                <a:schemeClr val="bg1">
                  <a:lumMod val="65000"/>
                </a:schemeClr>
              </a:solidFill>
            </a:endParaRPr>
          </a:p>
        </p:txBody>
      </p:sp>
    </p:spTree>
    <p:extLst>
      <p:ext uri="{BB962C8B-B14F-4D97-AF65-F5344CB8AC3E}">
        <p14:creationId xmlns:p14="http://schemas.microsoft.com/office/powerpoint/2010/main" val="38862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1219200"/>
            <a:ext cx="8839200" cy="5029200"/>
          </a:xfrm>
        </p:spPr>
        <p:txBody>
          <a:bodyPr>
            <a:normAutofit/>
          </a:bodyPr>
          <a:lstStyle/>
          <a:p>
            <a:pPr marL="0" indent="-53975" algn="ctr">
              <a:buNone/>
            </a:pPr>
            <a:r>
              <a:rPr lang="en-US" dirty="0" smtClean="0"/>
              <a:t>Non-Compliance</a:t>
            </a:r>
          </a:p>
          <a:p>
            <a:endParaRPr lang="en-US" sz="2800" dirty="0" smtClean="0"/>
          </a:p>
          <a:p>
            <a:r>
              <a:rPr lang="en-US" sz="2800" dirty="0" smtClean="0"/>
              <a:t>If </a:t>
            </a:r>
            <a:r>
              <a:rPr lang="en-US" sz="2800" dirty="0"/>
              <a:t>non-compliant, provider will be notified by Medical Staff Services and recommend a request to withdraw </a:t>
            </a:r>
            <a:r>
              <a:rPr lang="en-US" sz="2800" dirty="0" smtClean="0"/>
              <a:t>privilege.</a:t>
            </a:r>
          </a:p>
          <a:p>
            <a:r>
              <a:rPr lang="en-US" sz="2800" dirty="0"/>
              <a:t>If provider is due for reappointment and was previously reported as non-compliant, request will be sent to </a:t>
            </a:r>
            <a:r>
              <a:rPr lang="en-US" sz="2800" dirty="0"/>
              <a:t>designated Laboratory Representative </a:t>
            </a:r>
            <a:r>
              <a:rPr lang="en-US" sz="2800" dirty="0"/>
              <a:t>to see if </a:t>
            </a:r>
            <a:r>
              <a:rPr lang="en-US" sz="2800" dirty="0" smtClean="0"/>
              <a:t>provider’s </a:t>
            </a:r>
            <a:r>
              <a:rPr lang="en-US" sz="2800" dirty="0"/>
              <a:t>status has </a:t>
            </a:r>
            <a:r>
              <a:rPr lang="en-US" sz="2800" dirty="0" smtClean="0"/>
              <a:t>changed.</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9</a:t>
            </a:fld>
            <a:endParaRPr lang="en-US" dirty="0"/>
          </a:p>
        </p:txBody>
      </p:sp>
    </p:spTree>
    <p:extLst>
      <p:ext uri="{BB962C8B-B14F-4D97-AF65-F5344CB8AC3E}">
        <p14:creationId xmlns:p14="http://schemas.microsoft.com/office/powerpoint/2010/main" val="217215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Performed Testing</a:t>
            </a:r>
            <a:endParaRPr lang="en-US" dirty="0"/>
          </a:p>
        </p:txBody>
      </p:sp>
      <p:sp>
        <p:nvSpPr>
          <p:cNvPr id="3" name="Content Placeholder 2"/>
          <p:cNvSpPr>
            <a:spLocks noGrp="1"/>
          </p:cNvSpPr>
          <p:nvPr>
            <p:ph idx="1"/>
          </p:nvPr>
        </p:nvSpPr>
        <p:spPr>
          <a:xfrm>
            <a:off x="152400" y="1219200"/>
            <a:ext cx="8839200" cy="5029200"/>
          </a:xfrm>
        </p:spPr>
        <p:txBody>
          <a:bodyPr>
            <a:normAutofit/>
          </a:bodyPr>
          <a:lstStyle/>
          <a:p>
            <a:pPr marL="0" indent="-53975" algn="ctr">
              <a:buNone/>
            </a:pPr>
            <a:endParaRPr lang="en-US" sz="5400" dirty="0" smtClean="0"/>
          </a:p>
          <a:p>
            <a:pPr marL="0" indent="-53975" algn="ctr">
              <a:buNone/>
            </a:pPr>
            <a:endParaRPr lang="en-US" sz="5400" dirty="0"/>
          </a:p>
          <a:p>
            <a:pPr marL="0" indent="-53975" algn="ctr">
              <a:buNone/>
            </a:pPr>
            <a:r>
              <a:rPr lang="en-US" sz="5400" dirty="0" smtClean="0"/>
              <a:t>Questions?</a:t>
            </a:r>
            <a:endParaRPr lang="en-US" sz="54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10</a:t>
            </a:fld>
            <a:endParaRPr lang="en-US" dirty="0"/>
          </a:p>
        </p:txBody>
      </p:sp>
    </p:spTree>
    <p:extLst>
      <p:ext uri="{BB962C8B-B14F-4D97-AF65-F5344CB8AC3E}">
        <p14:creationId xmlns:p14="http://schemas.microsoft.com/office/powerpoint/2010/main" val="62701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t>
            </a:r>
            <a:endParaRPr lang="en-US" dirty="0"/>
          </a:p>
        </p:txBody>
      </p:sp>
      <p:sp>
        <p:nvSpPr>
          <p:cNvPr id="3" name="Content Placeholder 2"/>
          <p:cNvSpPr>
            <a:spLocks noGrp="1"/>
          </p:cNvSpPr>
          <p:nvPr>
            <p:ph idx="1"/>
          </p:nvPr>
        </p:nvSpPr>
        <p:spPr>
          <a:xfrm>
            <a:off x="457200" y="1219200"/>
            <a:ext cx="8229600" cy="4953000"/>
          </a:xfrm>
        </p:spPr>
        <p:txBody>
          <a:bodyPr>
            <a:normAutofit/>
          </a:bodyPr>
          <a:lstStyle/>
          <a:p>
            <a:r>
              <a:rPr lang="en-US" sz="2800" dirty="0" smtClean="0"/>
              <a:t>BSWH is </a:t>
            </a:r>
            <a:r>
              <a:rPr lang="en-US" sz="2800" b="1" dirty="0" smtClean="0"/>
              <a:t>not currently compliant </a:t>
            </a:r>
            <a:r>
              <a:rPr lang="en-US" sz="2800" dirty="0" smtClean="0"/>
              <a:t>with CMS, the College of American Pathologists (CAP), or TJC regulations involving competency assessment for </a:t>
            </a:r>
            <a:r>
              <a:rPr lang="en-US" sz="2800" dirty="0" smtClean="0"/>
              <a:t>providers (Physicians, PAs and NPs) </a:t>
            </a:r>
            <a:r>
              <a:rPr lang="en-US" sz="2800" dirty="0" smtClean="0"/>
              <a:t>performing waived and non-waived laboratory testing.</a:t>
            </a:r>
          </a:p>
          <a:p>
            <a:pPr marL="457200" lvl="1" indent="0">
              <a:buNone/>
            </a:pPr>
            <a:endParaRPr lang="en-US" sz="1100" dirty="0" smtClean="0"/>
          </a:p>
        </p:txBody>
      </p:sp>
      <p:sp>
        <p:nvSpPr>
          <p:cNvPr id="4" name="Slide Number Placeholder 3"/>
          <p:cNvSpPr>
            <a:spLocks noGrp="1"/>
          </p:cNvSpPr>
          <p:nvPr>
            <p:ph type="sldNum" sz="quarter" idx="12"/>
          </p:nvPr>
        </p:nvSpPr>
        <p:spPr/>
        <p:txBody>
          <a:bodyPr/>
          <a:lstStyle/>
          <a:p>
            <a:fld id="{99FB7D82-1B90-44C0-ADB8-3A9D5731A9A8}" type="slidenum">
              <a:rPr lang="en-US" smtClean="0"/>
              <a:pPr/>
              <a:t>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810000"/>
            <a:ext cx="6335297" cy="1855406"/>
          </a:xfrm>
          <a:prstGeom prst="rect">
            <a:avLst/>
          </a:prstGeom>
        </p:spPr>
      </p:pic>
    </p:spTree>
    <p:extLst>
      <p:ext uri="{BB962C8B-B14F-4D97-AF65-F5344CB8AC3E}">
        <p14:creationId xmlns:p14="http://schemas.microsoft.com/office/powerpoint/2010/main" val="159990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Assessment</a:t>
            </a:r>
            <a:endParaRPr lang="en-US" dirty="0"/>
          </a:p>
        </p:txBody>
      </p:sp>
      <p:sp>
        <p:nvSpPr>
          <p:cNvPr id="3" name="Content Placeholder 2"/>
          <p:cNvSpPr>
            <a:spLocks noGrp="1"/>
          </p:cNvSpPr>
          <p:nvPr>
            <p:ph idx="1"/>
          </p:nvPr>
        </p:nvSpPr>
        <p:spPr>
          <a:xfrm>
            <a:off x="152400" y="1219200"/>
            <a:ext cx="8839200" cy="5029200"/>
          </a:xfrm>
        </p:spPr>
        <p:txBody>
          <a:bodyPr>
            <a:normAutofit fontScale="55000" lnSpcReduction="20000"/>
          </a:bodyPr>
          <a:lstStyle/>
          <a:p>
            <a:pPr marL="457200" indent="-457200"/>
            <a:r>
              <a:rPr lang="en-US" dirty="0" smtClean="0"/>
              <a:t>Effective April 2014, CAP made changes in the way they accredit institutions for Provider Performed Testing (PPT) and updated competency requirements</a:t>
            </a:r>
          </a:p>
          <a:p>
            <a:pPr marL="0" indent="0">
              <a:buNone/>
            </a:pPr>
            <a:endParaRPr lang="en-US" dirty="0" smtClean="0"/>
          </a:p>
          <a:p>
            <a:pPr marL="457200" indent="-457200"/>
            <a:r>
              <a:rPr lang="en-US" dirty="0" smtClean="0"/>
              <a:t>Prior to April 2014, CAP did not inspect processes involving PPT.  The institution had established competency of physicians and mid level practitioners through the use of HLCs and provider credentialing process.  This is no longer sufficient.</a:t>
            </a:r>
          </a:p>
          <a:p>
            <a:pPr marL="0" indent="0">
              <a:buNone/>
            </a:pPr>
            <a:endParaRPr lang="en-US" dirty="0" smtClean="0"/>
          </a:p>
          <a:p>
            <a:pPr marL="457200" indent="-457200"/>
            <a:r>
              <a:rPr lang="en-US" b="1" u="sng" dirty="0" smtClean="0"/>
              <a:t>New Requirements:</a:t>
            </a:r>
          </a:p>
          <a:p>
            <a:pPr marL="968375" lvl="1" indent="-457200"/>
            <a:r>
              <a:rPr lang="en-US" dirty="0" smtClean="0"/>
              <a:t>Annual Competency assessment </a:t>
            </a:r>
            <a:r>
              <a:rPr lang="en-US" dirty="0" smtClean="0"/>
              <a:t>(CMS Requirement) must </a:t>
            </a:r>
            <a:r>
              <a:rPr lang="en-US" dirty="0" smtClean="0"/>
              <a:t>include documentation of the following six elements of competency as applicable:</a:t>
            </a:r>
          </a:p>
          <a:p>
            <a:pPr marL="511175" lvl="1" indent="0">
              <a:buNone/>
            </a:pPr>
            <a:endParaRPr lang="en-US" dirty="0" smtClean="0"/>
          </a:p>
          <a:p>
            <a:pPr marL="1371600" lvl="2" indent="-457200">
              <a:buFont typeface="+mj-lt"/>
              <a:buAutoNum type="arabicPeriod"/>
            </a:pPr>
            <a:r>
              <a:rPr lang="en-US" dirty="0"/>
              <a:t>Direct observations of routine patient test performance, including, as applicable, patient identification and preparation; and specimen collection, handling, processing and testing</a:t>
            </a:r>
            <a:endParaRPr lang="en-US" sz="3200" dirty="0"/>
          </a:p>
          <a:p>
            <a:pPr marL="1371600" lvl="2" indent="-457200">
              <a:buFont typeface="+mj-lt"/>
              <a:buAutoNum type="arabicPeriod"/>
            </a:pPr>
            <a:r>
              <a:rPr lang="en-US" dirty="0"/>
              <a:t>Monitoring the recording and reporting of test results, including, as applicable reporting of critical results</a:t>
            </a:r>
          </a:p>
          <a:p>
            <a:pPr marL="1371600" lvl="2" indent="-457200">
              <a:buFont typeface="+mj-lt"/>
              <a:buAutoNum type="arabicPeriod"/>
            </a:pPr>
            <a:r>
              <a:rPr lang="en-US" dirty="0"/>
              <a:t>Review of intermediate test results or worksheets, quality control records, proficiency testing results, and preventative maintenance records</a:t>
            </a:r>
          </a:p>
          <a:p>
            <a:pPr marL="1371600" lvl="2" indent="-457200">
              <a:buFont typeface="+mj-lt"/>
              <a:buAutoNum type="arabicPeriod"/>
            </a:pPr>
            <a:r>
              <a:rPr lang="en-US" dirty="0"/>
              <a:t>Direct observation of performance of instrument maintenance and functions, as applicable</a:t>
            </a:r>
          </a:p>
          <a:p>
            <a:pPr marL="1371600" lvl="2" indent="-457200">
              <a:buFont typeface="+mj-lt"/>
              <a:buAutoNum type="arabicPeriod"/>
            </a:pPr>
            <a:r>
              <a:rPr lang="en-US" dirty="0"/>
              <a:t>Assessment of test performance through previously analyzed specimens, internal blind testing samples of external proficiency testing samples; and</a:t>
            </a:r>
          </a:p>
          <a:p>
            <a:pPr marL="1371600" lvl="2" indent="-457200">
              <a:buFont typeface="+mj-lt"/>
              <a:buAutoNum type="arabicPeriod"/>
            </a:pPr>
            <a:r>
              <a:rPr lang="en-US" dirty="0"/>
              <a:t>Evaluation of problem-solving skills</a:t>
            </a:r>
          </a:p>
          <a:p>
            <a:pPr marL="968375" lvl="1" indent="-457200"/>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spTree>
    <p:extLst>
      <p:ext uri="{BB962C8B-B14F-4D97-AF65-F5344CB8AC3E}">
        <p14:creationId xmlns:p14="http://schemas.microsoft.com/office/powerpoint/2010/main" val="172713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Changes</a:t>
            </a:r>
            <a:endParaRPr lang="en-US" dirty="0"/>
          </a:p>
        </p:txBody>
      </p:sp>
      <p:sp>
        <p:nvSpPr>
          <p:cNvPr id="3" name="Content Placeholder 2"/>
          <p:cNvSpPr>
            <a:spLocks noGrp="1"/>
          </p:cNvSpPr>
          <p:nvPr>
            <p:ph idx="1"/>
          </p:nvPr>
        </p:nvSpPr>
        <p:spPr>
          <a:xfrm>
            <a:off x="152400" y="1219200"/>
            <a:ext cx="8839200" cy="5029200"/>
          </a:xfrm>
        </p:spPr>
        <p:txBody>
          <a:bodyPr>
            <a:normAutofit/>
          </a:bodyPr>
          <a:lstStyle/>
          <a:p>
            <a:pPr marL="0" indent="-53975" algn="ctr">
              <a:buNone/>
            </a:pPr>
            <a:r>
              <a:rPr lang="en-US" sz="3000" i="1" dirty="0" smtClean="0"/>
              <a:t>New Process to Become Compliant with CAP/CMS/TJC Requirements</a:t>
            </a:r>
          </a:p>
          <a:p>
            <a:pPr marL="457200" lvl="1" indent="0">
              <a:buNone/>
            </a:pPr>
            <a:r>
              <a:rPr lang="en-US" u="sng" dirty="0"/>
              <a:t>Lab </a:t>
            </a:r>
            <a:r>
              <a:rPr lang="en-US" u="sng" dirty="0" smtClean="0"/>
              <a:t>Leadership</a:t>
            </a:r>
          </a:p>
          <a:p>
            <a:pPr lvl="2">
              <a:buFont typeface="Arial" panose="020B0604020202020204" pitchFamily="34" charset="0"/>
              <a:buChar char="─"/>
            </a:pPr>
            <a:r>
              <a:rPr lang="en-US" dirty="0" smtClean="0"/>
              <a:t>Meets with Medical Director of each specialty that performs PPT</a:t>
            </a:r>
          </a:p>
          <a:p>
            <a:pPr marL="914400" lvl="2" indent="0">
              <a:buNone/>
            </a:pPr>
            <a:endParaRPr lang="en-US" dirty="0"/>
          </a:p>
          <a:p>
            <a:pPr marL="457200" lvl="1" indent="0">
              <a:buNone/>
            </a:pPr>
            <a:r>
              <a:rPr lang="en-US" u="sng" dirty="0"/>
              <a:t>Medical Director </a:t>
            </a:r>
            <a:endParaRPr lang="en-US" u="sng" dirty="0" smtClean="0"/>
          </a:p>
          <a:p>
            <a:pPr lvl="2">
              <a:buFont typeface="Arial" pitchFamily="34" charset="0"/>
              <a:buChar char="─"/>
            </a:pPr>
            <a:r>
              <a:rPr lang="en-US" dirty="0"/>
              <a:t>Discusses new requirements with providers</a:t>
            </a:r>
          </a:p>
          <a:p>
            <a:pPr lvl="2">
              <a:buFont typeface="Arial" pitchFamily="34" charset="0"/>
              <a:buChar char="─"/>
            </a:pPr>
            <a:r>
              <a:rPr lang="en-US" dirty="0"/>
              <a:t>Completes “Provider Performed Testing Elections”</a:t>
            </a:r>
          </a:p>
        </p:txBody>
      </p:sp>
      <p:sp>
        <p:nvSpPr>
          <p:cNvPr id="4" name="Slide Number Placeholder 3"/>
          <p:cNvSpPr>
            <a:spLocks noGrp="1"/>
          </p:cNvSpPr>
          <p:nvPr>
            <p:ph type="sldNum" sz="quarter" idx="12"/>
          </p:nvPr>
        </p:nvSpPr>
        <p:spPr/>
        <p:txBody>
          <a:bodyPr/>
          <a:lstStyle/>
          <a:p>
            <a:fld id="{99FB7D82-1B90-44C0-ADB8-3A9D5731A9A8}" type="slidenum">
              <a:rPr lang="en-US" smtClean="0"/>
              <a:pPr/>
              <a:t>3</a:t>
            </a:fld>
            <a:endParaRPr lang="en-US" dirty="0"/>
          </a:p>
        </p:txBody>
      </p:sp>
    </p:spTree>
    <p:extLst>
      <p:ext uri="{BB962C8B-B14F-4D97-AF65-F5344CB8AC3E}">
        <p14:creationId xmlns:p14="http://schemas.microsoft.com/office/powerpoint/2010/main" val="14840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Changes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1219200"/>
            <a:ext cx="8839200" cy="5029200"/>
          </a:xfrm>
        </p:spPr>
        <p:txBody>
          <a:bodyPr>
            <a:normAutofit fontScale="92500" lnSpcReduction="10000"/>
          </a:bodyPr>
          <a:lstStyle/>
          <a:p>
            <a:pPr marL="512762" lvl="1" indent="0">
              <a:buNone/>
            </a:pPr>
            <a:r>
              <a:rPr lang="en-US" sz="2600" u="sng" dirty="0" smtClean="0"/>
              <a:t>Medical </a:t>
            </a:r>
            <a:r>
              <a:rPr lang="en-US" sz="2600" u="sng" dirty="0"/>
              <a:t>Director</a:t>
            </a:r>
            <a:r>
              <a:rPr lang="en-US" sz="2600" dirty="0"/>
              <a:t> of each specialty </a:t>
            </a:r>
            <a:endParaRPr lang="en-US" sz="2600" dirty="0" smtClean="0"/>
          </a:p>
          <a:p>
            <a:pPr lvl="2">
              <a:buFont typeface="Arial" pitchFamily="34" charset="0"/>
              <a:buChar char="─"/>
            </a:pPr>
            <a:r>
              <a:rPr lang="en-US" dirty="0"/>
              <a:t>Identifies </a:t>
            </a:r>
            <a:r>
              <a:rPr lang="en-US" dirty="0" smtClean="0"/>
              <a:t>(form provided) trainers who </a:t>
            </a:r>
            <a:r>
              <a:rPr lang="en-US" dirty="0"/>
              <a:t>will assess competency for their location and/or specialty. </a:t>
            </a:r>
            <a:endParaRPr lang="en-US" dirty="0" smtClean="0"/>
          </a:p>
          <a:p>
            <a:pPr lvl="3">
              <a:buFont typeface="Arial" panose="020B0604020202020204" pitchFamily="34" charset="0"/>
              <a:buChar char="•"/>
            </a:pPr>
            <a:r>
              <a:rPr lang="en-US" dirty="0" smtClean="0"/>
              <a:t>May </a:t>
            </a:r>
            <a:r>
              <a:rPr lang="en-US" dirty="0"/>
              <a:t>be a combination of providers and laboratory </a:t>
            </a:r>
            <a:r>
              <a:rPr lang="en-US" dirty="0" smtClean="0"/>
              <a:t>staff (lab staff must hold bachelors degree or above)</a:t>
            </a:r>
          </a:p>
          <a:p>
            <a:pPr lvl="4">
              <a:buFont typeface="Courier New" panose="02070309020205020404" pitchFamily="49" charset="0"/>
              <a:buChar char="o"/>
            </a:pPr>
            <a:r>
              <a:rPr lang="en-US" b="1" u="sng" dirty="0" smtClean="0"/>
              <a:t>This </a:t>
            </a:r>
            <a:r>
              <a:rPr lang="en-US" b="1" u="sng" dirty="0"/>
              <a:t>delegation is required to be in writing and signed by the CLIA Director</a:t>
            </a:r>
            <a:r>
              <a:rPr lang="en-US" b="1" u="sng" dirty="0" smtClean="0"/>
              <a:t>.</a:t>
            </a:r>
          </a:p>
          <a:p>
            <a:pPr lvl="4">
              <a:buFont typeface="Courier New" panose="02070309020205020404" pitchFamily="49" charset="0"/>
              <a:buChar char="o"/>
            </a:pPr>
            <a:r>
              <a:rPr lang="en-US" dirty="0" smtClean="0"/>
              <a:t>Pilot completed at Northside Clinic</a:t>
            </a:r>
            <a:endParaRPr lang="en-US" dirty="0" smtClean="0"/>
          </a:p>
          <a:p>
            <a:pPr marL="1828800" lvl="4" indent="0">
              <a:buNone/>
            </a:pPr>
            <a:endParaRPr lang="en-US" b="1" u="sng" dirty="0"/>
          </a:p>
          <a:p>
            <a:pPr marL="512762" lvl="1" indent="0">
              <a:buNone/>
            </a:pPr>
            <a:r>
              <a:rPr lang="en-US" sz="2600" u="sng" dirty="0" smtClean="0"/>
              <a:t>Identified Trainer(s</a:t>
            </a:r>
            <a:r>
              <a:rPr lang="en-US" sz="2600" u="sng" dirty="0" smtClean="0"/>
              <a:t>)/Competency Evaluators</a:t>
            </a:r>
            <a:endParaRPr lang="en-US" sz="2600" u="sng" dirty="0" smtClean="0"/>
          </a:p>
          <a:p>
            <a:pPr lvl="2">
              <a:buFont typeface="Arial" pitchFamily="34" charset="0"/>
              <a:buChar char="─"/>
            </a:pPr>
            <a:r>
              <a:rPr lang="en-US" dirty="0"/>
              <a:t>Completes Competency Assessment </a:t>
            </a:r>
            <a:r>
              <a:rPr lang="en-US" dirty="0" smtClean="0"/>
              <a:t>Form for Providers who request privileges and submits to Lab Supervisor/Point of Care Coordinator</a:t>
            </a:r>
            <a:endParaRPr lang="en-US" dirty="0"/>
          </a:p>
          <a:p>
            <a:pPr lvl="3">
              <a:buFont typeface="Arial" pitchFamily="34" charset="0"/>
              <a:buChar char="•"/>
            </a:pPr>
            <a:r>
              <a:rPr lang="en-US" dirty="0"/>
              <a:t>Form is Provider Specific</a:t>
            </a:r>
          </a:p>
          <a:p>
            <a:pPr lvl="3">
              <a:buFont typeface="Arial" pitchFamily="34" charset="0"/>
              <a:buChar char="•"/>
            </a:pPr>
            <a:r>
              <a:rPr lang="en-US" dirty="0"/>
              <a:t>Documents all six elements of </a:t>
            </a:r>
            <a:r>
              <a:rPr lang="en-US" dirty="0" smtClean="0"/>
              <a:t>competency</a:t>
            </a:r>
          </a:p>
          <a:p>
            <a:pPr marL="1371600" lvl="3" indent="0">
              <a:buNone/>
            </a:pP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4</a:t>
            </a:fld>
            <a:endParaRPr lang="en-US" dirty="0"/>
          </a:p>
        </p:txBody>
      </p:sp>
    </p:spTree>
    <p:extLst>
      <p:ext uri="{BB962C8B-B14F-4D97-AF65-F5344CB8AC3E}">
        <p14:creationId xmlns:p14="http://schemas.microsoft.com/office/powerpoint/2010/main" val="387341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Completed Competency Form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4400"/>
            <a:ext cx="8242550" cy="5410200"/>
          </a:xfrm>
        </p:spPr>
      </p:pic>
      <p:sp>
        <p:nvSpPr>
          <p:cNvPr id="4" name="Slide Number Placeholder 3"/>
          <p:cNvSpPr>
            <a:spLocks noGrp="1"/>
          </p:cNvSpPr>
          <p:nvPr>
            <p:ph type="sldNum" sz="quarter" idx="12"/>
          </p:nvPr>
        </p:nvSpPr>
        <p:spPr/>
        <p:txBody>
          <a:bodyPr/>
          <a:lstStyle/>
          <a:p>
            <a:fld id="{99FB7D82-1B90-44C0-ADB8-3A9D5731A9A8}" type="slidenum">
              <a:rPr lang="en-US" smtClean="0"/>
              <a:pPr/>
              <a:t>5</a:t>
            </a:fld>
            <a:endParaRPr lang="en-US" dirty="0"/>
          </a:p>
        </p:txBody>
      </p:sp>
    </p:spTree>
    <p:extLst>
      <p:ext uri="{BB962C8B-B14F-4D97-AF65-F5344CB8AC3E}">
        <p14:creationId xmlns:p14="http://schemas.microsoft.com/office/powerpoint/2010/main" val="246625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Changes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1219200"/>
            <a:ext cx="8839200" cy="5029200"/>
          </a:xfrm>
        </p:spPr>
        <p:txBody>
          <a:bodyPr>
            <a:normAutofit lnSpcReduction="10000"/>
          </a:bodyPr>
          <a:lstStyle/>
          <a:p>
            <a:pPr marL="1587" lvl="0" indent="0">
              <a:buNone/>
            </a:pPr>
            <a:r>
              <a:rPr lang="en-US" u="sng" dirty="0" smtClean="0"/>
              <a:t>Lab Supervisor/Point of Care Coordinator</a:t>
            </a:r>
          </a:p>
          <a:p>
            <a:pPr lvl="2">
              <a:buFont typeface="Arial" pitchFamily="34" charset="0"/>
              <a:buChar char="─"/>
            </a:pPr>
            <a:r>
              <a:rPr lang="en-US" dirty="0" smtClean="0"/>
              <a:t>Returns completed </a:t>
            </a:r>
            <a:r>
              <a:rPr lang="en-US" dirty="0"/>
              <a:t>annual competency forms to </a:t>
            </a:r>
            <a:r>
              <a:rPr lang="en-US" dirty="0" smtClean="0"/>
              <a:t>designated Laboratory Representative (Raven Steward) </a:t>
            </a:r>
            <a:endParaRPr lang="en-US" dirty="0" smtClean="0"/>
          </a:p>
          <a:p>
            <a:pPr lvl="2">
              <a:buFont typeface="Arial" pitchFamily="34" charset="0"/>
              <a:buChar char="─"/>
            </a:pPr>
            <a:r>
              <a:rPr lang="en-US" dirty="0" smtClean="0"/>
              <a:t>Will be placed in secure central repository</a:t>
            </a:r>
            <a:endParaRPr lang="en-US" dirty="0"/>
          </a:p>
          <a:p>
            <a:pPr marL="1587" lvl="0" indent="0">
              <a:buNone/>
            </a:pPr>
            <a:endParaRPr lang="en-US" i="1" dirty="0" smtClean="0"/>
          </a:p>
          <a:p>
            <a:pPr marL="1587" lvl="0" indent="0">
              <a:buNone/>
            </a:pPr>
            <a:r>
              <a:rPr lang="en-US" i="1" dirty="0" smtClean="0"/>
              <a:t>Note: </a:t>
            </a:r>
          </a:p>
          <a:p>
            <a:pPr marL="512762" lvl="1" indent="0">
              <a:buNone/>
            </a:pPr>
            <a:r>
              <a:rPr lang="en-US" i="1" u="sng" dirty="0" smtClean="0"/>
              <a:t>Providers </a:t>
            </a:r>
            <a:r>
              <a:rPr lang="en-US" i="1" u="sng" dirty="0"/>
              <a:t>that practice at multiple BSWH </a:t>
            </a:r>
            <a:r>
              <a:rPr lang="en-US" i="1" u="sng" dirty="0" smtClean="0"/>
              <a:t>              locations </a:t>
            </a:r>
            <a:r>
              <a:rPr lang="en-US" i="1" u="sng" dirty="0"/>
              <a:t>will only be required to document competency at </a:t>
            </a:r>
            <a:r>
              <a:rPr lang="en-US" sz="3600" i="1" u="sng" dirty="0">
                <a:solidFill>
                  <a:srgbClr val="FF0000"/>
                </a:solidFill>
              </a:rPr>
              <a:t>one location and reciprocity will apply to other sites.</a:t>
            </a:r>
            <a:endParaRPr lang="en-US" i="1" u="sng" dirty="0">
              <a:solidFill>
                <a:srgbClr val="FF0000"/>
              </a:solidFill>
            </a:endParaRPr>
          </a:p>
          <a:p>
            <a:pPr marL="0" indent="-53975">
              <a:buNone/>
            </a:pPr>
            <a:endParaRPr lang="en-US" i="1" dirty="0" smtClean="0"/>
          </a:p>
        </p:txBody>
      </p:sp>
      <p:sp>
        <p:nvSpPr>
          <p:cNvPr id="4" name="Slide Number Placeholder 3"/>
          <p:cNvSpPr>
            <a:spLocks noGrp="1"/>
          </p:cNvSpPr>
          <p:nvPr>
            <p:ph type="sldNum" sz="quarter" idx="12"/>
          </p:nvPr>
        </p:nvSpPr>
        <p:spPr/>
        <p:txBody>
          <a:bodyPr/>
          <a:lstStyle/>
          <a:p>
            <a:fld id="{99FB7D82-1B90-44C0-ADB8-3A9D5731A9A8}" type="slidenum">
              <a:rPr lang="en-US" smtClean="0"/>
              <a:pPr/>
              <a:t>6</a:t>
            </a:fld>
            <a:endParaRPr lang="en-US" dirty="0"/>
          </a:p>
        </p:txBody>
      </p:sp>
    </p:spTree>
    <p:extLst>
      <p:ext uri="{BB962C8B-B14F-4D97-AF65-F5344CB8AC3E}">
        <p14:creationId xmlns:p14="http://schemas.microsoft.com/office/powerpoint/2010/main" val="91671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Defined Testing </a:t>
            </a:r>
            <a:r>
              <a:rPr lang="en-US" dirty="0" smtClean="0"/>
              <a:t>by </a:t>
            </a:r>
            <a:r>
              <a:rPr lang="en-US" dirty="0" smtClean="0"/>
              <a:t>Specialty for Credentialing</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7</a:t>
            </a:fld>
            <a:endParaRPr lang="en-US" dirty="0"/>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192346"/>
            <a:ext cx="7543800" cy="488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96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1219200"/>
            <a:ext cx="8839200" cy="5029200"/>
          </a:xfrm>
        </p:spPr>
        <p:txBody>
          <a:bodyPr>
            <a:normAutofit lnSpcReduction="10000"/>
          </a:bodyPr>
          <a:lstStyle/>
          <a:p>
            <a:pPr marL="0" indent="-53975">
              <a:buNone/>
            </a:pPr>
            <a:r>
              <a:rPr lang="en-US" dirty="0" smtClean="0"/>
              <a:t>Credentialing Process</a:t>
            </a:r>
          </a:p>
          <a:p>
            <a:pPr lvl="1"/>
            <a:r>
              <a:rPr lang="en-US" sz="2400" i="1" dirty="0" smtClean="0"/>
              <a:t>New </a:t>
            </a:r>
            <a:r>
              <a:rPr lang="en-US" sz="2400" i="1" dirty="0"/>
              <a:t>Privilege Form Created for Approval</a:t>
            </a:r>
            <a:r>
              <a:rPr lang="en-US" sz="2400" i="1" dirty="0" smtClean="0"/>
              <a:t>    </a:t>
            </a:r>
          </a:p>
          <a:p>
            <a:pPr marL="1587" indent="0">
              <a:buNone/>
            </a:pPr>
            <a:endParaRPr lang="en-US" sz="2400" dirty="0"/>
          </a:p>
          <a:p>
            <a:pPr marL="1587" indent="0">
              <a:buNone/>
            </a:pPr>
            <a:r>
              <a:rPr lang="en-US" sz="2800" u="sng" dirty="0" smtClean="0"/>
              <a:t>Annually </a:t>
            </a:r>
          </a:p>
          <a:p>
            <a:pPr lvl="2"/>
            <a:r>
              <a:rPr lang="en-US" dirty="0" smtClean="0"/>
              <a:t>Designated Laboratory Representative </a:t>
            </a:r>
            <a:r>
              <a:rPr lang="en-US" dirty="0" smtClean="0"/>
              <a:t>will contact Medical Staff Services if provider is non-compliant during their non-reappointment year.</a:t>
            </a:r>
          </a:p>
          <a:p>
            <a:pPr marL="3175" indent="0">
              <a:buNone/>
            </a:pPr>
            <a:r>
              <a:rPr lang="en-US" sz="2800" u="sng" dirty="0" smtClean="0"/>
              <a:t>Reappointment</a:t>
            </a:r>
            <a:r>
              <a:rPr lang="en-US" sz="4000" u="sng" dirty="0" smtClean="0"/>
              <a:t> </a:t>
            </a:r>
            <a:r>
              <a:rPr lang="en-US" dirty="0" smtClean="0"/>
              <a:t>    </a:t>
            </a:r>
            <a:endParaRPr lang="en-US" dirty="0"/>
          </a:p>
          <a:p>
            <a:pPr lvl="2"/>
            <a:r>
              <a:rPr lang="en-US" dirty="0"/>
              <a:t>Credentialing will confirm documentation of two years of competency assessment for provider with </a:t>
            </a:r>
            <a:r>
              <a:rPr lang="en-US" dirty="0"/>
              <a:t>designated Laboratory </a:t>
            </a:r>
            <a:r>
              <a:rPr lang="en-US" dirty="0" smtClean="0"/>
              <a:t>Representative.</a:t>
            </a:r>
            <a:endParaRPr lang="en-US" dirty="0"/>
          </a:p>
          <a:p>
            <a:pPr marL="1587" indent="0">
              <a:buNone/>
            </a:pPr>
            <a:endParaRPr lang="en-US" dirty="0"/>
          </a:p>
          <a:p>
            <a:pPr lvl="0"/>
            <a:endParaRPr lang="en-US" dirty="0"/>
          </a:p>
          <a:p>
            <a:pPr marL="0" indent="-53975">
              <a:buNone/>
            </a:pPr>
            <a:endParaRPr lang="en-US" i="1" dirty="0" smtClean="0"/>
          </a:p>
        </p:txBody>
      </p:sp>
      <p:sp>
        <p:nvSpPr>
          <p:cNvPr id="4" name="Slide Number Placeholder 3"/>
          <p:cNvSpPr>
            <a:spLocks noGrp="1"/>
          </p:cNvSpPr>
          <p:nvPr>
            <p:ph type="sldNum" sz="quarter" idx="12"/>
          </p:nvPr>
        </p:nvSpPr>
        <p:spPr/>
        <p:txBody>
          <a:bodyPr/>
          <a:lstStyle/>
          <a:p>
            <a:fld id="{99FB7D82-1B90-44C0-ADB8-3A9D5731A9A8}" type="slidenum">
              <a:rPr lang="en-US" smtClean="0"/>
              <a:pPr/>
              <a:t>8</a:t>
            </a:fld>
            <a:endParaRPr lang="en-US" dirty="0"/>
          </a:p>
        </p:txBody>
      </p:sp>
    </p:spTree>
    <p:extLst>
      <p:ext uri="{BB962C8B-B14F-4D97-AF65-F5344CB8AC3E}">
        <p14:creationId xmlns:p14="http://schemas.microsoft.com/office/powerpoint/2010/main" val="3454493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hlink"/>
        </a:solidFill>
        <a:ln>
          <a:noFill/>
        </a:ln>
        <a:extLst>
          <a:ext uri="{91240B29-F687-4F45-9708-019B960494DF}">
            <a14:hiddenLine xmlns:a14="http://schemas.microsoft.com/office/drawing/2010/main" w="9525">
              <a:solidFill>
                <a:srgbClr val="000000"/>
              </a:solidFill>
              <a:round/>
              <a:headEnd/>
              <a:tailEnd/>
            </a14:hiddenLine>
          </a:ext>
        </a:extLst>
      </a:spPr>
      <a:bodyPr lIns="37318" tIns="37318" rIns="37318" bIns="37318" anchor="ctr"/>
      <a:lstStyle>
        <a:defPPr eaLnBrk="1" hangingPunct="1">
          <a:defRPr sz="800" b="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0C60C757048A4080FF322194AB977E" ma:contentTypeVersion="1" ma:contentTypeDescription="Create a new document." ma:contentTypeScope="" ma:versionID="b860e797d07e762a2c4ac20bf740a683">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D1F8857-9C3E-4666-A1A3-DA889FB31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3.xml><?xml version="1.0" encoding="utf-8"?>
<ds:datastoreItem xmlns:ds="http://schemas.openxmlformats.org/officeDocument/2006/customXml" ds:itemID="{AA173696-1DE1-4A3A-85F9-FF55CF672739}">
  <ds:schemaRefs>
    <ds:schemaRef ds:uri="http://purl.org/dc/terms/"/>
    <ds:schemaRef ds:uri="http://schemas.microsoft.com/sharepoint/v3"/>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595</TotalTime>
  <Words>547</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BSWH</vt:lpstr>
      <vt:lpstr>think-cell Slide</vt:lpstr>
      <vt:lpstr> </vt:lpstr>
      <vt:lpstr>Situation</vt:lpstr>
      <vt:lpstr>Background and Assessment</vt:lpstr>
      <vt:lpstr>Recommended Changes</vt:lpstr>
      <vt:lpstr>Recommended Changes Cont…</vt:lpstr>
      <vt:lpstr>Example of Completed Competency Form </vt:lpstr>
      <vt:lpstr>Recommended Changes Cont…</vt:lpstr>
      <vt:lpstr>Defined Testing by Specialty for Credentialing</vt:lpstr>
      <vt:lpstr>Recommendation Cont…</vt:lpstr>
      <vt:lpstr>Recommendation Cont…</vt:lpstr>
      <vt:lpstr>Provider Performed Testing</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Steward, Raven W</cp:lastModifiedBy>
  <cp:revision>100</cp:revision>
  <dcterms:created xsi:type="dcterms:W3CDTF">2013-10-03T16:13:41Z</dcterms:created>
  <dcterms:modified xsi:type="dcterms:W3CDTF">2015-10-05T20:14:39Z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0x010100330C60C757048A4080FF322194AB977E</vt:lpwstr>
  </property>
</Properties>
</file>