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2" r:id="rId5"/>
    <p:sldId id="263" r:id="rId6"/>
    <p:sldId id="264" r:id="rId7"/>
    <p:sldId id="258" r:id="rId8"/>
    <p:sldId id="265" r:id="rId9"/>
    <p:sldId id="259" r:id="rId10"/>
    <p:sldId id="266" r:id="rId11"/>
    <p:sldId id="267" r:id="rId12"/>
    <p:sldId id="268" r:id="rId13"/>
    <p:sldId id="269" r:id="rId14"/>
    <p:sldId id="260"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8" y="-8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rgbClr val="0067B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Rectangle 5"/>
          <p:cNvSpPr/>
          <p:nvPr/>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SWH_Logo_RGB.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89251" y="5814646"/>
            <a:ext cx="3365500" cy="596174"/>
          </a:xfrm>
          <a:prstGeom prst="rect">
            <a:avLst/>
          </a:prstGeom>
        </p:spPr>
      </p:pic>
      <p:sp>
        <p:nvSpPr>
          <p:cNvPr id="8" name="Rectangle 7"/>
          <p:cNvSpPr/>
          <p:nvPr/>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6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lvl1pPr algn="l">
              <a:defRPr sz="3600">
                <a:solidFill>
                  <a:srgbClr val="0067B1"/>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p:spPr>
        <p:txBody>
          <a:bodyPr/>
          <a:lstStyle>
            <a:lvl1pPr marL="231775" indent="-230188">
              <a:defRPr>
                <a:solidFill>
                  <a:srgbClr val="4D4D4D"/>
                </a:solidFill>
                <a:latin typeface="Arial" pitchFamily="34" charset="0"/>
                <a:cs typeface="Arial" pitchFamily="34" charset="0"/>
              </a:defRPr>
            </a:lvl1pPr>
            <a:lvl2pPr>
              <a:defRPr>
                <a:solidFill>
                  <a:srgbClr val="4D4D4D"/>
                </a:solidFill>
                <a:latin typeface="Arial" pitchFamily="34" charset="0"/>
                <a:cs typeface="Arial" pitchFamily="34" charset="0"/>
              </a:defRPr>
            </a:lvl2pPr>
            <a:lvl3pPr>
              <a:defRPr>
                <a:solidFill>
                  <a:srgbClr val="4D4D4D"/>
                </a:solidFill>
                <a:latin typeface="Arial" pitchFamily="34" charset="0"/>
                <a:cs typeface="Arial" pitchFamily="34" charset="0"/>
              </a:defRPr>
            </a:lvl3pPr>
            <a:lvl4pPr>
              <a:defRPr>
                <a:solidFill>
                  <a:srgbClr val="4D4D4D"/>
                </a:solidFill>
                <a:latin typeface="Arial" pitchFamily="34" charset="0"/>
                <a:cs typeface="Arial" pitchFamily="34" charset="0"/>
              </a:defRPr>
            </a:lvl4pPr>
            <a:lvl5pPr>
              <a:defRPr>
                <a:solidFill>
                  <a:srgbClr val="4D4D4D"/>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3505200" y="6264276"/>
            <a:ext cx="2133600" cy="365125"/>
          </a:xfrm>
        </p:spPr>
        <p:txBody>
          <a:bodyPr/>
          <a:lstStyle>
            <a:lvl1pPr algn="ctr">
              <a:defRPr sz="900">
                <a:solidFill>
                  <a:srgbClr val="0067B1"/>
                </a:solidFill>
                <a:latin typeface="Arial" pitchFamily="34" charset="0"/>
                <a:cs typeface="Arial" pitchFamily="34" charset="0"/>
              </a:defRPr>
            </a:lvl1pPr>
          </a:lstStyle>
          <a:p>
            <a:fld id="{63A00DEB-55E2-4D7B-9DE7-004F3BAE95AD}" type="datetimeFigureOut">
              <a:rPr lang="en-US" smtClean="0"/>
              <a:t>6/16/2016</a:t>
            </a:fld>
            <a:endParaRPr lang="en-US"/>
          </a:p>
        </p:txBody>
      </p:sp>
      <p:sp>
        <p:nvSpPr>
          <p:cNvPr id="6" name="Slide Number Placeholder 5"/>
          <p:cNvSpPr>
            <a:spLocks noGrp="1"/>
          </p:cNvSpPr>
          <p:nvPr>
            <p:ph type="sldNum" sz="quarter" idx="12"/>
          </p:nvPr>
        </p:nvSpPr>
        <p:spPr>
          <a:xfrm>
            <a:off x="6781800" y="6264276"/>
            <a:ext cx="2133600" cy="365125"/>
          </a:xfrm>
        </p:spPr>
        <p:txBody>
          <a:bodyPr/>
          <a:lstStyle>
            <a:lvl1pPr algn="r">
              <a:defRPr sz="900">
                <a:solidFill>
                  <a:srgbClr val="0067B1"/>
                </a:solidFill>
                <a:latin typeface="Arial" pitchFamily="34" charset="0"/>
                <a:cs typeface="Arial" pitchFamily="34" charset="0"/>
              </a:defRPr>
            </a:lvl1pPr>
          </a:lstStyle>
          <a:p>
            <a:fld id="{8246C951-A6CA-4083-8850-8F3C6F8B81E2}" type="slidenum">
              <a:rPr lang="en-US" smtClean="0"/>
              <a:t>‹#›</a:t>
            </a:fld>
            <a:endParaRPr lang="en-US"/>
          </a:p>
        </p:txBody>
      </p:sp>
      <p:pic>
        <p:nvPicPr>
          <p:cNvPr id="1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1" y="4953000"/>
            <a:ext cx="2266951"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pic>
        <p:nvPicPr>
          <p:cNvPr id="13" name="Picture 12" descr="BSWH_Logo_RGB.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1" y="6400801"/>
            <a:ext cx="1828800" cy="323959"/>
          </a:xfrm>
          <a:prstGeom prst="rect">
            <a:avLst/>
          </a:prstGeom>
        </p:spPr>
      </p:pic>
      <p:sp>
        <p:nvSpPr>
          <p:cNvPr id="14" name="Rectangle 13"/>
          <p:cNvSpPr/>
          <p:nvPr/>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71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71801"/>
            <a:ext cx="7772400" cy="1362075"/>
          </a:xfrm>
        </p:spPr>
        <p:txBody>
          <a:bodyPr anchor="t"/>
          <a:lstStyle>
            <a:lvl1pPr algn="ctr">
              <a:defRPr sz="4000" b="0" cap="none" baseline="0">
                <a:solidFill>
                  <a:srgbClr val="0067B1"/>
                </a:solidFill>
              </a:defRPr>
            </a:lvl1pPr>
          </a:lstStyle>
          <a:p>
            <a:r>
              <a:rPr lang="en-US" smtClean="0"/>
              <a:t>Click to edit Master title style</a:t>
            </a:r>
            <a:endParaRPr lang="en-US" dirty="0"/>
          </a:p>
        </p:txBody>
      </p:sp>
      <p:sp>
        <p:nvSpPr>
          <p:cNvPr id="9" name="Date Placeholder 3"/>
          <p:cNvSpPr>
            <a:spLocks noGrp="1"/>
          </p:cNvSpPr>
          <p:nvPr>
            <p:ph type="dt" sz="half" idx="10"/>
          </p:nvPr>
        </p:nvSpPr>
        <p:spPr>
          <a:xfrm>
            <a:off x="3505200" y="6264276"/>
            <a:ext cx="2133600" cy="365125"/>
          </a:xfrm>
        </p:spPr>
        <p:txBody>
          <a:bodyPr/>
          <a:lstStyle>
            <a:lvl1pPr algn="ctr">
              <a:defRPr sz="900">
                <a:solidFill>
                  <a:srgbClr val="0067B1"/>
                </a:solidFill>
                <a:latin typeface="Arial" pitchFamily="34" charset="0"/>
                <a:cs typeface="Arial" pitchFamily="34" charset="0"/>
              </a:defRPr>
            </a:lvl1pPr>
          </a:lstStyle>
          <a:p>
            <a:fld id="{63A00DEB-55E2-4D7B-9DE7-004F3BAE95AD}" type="datetimeFigureOut">
              <a:rPr lang="en-US" smtClean="0"/>
              <a:t>6/16/2016</a:t>
            </a:fld>
            <a:endParaRPr lang="en-US"/>
          </a:p>
        </p:txBody>
      </p:sp>
      <p:sp>
        <p:nvSpPr>
          <p:cNvPr id="10" name="Slide Number Placeholder 5"/>
          <p:cNvSpPr>
            <a:spLocks noGrp="1"/>
          </p:cNvSpPr>
          <p:nvPr>
            <p:ph type="sldNum" sz="quarter" idx="12"/>
          </p:nvPr>
        </p:nvSpPr>
        <p:spPr>
          <a:xfrm>
            <a:off x="6781800" y="6264276"/>
            <a:ext cx="2133600" cy="365125"/>
          </a:xfrm>
        </p:spPr>
        <p:txBody>
          <a:bodyPr/>
          <a:lstStyle>
            <a:lvl1pPr algn="r">
              <a:defRPr sz="900">
                <a:solidFill>
                  <a:srgbClr val="0067B1"/>
                </a:solidFill>
                <a:latin typeface="Arial" pitchFamily="34" charset="0"/>
                <a:cs typeface="Arial" pitchFamily="34" charset="0"/>
              </a:defRPr>
            </a:lvl1pPr>
          </a:lstStyle>
          <a:p>
            <a:fld id="{8246C951-A6CA-4083-8850-8F3C6F8B81E2}" type="slidenum">
              <a:rPr lang="en-US" smtClean="0"/>
              <a:t>‹#›</a:t>
            </a:fld>
            <a:endParaRPr lang="en-US"/>
          </a:p>
        </p:txBody>
      </p:sp>
      <p:pic>
        <p:nvPicPr>
          <p:cNvPr id="11" name="Picture 10" descr="BSWH_Logo_RGB.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1" y="6400801"/>
            <a:ext cx="1828800" cy="323959"/>
          </a:xfrm>
          <a:prstGeom prst="rect">
            <a:avLst/>
          </a:prstGeom>
        </p:spPr>
      </p:pic>
      <p:cxnSp>
        <p:nvCxnSpPr>
          <p:cNvPr id="12" name="Straight Connector 11"/>
          <p:cNvCxnSpPr/>
          <p:nvPr/>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34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5"/>
          <p:cNvSpPr>
            <a:spLocks noGrp="1"/>
          </p:cNvSpPr>
          <p:nvPr>
            <p:ph type="sldNum" sz="quarter" idx="12"/>
          </p:nvPr>
        </p:nvSpPr>
        <p:spPr>
          <a:xfrm>
            <a:off x="6781800" y="6172201"/>
            <a:ext cx="2133600" cy="365125"/>
          </a:xfrm>
        </p:spPr>
        <p:txBody>
          <a:bodyPr/>
          <a:lstStyle>
            <a:lvl1pPr algn="r">
              <a:defRPr sz="900">
                <a:solidFill>
                  <a:srgbClr val="0067B1"/>
                </a:solidFill>
                <a:latin typeface="Arial" pitchFamily="34" charset="0"/>
                <a:cs typeface="Arial" pitchFamily="34" charset="0"/>
              </a:defRPr>
            </a:lvl1pPr>
          </a:lstStyle>
          <a:p>
            <a:fld id="{8246C951-A6CA-4083-8850-8F3C6F8B81E2}" type="slidenum">
              <a:rPr lang="en-US" smtClean="0"/>
              <a:t>‹#›</a:t>
            </a:fld>
            <a:endParaRPr lang="en-US"/>
          </a:p>
        </p:txBody>
      </p:sp>
      <p:sp>
        <p:nvSpPr>
          <p:cNvPr id="20" name="Title 1"/>
          <p:cNvSpPr>
            <a:spLocks noGrp="1"/>
          </p:cNvSpPr>
          <p:nvPr>
            <p:ph type="title"/>
          </p:nvPr>
        </p:nvSpPr>
        <p:spPr>
          <a:xfrm>
            <a:off x="457200" y="76200"/>
            <a:ext cx="8229600" cy="1143000"/>
          </a:xfrm>
        </p:spPr>
        <p:txBody>
          <a:bodyPr>
            <a:normAutofit/>
          </a:bodyPr>
          <a:lstStyle>
            <a:lvl1pPr algn="l">
              <a:defRPr sz="3600">
                <a:solidFill>
                  <a:srgbClr val="0067B1"/>
                </a:solidFill>
                <a:latin typeface="Arial" pitchFamily="34" charset="0"/>
                <a:cs typeface="Arial" pitchFamily="34" charset="0"/>
              </a:defRPr>
            </a:lvl1pPr>
          </a:lstStyle>
          <a:p>
            <a:r>
              <a:rPr lang="en-US" smtClean="0"/>
              <a:t>Click to edit Master title style</a:t>
            </a:r>
            <a:endParaRPr lang="en-US" dirty="0"/>
          </a:p>
        </p:txBody>
      </p:sp>
      <p:sp>
        <p:nvSpPr>
          <p:cNvPr id="11" name="Date Placeholder 3"/>
          <p:cNvSpPr>
            <a:spLocks noGrp="1"/>
          </p:cNvSpPr>
          <p:nvPr>
            <p:ph type="dt" sz="half" idx="10"/>
          </p:nvPr>
        </p:nvSpPr>
        <p:spPr>
          <a:xfrm>
            <a:off x="3505200" y="6264276"/>
            <a:ext cx="2133600" cy="365125"/>
          </a:xfrm>
        </p:spPr>
        <p:txBody>
          <a:bodyPr/>
          <a:lstStyle>
            <a:lvl1pPr algn="ctr">
              <a:defRPr sz="900">
                <a:solidFill>
                  <a:srgbClr val="0067B1"/>
                </a:solidFill>
                <a:latin typeface="Arial" pitchFamily="34" charset="0"/>
                <a:cs typeface="Arial" pitchFamily="34" charset="0"/>
              </a:defRPr>
            </a:lvl1pPr>
          </a:lstStyle>
          <a:p>
            <a:fld id="{63A00DEB-55E2-4D7B-9DE7-004F3BAE95AD}" type="datetimeFigureOut">
              <a:rPr lang="en-US" smtClean="0"/>
              <a:t>6/16/2016</a:t>
            </a:fld>
            <a:endParaRPr lang="en-US"/>
          </a:p>
        </p:txBody>
      </p:sp>
      <p:sp>
        <p:nvSpPr>
          <p:cNvPr id="12" name="Slide Number Placeholder 5"/>
          <p:cNvSpPr txBox="1">
            <a:spLocks/>
          </p:cNvSpPr>
          <p:nvPr/>
        </p:nvSpPr>
        <p:spPr>
          <a:xfrm>
            <a:off x="6781800" y="626427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dirty="0"/>
          </a:p>
        </p:txBody>
      </p:sp>
      <p:pic>
        <p:nvPicPr>
          <p:cNvPr id="13" name="Picture 12" descr="BSWH_Logo_RGB.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1" y="6400801"/>
            <a:ext cx="1828800" cy="323959"/>
          </a:xfrm>
          <a:prstGeom prst="rect">
            <a:avLst/>
          </a:prstGeom>
        </p:spPr>
      </p:pic>
      <p:cxnSp>
        <p:nvCxnSpPr>
          <p:cNvPr id="21" name="Straight Connector 20"/>
          <p:cNvCxnSpPr/>
          <p:nvPr/>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08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535113"/>
            <a:ext cx="4040188" cy="639762"/>
          </a:xfrm>
        </p:spPr>
        <p:txBody>
          <a:bodyPr anchor="b"/>
          <a:lstStyle>
            <a:lvl1pPr marL="0" indent="0">
              <a:buNone/>
              <a:defRPr sz="2400" b="0">
                <a:solidFill>
                  <a:srgbClr val="0090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0">
                <a:solidFill>
                  <a:srgbClr val="0090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Slide Number Placeholder 5"/>
          <p:cNvSpPr>
            <a:spLocks noGrp="1"/>
          </p:cNvSpPr>
          <p:nvPr>
            <p:ph type="sldNum" sz="quarter" idx="12"/>
          </p:nvPr>
        </p:nvSpPr>
        <p:spPr>
          <a:xfrm>
            <a:off x="6781800" y="6172201"/>
            <a:ext cx="2133600" cy="365125"/>
          </a:xfrm>
        </p:spPr>
        <p:txBody>
          <a:bodyPr/>
          <a:lstStyle>
            <a:lvl1pPr algn="r">
              <a:defRPr sz="900">
                <a:solidFill>
                  <a:srgbClr val="0067B1"/>
                </a:solidFill>
                <a:latin typeface="Arial" pitchFamily="34" charset="0"/>
                <a:cs typeface="Arial" pitchFamily="34" charset="0"/>
              </a:defRPr>
            </a:lvl1pPr>
          </a:lstStyle>
          <a:p>
            <a:fld id="{8246C951-A6CA-4083-8850-8F3C6F8B81E2}" type="slidenum">
              <a:rPr lang="en-US" smtClean="0"/>
              <a:t>‹#›</a:t>
            </a:fld>
            <a:endParaRPr lang="en-US"/>
          </a:p>
        </p:txBody>
      </p:sp>
      <p:sp>
        <p:nvSpPr>
          <p:cNvPr id="22" name="Title 1"/>
          <p:cNvSpPr>
            <a:spLocks noGrp="1"/>
          </p:cNvSpPr>
          <p:nvPr>
            <p:ph type="title"/>
          </p:nvPr>
        </p:nvSpPr>
        <p:spPr>
          <a:xfrm>
            <a:off x="457200" y="76200"/>
            <a:ext cx="8229600" cy="1143000"/>
          </a:xfrm>
        </p:spPr>
        <p:txBody>
          <a:bodyPr>
            <a:normAutofit/>
          </a:bodyPr>
          <a:lstStyle>
            <a:lvl1pPr algn="l">
              <a:defRPr lang="en-US" sz="3600" dirty="0">
                <a:solidFill>
                  <a:srgbClr val="0067B1"/>
                </a:solidFill>
              </a:defRPr>
            </a:lvl1pPr>
          </a:lstStyle>
          <a:p>
            <a:r>
              <a:rPr lang="en-US" smtClean="0"/>
              <a:t>Click to edit Master title style</a:t>
            </a:r>
            <a:endParaRPr lang="en-US" dirty="0"/>
          </a:p>
        </p:txBody>
      </p:sp>
      <p:sp>
        <p:nvSpPr>
          <p:cNvPr id="13" name="Date Placeholder 3"/>
          <p:cNvSpPr>
            <a:spLocks noGrp="1"/>
          </p:cNvSpPr>
          <p:nvPr>
            <p:ph type="dt" sz="half" idx="10"/>
          </p:nvPr>
        </p:nvSpPr>
        <p:spPr>
          <a:xfrm>
            <a:off x="3505200" y="6264276"/>
            <a:ext cx="2133600" cy="365125"/>
          </a:xfrm>
        </p:spPr>
        <p:txBody>
          <a:bodyPr/>
          <a:lstStyle>
            <a:lvl1pPr algn="ctr">
              <a:defRPr sz="900">
                <a:solidFill>
                  <a:srgbClr val="0067B1"/>
                </a:solidFill>
                <a:latin typeface="Arial" pitchFamily="34" charset="0"/>
                <a:cs typeface="Arial" pitchFamily="34" charset="0"/>
              </a:defRPr>
            </a:lvl1pPr>
          </a:lstStyle>
          <a:p>
            <a:fld id="{63A00DEB-55E2-4D7B-9DE7-004F3BAE95AD}" type="datetimeFigureOut">
              <a:rPr lang="en-US" smtClean="0"/>
              <a:t>6/16/2016</a:t>
            </a:fld>
            <a:endParaRPr lang="en-US"/>
          </a:p>
        </p:txBody>
      </p:sp>
      <p:sp>
        <p:nvSpPr>
          <p:cNvPr id="14" name="Slide Number Placeholder 5"/>
          <p:cNvSpPr txBox="1">
            <a:spLocks/>
          </p:cNvSpPr>
          <p:nvPr/>
        </p:nvSpPr>
        <p:spPr>
          <a:xfrm>
            <a:off x="6781800" y="626427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dirty="0"/>
          </a:p>
        </p:txBody>
      </p:sp>
      <p:pic>
        <p:nvPicPr>
          <p:cNvPr id="15" name="Picture 14" descr="BSWH_Logo_RGB.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1" y="6400801"/>
            <a:ext cx="1828800" cy="323959"/>
          </a:xfrm>
          <a:prstGeom prst="rect">
            <a:avLst/>
          </a:prstGeom>
        </p:spPr>
      </p:pic>
      <p:cxnSp>
        <p:nvCxnSpPr>
          <p:cNvPr id="23" name="Straight Connector 22"/>
          <p:cNvCxnSpPr/>
          <p:nvPr/>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471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175" y="6165850"/>
            <a:ext cx="2266951"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457200" y="76200"/>
            <a:ext cx="8229600" cy="1143000"/>
          </a:xfrm>
        </p:spPr>
        <p:txBody>
          <a:bodyPr>
            <a:normAutofit/>
          </a:bodyPr>
          <a:lstStyle>
            <a:lvl1pPr algn="l">
              <a:defRPr sz="3600">
                <a:solidFill>
                  <a:srgbClr val="0067B1"/>
                </a:solidFill>
                <a:latin typeface="Arial" pitchFamily="34" charset="0"/>
                <a:cs typeface="Arial" pitchFamily="34" charset="0"/>
              </a:defRPr>
            </a:lvl1pPr>
          </a:lstStyle>
          <a:p>
            <a:r>
              <a:rPr lang="en-US" smtClean="0"/>
              <a:t>Click to edit Master title style</a:t>
            </a:r>
            <a:endParaRPr lang="en-US" dirty="0"/>
          </a:p>
        </p:txBody>
      </p:sp>
      <p:sp>
        <p:nvSpPr>
          <p:cNvPr id="11" name="Date Placeholder 3"/>
          <p:cNvSpPr>
            <a:spLocks noGrp="1"/>
          </p:cNvSpPr>
          <p:nvPr>
            <p:ph type="dt" sz="half" idx="10"/>
          </p:nvPr>
        </p:nvSpPr>
        <p:spPr>
          <a:xfrm>
            <a:off x="3505200" y="6264276"/>
            <a:ext cx="2133600" cy="365125"/>
          </a:xfrm>
        </p:spPr>
        <p:txBody>
          <a:bodyPr/>
          <a:lstStyle>
            <a:lvl1pPr algn="ctr">
              <a:defRPr sz="900">
                <a:solidFill>
                  <a:srgbClr val="0067B1"/>
                </a:solidFill>
                <a:latin typeface="Arial" pitchFamily="34" charset="0"/>
                <a:cs typeface="Arial" pitchFamily="34" charset="0"/>
              </a:defRPr>
            </a:lvl1pPr>
          </a:lstStyle>
          <a:p>
            <a:fld id="{63A00DEB-55E2-4D7B-9DE7-004F3BAE95AD}" type="datetimeFigureOut">
              <a:rPr lang="en-US" smtClean="0"/>
              <a:t>6/16/2016</a:t>
            </a:fld>
            <a:endParaRPr lang="en-US"/>
          </a:p>
        </p:txBody>
      </p:sp>
      <p:sp>
        <p:nvSpPr>
          <p:cNvPr id="12" name="Slide Number Placeholder 5"/>
          <p:cNvSpPr>
            <a:spLocks noGrp="1"/>
          </p:cNvSpPr>
          <p:nvPr>
            <p:ph type="sldNum" sz="quarter" idx="12"/>
          </p:nvPr>
        </p:nvSpPr>
        <p:spPr>
          <a:xfrm>
            <a:off x="6781800" y="6264276"/>
            <a:ext cx="2133600" cy="365125"/>
          </a:xfrm>
        </p:spPr>
        <p:txBody>
          <a:bodyPr/>
          <a:lstStyle>
            <a:lvl1pPr algn="r">
              <a:defRPr sz="900">
                <a:solidFill>
                  <a:srgbClr val="0067B1"/>
                </a:solidFill>
                <a:latin typeface="Arial" pitchFamily="34" charset="0"/>
                <a:cs typeface="Arial" pitchFamily="34" charset="0"/>
              </a:defRPr>
            </a:lvl1pPr>
          </a:lstStyle>
          <a:p>
            <a:fld id="{8246C951-A6CA-4083-8850-8F3C6F8B81E2}" type="slidenum">
              <a:rPr lang="en-US" smtClean="0"/>
              <a:t>‹#›</a:t>
            </a:fld>
            <a:endParaRPr lang="en-US"/>
          </a:p>
        </p:txBody>
      </p:sp>
      <p:pic>
        <p:nvPicPr>
          <p:cNvPr id="18" name="Picture 17" descr="BSWH_Logo_RGB.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1" y="6400801"/>
            <a:ext cx="1828800" cy="323959"/>
          </a:xfrm>
          <a:prstGeom prst="rect">
            <a:avLst/>
          </a:prstGeom>
        </p:spPr>
      </p:pic>
      <p:cxnSp>
        <p:nvCxnSpPr>
          <p:cNvPr id="19" name="Straight Connector 18"/>
          <p:cNvCxnSpPr/>
          <p:nvPr/>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575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3505200" y="6264276"/>
            <a:ext cx="2133600" cy="365125"/>
          </a:xfrm>
        </p:spPr>
        <p:txBody>
          <a:bodyPr/>
          <a:lstStyle>
            <a:lvl1pPr algn="ctr">
              <a:defRPr sz="900">
                <a:solidFill>
                  <a:srgbClr val="0067B1"/>
                </a:solidFill>
                <a:latin typeface="Arial" pitchFamily="34" charset="0"/>
                <a:cs typeface="Arial" pitchFamily="34" charset="0"/>
              </a:defRPr>
            </a:lvl1pPr>
          </a:lstStyle>
          <a:p>
            <a:fld id="{63A00DEB-55E2-4D7B-9DE7-004F3BAE95AD}" type="datetimeFigureOut">
              <a:rPr lang="en-US" smtClean="0"/>
              <a:t>6/16/2016</a:t>
            </a:fld>
            <a:endParaRPr lang="en-US"/>
          </a:p>
        </p:txBody>
      </p:sp>
      <p:sp>
        <p:nvSpPr>
          <p:cNvPr id="9" name="Slide Number Placeholder 5"/>
          <p:cNvSpPr>
            <a:spLocks noGrp="1"/>
          </p:cNvSpPr>
          <p:nvPr>
            <p:ph type="sldNum" sz="quarter" idx="12"/>
          </p:nvPr>
        </p:nvSpPr>
        <p:spPr>
          <a:xfrm>
            <a:off x="6781800" y="6264276"/>
            <a:ext cx="2133600" cy="365125"/>
          </a:xfrm>
        </p:spPr>
        <p:txBody>
          <a:bodyPr/>
          <a:lstStyle>
            <a:lvl1pPr algn="r">
              <a:defRPr sz="900">
                <a:solidFill>
                  <a:srgbClr val="0067B1"/>
                </a:solidFill>
                <a:latin typeface="Arial" pitchFamily="34" charset="0"/>
                <a:cs typeface="Arial" pitchFamily="34" charset="0"/>
              </a:defRPr>
            </a:lvl1pPr>
          </a:lstStyle>
          <a:p>
            <a:fld id="{8246C951-A6CA-4083-8850-8F3C6F8B81E2}" type="slidenum">
              <a:rPr lang="en-US" smtClean="0"/>
              <a:t>‹#›</a:t>
            </a:fld>
            <a:endParaRPr lang="en-US"/>
          </a:p>
        </p:txBody>
      </p:sp>
      <p:pic>
        <p:nvPicPr>
          <p:cNvPr id="10" name="Picture 9" descr="BSWH_Logo_RGB.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1" y="6400801"/>
            <a:ext cx="1828800" cy="323959"/>
          </a:xfrm>
          <a:prstGeom prst="rect">
            <a:avLst/>
          </a:prstGeom>
        </p:spPr>
      </p:pic>
      <p:cxnSp>
        <p:nvCxnSpPr>
          <p:cNvPr id="11" name="Straight Connector 10"/>
          <p:cNvCxnSpPr/>
          <p:nvPr/>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02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00DEB-55E2-4D7B-9DE7-004F3BAE95AD}" type="datetimeFigureOut">
              <a:rPr lang="en-US" smtClean="0"/>
              <a:t>6/16/2016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6C951-A6CA-4083-8850-8F3C6F8B81E2}" type="slidenum">
              <a:rPr lang="en-US" smtClean="0"/>
              <a:t>‹#›</a:t>
            </a:fld>
            <a:endParaRPr lang="en-US"/>
          </a:p>
        </p:txBody>
      </p:sp>
    </p:spTree>
    <p:extLst>
      <p:ext uri="{BB962C8B-B14F-4D97-AF65-F5344CB8AC3E}">
        <p14:creationId xmlns:p14="http://schemas.microsoft.com/office/powerpoint/2010/main" val="587406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914400" rtl="0" eaLnBrk="1" latinLnBrk="0" hangingPunct="1">
        <a:spcBef>
          <a:spcPct val="0"/>
        </a:spcBef>
        <a:buNone/>
        <a:defRPr sz="4400" kern="1200">
          <a:solidFill>
            <a:srgbClr val="0067B1"/>
          </a:solidFill>
          <a:latin typeface="Arial" pitchFamily="34" charset="0"/>
          <a:ea typeface="+mj-ea"/>
          <a:cs typeface="Arial" pitchFamily="34" charset="0"/>
        </a:defRPr>
      </a:lvl1pPr>
    </p:titleStyle>
    <p:body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hCG</a:t>
            </a:r>
            <a:r>
              <a:rPr lang="en-US" dirty="0" smtClean="0"/>
              <a:t> Combo Rapid Test</a:t>
            </a:r>
            <a:endParaRPr lang="en-US" dirty="0"/>
          </a:p>
        </p:txBody>
      </p:sp>
      <p:sp>
        <p:nvSpPr>
          <p:cNvPr id="3" name="Subtitle 2"/>
          <p:cNvSpPr>
            <a:spLocks noGrp="1"/>
          </p:cNvSpPr>
          <p:nvPr>
            <p:ph type="subTitle" idx="1"/>
          </p:nvPr>
        </p:nvSpPr>
        <p:spPr/>
        <p:txBody>
          <a:bodyPr/>
          <a:lstStyle/>
          <a:p>
            <a:r>
              <a:rPr lang="en-US" dirty="0" smtClean="0"/>
              <a:t>Serum Pregnancy Training</a:t>
            </a:r>
            <a:endParaRPr lang="en-US" dirty="0"/>
          </a:p>
        </p:txBody>
      </p:sp>
      <p:pic>
        <p:nvPicPr>
          <p:cNvPr id="1026" name="Picture 2" descr="https://www.cssmed.com/56172/cardinal-sp-hcg-rapid-test-combo-urine-serum-test-30-bx.jpg"/>
          <p:cNvPicPr>
            <a:picLocks noChangeAspect="1" noChangeArrowheads="1"/>
          </p:cNvPicPr>
          <p:nvPr/>
        </p:nvPicPr>
        <p:blipFill rotWithShape="1">
          <a:blip r:embed="rId2">
            <a:extLst>
              <a:ext uri="{28A0092B-C50C-407E-A947-70E740481C1C}">
                <a14:useLocalDpi xmlns:a14="http://schemas.microsoft.com/office/drawing/2010/main" val="0"/>
              </a:ext>
            </a:extLst>
          </a:blip>
          <a:srcRect l="14261" t="8091" r="10697"/>
          <a:stretch/>
        </p:blipFill>
        <p:spPr bwMode="auto">
          <a:xfrm>
            <a:off x="228600" y="381000"/>
            <a:ext cx="19812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edline.com/media/catalog/sku/bxt/300x300/BXTB107722_HRE01.JPG"/>
          <p:cNvPicPr>
            <a:picLocks noChangeAspect="1" noChangeArrowheads="1"/>
          </p:cNvPicPr>
          <p:nvPr/>
        </p:nvPicPr>
        <p:blipFill rotWithShape="1">
          <a:blip r:embed="rId3">
            <a:extLst>
              <a:ext uri="{28A0092B-C50C-407E-A947-70E740481C1C}">
                <a14:useLocalDpi xmlns:a14="http://schemas.microsoft.com/office/drawing/2010/main" val="0"/>
              </a:ext>
            </a:extLst>
          </a:blip>
          <a:srcRect l="12445" t="9334" r="7112" b="10666"/>
          <a:stretch/>
        </p:blipFill>
        <p:spPr bwMode="auto">
          <a:xfrm>
            <a:off x="6553201" y="381000"/>
            <a:ext cx="22987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551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Testing Procedure</a:t>
            </a:r>
            <a:endParaRPr lang="en-US" dirty="0"/>
          </a:p>
        </p:txBody>
      </p:sp>
      <p:sp>
        <p:nvSpPr>
          <p:cNvPr id="3" name="Content Placeholder 2"/>
          <p:cNvSpPr>
            <a:spLocks noGrp="1"/>
          </p:cNvSpPr>
          <p:nvPr>
            <p:ph idx="1"/>
          </p:nvPr>
        </p:nvSpPr>
        <p:spPr>
          <a:xfrm>
            <a:off x="381000" y="1219200"/>
            <a:ext cx="8458200" cy="4800600"/>
          </a:xfrm>
        </p:spPr>
        <p:txBody>
          <a:bodyPr>
            <a:normAutofit fontScale="70000" lnSpcReduction="20000"/>
          </a:bodyPr>
          <a:lstStyle/>
          <a:p>
            <a:pPr lvl="0"/>
            <a:r>
              <a:rPr lang="en-US" dirty="0"/>
              <a:t>Remove test cassette from the foil pouch and place on a level surface.  Allow to come to room temperature if stored in refrigerator.  </a:t>
            </a:r>
          </a:p>
          <a:p>
            <a:pPr lvl="0"/>
            <a:r>
              <a:rPr lang="en-US" dirty="0"/>
              <a:t>Label test cassette with patient identification.</a:t>
            </a:r>
          </a:p>
          <a:p>
            <a:pPr lvl="0"/>
            <a:r>
              <a:rPr lang="en-US" dirty="0"/>
              <a:t>Hold the dropper vertically and transfer 3 full drops of serum (approximately 100</a:t>
            </a:r>
            <a:r>
              <a:rPr lang="en-US" dirty="0">
                <a:sym typeface="Symbol"/>
              </a:rPr>
              <a:t></a:t>
            </a:r>
            <a:r>
              <a:rPr lang="en-US" dirty="0"/>
              <a:t>l) to the sample well of the test cassette. Avoid trapping air bubbles in the sample well.</a:t>
            </a:r>
          </a:p>
          <a:p>
            <a:pPr lvl="0"/>
            <a:r>
              <a:rPr lang="en-US" dirty="0"/>
              <a:t>Ensure sample has absorbed into specimen well and migration has begun before setting timer.</a:t>
            </a:r>
          </a:p>
          <a:p>
            <a:pPr lvl="0"/>
            <a:r>
              <a:rPr lang="en-US" dirty="0"/>
              <a:t>Read the result at 5-6 minutes. </a:t>
            </a:r>
          </a:p>
          <a:p>
            <a:pPr lvl="0"/>
            <a:r>
              <a:rPr lang="en-US" dirty="0"/>
              <a:t>Do not interpret results after the appropriate read time.  </a:t>
            </a:r>
          </a:p>
          <a:p>
            <a:pPr lvl="0"/>
            <a:r>
              <a:rPr lang="en-US" dirty="0"/>
              <a:t>It is important that the background is clear before the results are read.</a:t>
            </a:r>
          </a:p>
          <a:p>
            <a:endParaRPr lang="en-US" dirty="0"/>
          </a:p>
        </p:txBody>
      </p:sp>
    </p:spTree>
    <p:extLst>
      <p:ext uri="{BB962C8B-B14F-4D97-AF65-F5344CB8AC3E}">
        <p14:creationId xmlns:p14="http://schemas.microsoft.com/office/powerpoint/2010/main" val="4173904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914400"/>
            <a:ext cx="4040188" cy="487362"/>
          </a:xfrm>
        </p:spPr>
        <p:txBody>
          <a:bodyPr/>
          <a:lstStyle/>
          <a:p>
            <a:r>
              <a:rPr lang="en-US" dirty="0" smtClean="0"/>
              <a:t>Positive</a:t>
            </a:r>
            <a:endParaRPr lang="en-US" dirty="0"/>
          </a:p>
        </p:txBody>
      </p:sp>
      <p:sp>
        <p:nvSpPr>
          <p:cNvPr id="3" name="Content Placeholder 2"/>
          <p:cNvSpPr>
            <a:spLocks noGrp="1"/>
          </p:cNvSpPr>
          <p:nvPr>
            <p:ph sz="half" idx="2"/>
          </p:nvPr>
        </p:nvSpPr>
        <p:spPr>
          <a:xfrm>
            <a:off x="152400" y="1371600"/>
            <a:ext cx="4267200" cy="4876800"/>
          </a:xfrm>
        </p:spPr>
        <p:txBody>
          <a:bodyPr>
            <a:normAutofit fontScale="85000" lnSpcReduction="20000"/>
          </a:bodyPr>
          <a:lstStyle/>
          <a:p>
            <a:pPr lvl="0"/>
            <a:r>
              <a:rPr lang="en-US" dirty="0"/>
              <a:t>Two distinct red lines appear. One line should be in the control region (C) and another line should be in the test region (T).</a:t>
            </a:r>
          </a:p>
          <a:p>
            <a:pPr marL="1588" indent="0">
              <a:buNone/>
            </a:pPr>
            <a:endParaRPr lang="en-US" dirty="0"/>
          </a:p>
          <a:p>
            <a:r>
              <a:rPr lang="en-US" i="1" dirty="0"/>
              <a:t>Note: A sample </a:t>
            </a:r>
            <a:r>
              <a:rPr lang="en-US" i="1" dirty="0" err="1"/>
              <a:t>hCG</a:t>
            </a:r>
            <a:r>
              <a:rPr lang="en-US" i="1" dirty="0"/>
              <a:t> concentration below the cut-off level of this test might result in a weak line appearing in the test region (T) after an extended period of time. A line in the test region (T) seen after the read time could be indicative of a low </a:t>
            </a:r>
            <a:r>
              <a:rPr lang="en-US" i="1" dirty="0" err="1"/>
              <a:t>hCG</a:t>
            </a:r>
            <a:r>
              <a:rPr lang="en-US" i="1" dirty="0"/>
              <a:t> level in the sample. If such results are seen, it is recommended that the test be repeated with a new sample in 48-72 hours or that an alternate confirmation method is used.</a:t>
            </a:r>
            <a:endParaRPr lang="en-US" dirty="0"/>
          </a:p>
          <a:p>
            <a:endParaRPr lang="en-US" dirty="0"/>
          </a:p>
        </p:txBody>
      </p:sp>
      <p:sp>
        <p:nvSpPr>
          <p:cNvPr id="6" name="Title 5"/>
          <p:cNvSpPr>
            <a:spLocks noGrp="1"/>
          </p:cNvSpPr>
          <p:nvPr>
            <p:ph type="title"/>
          </p:nvPr>
        </p:nvSpPr>
        <p:spPr/>
        <p:txBody>
          <a:bodyPr/>
          <a:lstStyle/>
          <a:p>
            <a:r>
              <a:rPr lang="en-US" dirty="0" smtClean="0"/>
              <a:t>Interpretation of Results</a:t>
            </a:r>
            <a:endParaRPr lang="en-US" dirty="0"/>
          </a:p>
        </p:txBody>
      </p:sp>
      <p:pic>
        <p:nvPicPr>
          <p:cNvPr id="5122" name="Picture 2" descr="http://www.clinchem.org/content/55/10/1885/F1.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209800"/>
            <a:ext cx="3981998" cy="245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791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914400"/>
            <a:ext cx="4040188" cy="487362"/>
          </a:xfrm>
        </p:spPr>
        <p:txBody>
          <a:bodyPr/>
          <a:lstStyle/>
          <a:p>
            <a:r>
              <a:rPr lang="en-US" dirty="0" smtClean="0"/>
              <a:t>Negative</a:t>
            </a:r>
            <a:endParaRPr lang="en-US" dirty="0"/>
          </a:p>
        </p:txBody>
      </p:sp>
      <p:sp>
        <p:nvSpPr>
          <p:cNvPr id="3" name="Content Placeholder 2"/>
          <p:cNvSpPr>
            <a:spLocks noGrp="1"/>
          </p:cNvSpPr>
          <p:nvPr>
            <p:ph sz="half" idx="2"/>
          </p:nvPr>
        </p:nvSpPr>
        <p:spPr>
          <a:xfrm>
            <a:off x="152400" y="1371600"/>
            <a:ext cx="4267200" cy="4876800"/>
          </a:xfrm>
        </p:spPr>
        <p:txBody>
          <a:bodyPr>
            <a:normAutofit/>
          </a:bodyPr>
          <a:lstStyle/>
          <a:p>
            <a:pPr lvl="0"/>
            <a:r>
              <a:rPr lang="en-US" b="1" dirty="0"/>
              <a:t>Negative:</a:t>
            </a:r>
            <a:r>
              <a:rPr lang="en-US" dirty="0"/>
              <a:t> One red line appears in the control region (C).No apparent red or pink line appears in the test region (T).</a:t>
            </a:r>
          </a:p>
          <a:p>
            <a:pPr marL="1588" indent="0">
              <a:buNone/>
            </a:pPr>
            <a:endParaRPr lang="en-US" dirty="0"/>
          </a:p>
        </p:txBody>
      </p:sp>
      <p:sp>
        <p:nvSpPr>
          <p:cNvPr id="6" name="Title 5"/>
          <p:cNvSpPr>
            <a:spLocks noGrp="1"/>
          </p:cNvSpPr>
          <p:nvPr>
            <p:ph type="title"/>
          </p:nvPr>
        </p:nvSpPr>
        <p:spPr/>
        <p:txBody>
          <a:bodyPr/>
          <a:lstStyle/>
          <a:p>
            <a:r>
              <a:rPr lang="en-US" dirty="0" smtClean="0"/>
              <a:t>Interpretation of Results</a:t>
            </a:r>
            <a:endParaRPr lang="en-US" dirty="0"/>
          </a:p>
        </p:txBody>
      </p:sp>
      <p:pic>
        <p:nvPicPr>
          <p:cNvPr id="7" name="Picture 6"/>
          <p:cNvPicPr/>
          <p:nvPr/>
        </p:nvPicPr>
        <p:blipFill>
          <a:blip r:embed="rId2"/>
          <a:srcRect/>
          <a:stretch>
            <a:fillRect/>
          </a:stretch>
        </p:blipFill>
        <p:spPr bwMode="auto">
          <a:xfrm>
            <a:off x="5029200" y="2056130"/>
            <a:ext cx="3388360" cy="1410970"/>
          </a:xfrm>
          <a:prstGeom prst="rect">
            <a:avLst/>
          </a:prstGeom>
          <a:noFill/>
          <a:ln w="9525">
            <a:noFill/>
            <a:miter lim="800000"/>
            <a:headEnd/>
            <a:tailEnd/>
          </a:ln>
        </p:spPr>
      </p:pic>
    </p:spTree>
    <p:extLst>
      <p:ext uri="{BB962C8B-B14F-4D97-AF65-F5344CB8AC3E}">
        <p14:creationId xmlns:p14="http://schemas.microsoft.com/office/powerpoint/2010/main" val="877534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914400"/>
            <a:ext cx="4040188" cy="487362"/>
          </a:xfrm>
        </p:spPr>
        <p:txBody>
          <a:bodyPr/>
          <a:lstStyle/>
          <a:p>
            <a:r>
              <a:rPr lang="en-US" dirty="0" smtClean="0"/>
              <a:t>Invalid</a:t>
            </a:r>
            <a:endParaRPr lang="en-US" dirty="0"/>
          </a:p>
        </p:txBody>
      </p:sp>
      <p:sp>
        <p:nvSpPr>
          <p:cNvPr id="3" name="Content Placeholder 2"/>
          <p:cNvSpPr>
            <a:spLocks noGrp="1"/>
          </p:cNvSpPr>
          <p:nvPr>
            <p:ph sz="half" idx="2"/>
          </p:nvPr>
        </p:nvSpPr>
        <p:spPr>
          <a:xfrm>
            <a:off x="152400" y="1371600"/>
            <a:ext cx="4267200" cy="4876800"/>
          </a:xfrm>
        </p:spPr>
        <p:txBody>
          <a:bodyPr>
            <a:normAutofit fontScale="77500" lnSpcReduction="20000"/>
          </a:bodyPr>
          <a:lstStyle/>
          <a:p>
            <a:pPr lvl="0"/>
            <a:r>
              <a:rPr lang="en-US" b="1" dirty="0"/>
              <a:t>Invalid:</a:t>
            </a:r>
            <a:r>
              <a:rPr lang="en-US" dirty="0"/>
              <a:t> Control line fails to appear.  Insufficient specimen volume or incorrect procedural techniques are the most likely reasons for control line failure. Review the procedure and repeat the test with a new test cassette. If problem persists, discontinue using the test kit immediately and call Technical Services at 1-(866) 211-7853.</a:t>
            </a:r>
          </a:p>
          <a:p>
            <a:endParaRPr lang="en-US" dirty="0"/>
          </a:p>
          <a:p>
            <a:r>
              <a:rPr lang="en-US" i="1" dirty="0"/>
              <a:t>Note: The intensity of the red color in the test line region (T) will vary depending on the concentration of </a:t>
            </a:r>
            <a:r>
              <a:rPr lang="en-US" i="1" dirty="0" err="1"/>
              <a:t>hCG</a:t>
            </a:r>
            <a:r>
              <a:rPr lang="en-US" i="1" dirty="0"/>
              <a:t> present in the specimen. However, neither the quantitative value nor the rate of increase in </a:t>
            </a:r>
            <a:r>
              <a:rPr lang="en-US" i="1" dirty="0" err="1"/>
              <a:t>hCG</a:t>
            </a:r>
            <a:r>
              <a:rPr lang="en-US" i="1" dirty="0"/>
              <a:t> can be determined by this qualitative test</a:t>
            </a:r>
            <a:r>
              <a:rPr lang="en-US" i="1" dirty="0" smtClean="0"/>
              <a:t>.</a:t>
            </a:r>
            <a:endParaRPr lang="en-US" dirty="0"/>
          </a:p>
        </p:txBody>
      </p:sp>
      <p:sp>
        <p:nvSpPr>
          <p:cNvPr id="6" name="Title 5"/>
          <p:cNvSpPr>
            <a:spLocks noGrp="1"/>
          </p:cNvSpPr>
          <p:nvPr>
            <p:ph type="title"/>
          </p:nvPr>
        </p:nvSpPr>
        <p:spPr/>
        <p:txBody>
          <a:bodyPr/>
          <a:lstStyle/>
          <a:p>
            <a:r>
              <a:rPr lang="en-US" dirty="0" smtClean="0"/>
              <a:t>Interpretation of Results</a:t>
            </a:r>
            <a:endParaRPr lang="en-US" dirty="0"/>
          </a:p>
        </p:txBody>
      </p:sp>
      <p:pic>
        <p:nvPicPr>
          <p:cNvPr id="7" name="Picture 6"/>
          <p:cNvPicPr/>
          <p:nvPr/>
        </p:nvPicPr>
        <p:blipFill>
          <a:blip r:embed="rId2"/>
          <a:srcRect/>
          <a:stretch>
            <a:fillRect/>
          </a:stretch>
        </p:blipFill>
        <p:spPr bwMode="auto">
          <a:xfrm>
            <a:off x="5029200" y="2056130"/>
            <a:ext cx="3388360" cy="1410970"/>
          </a:xfrm>
          <a:prstGeom prst="rect">
            <a:avLst/>
          </a:prstGeom>
          <a:noFill/>
          <a:ln w="9525">
            <a:noFill/>
            <a:miter lim="800000"/>
            <a:headEnd/>
            <a:tailEnd/>
          </a:ln>
        </p:spPr>
      </p:pic>
    </p:spTree>
    <p:extLst>
      <p:ext uri="{BB962C8B-B14F-4D97-AF65-F5344CB8AC3E}">
        <p14:creationId xmlns:p14="http://schemas.microsoft.com/office/powerpoint/2010/main" val="2347127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6225"/>
            <a:ext cx="8001000" cy="597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59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a:xfrm>
            <a:off x="152400" y="914400"/>
            <a:ext cx="8839200" cy="5334000"/>
          </a:xfrm>
        </p:spPr>
        <p:txBody>
          <a:bodyPr>
            <a:normAutofit fontScale="47500" lnSpcReduction="20000"/>
          </a:bodyPr>
          <a:lstStyle/>
          <a:p>
            <a:pPr lvl="0"/>
            <a:r>
              <a:rPr lang="en-US" dirty="0"/>
              <a:t>False negative results may occur when the levels of </a:t>
            </a:r>
            <a:r>
              <a:rPr lang="en-US" dirty="0" err="1"/>
              <a:t>hCG</a:t>
            </a:r>
            <a:r>
              <a:rPr lang="en-US" dirty="0"/>
              <a:t> are below the sensitivity level of the test.  When pregnancy is still suspected, serum sample should be collected 48 hours later and tested.</a:t>
            </a:r>
          </a:p>
          <a:p>
            <a:endParaRPr lang="en-US" dirty="0"/>
          </a:p>
          <a:p>
            <a:pPr lvl="0"/>
            <a:r>
              <a:rPr lang="en-US" dirty="0"/>
              <a:t>Very low levels of </a:t>
            </a:r>
            <a:r>
              <a:rPr lang="en-US" dirty="0" err="1"/>
              <a:t>hCG</a:t>
            </a:r>
            <a:r>
              <a:rPr lang="en-US" dirty="0"/>
              <a:t> (less than 50 </a:t>
            </a:r>
            <a:r>
              <a:rPr lang="en-US" dirty="0" err="1"/>
              <a:t>mIU</a:t>
            </a:r>
            <a:r>
              <a:rPr lang="en-US" dirty="0"/>
              <a:t>/ml) are present in serum samples shortly after implantation.  However, because a significant number of first trimester pregnancies terminate for natural reasons, a test result that is weakly positive should be confirmed by retesting with a serum sample collected 48 hours later.</a:t>
            </a:r>
          </a:p>
          <a:p>
            <a:pPr marL="1587" indent="0">
              <a:buNone/>
            </a:pPr>
            <a:r>
              <a:rPr lang="en-US" dirty="0"/>
              <a:t> </a:t>
            </a:r>
          </a:p>
          <a:p>
            <a:pPr lvl="0"/>
            <a:r>
              <a:rPr lang="en-US" dirty="0"/>
              <a:t>This test reliably detects intact </a:t>
            </a:r>
            <a:r>
              <a:rPr lang="en-US" dirty="0" err="1"/>
              <a:t>hCG</a:t>
            </a:r>
            <a:r>
              <a:rPr lang="en-US" dirty="0"/>
              <a:t> up to 500,000 </a:t>
            </a:r>
            <a:r>
              <a:rPr lang="en-US" dirty="0" err="1"/>
              <a:t>mIU</a:t>
            </a:r>
            <a:r>
              <a:rPr lang="en-US" dirty="0"/>
              <a:t>/</a:t>
            </a:r>
            <a:r>
              <a:rPr lang="en-US" dirty="0" err="1"/>
              <a:t>mL.</a:t>
            </a:r>
            <a:r>
              <a:rPr lang="en-US" dirty="0"/>
              <a:t>  It does not reliably detect </a:t>
            </a:r>
            <a:r>
              <a:rPr lang="en-US" dirty="0" err="1"/>
              <a:t>hCG</a:t>
            </a:r>
            <a:r>
              <a:rPr lang="en-US" dirty="0"/>
              <a:t> degradation products, including free-beta </a:t>
            </a:r>
            <a:r>
              <a:rPr lang="en-US" dirty="0" err="1"/>
              <a:t>hCG</a:t>
            </a:r>
            <a:r>
              <a:rPr lang="en-US" dirty="0"/>
              <a:t> and beta core fragments. Quantitative assays used to detect </a:t>
            </a:r>
            <a:r>
              <a:rPr lang="en-US" dirty="0" err="1"/>
              <a:t>hCG</a:t>
            </a:r>
            <a:r>
              <a:rPr lang="en-US" dirty="0"/>
              <a:t> may detect </a:t>
            </a:r>
            <a:r>
              <a:rPr lang="en-US" dirty="0" err="1"/>
              <a:t>hCG</a:t>
            </a:r>
            <a:r>
              <a:rPr lang="en-US" dirty="0"/>
              <a:t> degradation products and therefore may disagree with the results of this rapid test.</a:t>
            </a:r>
          </a:p>
          <a:p>
            <a:pPr marL="1587" indent="0">
              <a:buNone/>
            </a:pPr>
            <a:r>
              <a:rPr lang="en-US" dirty="0"/>
              <a:t> </a:t>
            </a:r>
          </a:p>
          <a:p>
            <a:pPr lvl="0"/>
            <a:r>
              <a:rPr lang="en-US" dirty="0"/>
              <a:t>A number of conditions other than pregnancy, including trophoblastic disease and certain non-trophoblastic neoplasms including testicular tumors, prostate cancer, breast cancer, and lung cancer, cause elevated levels of HCG.  Therefore the presence of HCG in serum samples should not be used to diagnose pregnancy unless these conditions have been ruled out.</a:t>
            </a:r>
          </a:p>
          <a:p>
            <a:pPr marL="1587" indent="0">
              <a:buNone/>
            </a:pPr>
            <a:r>
              <a:rPr lang="en-US" dirty="0"/>
              <a:t> </a:t>
            </a:r>
          </a:p>
          <a:p>
            <a:pPr lvl="0" fontAlgn="base" hangingPunct="0"/>
            <a:r>
              <a:rPr lang="en-US" dirty="0"/>
              <a:t>As with any assay employing mouse antibodies, the possibility exists for interference by human anti-mouse antibodies (HAMA) in the specimen. Specimens from patients who have received preparations of monoclonal antibodies for diagnosis or therapy may contain HAMA. Such specimens may cause false positive or false negative results.</a:t>
            </a:r>
          </a:p>
          <a:p>
            <a:pPr marL="1587" indent="0" fontAlgn="base" hangingPunct="0">
              <a:buNone/>
            </a:pPr>
            <a:r>
              <a:rPr lang="en-US" dirty="0"/>
              <a:t> </a:t>
            </a:r>
          </a:p>
          <a:p>
            <a:pPr lvl="0"/>
            <a:r>
              <a:rPr lang="en-US" dirty="0"/>
              <a:t>This test provides a presumptive diagnosis for pregnancy.  A confirmed pregnancy diagnosis should only be made by a physician after all clinical and laboratory findings have been evaluated.</a:t>
            </a:r>
          </a:p>
          <a:p>
            <a:pPr marL="1587" indent="0">
              <a:buNone/>
            </a:pPr>
            <a:endParaRPr lang="en-US" dirty="0"/>
          </a:p>
        </p:txBody>
      </p:sp>
    </p:spTree>
    <p:extLst>
      <p:ext uri="{BB962C8B-B14F-4D97-AF65-F5344CB8AC3E}">
        <p14:creationId xmlns:p14="http://schemas.microsoft.com/office/powerpoint/2010/main" val="173229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t>Specimen Storage</a:t>
            </a:r>
            <a:endParaRPr lang="en-US" dirty="0"/>
          </a:p>
        </p:txBody>
      </p:sp>
      <p:sp>
        <p:nvSpPr>
          <p:cNvPr id="3" name="Content Placeholder 2"/>
          <p:cNvSpPr>
            <a:spLocks noGrp="1"/>
          </p:cNvSpPr>
          <p:nvPr>
            <p:ph idx="1"/>
          </p:nvPr>
        </p:nvSpPr>
        <p:spPr/>
        <p:txBody>
          <a:bodyPr>
            <a:normAutofit/>
          </a:bodyPr>
          <a:lstStyle/>
          <a:p>
            <a:r>
              <a:rPr lang="en-US" dirty="0"/>
              <a:t>Serum specimen may be stored at 2°- 8°C for up to 48 hours prior to testing.  For prolonged storage, specimens may be frozen and stored below -20°C.  Frozen specimens should be thawed and mixed before testing.  Allow stored specimens to reach room temperature prior to testing.  Do not refreeze.  </a:t>
            </a:r>
          </a:p>
          <a:p>
            <a:endParaRPr lang="en-US" dirty="0"/>
          </a:p>
          <a:p>
            <a:endParaRPr lang="en-US" dirty="0"/>
          </a:p>
        </p:txBody>
      </p:sp>
    </p:spTree>
    <p:extLst>
      <p:ext uri="{BB962C8B-B14F-4D97-AF65-F5344CB8AC3E}">
        <p14:creationId xmlns:p14="http://schemas.microsoft.com/office/powerpoint/2010/main" val="2362999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Reagents/Equipment</a:t>
            </a:r>
            <a:endParaRPr lang="en-US" dirty="0"/>
          </a:p>
        </p:txBody>
      </p:sp>
      <p:sp>
        <p:nvSpPr>
          <p:cNvPr id="3" name="Content Placeholder 2"/>
          <p:cNvSpPr>
            <a:spLocks noGrp="1"/>
          </p:cNvSpPr>
          <p:nvPr>
            <p:ph idx="1"/>
          </p:nvPr>
        </p:nvSpPr>
        <p:spPr/>
        <p:txBody>
          <a:bodyPr>
            <a:normAutofit lnSpcReduction="10000"/>
          </a:bodyPr>
          <a:lstStyle/>
          <a:p>
            <a:pPr lvl="0"/>
            <a:r>
              <a:rPr lang="en-US" dirty="0" err="1"/>
              <a:t>hCG</a:t>
            </a:r>
            <a:r>
              <a:rPr lang="en-US" dirty="0"/>
              <a:t> Combo Rapid Test Cassettes including provided Disposable Specimen Droppers (Cardinal Health CAT# B1077-23)</a:t>
            </a:r>
          </a:p>
          <a:p>
            <a:pPr lvl="0"/>
            <a:r>
              <a:rPr lang="en-US" dirty="0"/>
              <a:t>Package Insert (One per Kit)</a:t>
            </a:r>
          </a:p>
          <a:p>
            <a:pPr lvl="0"/>
            <a:r>
              <a:rPr lang="en-US" dirty="0"/>
              <a:t>Phlebotomy Supplies</a:t>
            </a:r>
          </a:p>
          <a:p>
            <a:pPr lvl="0"/>
            <a:r>
              <a:rPr lang="en-US" dirty="0"/>
              <a:t>Timer</a:t>
            </a:r>
          </a:p>
          <a:p>
            <a:pPr lvl="0"/>
            <a:r>
              <a:rPr lang="en-US" dirty="0"/>
              <a:t>Liquid Controls (</a:t>
            </a:r>
            <a:r>
              <a:rPr lang="en-US" dirty="0" err="1"/>
              <a:t>StanBio</a:t>
            </a:r>
            <a:r>
              <a:rPr lang="en-US" dirty="0"/>
              <a:t> CAT# 1235-305)</a:t>
            </a:r>
          </a:p>
          <a:p>
            <a:endParaRPr lang="en-US" dirty="0"/>
          </a:p>
        </p:txBody>
      </p:sp>
    </p:spTree>
    <p:extLst>
      <p:ext uri="{BB962C8B-B14F-4D97-AF65-F5344CB8AC3E}">
        <p14:creationId xmlns:p14="http://schemas.microsoft.com/office/powerpoint/2010/main" val="3192264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Reagent Storage and Handling</a:t>
            </a:r>
            <a:endParaRPr lang="en-US" dirty="0"/>
          </a:p>
        </p:txBody>
      </p:sp>
      <p:sp>
        <p:nvSpPr>
          <p:cNvPr id="3" name="Content Placeholder 2"/>
          <p:cNvSpPr>
            <a:spLocks noGrp="1"/>
          </p:cNvSpPr>
          <p:nvPr>
            <p:ph idx="1"/>
          </p:nvPr>
        </p:nvSpPr>
        <p:spPr>
          <a:xfrm>
            <a:off x="152400" y="990600"/>
            <a:ext cx="7391400" cy="5334000"/>
          </a:xfrm>
        </p:spPr>
        <p:txBody>
          <a:bodyPr>
            <a:normAutofit fontScale="47500" lnSpcReduction="20000"/>
          </a:bodyPr>
          <a:lstStyle/>
          <a:p>
            <a:pPr marL="1587" indent="0">
              <a:buNone/>
            </a:pPr>
            <a:r>
              <a:rPr lang="en-US" b="1" i="1" dirty="0" err="1"/>
              <a:t>hCG</a:t>
            </a:r>
            <a:r>
              <a:rPr lang="en-US" b="1" i="1" dirty="0"/>
              <a:t> Combo Rapid Test Cassettes </a:t>
            </a:r>
            <a:endParaRPr lang="en-US" dirty="0"/>
          </a:p>
          <a:p>
            <a:pPr lvl="0"/>
            <a:r>
              <a:rPr lang="en-US" dirty="0"/>
              <a:t>Store as packaged in the sealed pouch at 2°- 30°C.  </a:t>
            </a:r>
          </a:p>
          <a:p>
            <a:pPr lvl="0"/>
            <a:r>
              <a:rPr lang="en-US" dirty="0"/>
              <a:t>Do not freeze.</a:t>
            </a:r>
          </a:p>
          <a:p>
            <a:pPr lvl="0"/>
            <a:r>
              <a:rPr lang="en-US" dirty="0"/>
              <a:t>Do not use after the expiration date.</a:t>
            </a:r>
          </a:p>
          <a:p>
            <a:pPr lvl="0"/>
            <a:r>
              <a:rPr lang="en-US" dirty="0"/>
              <a:t>Test cassette should remain in sealed pouch until use.</a:t>
            </a:r>
          </a:p>
          <a:p>
            <a:pPr lvl="0"/>
            <a:r>
              <a:rPr lang="en-US" dirty="0"/>
              <a:t>The test cassette should be discarded in a proper biohazard container after testing.</a:t>
            </a:r>
          </a:p>
          <a:p>
            <a:pPr lvl="0"/>
            <a:r>
              <a:rPr lang="en-US" dirty="0"/>
              <a:t>The test cassette should not be reused.</a:t>
            </a:r>
          </a:p>
          <a:p>
            <a:pPr lvl="0"/>
            <a:r>
              <a:rPr lang="en-US" dirty="0"/>
              <a:t>Discard test cassette if package is torn, ripped or if cassette itself is damaged.</a:t>
            </a:r>
          </a:p>
          <a:p>
            <a:pPr marL="1587" indent="0">
              <a:buNone/>
            </a:pPr>
            <a:r>
              <a:rPr lang="en-US" dirty="0" smtClean="0"/>
              <a:t> </a:t>
            </a:r>
            <a:endParaRPr lang="en-US" dirty="0"/>
          </a:p>
          <a:p>
            <a:pPr marL="1587" indent="0">
              <a:buNone/>
            </a:pPr>
            <a:r>
              <a:rPr lang="en-US" b="1" i="1" dirty="0"/>
              <a:t>Quality Control – </a:t>
            </a:r>
            <a:r>
              <a:rPr lang="en-US" b="1" i="1" dirty="0" err="1"/>
              <a:t>StanBio</a:t>
            </a:r>
            <a:r>
              <a:rPr lang="en-US" b="1" i="1" dirty="0"/>
              <a:t> </a:t>
            </a:r>
            <a:r>
              <a:rPr lang="en-US" b="1" i="1" dirty="0" err="1"/>
              <a:t>hCG</a:t>
            </a:r>
            <a:r>
              <a:rPr lang="en-US" b="1" i="1" dirty="0"/>
              <a:t> Serum Controls</a:t>
            </a:r>
            <a:endParaRPr lang="en-US" dirty="0"/>
          </a:p>
          <a:p>
            <a:pPr lvl="0"/>
            <a:r>
              <a:rPr lang="en-US" dirty="0"/>
              <a:t>Serum </a:t>
            </a:r>
            <a:r>
              <a:rPr lang="en-US" dirty="0" err="1"/>
              <a:t>hCG</a:t>
            </a:r>
            <a:r>
              <a:rPr lang="en-US" dirty="0"/>
              <a:t> Negative Control: Contains human serum, negative for </a:t>
            </a:r>
            <a:r>
              <a:rPr lang="en-US" dirty="0" err="1"/>
              <a:t>hCG</a:t>
            </a:r>
            <a:r>
              <a:rPr lang="en-US" dirty="0"/>
              <a:t> with preservative.  </a:t>
            </a:r>
          </a:p>
          <a:p>
            <a:pPr lvl="0"/>
            <a:r>
              <a:rPr lang="en-US" dirty="0"/>
              <a:t>Serum </a:t>
            </a:r>
            <a:r>
              <a:rPr lang="en-US" dirty="0" err="1"/>
              <a:t>hCG</a:t>
            </a:r>
            <a:r>
              <a:rPr lang="en-US" dirty="0"/>
              <a:t> Low Positive Control:  Contains human serum with approximately 25 </a:t>
            </a:r>
            <a:r>
              <a:rPr lang="en-US" dirty="0" err="1"/>
              <a:t>mIU</a:t>
            </a:r>
            <a:r>
              <a:rPr lang="en-US" dirty="0"/>
              <a:t>/mL </a:t>
            </a:r>
            <a:r>
              <a:rPr lang="en-US" dirty="0" err="1"/>
              <a:t>hCG</a:t>
            </a:r>
            <a:r>
              <a:rPr lang="en-US" dirty="0"/>
              <a:t> with preservative.  </a:t>
            </a:r>
          </a:p>
          <a:p>
            <a:pPr lvl="0"/>
            <a:r>
              <a:rPr lang="en-US" dirty="0"/>
              <a:t>Controls are received ready to use.  </a:t>
            </a:r>
          </a:p>
          <a:p>
            <a:pPr lvl="0"/>
            <a:r>
              <a:rPr lang="en-US" dirty="0"/>
              <a:t>Controls are stable until the expiration date on bottle when stored at 2°- 8°C (refrigerated).</a:t>
            </a:r>
          </a:p>
          <a:p>
            <a:pPr lvl="0"/>
            <a:r>
              <a:rPr lang="en-US" dirty="0"/>
              <a:t>Once opened, controls are stable for 90 days at 2-30˚ C, refrigerated or room temperature.  </a:t>
            </a:r>
          </a:p>
          <a:p>
            <a:pPr lvl="0"/>
            <a:r>
              <a:rPr lang="en-US" dirty="0"/>
              <a:t>Indicate date opened and new expiration date on the bottles.  </a:t>
            </a:r>
          </a:p>
        </p:txBody>
      </p:sp>
      <p:pic>
        <p:nvPicPr>
          <p:cNvPr id="4" name="Picture 3" descr="C:\Users\CMUERER\AppData\Local\Microsoft\Windows\Temporary Internet Files\Content.Outlook\TUZWA04J\IMG_0155.JPG"/>
          <p:cNvPicPr/>
          <p:nvPr/>
        </p:nvPicPr>
        <p:blipFill rotWithShape="1">
          <a:blip r:embed="rId2">
            <a:extLst>
              <a:ext uri="{28A0092B-C50C-407E-A947-70E740481C1C}">
                <a14:useLocalDpi xmlns:a14="http://schemas.microsoft.com/office/drawing/2010/main" val="0"/>
              </a:ext>
            </a:extLst>
          </a:blip>
          <a:srcRect l="17743" t="34909" r="16512" b="23220"/>
          <a:stretch/>
        </p:blipFill>
        <p:spPr bwMode="auto">
          <a:xfrm rot="5400000">
            <a:off x="7339012" y="4395788"/>
            <a:ext cx="1952308" cy="12379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4533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Control</a:t>
            </a:r>
            <a:endParaRPr lang="en-US" dirty="0"/>
          </a:p>
        </p:txBody>
      </p:sp>
      <p:sp>
        <p:nvSpPr>
          <p:cNvPr id="3" name="Content Placeholder 2"/>
          <p:cNvSpPr>
            <a:spLocks noGrp="1"/>
          </p:cNvSpPr>
          <p:nvPr>
            <p:ph idx="1"/>
          </p:nvPr>
        </p:nvSpPr>
        <p:spPr>
          <a:xfrm>
            <a:off x="457200" y="1066800"/>
            <a:ext cx="8229600" cy="5029200"/>
          </a:xfrm>
        </p:spPr>
        <p:txBody>
          <a:bodyPr>
            <a:normAutofit fontScale="62500" lnSpcReduction="20000"/>
          </a:bodyPr>
          <a:lstStyle/>
          <a:p>
            <a:r>
              <a:rPr lang="en-US" b="1" dirty="0"/>
              <a:t>Internal Quality Control</a:t>
            </a:r>
            <a:endParaRPr lang="en-US" dirty="0"/>
          </a:p>
          <a:p>
            <a:pPr lvl="1"/>
            <a:r>
              <a:rPr lang="en-US" dirty="0"/>
              <a:t>Internal procedural controls are included in the test. A red line appearing in the control region (C) is the internal procedural control. It confirms sufficient specimen volume and correct procedural technique. A clear background is an internal negative background control. If the test is working properly, the background in the result area should be white to light pink and not interfere with the ability to read the test result.</a:t>
            </a:r>
          </a:p>
          <a:p>
            <a:pPr marL="1587" indent="0">
              <a:buNone/>
            </a:pPr>
            <a:r>
              <a:rPr lang="en-US" b="1" dirty="0"/>
              <a:t> </a:t>
            </a:r>
            <a:endParaRPr lang="en-US" dirty="0"/>
          </a:p>
          <a:p>
            <a:r>
              <a:rPr lang="en-US" b="1" dirty="0"/>
              <a:t>External Quality Control</a:t>
            </a:r>
            <a:endParaRPr lang="en-US" dirty="0"/>
          </a:p>
          <a:p>
            <a:pPr lvl="1"/>
            <a:r>
              <a:rPr lang="en-US" dirty="0"/>
              <a:t>External Controls are performed under the following circumstances:</a:t>
            </a:r>
          </a:p>
          <a:p>
            <a:pPr lvl="1"/>
            <a:r>
              <a:rPr lang="en-US" dirty="0"/>
              <a:t>With each new lot number</a:t>
            </a:r>
          </a:p>
          <a:p>
            <a:pPr lvl="1"/>
            <a:r>
              <a:rPr lang="en-US" dirty="0"/>
              <a:t>With each new shipment of product</a:t>
            </a:r>
          </a:p>
          <a:p>
            <a:pPr lvl="1"/>
            <a:r>
              <a:rPr lang="en-US" dirty="0"/>
              <a:t>With each new operator</a:t>
            </a:r>
          </a:p>
          <a:p>
            <a:pPr lvl="1"/>
            <a:r>
              <a:rPr lang="en-US" dirty="0"/>
              <a:t>Monthly (if none of the above apply)</a:t>
            </a:r>
          </a:p>
          <a:p>
            <a:endParaRPr lang="en-US" dirty="0"/>
          </a:p>
          <a:p>
            <a:r>
              <a:rPr lang="en-US" dirty="0"/>
              <a:t>Each testing location must have a completed Individualized Quality Control Plan (IQCP) in place to support the Quality Control schedule above.  If no IQCP is in place, two levels of external control must be run each day of patient testing.</a:t>
            </a:r>
          </a:p>
          <a:p>
            <a:endParaRPr lang="en-US" dirty="0"/>
          </a:p>
        </p:txBody>
      </p:sp>
    </p:spTree>
    <p:extLst>
      <p:ext uri="{BB962C8B-B14F-4D97-AF65-F5344CB8AC3E}">
        <p14:creationId xmlns:p14="http://schemas.microsoft.com/office/powerpoint/2010/main" val="2526739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a:latin typeface="Arial"/>
                <a:ea typeface="Times New Roman"/>
              </a:rPr>
              <a:t>New Reagent Lot Confirmation of Acceptability</a:t>
            </a:r>
            <a:endParaRPr lang="en-US" dirty="0"/>
          </a:p>
        </p:txBody>
      </p:sp>
      <p:sp>
        <p:nvSpPr>
          <p:cNvPr id="3" name="Content Placeholder 2"/>
          <p:cNvSpPr>
            <a:spLocks noGrp="1"/>
          </p:cNvSpPr>
          <p:nvPr>
            <p:ph idx="1"/>
          </p:nvPr>
        </p:nvSpPr>
        <p:spPr/>
        <p:txBody>
          <a:bodyPr>
            <a:normAutofit fontScale="77500" lnSpcReduction="20000"/>
          </a:bodyPr>
          <a:lstStyle/>
          <a:p>
            <a:r>
              <a:rPr lang="x-none"/>
              <a:t>The purpose of this check is to confirm that the use of new reagent lots do not affect patient results.</a:t>
            </a:r>
            <a:r>
              <a:rPr lang="en-US" dirty="0"/>
              <a:t>  </a:t>
            </a:r>
            <a:r>
              <a:rPr lang="en-US" u="sng" dirty="0"/>
              <a:t>One</a:t>
            </a:r>
            <a:r>
              <a:rPr lang="en-US" dirty="0"/>
              <a:t> of the following suitable reference materials should be used:</a:t>
            </a:r>
          </a:p>
          <a:p>
            <a:pPr marL="1587" indent="0">
              <a:buNone/>
            </a:pPr>
            <a:r>
              <a:rPr lang="en-US" dirty="0"/>
              <a:t> </a:t>
            </a:r>
          </a:p>
          <a:p>
            <a:pPr lvl="0"/>
            <a:r>
              <a:rPr lang="en-US" dirty="0"/>
              <a:t>Positive and negative patient samples tested on a previous lot</a:t>
            </a:r>
          </a:p>
          <a:p>
            <a:pPr lvl="0"/>
            <a:r>
              <a:rPr lang="en-US" dirty="0"/>
              <a:t>Previously tested proficiency testing materials</a:t>
            </a:r>
          </a:p>
          <a:p>
            <a:pPr lvl="0"/>
            <a:r>
              <a:rPr lang="en-US" dirty="0"/>
              <a:t>External QC materials tested on the previous lot</a:t>
            </a:r>
          </a:p>
          <a:p>
            <a:pPr marL="1587" indent="0">
              <a:buNone/>
            </a:pPr>
            <a:r>
              <a:rPr lang="en-US" dirty="0"/>
              <a:t> </a:t>
            </a:r>
          </a:p>
          <a:p>
            <a:r>
              <a:rPr lang="en-US" dirty="0"/>
              <a:t>Record results on appropriate Log.</a:t>
            </a:r>
          </a:p>
          <a:p>
            <a:pPr marL="1587" indent="0">
              <a:buNone/>
            </a:pPr>
            <a:endParaRPr lang="en-US" dirty="0"/>
          </a:p>
        </p:txBody>
      </p:sp>
    </p:spTree>
    <p:extLst>
      <p:ext uri="{BB962C8B-B14F-4D97-AF65-F5344CB8AC3E}">
        <p14:creationId xmlns:p14="http://schemas.microsoft.com/office/powerpoint/2010/main" val="53085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1"/>
            <a:ext cx="8610600"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5795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External QC Testing </a:t>
            </a:r>
            <a:r>
              <a:rPr lang="en-US" b="1" dirty="0" smtClean="0"/>
              <a:t>Procedure</a:t>
            </a:r>
            <a:endParaRPr lang="en-US" dirty="0"/>
          </a:p>
        </p:txBody>
      </p:sp>
      <p:sp>
        <p:nvSpPr>
          <p:cNvPr id="3" name="Content Placeholder 2"/>
          <p:cNvSpPr>
            <a:spLocks noGrp="1"/>
          </p:cNvSpPr>
          <p:nvPr>
            <p:ph idx="1"/>
          </p:nvPr>
        </p:nvSpPr>
        <p:spPr>
          <a:xfrm>
            <a:off x="228600" y="914400"/>
            <a:ext cx="7239000" cy="5334000"/>
          </a:xfrm>
        </p:spPr>
        <p:txBody>
          <a:bodyPr>
            <a:normAutofit fontScale="40000" lnSpcReduction="20000"/>
          </a:bodyPr>
          <a:lstStyle/>
          <a:p>
            <a:pPr lvl="0"/>
            <a:r>
              <a:rPr lang="en-US" dirty="0"/>
              <a:t>Locate liquid controls.  Allow to come to room temperature if stored in refrigerator.  </a:t>
            </a:r>
          </a:p>
          <a:p>
            <a:pPr lvl="0"/>
            <a:r>
              <a:rPr lang="en-US" dirty="0"/>
              <a:t>Remove test cassette from the foil pouch and place on a level surface.  Allow to come to room temperature if stored in refrigerator.  </a:t>
            </a:r>
          </a:p>
          <a:p>
            <a:pPr lvl="0"/>
            <a:r>
              <a:rPr lang="en-US" dirty="0"/>
              <a:t>Label test cassette with appropriate QC level.</a:t>
            </a:r>
          </a:p>
          <a:p>
            <a:pPr lvl="0"/>
            <a:r>
              <a:rPr lang="en-US" dirty="0"/>
              <a:t>Hold the dropper vertically and transfer 3 full drops of QC material (approximately 100</a:t>
            </a:r>
            <a:r>
              <a:rPr lang="en-US" dirty="0">
                <a:sym typeface="Symbol"/>
              </a:rPr>
              <a:t></a:t>
            </a:r>
            <a:r>
              <a:rPr lang="en-US" dirty="0"/>
              <a:t>l) to the sample well of the test cassette. Avoid trapping air bubbles in the sample well.</a:t>
            </a:r>
          </a:p>
          <a:p>
            <a:pPr lvl="0"/>
            <a:r>
              <a:rPr lang="en-US" dirty="0"/>
              <a:t>Do not mix caps from different vials.  </a:t>
            </a:r>
          </a:p>
          <a:p>
            <a:pPr lvl="0"/>
            <a:r>
              <a:rPr lang="en-US" dirty="0"/>
              <a:t>Ensure QC has absorbed into specimen well and migration has begun before setting timer.</a:t>
            </a:r>
          </a:p>
          <a:p>
            <a:pPr lvl="0"/>
            <a:r>
              <a:rPr lang="en-US" dirty="0"/>
              <a:t>Read the result at 5-6 minutes. </a:t>
            </a:r>
          </a:p>
          <a:p>
            <a:pPr lvl="0"/>
            <a:r>
              <a:rPr lang="en-US" dirty="0"/>
              <a:t>Do not interpret results after the appropriate read time.  </a:t>
            </a:r>
          </a:p>
          <a:p>
            <a:pPr lvl="0"/>
            <a:r>
              <a:rPr lang="en-US" dirty="0"/>
              <a:t>It is important that the background is clear before the results are read.</a:t>
            </a:r>
          </a:p>
          <a:p>
            <a:pPr lvl="0"/>
            <a:r>
              <a:rPr lang="en-US" dirty="0"/>
              <a:t>Record QC results on appropriate Quality Control Log.</a:t>
            </a:r>
          </a:p>
          <a:p>
            <a:pPr lvl="0"/>
            <a:r>
              <a:rPr lang="en-US" dirty="0"/>
              <a:t>Locate next level and repeat steps 1-8.</a:t>
            </a:r>
          </a:p>
          <a:p>
            <a:r>
              <a:rPr lang="en-US" i="1" dirty="0"/>
              <a:t>Note:  If control results are not acceptable, repeat the control before proceeding with patient samples.  DO NOT perform patient samples if controls are not acceptable. </a:t>
            </a:r>
            <a:endParaRPr lang="en-US" dirty="0"/>
          </a:p>
          <a:p>
            <a:endParaRPr lang="en-US" b="1" i="1" dirty="0" smtClean="0"/>
          </a:p>
          <a:p>
            <a:pPr marL="1587" indent="0">
              <a:buNone/>
            </a:pPr>
            <a:endParaRPr lang="en-US" i="1" dirty="0" smtClean="0"/>
          </a:p>
          <a:p>
            <a:pPr marL="1587" indent="0">
              <a:buNone/>
            </a:pPr>
            <a:r>
              <a:rPr lang="en-US" b="1" i="1" dirty="0" smtClean="0"/>
              <a:t>Troubleshooting </a:t>
            </a:r>
            <a:r>
              <a:rPr lang="en-US" b="1" i="1" dirty="0"/>
              <a:t>Failed Quality Control</a:t>
            </a:r>
            <a:endParaRPr lang="en-US" dirty="0"/>
          </a:p>
          <a:p>
            <a:pPr lvl="0"/>
            <a:r>
              <a:rPr lang="en-US" dirty="0"/>
              <a:t>Repeat testing with same QC bottle and new test cassette.  If still out-of-range, repeat with new bottle of QC.</a:t>
            </a:r>
          </a:p>
          <a:p>
            <a:pPr lvl="0"/>
            <a:r>
              <a:rPr lang="en-US" dirty="0"/>
              <a:t>Document all corrective actions.  If not resolved, do not report patient results.  Contact appropriate supervisory staff.</a:t>
            </a:r>
          </a:p>
        </p:txBody>
      </p:sp>
      <p:pic>
        <p:nvPicPr>
          <p:cNvPr id="4" name="Picture 3" descr="C:\Users\CMUERER\AppData\Local\Microsoft\Windows\Temporary Internet Files\Content.Outlook\TUZWA04J\IMG_0155.JPG"/>
          <p:cNvPicPr/>
          <p:nvPr/>
        </p:nvPicPr>
        <p:blipFill rotWithShape="1">
          <a:blip r:embed="rId2">
            <a:extLst>
              <a:ext uri="{28A0092B-C50C-407E-A947-70E740481C1C}">
                <a14:useLocalDpi xmlns:a14="http://schemas.microsoft.com/office/drawing/2010/main" val="0"/>
              </a:ext>
            </a:extLst>
          </a:blip>
          <a:srcRect l="17743" t="34909" r="16512" b="23220"/>
          <a:stretch/>
        </p:blipFill>
        <p:spPr bwMode="auto">
          <a:xfrm rot="5400000">
            <a:off x="7186612" y="890588"/>
            <a:ext cx="1952308" cy="12379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1832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7620000" cy="610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349250"/>
      </p:ext>
    </p:extLst>
  </p:cSld>
  <p:clrMapOvr>
    <a:masterClrMapping/>
  </p:clrMapOvr>
</p:sld>
</file>

<file path=ppt/theme/theme1.xml><?xml version="1.0" encoding="utf-8"?>
<a:theme xmlns:a="http://schemas.openxmlformats.org/drawingml/2006/main" name="BSWH">
  <a:themeElements>
    <a:clrScheme name="BSWH">
      <a:dk1>
        <a:sysClr val="windowText" lastClr="000000"/>
      </a:dk1>
      <a:lt1>
        <a:sysClr val="window" lastClr="FFFFFF"/>
      </a:lt1>
      <a:dk2>
        <a:srgbClr val="0067B1"/>
      </a:dk2>
      <a:lt2>
        <a:srgbClr val="EEECE1"/>
      </a:lt2>
      <a:accent1>
        <a:srgbClr val="72C7E7"/>
      </a:accent1>
      <a:accent2>
        <a:srgbClr val="FF5800"/>
      </a:accent2>
      <a:accent3>
        <a:srgbClr val="00AF3F"/>
      </a:accent3>
      <a:accent4>
        <a:srgbClr val="FFD478"/>
      </a:accent4>
      <a:accent5>
        <a:srgbClr val="0090BA"/>
      </a:accent5>
      <a:accent6>
        <a:srgbClr val="FFB652"/>
      </a:accent6>
      <a:hlink>
        <a:srgbClr val="0000FF"/>
      </a:hlink>
      <a:folHlink>
        <a:srgbClr val="99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BSWH Internal Presentation Template</Template>
  <TotalTime>49</TotalTime>
  <Words>1013</Words>
  <Application>Microsoft Office PowerPoint</Application>
  <PresentationFormat>On-screen Show (4:3)</PresentationFormat>
  <Paragraphs>98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BSWH</vt:lpstr>
      <vt:lpstr>hCG Combo Rapid Test</vt:lpstr>
      <vt:lpstr>Specimen Storage</vt:lpstr>
      <vt:lpstr>Reagents/Equipment</vt:lpstr>
      <vt:lpstr>Reagent Storage and Handling</vt:lpstr>
      <vt:lpstr>Quality Control</vt:lpstr>
      <vt:lpstr>New Reagent Lot Confirmation of Acceptability</vt:lpstr>
      <vt:lpstr>PowerPoint Presentation</vt:lpstr>
      <vt:lpstr>External QC Testing Procedure</vt:lpstr>
      <vt:lpstr>PowerPoint Presentation</vt:lpstr>
      <vt:lpstr>Patient Testing Procedure</vt:lpstr>
      <vt:lpstr>Interpretation of Results</vt:lpstr>
      <vt:lpstr>Interpretation of Results</vt:lpstr>
      <vt:lpstr>Interpretation of Results</vt:lpstr>
      <vt:lpstr>PowerPoint Presentation</vt:lpstr>
      <vt:lpstr>Limitations</vt:lpstr>
    </vt:vector>
  </TitlesOfParts>
  <Company>Scott &amp; White Healthcare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hCG Combo Rapid Test</dc:title>
  <dc:creator>Muerer,Cindy M</dc:creator>
  <cp:lastModifiedBy>Muerer,Cindy M</cp:lastModifiedBy>
  <cp:revision>5</cp:revision>
  <dcterms:created xsi:type="dcterms:W3CDTF">2016-06-16T14:53:45Z</dcterms:created>
  <dcterms:modified xsi:type="dcterms:W3CDTF">2016-06-16T15:43:24Z</dcterms:modified>
</cp:coreProperties>
</file>