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280" r:id="rId4"/>
    <p:sldId id="281" r:id="rId5"/>
    <p:sldId id="258" r:id="rId6"/>
    <p:sldId id="257" r:id="rId7"/>
    <p:sldId id="259" r:id="rId8"/>
    <p:sldId id="292" r:id="rId9"/>
    <p:sldId id="260" r:id="rId10"/>
    <p:sldId id="261" r:id="rId11"/>
    <p:sldId id="262" r:id="rId12"/>
    <p:sldId id="282" r:id="rId13"/>
    <p:sldId id="263" r:id="rId14"/>
    <p:sldId id="264" r:id="rId15"/>
    <p:sldId id="265" r:id="rId16"/>
    <p:sldId id="267" r:id="rId17"/>
    <p:sldId id="268" r:id="rId18"/>
    <p:sldId id="266" r:id="rId19"/>
    <p:sldId id="279" r:id="rId20"/>
    <p:sldId id="284" r:id="rId21"/>
    <p:sldId id="269" r:id="rId22"/>
    <p:sldId id="285" r:id="rId23"/>
    <p:sldId id="290" r:id="rId24"/>
    <p:sldId id="291" r:id="rId25"/>
    <p:sldId id="271" r:id="rId26"/>
    <p:sldId id="270" r:id="rId27"/>
    <p:sldId id="288" r:id="rId28"/>
    <p:sldId id="272" r:id="rId29"/>
    <p:sldId id="274" r:id="rId30"/>
    <p:sldId id="273" r:id="rId31"/>
    <p:sldId id="289" r:id="rId32"/>
    <p:sldId id="275" r:id="rId33"/>
    <p:sldId id="276" r:id="rId34"/>
    <p:sldId id="277" r:id="rId35"/>
    <p:sldId id="278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29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8900579-75FF-4FE2-967E-61270728EB46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6DBEF63-9CE5-472F-8C99-212B221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9778-9056-496F-8158-3381865BFD2B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53C4-95E3-4119-AB18-B3A88A353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A70E-56DB-4BCC-83A5-BC6E1AAF4AA7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55B8-0BB8-4B4D-BEF5-03F35953D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E30D-1A0D-4CCC-AC11-819EC71A3108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5AE3-6D6C-464F-8871-BA2B42F9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D5A8-1C92-43D7-92FE-D762341625E5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AF51-967F-43B5-A742-5CADA5360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B808-3CBF-40D5-B301-0945F0BD9F88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B451-7B5F-46D2-970A-9E84B857F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E9E1-4870-4A30-8F2B-CE727A5E92F3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BD91-F2C4-4CD6-A381-2A242CA3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95C4-68F4-4FCA-A256-B6D922B522BC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D0F4-809F-4600-A4FB-5FA74FFA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6FAC-A729-41AB-9E7F-242DD5674255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E377-8223-48E1-A6F0-D6C915D19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6E1-481C-4A66-8709-7867FDB50645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0316-CD9B-49E5-9D74-A6672D5B1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8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9385-CA70-467A-8B64-7BD9FE2EAD7B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C607-D291-4991-A933-75187CBF6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79C7C-83E3-4334-83BC-1CA94B119998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4704C-54B6-4417-B6F7-673132902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6" r:id="rId8"/>
    <p:sldLayoutId id="2147483737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bank.hematology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4.xml"/><Relationship Id="rId3" Type="http://schemas.openxmlformats.org/officeDocument/2006/relationships/slide" Target="slide9.xml"/><Relationship Id="rId7" Type="http://schemas.openxmlformats.org/officeDocument/2006/relationships/slide" Target="slide21.xml"/><Relationship Id="rId12" Type="http://schemas.openxmlformats.org/officeDocument/2006/relationships/slide" Target="slide3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0.xml"/><Relationship Id="rId5" Type="http://schemas.openxmlformats.org/officeDocument/2006/relationships/slide" Target="slide15.xml"/><Relationship Id="rId10" Type="http://schemas.openxmlformats.org/officeDocument/2006/relationships/slide" Target="slide28.xml"/><Relationship Id="rId4" Type="http://schemas.openxmlformats.org/officeDocument/2006/relationships/slide" Target="slide13.xml"/><Relationship Id="rId9" Type="http://schemas.openxmlformats.org/officeDocument/2006/relationships/slide" Target="slide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0" y="152400"/>
            <a:ext cx="3657600" cy="2438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500" dirty="0" smtClean="0"/>
              <a:t>Acute</a:t>
            </a:r>
            <a:br>
              <a:rPr lang="en-US" sz="2500" dirty="0" smtClean="0"/>
            </a:br>
            <a:r>
              <a:rPr lang="en-US" sz="2500" dirty="0" smtClean="0"/>
              <a:t>Myeloid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&amp; </a:t>
            </a:r>
            <a:br>
              <a:rPr lang="en-US" sz="2500" dirty="0" smtClean="0"/>
            </a:br>
            <a:r>
              <a:rPr lang="en-US" sz="2500" dirty="0" smtClean="0"/>
              <a:t>Chronic Myelogenous</a:t>
            </a:r>
            <a:br>
              <a:rPr lang="en-US" sz="2500" dirty="0" smtClean="0"/>
            </a:br>
            <a:r>
              <a:rPr lang="en-US" sz="2500" dirty="0" smtClean="0"/>
              <a:t>LEUKEMIA</a:t>
            </a:r>
            <a:br>
              <a:rPr lang="en-US" sz="2500" dirty="0" smtClean="0"/>
            </a:br>
            <a:endParaRPr lang="en-US" sz="25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24400" y="3048000"/>
            <a:ext cx="3309938" cy="126047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Classification </a:t>
            </a:r>
          </a:p>
          <a:p>
            <a:pPr algn="ctr" eaLnBrk="1" hangingPunct="1"/>
            <a:r>
              <a:rPr lang="en-US" dirty="0" smtClean="0"/>
              <a:t>with </a:t>
            </a:r>
          </a:p>
          <a:p>
            <a:pPr algn="ctr" eaLnBrk="1" hangingPunct="1"/>
            <a:r>
              <a:rPr lang="en-US" dirty="0" smtClean="0"/>
              <a:t>Images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724400" y="5029200"/>
            <a:ext cx="3429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i="1"/>
              <a:t>By: Michell McAdams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i="1"/>
              <a:t>&amp;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i="1"/>
              <a:t>Emily Gehring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i="1"/>
              <a:t>05/16/2012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543800" cy="4191000"/>
          </a:xfrm>
        </p:spPr>
        <p:txBody>
          <a:bodyPr/>
          <a:lstStyle/>
          <a:p>
            <a:pPr eaLnBrk="1" hangingPunct="1"/>
            <a:r>
              <a:rPr lang="en-US" smtClean="0"/>
              <a:t>The Type 1 blast represent &gt; 90% of the nonerythroid cells.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Type 1 nucleus have loose open lacy chromatin, distinct nucleoli an immature cytoplasm without any granules.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Fewer than 10% of blast seen are Type 2.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Type 2 blast have the same morphological characteristics as Type 1, but also have </a:t>
            </a:r>
            <a:r>
              <a:rPr lang="en-US" b="1" u="sng" smtClean="0">
                <a:solidFill>
                  <a:srgbClr val="FF3399"/>
                </a:solidFill>
              </a:rPr>
              <a:t>&lt;</a:t>
            </a:r>
            <a:r>
              <a:rPr lang="en-US" b="1" smtClean="0">
                <a:solidFill>
                  <a:srgbClr val="FF3399"/>
                </a:solidFill>
              </a:rPr>
              <a:t> 15 azurophilic granules.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Auer rods may be present in M1 Myeloblasts.</a:t>
            </a:r>
            <a:r>
              <a:rPr lang="en-US" smtClean="0"/>
              <a:t>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990600" y="838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M1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3352800" cy="722313"/>
          </a:xfrm>
        </p:spPr>
        <p:txBody>
          <a:bodyPr/>
          <a:lstStyle/>
          <a:p>
            <a:pPr eaLnBrk="1" hangingPunct="1"/>
            <a:r>
              <a:rPr lang="en-US" smtClean="0"/>
              <a:t>M1 Images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15364" name="Picture 7" descr="M1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1530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M1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7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wcd%20M1%20pbs%20x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688" cy="762000"/>
          </a:xfrm>
        </p:spPr>
        <p:txBody>
          <a:bodyPr/>
          <a:lstStyle/>
          <a:p>
            <a:pPr eaLnBrk="1" hangingPunct="1"/>
            <a:r>
              <a:rPr lang="en-US" sz="1800" smtClean="0"/>
              <a:t>A Scott &amp; White Patient</a:t>
            </a:r>
            <a:br>
              <a:rPr lang="en-US" sz="1800" smtClean="0"/>
            </a:br>
            <a:r>
              <a:rPr lang="en-US" sz="1400" smtClean="0"/>
              <a:t>A 72 year old Male, WBC: 22.8, HGB: 10.5, PLT: 40, 66% Blasts</a:t>
            </a:r>
            <a:endParaRPr lang="en-US" sz="1800" smtClean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16388" name="Picture 13" descr="1185644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057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 descr="1185644-002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23622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 descr="1185644-002(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1993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6" descr="1185644-007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3163"/>
            <a:ext cx="32004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 descr="1185644-010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971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9"/>
          <p:cNvSpPr>
            <a:spLocks noChangeShapeType="1"/>
          </p:cNvSpPr>
          <p:nvPr/>
        </p:nvSpPr>
        <p:spPr bwMode="auto">
          <a:xfrm flipH="1">
            <a:off x="2362200" y="2743200"/>
            <a:ext cx="2133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2590800" y="2362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BLASTS</a:t>
            </a:r>
          </a:p>
        </p:txBody>
      </p:sp>
      <p:sp>
        <p:nvSpPr>
          <p:cNvPr id="16395" name="Rectangle 23"/>
          <p:cNvSpPr>
            <a:spLocks/>
          </p:cNvSpPr>
          <p:nvPr/>
        </p:nvSpPr>
        <p:spPr bwMode="auto">
          <a:xfrm>
            <a:off x="1752600" y="304800"/>
            <a:ext cx="33528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>
                <a:solidFill>
                  <a:schemeClr val="accent1"/>
                </a:solidFill>
              </a:rPr>
              <a:t>M1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042988" y="2133600"/>
            <a:ext cx="6777037" cy="4267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M2 is an AML with some maturation up to or beyond the promyelocyte stage.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25% of adult cases are the M2 form of AML.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This is the most common type. </a:t>
            </a:r>
            <a:endParaRPr lang="en-US" b="1" u="sng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M2 is characterized by myeloblasts (Type 1 and Type 2 Blast).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&gt; 10% of the immature cells are promyelos or later stages of maturation.</a:t>
            </a:r>
            <a:r>
              <a:rPr lang="en-US" smtClean="0"/>
              <a:t>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sp>
        <p:nvSpPr>
          <p:cNvPr id="17412" name="Rectangle 5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688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Myeloblastic Leukemia </a:t>
            </a:r>
            <a:br>
              <a:rPr lang="en-US" sz="3600" dirty="0" smtClean="0"/>
            </a:br>
            <a:r>
              <a:rPr lang="en-US" sz="3600" dirty="0" smtClean="0"/>
              <a:t>with Maturation – 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752600" y="533400"/>
            <a:ext cx="2971800" cy="649288"/>
          </a:xfrm>
        </p:spPr>
        <p:txBody>
          <a:bodyPr/>
          <a:lstStyle/>
          <a:p>
            <a:pPr eaLnBrk="1" hangingPunct="1"/>
            <a:r>
              <a:rPr lang="en-US" sz="3600" smtClean="0"/>
              <a:t>M2 Images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18436" name="Picture 5" descr="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7432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M2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M2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M2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688" cy="1676400"/>
          </a:xfrm>
        </p:spPr>
        <p:txBody>
          <a:bodyPr/>
          <a:lstStyle/>
          <a:p>
            <a:pPr algn="ctr" eaLnBrk="1" hangingPunct="1"/>
            <a:r>
              <a:rPr lang="en-US" smtClean="0"/>
              <a:t>ProMyelocytic Leukemia –</a:t>
            </a:r>
            <a:br>
              <a:rPr lang="en-US" smtClean="0"/>
            </a:br>
            <a:r>
              <a:rPr lang="en-US" smtClean="0"/>
              <a:t>M3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042988" y="2057400"/>
            <a:ext cx="7110412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M3 is an AML with abnormal promyelocytes.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10% of adult cases are the M3 form of AML.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M3 is associated with a high incidence of DIC because the promyelocyets have a large amount of thromboplastin substances.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99"/>
                </a:solidFill>
              </a:rPr>
              <a:t>The promyelocytes have heavy granulation that sometimes obscures the nucleus, and abundant cytoplasm.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99"/>
                </a:solidFill>
              </a:rPr>
              <a:t>Auer rods are frequently seen and some cells may contain bundles of Auer rods (faggot cells).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688" cy="12954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ProMyelocytic Leukemia –</a:t>
            </a:r>
            <a:br>
              <a:rPr lang="en-US" sz="3600" smtClean="0"/>
            </a:br>
            <a:r>
              <a:rPr lang="en-US" sz="3600" smtClean="0"/>
              <a:t>M3m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042988" y="1676400"/>
            <a:ext cx="6777037" cy="487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M3m is the microgranular variant of M3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The promyelocytes have primary granules that are not readily visible.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The course of this leukemia is generally described as aggressive.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Patients with this variant may have a lower survival rate.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There is a high incidence of DIC with disease also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Microgranular APL can be mistaken for Myelomonocytic or Monocytic leukemia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467600" cy="4191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The promyelocytes appear monocytoid with prominent nuclear folding and abundant cytoplasm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Most cells nucleus are either reniform (kidney shaped) or bilobed. 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Very little granulation is present in these cells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Occasional promyelocytes with heavy granulation are almost always present.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295400" y="10668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M3m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3429000" cy="722313"/>
          </a:xfrm>
        </p:spPr>
        <p:txBody>
          <a:bodyPr/>
          <a:lstStyle/>
          <a:p>
            <a:pPr eaLnBrk="1" hangingPunct="1"/>
            <a:r>
              <a:rPr lang="en-US" smtClean="0"/>
              <a:t>M3 Images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22532" name="Picture 9" descr="M3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695825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M3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905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M3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37211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35052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M3m Images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23556" name="Picture 5" descr="M3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33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wcd%20M3v%20x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0" y="152400"/>
            <a:ext cx="3657600" cy="2133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/>
              <a:t>Acute</a:t>
            </a:r>
            <a:br>
              <a:rPr lang="en-US" dirty="0" smtClean="0"/>
            </a:br>
            <a:r>
              <a:rPr lang="en-US" dirty="0" smtClean="0"/>
              <a:t>Myeloid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LEUKEMIA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24400" y="3048000"/>
            <a:ext cx="3309938" cy="126047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FAB Classification 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with </a:t>
            </a:r>
          </a:p>
          <a:p>
            <a:pPr algn="ctr" eaLnBrk="1" hangingPunct="1"/>
            <a:r>
              <a:rPr lang="en-US" dirty="0" smtClean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2659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7024688" cy="649288"/>
          </a:xfrm>
        </p:spPr>
        <p:txBody>
          <a:bodyPr/>
          <a:lstStyle/>
          <a:p>
            <a:pPr eaLnBrk="1" hangingPunct="1"/>
            <a:r>
              <a:rPr lang="en-US" sz="1800" smtClean="0"/>
              <a:t>A Scott &amp; White Patient</a:t>
            </a:r>
            <a:br>
              <a:rPr lang="en-US" sz="1800" smtClean="0"/>
            </a:br>
            <a:r>
              <a:rPr lang="en-US" sz="1400" smtClean="0"/>
              <a:t>A 13 year old Male, WBC: 0.9, HGB: 10.1, PLT: 98, 18% Blasts </a:t>
            </a:r>
            <a:endParaRPr lang="en-US" sz="1800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24580" name="Picture 8" descr="1268407-005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5105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1268407-004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819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 descr="1268407-009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0480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5" descr="1268407-008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6" descr="1268407-008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048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Line 17"/>
          <p:cNvSpPr>
            <a:spLocks noChangeShapeType="1"/>
          </p:cNvSpPr>
          <p:nvPr/>
        </p:nvSpPr>
        <p:spPr bwMode="auto">
          <a:xfrm flipV="1">
            <a:off x="4038600" y="3505200"/>
            <a:ext cx="1981200" cy="1905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 flipV="1">
            <a:off x="4038600" y="3810000"/>
            <a:ext cx="152400" cy="1600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 flipH="1" flipV="1">
            <a:off x="2133600" y="3505200"/>
            <a:ext cx="1905000" cy="1905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20"/>
          <p:cNvSpPr>
            <a:spLocks noChangeShapeType="1"/>
          </p:cNvSpPr>
          <p:nvPr/>
        </p:nvSpPr>
        <p:spPr bwMode="auto">
          <a:xfrm>
            <a:off x="4038600" y="5410200"/>
            <a:ext cx="6858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2514600" y="5257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BLASTS</a:t>
            </a:r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533400" y="4495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Normal Lymph</a:t>
            </a:r>
          </a:p>
        </p:txBody>
      </p:sp>
      <p:sp>
        <p:nvSpPr>
          <p:cNvPr id="24591" name="Rectangle 23"/>
          <p:cNvSpPr>
            <a:spLocks noChangeArrowheads="1"/>
          </p:cNvSpPr>
          <p:nvPr/>
        </p:nvSpPr>
        <p:spPr bwMode="auto">
          <a:xfrm>
            <a:off x="5943600" y="4648200"/>
            <a:ext cx="232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Normal Lymph</a:t>
            </a:r>
          </a:p>
        </p:txBody>
      </p:sp>
      <p:sp>
        <p:nvSpPr>
          <p:cNvPr id="24592" name="Line 24"/>
          <p:cNvSpPr>
            <a:spLocks noChangeShapeType="1"/>
          </p:cNvSpPr>
          <p:nvPr/>
        </p:nvSpPr>
        <p:spPr bwMode="auto">
          <a:xfrm flipH="1">
            <a:off x="1219200" y="4876800"/>
            <a:ext cx="6096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25"/>
          <p:cNvSpPr>
            <a:spLocks noChangeShapeType="1"/>
          </p:cNvSpPr>
          <p:nvPr/>
        </p:nvSpPr>
        <p:spPr bwMode="auto">
          <a:xfrm>
            <a:off x="6400800" y="5029200"/>
            <a:ext cx="5334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26"/>
          <p:cNvSpPr>
            <a:spLocks/>
          </p:cNvSpPr>
          <p:nvPr/>
        </p:nvSpPr>
        <p:spPr bwMode="auto">
          <a:xfrm>
            <a:off x="1752600" y="6096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000">
                <a:solidFill>
                  <a:schemeClr val="accent1"/>
                </a:solidFill>
              </a:rPr>
              <a:t>M3m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042988" y="685800"/>
            <a:ext cx="7024687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Myleomonocytic Leukemia – M4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848600" cy="464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M4 is characterized by both granulocytic and monocytic differentiation.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20% of adult cases are the M4 form of AML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Monoblasts have round nucleoli and delicate chromatin, the cytoplasm is basophilic and may contain fine azurphilic granules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Promonocytes generally have a more convoluted nucleus and a lower N:C ratio, the cytoplasm is less basophilic, more granular, and more vacuolated.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M4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000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wcd%20M4%20x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Grp="1"/>
          </p:cNvSpPr>
          <p:nvPr>
            <p:ph type="title"/>
          </p:nvPr>
        </p:nvSpPr>
        <p:spPr>
          <a:xfrm>
            <a:off x="533400" y="1295400"/>
            <a:ext cx="3200400" cy="79851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M4 Images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4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688" cy="649288"/>
          </a:xfrm>
        </p:spPr>
        <p:txBody>
          <a:bodyPr/>
          <a:lstStyle/>
          <a:p>
            <a:pPr eaLnBrk="1" hangingPunct="1"/>
            <a:r>
              <a:rPr lang="en-US" sz="1800" smtClean="0"/>
              <a:t>A Scott &amp; White Patient</a:t>
            </a:r>
            <a:br>
              <a:rPr lang="en-US" sz="1800" smtClean="0"/>
            </a:br>
            <a:r>
              <a:rPr lang="en-US" sz="1400" smtClean="0"/>
              <a:t>A 30 year old Male, WBC: 122.56, HGB: 9.2, PLT: 28, 65% Blasts </a:t>
            </a:r>
            <a:endParaRPr lang="en-US" sz="180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27652" name="Picture 4" descr="3478116-003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124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3478116-004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2004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3478116-005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3810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3048000" y="3048000"/>
            <a:ext cx="1752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76600" y="2667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BLASTS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1905000" y="228600"/>
            <a:ext cx="2819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600">
                <a:solidFill>
                  <a:schemeClr val="accent1"/>
                </a:solidFill>
              </a:rPr>
              <a:t>M4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688" cy="649288"/>
          </a:xfrm>
        </p:spPr>
        <p:txBody>
          <a:bodyPr/>
          <a:lstStyle/>
          <a:p>
            <a:pPr eaLnBrk="1" hangingPunct="1"/>
            <a:r>
              <a:rPr lang="en-US" sz="1800" smtClean="0"/>
              <a:t>A Scott &amp; White Patient</a:t>
            </a:r>
            <a:br>
              <a:rPr lang="en-US" sz="1800" smtClean="0"/>
            </a:br>
            <a:r>
              <a:rPr lang="en-US" sz="1400" smtClean="0"/>
              <a:t>A 79 year old Female, WBC: 81.8, HGB: 8.0, PLT: 82, 27% Blasts </a:t>
            </a:r>
            <a:endParaRPr lang="en-US" sz="1800" smtClean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28676" name="Picture 7" descr="0692813-001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2004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0692813-002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24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0692813-004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7244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0692813-005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6096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BLASTS</a:t>
            </a:r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 flipH="1" flipV="1">
            <a:off x="2209800" y="3657600"/>
            <a:ext cx="76200" cy="1066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 flipH="1">
            <a:off x="5562600" y="1981200"/>
            <a:ext cx="1295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H="1">
            <a:off x="5943600" y="1981200"/>
            <a:ext cx="91440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6781800" y="16002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Micro- Megakaryocytes</a:t>
            </a:r>
          </a:p>
        </p:txBody>
      </p:sp>
      <p:sp>
        <p:nvSpPr>
          <p:cNvPr id="28685" name="Rectangle 17"/>
          <p:cNvSpPr>
            <a:spLocks/>
          </p:cNvSpPr>
          <p:nvPr/>
        </p:nvSpPr>
        <p:spPr bwMode="auto">
          <a:xfrm>
            <a:off x="1905000" y="304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2800">
                <a:solidFill>
                  <a:schemeClr val="accent1"/>
                </a:solidFill>
              </a:rPr>
              <a:t>M4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Myleomonocytic Leukemia – M4Eo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M4Eo is associated with bone marrow eosinophilia.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Both abnormal and immature eosinophils are present in the bone marrow.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M4Eo has a higher median survival then M4.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3733800" cy="798513"/>
          </a:xfrm>
        </p:spPr>
        <p:txBody>
          <a:bodyPr/>
          <a:lstStyle/>
          <a:p>
            <a:pPr eaLnBrk="1" hangingPunct="1"/>
            <a:r>
              <a:rPr lang="en-US" smtClean="0"/>
              <a:t>M4Eo Images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30724" name="Picture 10" descr="wcd%20M4e%20x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M4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772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Monocytic Leukemia (AMoL) - M5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6019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There are two subtypes: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99"/>
                </a:solidFill>
              </a:rPr>
              <a:t>M5a is the poorly differentiated form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99"/>
                </a:solidFill>
              </a:rPr>
              <a:t>M5b is the well differentiated form</a:t>
            </a:r>
          </a:p>
        </p:txBody>
      </p:sp>
      <p:cxnSp>
        <p:nvCxnSpPr>
          <p:cNvPr id="31748" name="AutoShape 16"/>
          <p:cNvCxnSpPr>
            <a:cxnSpLocks noChangeShapeType="1"/>
          </p:cNvCxnSpPr>
          <p:nvPr/>
        </p:nvCxnSpPr>
        <p:spPr bwMode="auto">
          <a:xfrm>
            <a:off x="1676400" y="4419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9" name="Text Box 17"/>
          <p:cNvSpPr txBox="1">
            <a:spLocks noChangeArrowheads="1"/>
          </p:cNvSpPr>
          <p:nvPr/>
        </p:nvSpPr>
        <p:spPr bwMode="auto">
          <a:xfrm>
            <a:off x="1066800" y="41148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Myelobasts			         Monoblasts</a:t>
            </a:r>
          </a:p>
        </p:txBody>
      </p:sp>
      <p:sp>
        <p:nvSpPr>
          <p:cNvPr id="31750" name="Text Box 18"/>
          <p:cNvSpPr txBox="1">
            <a:spLocks noChangeArrowheads="1"/>
          </p:cNvSpPr>
          <p:nvPr/>
        </p:nvSpPr>
        <p:spPr bwMode="auto">
          <a:xfrm>
            <a:off x="914400" y="4800600"/>
            <a:ext cx="3124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More Granules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Typically Round Nucleus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More Nucleoli</a:t>
            </a:r>
          </a:p>
        </p:txBody>
      </p:sp>
      <p:cxnSp>
        <p:nvCxnSpPr>
          <p:cNvPr id="31751" name="AutoShape 19"/>
          <p:cNvCxnSpPr>
            <a:cxnSpLocks noChangeShapeType="1"/>
          </p:cNvCxnSpPr>
          <p:nvPr/>
        </p:nvCxnSpPr>
        <p:spPr bwMode="auto">
          <a:xfrm>
            <a:off x="6096000" y="4419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5181600" y="4800600"/>
            <a:ext cx="3505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Few Granules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Occasionally Slight Nuclear Fold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Few, Large Nucleoli</a:t>
            </a:r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609600" y="3581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>
                <a:solidFill>
                  <a:schemeClr val="tx2"/>
                </a:solidFill>
              </a:rPr>
              <a:t>How to differentiate myeloblasts from monoblasts:</a:t>
            </a:r>
            <a:endParaRPr lang="en-US" sz="2400"/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533400" y="457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Monocytic Leukemia- M5a</a:t>
            </a:r>
            <a:br>
              <a:rPr lang="en-US" sz="3600" smtClean="0"/>
            </a:br>
            <a:r>
              <a:rPr lang="en-US" sz="3600" smtClean="0"/>
              <a:t>Poorly Differentiated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543800" cy="5029200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chemeClr val="tx1"/>
                </a:solidFill>
              </a:rPr>
              <a:t>M5a – Acute Monoblastic Leukemia</a:t>
            </a:r>
          </a:p>
          <a:p>
            <a:pPr eaLnBrk="1" hangingPunct="1"/>
            <a:r>
              <a:rPr lang="en-US" sz="2200" smtClean="0">
                <a:solidFill>
                  <a:schemeClr val="tx1"/>
                </a:solidFill>
              </a:rPr>
              <a:t>M5a is characterized by an excess of monocytic cells</a:t>
            </a:r>
          </a:p>
          <a:p>
            <a:pPr eaLnBrk="1" hangingPunct="1"/>
            <a:r>
              <a:rPr lang="en-US" sz="2200" smtClean="0">
                <a:solidFill>
                  <a:schemeClr val="tx1"/>
                </a:solidFill>
              </a:rPr>
              <a:t>10% of adult cases are the M5 form of AML.</a:t>
            </a:r>
            <a:endParaRPr lang="en-US" sz="2200" smtClean="0"/>
          </a:p>
          <a:p>
            <a:pPr eaLnBrk="1" hangingPunct="1"/>
            <a:r>
              <a:rPr lang="en-US" sz="2200" smtClean="0">
                <a:solidFill>
                  <a:schemeClr val="tx1"/>
                </a:solidFill>
              </a:rPr>
              <a:t>M5a cells are &gt;80% monoblasts.</a:t>
            </a:r>
          </a:p>
          <a:p>
            <a:pPr eaLnBrk="1" hangingPunct="1"/>
            <a:r>
              <a:rPr lang="en-US" sz="2200" b="1" smtClean="0">
                <a:solidFill>
                  <a:srgbClr val="FF3399"/>
                </a:solidFill>
              </a:rPr>
              <a:t>Monoblasts have round nucleoli and delicate chromatin, the cytoplasm is basophilic and may contain fine azurphilic granules.</a:t>
            </a:r>
          </a:p>
          <a:p>
            <a:pPr eaLnBrk="1" hangingPunct="1"/>
            <a:r>
              <a:rPr lang="en-US" sz="2200" b="1" smtClean="0">
                <a:solidFill>
                  <a:srgbClr val="FF3399"/>
                </a:solidFill>
              </a:rPr>
              <a:t>Promonocytes generally have a more convoluted nucleus and a lower N:C ratio, the cytoplasm is less basophilic, more granular, and more vacuolated.</a:t>
            </a:r>
          </a:p>
          <a:p>
            <a:pPr eaLnBrk="1" hangingPunct="1"/>
            <a:endParaRPr lang="en-US" sz="2000" b="1" smtClean="0">
              <a:solidFill>
                <a:srgbClr val="FF3399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3048000" cy="798513"/>
          </a:xfrm>
        </p:spPr>
        <p:txBody>
          <a:bodyPr/>
          <a:lstStyle/>
          <a:p>
            <a:pPr eaLnBrk="1" hangingPunct="1"/>
            <a:r>
              <a:rPr lang="en-US" sz="3600" smtClean="0"/>
              <a:t>M5a Images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33796" name="Picture 5" descr="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05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M5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133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wcd%20M5a%20x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124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8513"/>
          </a:xfrm>
        </p:spPr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Acute Leukemia is characterized by proliferation of immature cells or blasts in the bone marrow, and commonly involves the peripheral blood and other organs. </a:t>
            </a:r>
          </a:p>
          <a:p>
            <a:pPr eaLnBrk="1" hangingPunct="1"/>
            <a:r>
              <a:rPr lang="en-US" sz="2000" dirty="0" smtClean="0"/>
              <a:t>Acute Leukemia can be classified using the French, American, and British (FAB) classification (1975-1985 revision) in which acute </a:t>
            </a:r>
            <a:r>
              <a:rPr lang="en-US" sz="2000" dirty="0" err="1" smtClean="0"/>
              <a:t>nonlymphoid</a:t>
            </a:r>
            <a:r>
              <a:rPr lang="en-US" sz="2000" dirty="0" smtClean="0"/>
              <a:t> </a:t>
            </a:r>
            <a:r>
              <a:rPr lang="en-US" sz="2000" dirty="0" err="1" smtClean="0"/>
              <a:t>leukemias</a:t>
            </a:r>
            <a:r>
              <a:rPr lang="en-US" sz="2000" dirty="0" smtClean="0"/>
              <a:t> are subdivided into 7 types, and lymphoid </a:t>
            </a:r>
            <a:r>
              <a:rPr lang="en-US" sz="2000" dirty="0" err="1" smtClean="0"/>
              <a:t>luekemias</a:t>
            </a:r>
            <a:r>
              <a:rPr lang="en-US" sz="2000" dirty="0" smtClean="0"/>
              <a:t> are subdivided into 3 types.  This </a:t>
            </a:r>
            <a:r>
              <a:rPr lang="en-US" sz="2000" dirty="0" err="1" smtClean="0"/>
              <a:t>classifiacation</a:t>
            </a:r>
            <a:r>
              <a:rPr lang="en-US" sz="2000" dirty="0" smtClean="0"/>
              <a:t> system is very helpful for the student first learning about acute </a:t>
            </a:r>
            <a:r>
              <a:rPr lang="en-US" sz="2000" dirty="0" err="1" smtClean="0"/>
              <a:t>leukemias</a:t>
            </a:r>
            <a:r>
              <a:rPr lang="en-US" sz="2000" dirty="0" smtClean="0"/>
              <a:t>. </a:t>
            </a:r>
          </a:p>
          <a:p>
            <a:pPr eaLnBrk="1" hangingPunct="1"/>
            <a:r>
              <a:rPr lang="en-US" sz="2000" dirty="0" smtClean="0"/>
              <a:t>The current standard for classifying the acute </a:t>
            </a:r>
            <a:r>
              <a:rPr lang="en-US" sz="2000" dirty="0" err="1" smtClean="0"/>
              <a:t>leukemias</a:t>
            </a:r>
            <a:r>
              <a:rPr lang="en-US" sz="2000" dirty="0" smtClean="0"/>
              <a:t> is the World Health Organization (WHO) classification system. The WHO system takes into account morphology, cytogenetics, molecular genetics, and immunologic markers to create a classification system that is universally applicable and </a:t>
            </a:r>
            <a:r>
              <a:rPr lang="en-US" sz="2000" dirty="0" err="1" smtClean="0"/>
              <a:t>prognostically</a:t>
            </a:r>
            <a:r>
              <a:rPr lang="en-US" sz="2000" dirty="0" smtClean="0"/>
              <a:t> significant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Monocytic Leukemia- M5b</a:t>
            </a:r>
            <a:br>
              <a:rPr lang="en-US" sz="3600" smtClean="0"/>
            </a:br>
            <a:r>
              <a:rPr lang="en-US" sz="3600" smtClean="0"/>
              <a:t>Well Differentiated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M5b – Acute Monocytic Leukemia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M5b is characterized by an excess of monocytic cells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10% of adult cases are the M5 form of AML.</a:t>
            </a:r>
            <a:endParaRPr lang="en-US" smtClean="0"/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M5b cells are mainly monocytes to include promonocytes which is the predominate cell in the peripheral blood.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Both M5a and M5b have distinctive clinical manifestations, to include skin and gum involvement.</a:t>
            </a:r>
          </a:p>
          <a:p>
            <a:pPr eaLnBrk="1" hangingPunct="1"/>
            <a:endParaRPr lang="en-US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wcd%20M5b%20x10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wcd%20M5b%20x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Grp="1"/>
          </p:cNvSpPr>
          <p:nvPr>
            <p:ph type="title"/>
          </p:nvPr>
        </p:nvSpPr>
        <p:spPr>
          <a:xfrm>
            <a:off x="533400" y="762000"/>
            <a:ext cx="4572000" cy="79851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M5b Images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4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688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Erythroleukemia – M6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772400" cy="510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M6 is characterized by an abnormal proliferation of erythroid and myeloid precursors.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5% of adult cases are the M6 form of AML.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Myeloblasts comprise at least 30% of the nonerytroid cells and auer rods may be present.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Abnormal erythroid features include multinucleation of erythroblasts with vacuolated cytoplasm.</a:t>
            </a:r>
          </a:p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Abnormal megakaryocytes may be seen also.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3048000" cy="798513"/>
          </a:xfrm>
        </p:spPr>
        <p:txBody>
          <a:bodyPr/>
          <a:lstStyle/>
          <a:p>
            <a:pPr eaLnBrk="1" hangingPunct="1"/>
            <a:r>
              <a:rPr lang="en-US" smtClean="0"/>
              <a:t>M6 Images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37892" name="Picture 5" descr="M6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038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M6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2762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wcd%20M6%20x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Megakaryoblastic Leukemia – M7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01000" cy="4724400"/>
          </a:xfrm>
        </p:spPr>
        <p:txBody>
          <a:bodyPr/>
          <a:lstStyle/>
          <a:p>
            <a:pPr eaLnBrk="1" hangingPunct="1"/>
            <a:r>
              <a:rPr lang="en-US" sz="2000" smtClean="0"/>
              <a:t>M7 is characterized by a neoplastic proliferation of megakaryoblasts and atypical megakaryocytes.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</a:rPr>
              <a:t>5% of adult cases are the M7 form of AML.</a:t>
            </a:r>
          </a:p>
          <a:p>
            <a:pPr eaLnBrk="1" hangingPunct="1"/>
            <a:r>
              <a:rPr lang="en-US" sz="2000" u="sng" smtClean="0">
                <a:solidFill>
                  <a:schemeClr val="tx1"/>
                </a:solidFill>
              </a:rPr>
              <a:t>&gt;</a:t>
            </a:r>
            <a:r>
              <a:rPr lang="en-US" sz="2000" smtClean="0">
                <a:solidFill>
                  <a:schemeClr val="tx1"/>
                </a:solidFill>
              </a:rPr>
              <a:t> 50% of the blast are of megakaryocytic lineage.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</a:rPr>
              <a:t>The blast display a wide range of morphological features.</a:t>
            </a:r>
          </a:p>
          <a:p>
            <a:pPr eaLnBrk="1" hangingPunct="1"/>
            <a:r>
              <a:rPr lang="en-US" sz="2000" b="1" smtClean="0">
                <a:solidFill>
                  <a:srgbClr val="FF3399"/>
                </a:solidFill>
              </a:rPr>
              <a:t>Small cells with scanty cytoplasm and dense chromatin to large cells with moderate amount of cytoplasm with a fine reticulated chromatin pattern. </a:t>
            </a:r>
          </a:p>
          <a:p>
            <a:pPr eaLnBrk="1" hangingPunct="1"/>
            <a:r>
              <a:rPr lang="en-US" sz="2000" b="1" smtClean="0">
                <a:solidFill>
                  <a:srgbClr val="FF3399"/>
                </a:solidFill>
              </a:rPr>
              <a:t>Cytoplasmic projections are sometimes present</a:t>
            </a:r>
          </a:p>
          <a:p>
            <a:pPr eaLnBrk="1" hangingPunct="1"/>
            <a:r>
              <a:rPr lang="en-US" sz="2000" b="1" smtClean="0">
                <a:solidFill>
                  <a:srgbClr val="FF3399"/>
                </a:solidFill>
              </a:rPr>
              <a:t>Some cases azurophilic granules are present</a:t>
            </a:r>
          </a:p>
          <a:p>
            <a:pPr eaLnBrk="1" hangingPunct="1"/>
            <a:r>
              <a:rPr lang="en-US" sz="2000" b="1" smtClean="0">
                <a:solidFill>
                  <a:srgbClr val="FF3399"/>
                </a:solidFill>
              </a:rPr>
              <a:t>Megakaryocytic fragments and micromegakaryoblasts may be seen in peripheral blood. </a:t>
            </a:r>
          </a:p>
          <a:p>
            <a:pPr eaLnBrk="1" hangingPunct="1"/>
            <a:r>
              <a:rPr lang="en-US" sz="2000" b="1" smtClean="0">
                <a:solidFill>
                  <a:srgbClr val="FF3399"/>
                </a:solidFill>
              </a:rPr>
              <a:t>M7 blasts often clump together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3048000" cy="646113"/>
          </a:xfrm>
        </p:spPr>
        <p:txBody>
          <a:bodyPr/>
          <a:lstStyle/>
          <a:p>
            <a:pPr eaLnBrk="1" hangingPunct="1"/>
            <a:r>
              <a:rPr lang="en-US" sz="3600" smtClean="0"/>
              <a:t>M7 Images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39940" name="Picture 6" descr="M7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905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M7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905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wcd%20M7%20bmx%20x50%20cl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1" descr="wcd%20M7%20bmx%20x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3505200" cy="2286000"/>
          </a:xfrm>
        </p:spPr>
        <p:txBody>
          <a:bodyPr/>
          <a:lstStyle/>
          <a:p>
            <a:pPr algn="ctr"/>
            <a:r>
              <a:rPr lang="en-US" sz="3200" dirty="0" smtClean="0"/>
              <a:t>Chronic Myelogenous </a:t>
            </a:r>
            <a:r>
              <a:rPr lang="en-US" sz="3200" dirty="0"/>
              <a:t>L</a:t>
            </a:r>
            <a:r>
              <a:rPr lang="en-US" sz="3200" dirty="0" smtClean="0"/>
              <a:t>eukemia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33365" y="3200400"/>
            <a:ext cx="3309803" cy="1260629"/>
          </a:xfrm>
        </p:spPr>
        <p:txBody>
          <a:bodyPr/>
          <a:lstStyle/>
          <a:p>
            <a:pPr algn="ctr"/>
            <a:r>
              <a:rPr lang="en-US" dirty="0" smtClean="0"/>
              <a:t>Different Phases </a:t>
            </a:r>
          </a:p>
          <a:p>
            <a:pPr algn="ctr"/>
            <a:r>
              <a:rPr lang="en-US" dirty="0" smtClean="0"/>
              <a:t>with</a:t>
            </a:r>
          </a:p>
          <a:p>
            <a:pPr algn="ctr"/>
            <a:r>
              <a:rPr lang="en-US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Chronic Myelogenous Leukemia also known as:</a:t>
            </a:r>
          </a:p>
          <a:p>
            <a:pPr marL="617220" lvl="2">
              <a:buClr>
                <a:schemeClr val="accent1"/>
              </a:buClr>
            </a:pPr>
            <a:r>
              <a:rPr lang="en-US" sz="2400" dirty="0"/>
              <a:t>Chronic Myeloid Leukemia</a:t>
            </a:r>
          </a:p>
          <a:p>
            <a:pPr marL="617220" lvl="2">
              <a:buClr>
                <a:schemeClr val="accent1"/>
              </a:buClr>
            </a:pPr>
            <a:r>
              <a:rPr lang="en-US" sz="2400" dirty="0"/>
              <a:t>Chronic Granulocytic </a:t>
            </a:r>
            <a:r>
              <a:rPr lang="en-US" sz="2400" dirty="0" smtClean="0"/>
              <a:t>Leukemia</a:t>
            </a:r>
          </a:p>
          <a:p>
            <a:pPr marL="388620" lvl="2" indent="0">
              <a:buClr>
                <a:schemeClr val="accent1"/>
              </a:buClr>
              <a:buNone/>
            </a:pPr>
            <a:endParaRPr lang="en-US" dirty="0" smtClean="0"/>
          </a:p>
          <a:p>
            <a:r>
              <a:rPr lang="en-US" dirty="0" smtClean="0"/>
              <a:t>Myeloproliferative disorder characterized by marked increase of granulocyte in peripheral blood, including neutrophils with immature forms, eosinophils and basophils. </a:t>
            </a:r>
          </a:p>
          <a:p>
            <a:endParaRPr lang="en-US" dirty="0"/>
          </a:p>
          <a:p>
            <a:r>
              <a:rPr lang="en-US" dirty="0" smtClean="0"/>
              <a:t>CML </a:t>
            </a:r>
            <a:r>
              <a:rPr lang="en-US" dirty="0"/>
              <a:t>is a clonal stem disorder in which the abnormal clone is characterized by the presence of the Philadelphia Chromosome.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0672" cy="887028"/>
          </a:xfrm>
        </p:spPr>
        <p:txBody>
          <a:bodyPr/>
          <a:lstStyle/>
          <a:p>
            <a:r>
              <a:rPr lang="en-US" dirty="0" smtClean="0"/>
              <a:t>Background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66"/>
                </a:solidFill>
              </a:rPr>
              <a:t>CML </a:t>
            </a:r>
            <a:r>
              <a:rPr lang="en-US" sz="1800" dirty="0">
                <a:solidFill>
                  <a:srgbClr val="FF0066"/>
                </a:solidFill>
              </a:rPr>
              <a:t>is more common in adults than in children resulting in frequent infections, bleeding problems, and anemia.</a:t>
            </a:r>
            <a:r>
              <a:rPr lang="en-US" sz="1800" dirty="0"/>
              <a:t> Cells may collect in certain parts of the body, causing pain, swelling, and other problems.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Patient with CML maybe asymptomatic at presentation.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66"/>
                </a:solidFill>
              </a:rPr>
              <a:t>There are 3 phases of CML:</a:t>
            </a:r>
          </a:p>
          <a:p>
            <a:pPr lvl="1"/>
            <a:r>
              <a:rPr lang="en-US" sz="1800" dirty="0"/>
              <a:t>Chronic Phase</a:t>
            </a:r>
          </a:p>
          <a:p>
            <a:pPr lvl="1"/>
            <a:r>
              <a:rPr lang="en-US" sz="1800" dirty="0"/>
              <a:t>Accelerated Phase</a:t>
            </a:r>
          </a:p>
          <a:p>
            <a:pPr lvl="1"/>
            <a:r>
              <a:rPr lang="en-US" sz="1800" dirty="0"/>
              <a:t>Blast Phase</a:t>
            </a:r>
          </a:p>
          <a:p>
            <a:endParaRPr lang="en-US" sz="1800" dirty="0" smtClean="0"/>
          </a:p>
          <a:p>
            <a:r>
              <a:rPr lang="en-US" sz="1800" dirty="0" smtClean="0"/>
              <a:t>CML may be a </a:t>
            </a:r>
            <a:r>
              <a:rPr lang="en-US" sz="1800" dirty="0" err="1" smtClean="0"/>
              <a:t>triphasic</a:t>
            </a:r>
            <a:r>
              <a:rPr lang="en-US" sz="1800" dirty="0" smtClean="0"/>
              <a:t> disease with progression from Chronic through Accelerated to Blast Phase.</a:t>
            </a:r>
          </a:p>
          <a:p>
            <a:endParaRPr lang="en-US" sz="1800" dirty="0" smtClean="0"/>
          </a:p>
          <a:p>
            <a:r>
              <a:rPr lang="en-US" sz="1800" dirty="0" smtClean="0"/>
              <a:t>CML may be a biphasic disease with progression from Chronic to Blast Phase.</a:t>
            </a:r>
          </a:p>
        </p:txBody>
      </p:sp>
    </p:spTree>
    <p:extLst>
      <p:ext uri="{BB962C8B-B14F-4D97-AF65-F5344CB8AC3E}">
        <p14:creationId xmlns:p14="http://schemas.microsoft.com/office/powerpoint/2010/main" val="3270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Chronic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85% of patients are diagnosed in the chronic phase. </a:t>
            </a:r>
          </a:p>
          <a:p>
            <a:r>
              <a:rPr lang="en-US" dirty="0" smtClean="0"/>
              <a:t>The disease may remain stable for several years. </a:t>
            </a:r>
          </a:p>
          <a:p>
            <a:r>
              <a:rPr lang="en-US" dirty="0" smtClean="0"/>
              <a:t>Usually responsive to conventional chemo.</a:t>
            </a:r>
          </a:p>
          <a:p>
            <a:r>
              <a:rPr lang="en-US" dirty="0" smtClean="0"/>
              <a:t>Laboratory findings </a:t>
            </a:r>
            <a:endParaRPr lang="en-US" dirty="0"/>
          </a:p>
          <a:p>
            <a:pPr lvl="1"/>
            <a:r>
              <a:rPr lang="en-US" dirty="0" smtClean="0"/>
              <a:t>Increased WBC count above 100,000/µL </a:t>
            </a:r>
          </a:p>
          <a:p>
            <a:pPr lvl="1"/>
            <a:r>
              <a:rPr lang="en-US" dirty="0" smtClean="0"/>
              <a:t>Neutrophils will include virtually all cells in the neutrophilic series with fewer than 10% blasts. </a:t>
            </a:r>
          </a:p>
          <a:p>
            <a:pPr lvl="1"/>
            <a:r>
              <a:rPr lang="en-US" dirty="0" smtClean="0"/>
              <a:t>Increased Myelocytes (myelocytic bulge) with fewer metamyocytes seen. </a:t>
            </a:r>
          </a:p>
          <a:p>
            <a:pPr lvl="1"/>
            <a:r>
              <a:rPr lang="en-US" dirty="0" smtClean="0"/>
              <a:t>Increased absolute basophilic is significant. </a:t>
            </a:r>
          </a:p>
          <a:p>
            <a:pPr lvl="1"/>
            <a:r>
              <a:rPr lang="en-US" dirty="0" smtClean="0"/>
              <a:t>Normocytic anemia is commonly present</a:t>
            </a:r>
          </a:p>
          <a:p>
            <a:pPr lvl="1"/>
            <a:r>
              <a:rPr lang="en-US" dirty="0" smtClean="0"/>
              <a:t>Micromegakarycytes can be seen in circulation in as many as 25% of CML patients. </a:t>
            </a:r>
          </a:p>
          <a:p>
            <a:pPr lvl="1"/>
            <a:r>
              <a:rPr lang="en-US" dirty="0" smtClean="0"/>
              <a:t>Decreased LAP score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cu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143000" y="7620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Acute Myeloid Leukemia</a:t>
            </a:r>
          </a:p>
        </p:txBody>
      </p:sp>
      <p:sp>
        <p:nvSpPr>
          <p:cNvPr id="2" name="Oval 1"/>
          <p:cNvSpPr/>
          <p:nvPr/>
        </p:nvSpPr>
        <p:spPr>
          <a:xfrm>
            <a:off x="609600" y="1524000"/>
            <a:ext cx="4648200" cy="4953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Chronic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3987800" cy="2990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828800"/>
            <a:ext cx="3810000" cy="45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Accelerated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dirty="0"/>
              <a:t>The accelerated phase is significant because it signals that the disease is progressing and transformation to blast crisis is imminent. </a:t>
            </a:r>
            <a:endParaRPr lang="en-US" dirty="0" smtClean="0"/>
          </a:p>
          <a:p>
            <a:r>
              <a:rPr lang="en-US" dirty="0" smtClean="0"/>
              <a:t>Drug </a:t>
            </a:r>
            <a:r>
              <a:rPr lang="en-US" dirty="0"/>
              <a:t>treatment often becomes less effective in the advanced stages.</a:t>
            </a:r>
            <a:endParaRPr lang="en-US" dirty="0" smtClean="0"/>
          </a:p>
          <a:p>
            <a:r>
              <a:rPr lang="en-US" dirty="0" smtClean="0"/>
              <a:t>Blasts are 10 – 19% </a:t>
            </a:r>
          </a:p>
          <a:p>
            <a:r>
              <a:rPr lang="en-US" dirty="0" smtClean="0"/>
              <a:t>Basophilia &gt;20%</a:t>
            </a:r>
          </a:p>
          <a:p>
            <a:r>
              <a:rPr lang="en-US" dirty="0" smtClean="0"/>
              <a:t>Decreased LAP score</a:t>
            </a:r>
          </a:p>
          <a:p>
            <a:r>
              <a:rPr lang="en-US" dirty="0" smtClean="0"/>
              <a:t>Platelet </a:t>
            </a:r>
            <a:r>
              <a:rPr lang="en-US" dirty="0"/>
              <a:t>count &lt;100,000, unrelated to therapy</a:t>
            </a:r>
          </a:p>
          <a:p>
            <a:r>
              <a:rPr lang="en-US" dirty="0"/>
              <a:t>Platelet count &gt;1,000,000, unresponsive to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Accelerated phase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0400" y="4571999"/>
            <a:ext cx="33147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863090"/>
            <a:ext cx="3954613" cy="270891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0584"/>
            <a:ext cx="4425949" cy="3155894"/>
          </a:xfrm>
        </p:spPr>
      </p:pic>
    </p:spTree>
    <p:extLst>
      <p:ext uri="{BB962C8B-B14F-4D97-AF65-F5344CB8AC3E}">
        <p14:creationId xmlns:p14="http://schemas.microsoft.com/office/powerpoint/2010/main" val="28115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Blast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Blast phase represents the conversion from CML to an aggressive form of Acute Leukemia</a:t>
            </a:r>
          </a:p>
          <a:p>
            <a:r>
              <a:rPr lang="en-US" dirty="0" smtClean="0"/>
              <a:t>Approximately 50% of all cases will be AML, 20 – 30% will be ALL, with the remainder classified as acute undifferentiated leukemia</a:t>
            </a:r>
          </a:p>
          <a:p>
            <a:r>
              <a:rPr lang="en-US" dirty="0" smtClean="0"/>
              <a:t>&gt;</a:t>
            </a:r>
            <a:r>
              <a:rPr lang="en-US" dirty="0"/>
              <a:t>20% myeloblasts or lymphoblasts in the blood or bone marrow</a:t>
            </a:r>
          </a:p>
          <a:p>
            <a:r>
              <a:rPr lang="en-US" dirty="0"/>
              <a:t>Large clusters of blasts in the bone marrow on biopsy</a:t>
            </a:r>
          </a:p>
          <a:p>
            <a:r>
              <a:rPr lang="en-US" dirty="0"/>
              <a:t>Development of a chloroma (solid focus of leukemia outside the bone marrow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LAP score may be normal to increased. 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Blast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946400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95387"/>
            <a:ext cx="31115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72845"/>
            <a:ext cx="5104577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Other Chronic Leukemias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76400"/>
            <a:ext cx="7315200" cy="4419600"/>
          </a:xfrm>
        </p:spPr>
        <p:txBody>
          <a:bodyPr/>
          <a:lstStyle/>
          <a:p>
            <a:r>
              <a:rPr lang="en-US" dirty="0" smtClean="0"/>
              <a:t>Chronic Neutrophilic Leukemia (CNL) is rare, it presents with increased absolute </a:t>
            </a:r>
            <a:r>
              <a:rPr lang="en-US" dirty="0" err="1" smtClean="0"/>
              <a:t>neutrphilia</a:t>
            </a:r>
            <a:r>
              <a:rPr lang="en-US" dirty="0" smtClean="0"/>
              <a:t>, bands are present but usually low % of other immature myeloid cells. LAP score is usually increased.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Chronic </a:t>
            </a:r>
            <a:r>
              <a:rPr lang="en-US" dirty="0" err="1" smtClean="0"/>
              <a:t>Eosinophilic</a:t>
            </a:r>
            <a:r>
              <a:rPr lang="en-US" dirty="0" smtClean="0"/>
              <a:t> Leukemia (CEL) is characterized by increased eosinophils, less than 20% blast, and tissue damage occurs as a result as infiltration by eosinophils with release of cytokines.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322"/>
            <a:ext cx="4516334" cy="3005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</a:t>
            </a:r>
            <a:r>
              <a:rPr lang="en-US" dirty="0" err="1"/>
              <a:t>Neutrophilic</a:t>
            </a:r>
            <a:r>
              <a:rPr lang="en-US" dirty="0"/>
              <a:t> Leukemia (CNL)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0937"/>
            <a:ext cx="4651182" cy="31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46888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</a:t>
            </a:r>
            <a:r>
              <a:rPr lang="en-US" dirty="0" err="1"/>
              <a:t>Eosinophilic</a:t>
            </a:r>
            <a:r>
              <a:rPr lang="en-US" dirty="0"/>
              <a:t> Leukemia (CEL)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1" y="3276600"/>
            <a:ext cx="4183684" cy="31337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7229"/>
            <a:ext cx="4099891" cy="2743200"/>
          </a:xfrm>
        </p:spPr>
      </p:pic>
    </p:spTree>
    <p:extLst>
      <p:ext uri="{BB962C8B-B14F-4D97-AF65-F5344CB8AC3E}">
        <p14:creationId xmlns:p14="http://schemas.microsoft.com/office/powerpoint/2010/main" val="27950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91400" cy="3352800"/>
          </a:xfrm>
        </p:spPr>
        <p:txBody>
          <a:bodyPr/>
          <a:lstStyle/>
          <a:p>
            <a:pPr marL="69850" indent="0">
              <a:buNone/>
            </a:pPr>
            <a:endParaRPr lang="en-US" dirty="0" smtClean="0"/>
          </a:p>
          <a:p>
            <a:pPr lvl="1"/>
            <a:r>
              <a:rPr lang="en-US" sz="1600" dirty="0" smtClean="0"/>
              <a:t>Clinical Hematology and Fundamentals of Hemostasis. Fifth Edition. Denise M </a:t>
            </a:r>
            <a:r>
              <a:rPr lang="en-US" sz="1600" dirty="0" err="1" smtClean="0"/>
              <a:t>Harmening</a:t>
            </a:r>
            <a:r>
              <a:rPr lang="en-US" sz="1600" dirty="0" smtClean="0"/>
              <a:t>. 2009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>
                <a:hlinkClick r:id="rId2"/>
              </a:rPr>
              <a:t>http://imagebank.hematology.org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Acute Myeloid Leukemia</a:t>
            </a:r>
            <a:br>
              <a:rPr lang="en-US" sz="3600" smtClean="0"/>
            </a:br>
            <a:r>
              <a:rPr lang="en-US" sz="3600" smtClean="0"/>
              <a:t>FAB CLASSIFICATIONS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315200" cy="4000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2" action="ppaction://hlinksldjump"/>
              </a:rPr>
              <a:t>M0</a:t>
            </a:r>
            <a:r>
              <a:rPr lang="en-US" sz="2000" smtClean="0"/>
              <a:t> –     Myeloid without cytologic maturation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3" action="ppaction://hlinksldjump"/>
              </a:rPr>
              <a:t>M1</a:t>
            </a:r>
            <a:r>
              <a:rPr lang="en-US" sz="2000" smtClean="0"/>
              <a:t> –     Myeloid with minimal Maturation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4" action="ppaction://hlinksldjump"/>
              </a:rPr>
              <a:t>M2</a:t>
            </a:r>
            <a:r>
              <a:rPr lang="en-US" sz="2000" smtClean="0"/>
              <a:t> –     Myeloid with maturation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5" action="ppaction://hlinksldjump"/>
              </a:rPr>
              <a:t>M3</a:t>
            </a:r>
            <a:r>
              <a:rPr lang="en-US" sz="2000" smtClean="0"/>
              <a:t> –     Promyelocytic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6" action="ppaction://hlinksldjump"/>
              </a:rPr>
              <a:t>M3m</a:t>
            </a:r>
            <a:r>
              <a:rPr lang="en-US" sz="2000" smtClean="0"/>
              <a:t> –  Promyelocytic microgranular variant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7" action="ppaction://hlinksldjump"/>
              </a:rPr>
              <a:t>M4</a:t>
            </a:r>
            <a:r>
              <a:rPr lang="en-US" sz="2000" smtClean="0"/>
              <a:t> –     Mylomonocytic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8" action="ppaction://hlinksldjump"/>
              </a:rPr>
              <a:t>M4Eo</a:t>
            </a:r>
            <a:r>
              <a:rPr lang="en-US" sz="2000" smtClean="0"/>
              <a:t> – Mylomonocytic with bone marrow eosinophilia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9" action="ppaction://hlinksldjump"/>
              </a:rPr>
              <a:t>M5</a:t>
            </a:r>
            <a:r>
              <a:rPr lang="en-US" sz="2000" smtClean="0"/>
              <a:t> –     M5a and M5b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10" action="ppaction://hlinksldjump"/>
              </a:rPr>
              <a:t>M5a</a:t>
            </a:r>
            <a:r>
              <a:rPr lang="en-US" sz="2000" smtClean="0"/>
              <a:t> –  Monocytic poor differentiated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11" action="ppaction://hlinksldjump"/>
              </a:rPr>
              <a:t>M5b</a:t>
            </a:r>
            <a:r>
              <a:rPr lang="en-US" sz="2000" smtClean="0"/>
              <a:t> –  Monocytic well differentiated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12" action="ppaction://hlinksldjump"/>
              </a:rPr>
              <a:t>M6</a:t>
            </a:r>
            <a:r>
              <a:rPr lang="en-US" sz="2000" smtClean="0"/>
              <a:t> –    Erythroid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13" action="ppaction://hlinksldjump"/>
              </a:rPr>
              <a:t>M7</a:t>
            </a:r>
            <a:r>
              <a:rPr lang="en-US" sz="2000" smtClean="0"/>
              <a:t> -     Megakaryobalastic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***NOTE: Click on a link to go directly to that classification, Click on Fab Classification link from any page to return to this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Myeloblastic Leukemia </a:t>
            </a:r>
            <a:br>
              <a:rPr lang="en-US" sz="3600" dirty="0" smtClean="0"/>
            </a:br>
            <a:r>
              <a:rPr lang="en-US" sz="3600" dirty="0" smtClean="0"/>
              <a:t>Minimally Differentiated - M0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80772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M0 is an AML without morphological or cytochemical maturation.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5% of adult cases are the M0 form of AML.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The prognosis is poor compared to other                AMLs.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3399"/>
                </a:solidFill>
              </a:rPr>
              <a:t>Primitive leukemic blast that show no distinctive myeloid morphological features.</a:t>
            </a:r>
            <a:r>
              <a:rPr lang="en-US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457200" y="2209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3352800" cy="722313"/>
          </a:xfrm>
        </p:spPr>
        <p:txBody>
          <a:bodyPr/>
          <a:lstStyle/>
          <a:p>
            <a:pPr eaLnBrk="1" hangingPunct="1"/>
            <a:r>
              <a:rPr lang="en-US" smtClean="0"/>
              <a:t>M0 Images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11268" name="Picture 9" descr="M0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M0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M0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905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wcd%20M0%20wrights%20x10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/>
          </p:cNvSpPr>
          <p:nvPr/>
        </p:nvSpPr>
        <p:spPr bwMode="auto">
          <a:xfrm>
            <a:off x="914400" y="762000"/>
            <a:ext cx="7024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solidFill>
                  <a:schemeClr val="accent1"/>
                </a:solidFill>
              </a:rPr>
              <a:t>A Scott &amp; White Patient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A 75 year Female, WBC: 228.2, HGB: 8.5, PLT: 29, 93% Blasts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pic>
        <p:nvPicPr>
          <p:cNvPr id="12292" name="Picture 6" descr="0152832-001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8352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0152832-001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321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0152832-002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152832-004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1066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152832-005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5613"/>
            <a:ext cx="2184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152832-004(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667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2819400" cy="722313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M0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Myeloblastic Leukemia </a:t>
            </a:r>
            <a:br>
              <a:rPr lang="en-US" sz="3600" dirty="0" smtClean="0"/>
            </a:br>
            <a:r>
              <a:rPr lang="en-US" sz="3600" dirty="0" smtClean="0"/>
              <a:t>with Minimal Maturation – M1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hlinkClick r:id="rId2" action="ppaction://hlinksldjump"/>
              </a:rPr>
              <a:t>FAB Classification</a:t>
            </a:r>
            <a:endParaRPr lang="en-US" sz="12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80772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M1 is an AML with minimal morphological and cytochemical maturation.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15% of adult cases are the M1 form of AML.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/>
              <a:t>The course of this leukemia is generally described as aggressive.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3399"/>
                </a:solidFill>
              </a:rPr>
              <a:t>M1 is characterized by poorly differentiated myeloblasts (Type 1 Blast).</a:t>
            </a:r>
            <a:endParaRPr lang="en-US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 2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660066"/>
      </a:hlink>
      <a:folHlink>
        <a:srgbClr val="CC00C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>
    <a:extraClrScheme>
      <a:clrScheme name="Austin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stin 2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660066"/>
        </a:hlink>
        <a:folHlink>
          <a:srgbClr val="CC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898</TotalTime>
  <Words>1746</Words>
  <Application>Microsoft Office PowerPoint</Application>
  <PresentationFormat>On-screen Show (4:3)</PresentationFormat>
  <Paragraphs>245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Acute Myeloid &amp;  Chronic Myelogenous LEUKEMIA </vt:lpstr>
      <vt:lpstr>Acute Myeloid LEUKEMIA </vt:lpstr>
      <vt:lpstr>Background</vt:lpstr>
      <vt:lpstr>PowerPoint Presentation</vt:lpstr>
      <vt:lpstr>Acute Myeloid Leukemia FAB CLASSIFICATIONS</vt:lpstr>
      <vt:lpstr>Myeloblastic Leukemia  Minimally Differentiated - M0</vt:lpstr>
      <vt:lpstr>M0 Images</vt:lpstr>
      <vt:lpstr>M0 Images</vt:lpstr>
      <vt:lpstr>Myeloblastic Leukemia  with Minimal Maturation – M1</vt:lpstr>
      <vt:lpstr>PowerPoint Presentation</vt:lpstr>
      <vt:lpstr>M1 Images</vt:lpstr>
      <vt:lpstr>A Scott &amp; White Patient A 72 year old Male, WBC: 22.8, HGB: 10.5, PLT: 40, 66% Blasts</vt:lpstr>
      <vt:lpstr>Myeloblastic Leukemia  with Maturation – M2</vt:lpstr>
      <vt:lpstr>M2 Images</vt:lpstr>
      <vt:lpstr>ProMyelocytic Leukemia – M3</vt:lpstr>
      <vt:lpstr>ProMyelocytic Leukemia – M3m</vt:lpstr>
      <vt:lpstr>PowerPoint Presentation</vt:lpstr>
      <vt:lpstr>M3 Images</vt:lpstr>
      <vt:lpstr>M3m Images</vt:lpstr>
      <vt:lpstr>A Scott &amp; White Patient A 13 year old Male, WBC: 0.9, HGB: 10.1, PLT: 98, 18% Blasts </vt:lpstr>
      <vt:lpstr>Myleomonocytic Leukemia – M4</vt:lpstr>
      <vt:lpstr>M4 Images</vt:lpstr>
      <vt:lpstr>A Scott &amp; White Patient A 30 year old Male, WBC: 122.56, HGB: 9.2, PLT: 28, 65% Blasts </vt:lpstr>
      <vt:lpstr>A Scott &amp; White Patient A 79 year old Female, WBC: 81.8, HGB: 8.0, PLT: 82, 27% Blasts </vt:lpstr>
      <vt:lpstr>Myleomonocytic Leukemia – M4Eo</vt:lpstr>
      <vt:lpstr>M4Eo Images</vt:lpstr>
      <vt:lpstr>Monocytic Leukemia (AMoL) - M5</vt:lpstr>
      <vt:lpstr>Monocytic Leukemia- M5a Poorly Differentiated</vt:lpstr>
      <vt:lpstr>M5a Images</vt:lpstr>
      <vt:lpstr>Monocytic Leukemia- M5b Well Differentiated</vt:lpstr>
      <vt:lpstr>M5b Images</vt:lpstr>
      <vt:lpstr>Erythroleukemia – M6</vt:lpstr>
      <vt:lpstr>M6 Images</vt:lpstr>
      <vt:lpstr>Megakaryoblastic Leukemia – M7</vt:lpstr>
      <vt:lpstr>M7 Images</vt:lpstr>
      <vt:lpstr>Chronic Myelogenous Leukemia  </vt:lpstr>
      <vt:lpstr>Background</vt:lpstr>
      <vt:lpstr>Background (Cont.)</vt:lpstr>
      <vt:lpstr>Chronic phase</vt:lpstr>
      <vt:lpstr>Chronic Phase</vt:lpstr>
      <vt:lpstr>Accelerated phase</vt:lpstr>
      <vt:lpstr>Accelerated phase</vt:lpstr>
      <vt:lpstr>Blast phase</vt:lpstr>
      <vt:lpstr>Blast Phase</vt:lpstr>
      <vt:lpstr>Other Chronic Leukemias</vt:lpstr>
      <vt:lpstr>Chronic Neutrophilic Leukemia (CNL)</vt:lpstr>
      <vt:lpstr>Chronic Eosinophilic Leukemia (CEL)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%username%</cp:lastModifiedBy>
  <cp:revision>36</cp:revision>
  <dcterms:created xsi:type="dcterms:W3CDTF">2012-01-27T08:33:15Z</dcterms:created>
  <dcterms:modified xsi:type="dcterms:W3CDTF">2016-09-15T18:27:47Z</dcterms:modified>
</cp:coreProperties>
</file>