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3" r:id="rId2"/>
  </p:sldMasterIdLst>
  <p:notesMasterIdLst>
    <p:notesMasterId r:id="rId15"/>
  </p:notesMasterIdLst>
  <p:sldIdLst>
    <p:sldId id="257" r:id="rId3"/>
    <p:sldId id="260" r:id="rId4"/>
    <p:sldId id="261" r:id="rId5"/>
    <p:sldId id="259" r:id="rId6"/>
    <p:sldId id="258" r:id="rId7"/>
    <p:sldId id="264" r:id="rId8"/>
    <p:sldId id="265" r:id="rId9"/>
    <p:sldId id="262" r:id="rId10"/>
    <p:sldId id="263"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33"/>
    <a:srgbClr val="66CCFF"/>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21B4A-576A-4F01-8BCB-AAEC029D9ACA}" type="datetimeFigureOut">
              <a:rPr lang="en-US" smtClean="0"/>
              <a:t>9/16/2016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44B08-4DA5-44E9-837F-22E13B6BA93F}" type="slidenum">
              <a:rPr lang="en-US" smtClean="0"/>
              <a:t>‹#›</a:t>
            </a:fld>
            <a:endParaRPr lang="en-US"/>
          </a:p>
        </p:txBody>
      </p:sp>
    </p:spTree>
    <p:extLst>
      <p:ext uri="{BB962C8B-B14F-4D97-AF65-F5344CB8AC3E}">
        <p14:creationId xmlns:p14="http://schemas.microsoft.com/office/powerpoint/2010/main" val="155397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9/16/2016 11:20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9/16/2016 11:20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380699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867818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2828642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9261850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0" y="6707188"/>
            <a:ext cx="1905000" cy="165100"/>
          </a:xfrm>
        </p:spPr>
        <p:txBody>
          <a:bodyPr/>
          <a:lstStyle>
            <a:lvl1pPr>
              <a:defRPr sz="1100" smtClean="0"/>
            </a:lvl1pPr>
          </a:lstStyle>
          <a:p>
            <a:pPr eaLnBrk="1" latinLnBrk="0" hangingPunct="1"/>
            <a:fld id="{7CB97365-EBCA-4027-87D5-99FC1D4DF0BB}" type="datetimeFigureOut">
              <a:rPr lang="en-US" smtClean="0"/>
              <a:pPr eaLnBrk="1" latinLnBrk="0" hangingPunct="1"/>
              <a:t>9/16/2016</a:t>
            </a:fld>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smtClean="0">
                <a:solidFill>
                  <a:schemeClr val="tx1"/>
                </a:solidFill>
              </a:defRPr>
            </a:lvl1pPr>
          </a:lstStyle>
          <a:p>
            <a:endParaRPr kumimoji="0"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smtClean="0">
                <a:solidFill>
                  <a:schemeClr val="tx1"/>
                </a:solidFill>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82357739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kumimoji="0" lang="en-US"/>
          </a:p>
        </p:txBody>
      </p:sp>
      <p:sp>
        <p:nvSpPr>
          <p:cNvPr id="6"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66725665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kumimoji="0" lang="en-US"/>
          </a:p>
        </p:txBody>
      </p:sp>
      <p:sp>
        <p:nvSpPr>
          <p:cNvPr id="6"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283570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kumimoji="0" lang="en-US"/>
          </a:p>
        </p:txBody>
      </p:sp>
      <p:sp>
        <p:nvSpPr>
          <p:cNvPr id="7"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91940489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8" name="Rectangle 5"/>
          <p:cNvSpPr>
            <a:spLocks noGrp="1" noChangeArrowheads="1"/>
          </p:cNvSpPr>
          <p:nvPr>
            <p:ph type="ftr" sz="quarter" idx="11"/>
          </p:nvPr>
        </p:nvSpPr>
        <p:spPr>
          <a:ln/>
        </p:spPr>
        <p:txBody>
          <a:bodyPr/>
          <a:lstStyle>
            <a:lvl1pPr>
              <a:defRPr/>
            </a:lvl1pPr>
          </a:lstStyle>
          <a:p>
            <a:endParaRPr kumimoji="0" lang="en-US"/>
          </a:p>
        </p:txBody>
      </p:sp>
      <p:sp>
        <p:nvSpPr>
          <p:cNvPr id="9"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1128209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4" name="Rectangle 5"/>
          <p:cNvSpPr>
            <a:spLocks noGrp="1" noChangeArrowheads="1"/>
          </p:cNvSpPr>
          <p:nvPr>
            <p:ph type="ftr" sz="quarter" idx="11"/>
          </p:nvPr>
        </p:nvSpPr>
        <p:spPr>
          <a:ln/>
        </p:spPr>
        <p:txBody>
          <a:bodyPr/>
          <a:lstStyle>
            <a:lvl1pPr>
              <a:defRPr/>
            </a:lvl1pPr>
          </a:lstStyle>
          <a:p>
            <a:endParaRPr kumimoji="0" lang="en-US"/>
          </a:p>
        </p:txBody>
      </p:sp>
      <p:sp>
        <p:nvSpPr>
          <p:cNvPr id="5"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66300449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kumimoji="0" lang="en-US"/>
          </a:p>
        </p:txBody>
      </p:sp>
      <p:sp>
        <p:nvSpPr>
          <p:cNvPr id="4"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79738560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330633995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kumimoji="0" lang="en-US"/>
          </a:p>
        </p:txBody>
      </p:sp>
      <p:sp>
        <p:nvSpPr>
          <p:cNvPr id="7"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701045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kumimoji="0" lang="en-US"/>
          </a:p>
        </p:txBody>
      </p:sp>
      <p:sp>
        <p:nvSpPr>
          <p:cNvPr id="7"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6922430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kumimoji="0" lang="en-US"/>
          </a:p>
        </p:txBody>
      </p:sp>
      <p:sp>
        <p:nvSpPr>
          <p:cNvPr id="6"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483981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eaLnBrk="1" latinLnBrk="0" hangingPunct="1"/>
            <a:fld id="{7CB97365-EBCA-4027-87D5-99FC1D4DF0BB}" type="datetimeFigureOut">
              <a:rPr lang="en-US" smtClean="0"/>
              <a:pPr eaLnBrk="1" latinLnBrk="0" hangingPunct="1"/>
              <a:t>9/16/2016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kumimoji="0" lang="en-US"/>
          </a:p>
        </p:txBody>
      </p:sp>
      <p:sp>
        <p:nvSpPr>
          <p:cNvPr id="6" name="Rectangle 6"/>
          <p:cNvSpPr>
            <a:spLocks noGrp="1" noChangeArrowheads="1"/>
          </p:cNvSpPr>
          <p:nvPr>
            <p:ph type="sldNum" sz="quarter" idx="12"/>
          </p:nvPr>
        </p:nvSpPr>
        <p:spPr>
          <a:ln/>
        </p:spPr>
        <p:txBody>
          <a:bodyPr/>
          <a:lstStyle>
            <a:lvl1pPr>
              <a:defRPr/>
            </a:lvl1p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9828782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36525" y="6624638"/>
            <a:ext cx="1905000" cy="233362"/>
          </a:xfrm>
        </p:spPr>
        <p:txBody>
          <a:bodyPr/>
          <a:lstStyle>
            <a:lvl1pPr>
              <a:defRPr/>
            </a:lvl1pPr>
          </a:lstStyle>
          <a:p>
            <a:fld id="{8B3AFFF1-9C47-49F0-AE12-AF188F3F4E82}" type="datetime1">
              <a:rPr lang="en-US" smtClean="0"/>
              <a:pPr/>
              <a:t>9/16/2016</a:t>
            </a:fld>
            <a:endParaRPr lang="en-US" dirty="0"/>
          </a:p>
        </p:txBody>
      </p:sp>
      <p:sp>
        <p:nvSpPr>
          <p:cNvPr id="5" name="Footer Placeholder 4"/>
          <p:cNvSpPr>
            <a:spLocks noGrp="1"/>
          </p:cNvSpPr>
          <p:nvPr>
            <p:ph type="ftr" sz="quarter" idx="11"/>
          </p:nvPr>
        </p:nvSpPr>
        <p:spPr>
          <a:xfrm>
            <a:off x="3157538" y="6624638"/>
            <a:ext cx="2894012" cy="233362"/>
          </a:xfrm>
        </p:spPr>
        <p:txBody>
          <a:bodyPr/>
          <a:lstStyle>
            <a:lvl1pPr>
              <a:defRPr/>
            </a:lvl1pPr>
          </a:lstStyle>
          <a:p>
            <a:endParaRPr lang="en-US" dirty="0"/>
          </a:p>
        </p:txBody>
      </p:sp>
      <p:sp>
        <p:nvSpPr>
          <p:cNvPr id="6" name="Slide Number Placeholder 5"/>
          <p:cNvSpPr>
            <a:spLocks noGrp="1"/>
          </p:cNvSpPr>
          <p:nvPr>
            <p:ph type="sldNum" sz="quarter" idx="12"/>
          </p:nvPr>
        </p:nvSpPr>
        <p:spPr>
          <a:xfrm>
            <a:off x="7070725" y="6624638"/>
            <a:ext cx="1905000" cy="233362"/>
          </a:xfrm>
        </p:spPr>
        <p:txBody>
          <a:bodyPr/>
          <a:lstStyle>
            <a:lvl1pPr>
              <a:defRPr/>
            </a:lvl1pPr>
          </a:lstStyle>
          <a:p>
            <a:fld id="{38237106-F2ED-405E-BC33-CC3CF426205F}" type="slidenum">
              <a:rPr lang="en-US" smtClean="0"/>
              <a:pPr/>
              <a:t>‹#›</a:t>
            </a:fld>
            <a:endParaRPr lang="en-US" dirty="0"/>
          </a:p>
        </p:txBody>
      </p:sp>
    </p:spTree>
    <p:extLst>
      <p:ext uri="{BB962C8B-B14F-4D97-AF65-F5344CB8AC3E}">
        <p14:creationId xmlns:p14="http://schemas.microsoft.com/office/powerpoint/2010/main" val="3473114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17302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17302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0606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891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464528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2623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6146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0039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BEBA8EAE-BF5A-486C-A8C5-ECC9F3942E4B}">
                <a14:imgProps xmlns:a14="http://schemas.microsoft.com/office/drawing/2010/main">
                  <a14:imgLayer r:embed="rId15">
                    <a14:imgEffect>
                      <a14:artisticBlur radius="99"/>
                    </a14:imgEffect>
                    <a14:imgEffect>
                      <a14:sharpenSoften amount="-1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70337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effectLst/>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solidFill>
                  <a:srgbClr val="FFFFFF"/>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solidFill>
                  <a:srgbClr val="FFFFFF"/>
                </a:solidFill>
                <a:effectLst/>
              </a:defRPr>
            </a:lvl1pPr>
          </a:lstStyle>
          <a:p>
            <a:pPr>
              <a:defRPr/>
            </a:pPr>
            <a:fld id="{86808A71-56E8-48D0-8ED9-1BF2AA6448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3400">
          <a:solidFill>
            <a:srgbClr val="FFFFFF"/>
          </a:solidFill>
          <a:latin typeface="+mj-lt"/>
          <a:ea typeface="+mj-ea"/>
          <a:cs typeface="+mj-cs"/>
        </a:defRPr>
      </a:lvl1pPr>
      <a:lvl2pPr algn="l" rtl="0" eaLnBrk="1" fontAlgn="base" hangingPunct="1">
        <a:spcBef>
          <a:spcPct val="0"/>
        </a:spcBef>
        <a:spcAft>
          <a:spcPct val="0"/>
        </a:spcAft>
        <a:defRPr sz="3400">
          <a:solidFill>
            <a:srgbClr val="FFFFFF"/>
          </a:solidFill>
          <a:latin typeface="Arial" charset="0"/>
        </a:defRPr>
      </a:lvl2pPr>
      <a:lvl3pPr algn="l" rtl="0" eaLnBrk="1" fontAlgn="base" hangingPunct="1">
        <a:spcBef>
          <a:spcPct val="0"/>
        </a:spcBef>
        <a:spcAft>
          <a:spcPct val="0"/>
        </a:spcAft>
        <a:defRPr sz="3400">
          <a:solidFill>
            <a:srgbClr val="FFFFFF"/>
          </a:solidFill>
          <a:latin typeface="Arial" charset="0"/>
        </a:defRPr>
      </a:lvl3pPr>
      <a:lvl4pPr algn="l" rtl="0" eaLnBrk="1" fontAlgn="base" hangingPunct="1">
        <a:spcBef>
          <a:spcPct val="0"/>
        </a:spcBef>
        <a:spcAft>
          <a:spcPct val="0"/>
        </a:spcAft>
        <a:defRPr sz="3400">
          <a:solidFill>
            <a:srgbClr val="FFFFFF"/>
          </a:solidFill>
          <a:latin typeface="Arial" charset="0"/>
        </a:defRPr>
      </a:lvl4pPr>
      <a:lvl5pPr algn="l" rtl="0" eaLnBrk="1" fontAlgn="base" hangingPunct="1">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500">
          <a:solidFill>
            <a:srgbClr val="FFFFFF"/>
          </a:solidFill>
          <a:latin typeface="+mn-lt"/>
          <a:ea typeface="+mn-ea"/>
          <a:cs typeface="+mn-cs"/>
        </a:defRPr>
      </a:lvl1pPr>
      <a:lvl2pPr marL="742950" indent="-285750" algn="l" rtl="0" eaLnBrk="1" fontAlgn="base" hangingPunct="1">
        <a:spcBef>
          <a:spcPct val="20000"/>
        </a:spcBef>
        <a:spcAft>
          <a:spcPct val="0"/>
        </a:spcAft>
        <a:buChar char="–"/>
        <a:defRPr sz="2200">
          <a:solidFill>
            <a:srgbClr val="FFFFFF"/>
          </a:solidFill>
          <a:latin typeface="+mn-lt"/>
        </a:defRPr>
      </a:lvl2pPr>
      <a:lvl3pPr marL="1141413" indent="-227013" algn="l" rtl="0" eaLnBrk="1" fontAlgn="base" hangingPunct="1">
        <a:spcBef>
          <a:spcPct val="20000"/>
        </a:spcBef>
        <a:spcAft>
          <a:spcPct val="0"/>
        </a:spcAft>
        <a:buChar char="•"/>
        <a:defRPr sz="2200">
          <a:solidFill>
            <a:srgbClr val="FFFFFF"/>
          </a:solidFill>
          <a:latin typeface="+mn-lt"/>
        </a:defRPr>
      </a:lvl3pPr>
      <a:lvl4pPr marL="1598613" indent="-227013" algn="l" rtl="0" eaLnBrk="1" fontAlgn="base" hangingPunct="1">
        <a:spcBef>
          <a:spcPct val="20000"/>
        </a:spcBef>
        <a:spcAft>
          <a:spcPct val="0"/>
        </a:spcAft>
        <a:buChar char="–"/>
        <a:defRPr sz="1900">
          <a:solidFill>
            <a:srgbClr val="FFFFFF"/>
          </a:solidFill>
          <a:latin typeface="+mn-lt"/>
        </a:defRPr>
      </a:lvl4pPr>
      <a:lvl5pPr marL="2057400" indent="-228600" algn="l" rtl="0" eaLnBrk="1" fontAlgn="base" hangingPunct="1">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933" y="1700866"/>
            <a:ext cx="6250927" cy="1880534"/>
          </a:xfrm>
        </p:spPr>
        <p:txBody>
          <a:bodyPr>
            <a:normAutofit fontScale="90000"/>
          </a:bodyPr>
          <a:lstStyle/>
          <a:p>
            <a:pPr algn="ctr"/>
            <a:r>
              <a:rPr lang="en-US" dirty="0" smtClean="0">
                <a:solidFill>
                  <a:srgbClr val="00FFFF"/>
                </a:solidFill>
              </a:rPr>
              <a:t>WBC MORPHOLOGY BASICS</a:t>
            </a:r>
            <a:br>
              <a:rPr lang="en-US" dirty="0" smtClean="0">
                <a:solidFill>
                  <a:srgbClr val="00FFFF"/>
                </a:solidFill>
              </a:rPr>
            </a:br>
            <a:r>
              <a:rPr lang="en-US" sz="3200" dirty="0">
                <a:solidFill>
                  <a:srgbClr val="00FFFF"/>
                </a:solidFill>
              </a:rPr>
              <a:t>Reference:  Glassy, Eric M.D., Color Atlas of Hematology</a:t>
            </a:r>
            <a:r>
              <a:rPr lang="en-US" dirty="0">
                <a:solidFill>
                  <a:srgbClr val="FF3300"/>
                </a:solidFill>
              </a:rPr>
              <a:t/>
            </a:r>
            <a:br>
              <a:rPr lang="en-US" dirty="0">
                <a:solidFill>
                  <a:srgbClr val="FF3300"/>
                </a:solidFill>
              </a:rPr>
            </a:br>
            <a:endParaRPr lang="en-US" dirty="0"/>
          </a:p>
        </p:txBody>
      </p:sp>
      <p:sp>
        <p:nvSpPr>
          <p:cNvPr id="3" name="Subtitle 2"/>
          <p:cNvSpPr>
            <a:spLocks noGrp="1"/>
          </p:cNvSpPr>
          <p:nvPr>
            <p:ph type="subTitle" idx="1"/>
          </p:nvPr>
        </p:nvSpPr>
        <p:spPr>
          <a:xfrm>
            <a:off x="2438400" y="5867400"/>
            <a:ext cx="4983162" cy="609600"/>
          </a:xfrm>
        </p:spPr>
        <p:txBody>
          <a:bodyPr>
            <a:normAutofit fontScale="70000" lnSpcReduction="20000"/>
          </a:bodyPr>
          <a:lstStyle/>
          <a:p>
            <a:pPr algn="ctr"/>
            <a:r>
              <a:rPr lang="en-US" dirty="0" smtClean="0">
                <a:solidFill>
                  <a:srgbClr val="00FFFF"/>
                </a:solidFill>
                <a:latin typeface="French Script MT" panose="03020402040607040605" pitchFamily="66" charset="0"/>
              </a:rPr>
              <a:t>BY: Emily Gehring &amp; </a:t>
            </a:r>
            <a:r>
              <a:rPr lang="en-US" dirty="0" err="1" smtClean="0">
                <a:solidFill>
                  <a:srgbClr val="00FFFF"/>
                </a:solidFill>
                <a:latin typeface="French Script MT" panose="03020402040607040605" pitchFamily="66" charset="0"/>
              </a:rPr>
              <a:t>Michell</a:t>
            </a:r>
            <a:r>
              <a:rPr lang="en-US" dirty="0" smtClean="0">
                <a:solidFill>
                  <a:srgbClr val="00FFFF"/>
                </a:solidFill>
                <a:latin typeface="French Script MT" panose="03020402040607040605" pitchFamily="66" charset="0"/>
              </a:rPr>
              <a:t> McAdams </a:t>
            </a:r>
          </a:p>
          <a:p>
            <a:pPr algn="ctr"/>
            <a:r>
              <a:rPr lang="en-US" dirty="0" smtClean="0">
                <a:solidFill>
                  <a:srgbClr val="00FFFF"/>
                </a:solidFill>
                <a:latin typeface="French Script MT" panose="03020402040607040605" pitchFamily="66" charset="0"/>
              </a:rPr>
              <a:t>01/2013</a:t>
            </a:r>
          </a:p>
          <a:p>
            <a:pPr algn="ctr"/>
            <a:endParaRPr lang="en-US" dirty="0">
              <a:solidFill>
                <a:schemeClr val="tx2">
                  <a:lumMod val="90000"/>
                </a:schemeClr>
              </a:solidFill>
              <a:latin typeface="Gigi" pitchFamily="82" charset="0"/>
            </a:endParaRPr>
          </a:p>
        </p:txBody>
      </p:sp>
    </p:spTree>
    <p:extLst>
      <p:ext uri="{BB962C8B-B14F-4D97-AF65-F5344CB8AC3E}">
        <p14:creationId xmlns:p14="http://schemas.microsoft.com/office/powerpoint/2010/main" val="292049958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r>
              <a:rPr lang="en-US" dirty="0">
                <a:solidFill>
                  <a:srgbClr val="00FFFF"/>
                </a:solidFill>
              </a:rPr>
              <a:t>Monocyte</a:t>
            </a:r>
          </a:p>
        </p:txBody>
      </p:sp>
      <p:sp>
        <p:nvSpPr>
          <p:cNvPr id="3" name="Text Placeholder 2"/>
          <p:cNvSpPr>
            <a:spLocks noGrp="1"/>
          </p:cNvSpPr>
          <p:nvPr>
            <p:ph type="body" sz="quarter" idx="10"/>
          </p:nvPr>
        </p:nvSpPr>
        <p:spPr>
          <a:xfrm>
            <a:off x="762000" y="1411552"/>
            <a:ext cx="8382000" cy="3114699"/>
          </a:xfrm>
        </p:spPr>
        <p:txBody>
          <a:bodyPr/>
          <a:lstStyle/>
          <a:p>
            <a:pPr marL="0" indent="0">
              <a:buNone/>
            </a:pPr>
            <a:r>
              <a:rPr lang="en-US" dirty="0" smtClean="0">
                <a:solidFill>
                  <a:schemeClr val="accent5">
                    <a:lumMod val="20000"/>
                    <a:lumOff val="80000"/>
                  </a:schemeClr>
                </a:solidFill>
              </a:rPr>
              <a:t>Monocyte Characteristics</a:t>
            </a:r>
          </a:p>
          <a:p>
            <a:pPr lvl="1"/>
            <a:r>
              <a:rPr lang="en-US" dirty="0" smtClean="0">
                <a:solidFill>
                  <a:schemeClr val="accent5">
                    <a:lumMod val="20000"/>
                    <a:lumOff val="80000"/>
                  </a:schemeClr>
                </a:solidFill>
              </a:rPr>
              <a:t>Size: 12 – 20 µm</a:t>
            </a:r>
          </a:p>
          <a:p>
            <a:pPr lvl="1"/>
            <a:r>
              <a:rPr lang="en-US" dirty="0" smtClean="0">
                <a:solidFill>
                  <a:schemeClr val="accent5">
                    <a:lumMod val="20000"/>
                    <a:lumOff val="80000"/>
                  </a:schemeClr>
                </a:solidFill>
              </a:rPr>
              <a:t>N:C Ratio: 4:1 to 2:1</a:t>
            </a:r>
          </a:p>
          <a:p>
            <a:pPr lvl="1"/>
            <a:r>
              <a:rPr lang="en-US" dirty="0" smtClean="0">
                <a:solidFill>
                  <a:schemeClr val="accent5">
                    <a:lumMod val="20000"/>
                    <a:lumOff val="80000"/>
                  </a:schemeClr>
                </a:solidFill>
              </a:rPr>
              <a:t>Nuclear Shape: Round to oval, indented</a:t>
            </a:r>
          </a:p>
          <a:p>
            <a:pPr lvl="1"/>
            <a:r>
              <a:rPr lang="en-US" dirty="0" smtClean="0">
                <a:solidFill>
                  <a:schemeClr val="accent5">
                    <a:lumMod val="20000"/>
                    <a:lumOff val="80000"/>
                  </a:schemeClr>
                </a:solidFill>
              </a:rPr>
              <a:t>Cytoplasm: Abundant gray-blue (ground-glass appearance), often with scattered vacuoles, sparse lilac granules</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9456904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r>
              <a:rPr lang="en-US" dirty="0">
                <a:solidFill>
                  <a:srgbClr val="00FFFF"/>
                </a:solidFill>
              </a:rPr>
              <a:t>Monocyte</a:t>
            </a: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648200" y="228600"/>
            <a:ext cx="4178300" cy="3667591"/>
          </a:xfrm>
          <a:prstGeom prst="rect">
            <a:avLst/>
          </a:prstGeom>
          <a:ln/>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28600" y="3276600"/>
            <a:ext cx="4532766" cy="3382963"/>
          </a:xfrm>
          <a:prstGeom prst="rect">
            <a:avLst/>
          </a:prstGeom>
          <a:ln/>
        </p:spPr>
      </p:pic>
    </p:spTree>
    <p:extLst>
      <p:ext uri="{BB962C8B-B14F-4D97-AF65-F5344CB8AC3E}">
        <p14:creationId xmlns:p14="http://schemas.microsoft.com/office/powerpoint/2010/main" val="41899243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4202"/>
            <a:ext cx="9144000" cy="1329595"/>
          </a:xfrm>
        </p:spPr>
        <p:txBody>
          <a:bodyPr anchor="ctr" anchorCtr="1">
            <a:normAutofit/>
          </a:bodyPr>
          <a:lstStyle/>
          <a:p>
            <a:pPr algn="ctr"/>
            <a:r>
              <a:rPr lang="en-US" dirty="0" smtClean="0">
                <a:solidFill>
                  <a:srgbClr val="00FFFF"/>
                </a:solidFill>
              </a:rPr>
              <a:t>~ THE END ~</a:t>
            </a:r>
            <a:br>
              <a:rPr lang="en-US" dirty="0" smtClean="0">
                <a:solidFill>
                  <a:srgbClr val="00FFFF"/>
                </a:solidFill>
              </a:rPr>
            </a:br>
            <a:r>
              <a:rPr lang="en-US" dirty="0" smtClean="0">
                <a:solidFill>
                  <a:srgbClr val="00FFFF"/>
                </a:solidFill>
                <a:sym typeface="Wingdings" pitchFamily="2" charset="2"/>
              </a:rPr>
              <a:t></a:t>
            </a:r>
            <a:endParaRPr lang="en-US" dirty="0">
              <a:solidFill>
                <a:srgbClr val="00FFFF"/>
              </a:solidFill>
            </a:endParaRPr>
          </a:p>
        </p:txBody>
      </p:sp>
    </p:spTree>
    <p:extLst>
      <p:ext uri="{BB962C8B-B14F-4D97-AF65-F5344CB8AC3E}">
        <p14:creationId xmlns:p14="http://schemas.microsoft.com/office/powerpoint/2010/main" val="11399157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138113"/>
            <a:ext cx="7826375" cy="1233487"/>
          </a:xfrm>
        </p:spPr>
        <p:txBody>
          <a:bodyPr/>
          <a:lstStyle/>
          <a:p>
            <a:r>
              <a:rPr lang="en-US" dirty="0">
                <a:solidFill>
                  <a:srgbClr val="00FFFF"/>
                </a:solidFill>
              </a:rPr>
              <a:t>Neutrophil</a:t>
            </a:r>
          </a:p>
        </p:txBody>
      </p:sp>
      <p:sp>
        <p:nvSpPr>
          <p:cNvPr id="3" name="Text Placeholder 2"/>
          <p:cNvSpPr>
            <a:spLocks noGrp="1"/>
          </p:cNvSpPr>
          <p:nvPr>
            <p:ph type="body" sz="quarter" idx="10"/>
          </p:nvPr>
        </p:nvSpPr>
        <p:spPr>
          <a:xfrm>
            <a:off x="762000" y="1411552"/>
            <a:ext cx="8382000" cy="2862322"/>
          </a:xfrm>
        </p:spPr>
        <p:txBody>
          <a:bodyPr>
            <a:normAutofit/>
          </a:bodyPr>
          <a:lstStyle/>
          <a:p>
            <a:pPr marL="0" indent="0">
              <a:buNone/>
            </a:pPr>
            <a:r>
              <a:rPr lang="en-US" dirty="0">
                <a:solidFill>
                  <a:schemeClr val="accent5">
                    <a:lumMod val="20000"/>
                    <a:lumOff val="80000"/>
                  </a:schemeClr>
                </a:solidFill>
              </a:rPr>
              <a:t>Neutrophil</a:t>
            </a:r>
            <a:r>
              <a:rPr lang="en-US" dirty="0" smtClean="0">
                <a:solidFill>
                  <a:schemeClr val="accent5">
                    <a:lumMod val="20000"/>
                    <a:lumOff val="80000"/>
                  </a:schemeClr>
                </a:solidFill>
              </a:rPr>
              <a:t> </a:t>
            </a:r>
            <a:r>
              <a:rPr lang="en-US" dirty="0">
                <a:solidFill>
                  <a:schemeClr val="accent5">
                    <a:lumMod val="20000"/>
                    <a:lumOff val="80000"/>
                  </a:schemeClr>
                </a:solidFill>
              </a:rPr>
              <a:t>Characteristics</a:t>
            </a:r>
          </a:p>
          <a:p>
            <a:pPr lvl="1"/>
            <a:r>
              <a:rPr lang="en-US" dirty="0">
                <a:solidFill>
                  <a:schemeClr val="accent5">
                    <a:lumMod val="20000"/>
                    <a:lumOff val="80000"/>
                  </a:schemeClr>
                </a:solidFill>
              </a:rPr>
              <a:t>Size: 10 – 15 µm</a:t>
            </a:r>
          </a:p>
          <a:p>
            <a:pPr lvl="1"/>
            <a:r>
              <a:rPr lang="en-US" dirty="0">
                <a:solidFill>
                  <a:schemeClr val="accent5">
                    <a:lumMod val="20000"/>
                    <a:lumOff val="80000"/>
                  </a:schemeClr>
                </a:solidFill>
              </a:rPr>
              <a:t>N:C Ratio: 1:3</a:t>
            </a:r>
          </a:p>
          <a:p>
            <a:pPr lvl="1"/>
            <a:r>
              <a:rPr lang="en-US" dirty="0">
                <a:solidFill>
                  <a:schemeClr val="accent5">
                    <a:lumMod val="20000"/>
                    <a:lumOff val="80000"/>
                  </a:schemeClr>
                </a:solidFill>
              </a:rPr>
              <a:t>Nuclear Shape: Segmented 2-5 lobes connected by filaments</a:t>
            </a:r>
          </a:p>
          <a:p>
            <a:pPr lvl="1"/>
            <a:r>
              <a:rPr lang="en-US" dirty="0">
                <a:solidFill>
                  <a:schemeClr val="accent5">
                    <a:lumMod val="20000"/>
                    <a:lumOff val="80000"/>
                  </a:schemeClr>
                </a:solidFill>
              </a:rPr>
              <a:t>Cytoplasm: pale pink with many specific granules</a:t>
            </a:r>
          </a:p>
        </p:txBody>
      </p:sp>
    </p:spTree>
    <p:extLst>
      <p:ext uri="{BB962C8B-B14F-4D97-AF65-F5344CB8AC3E}">
        <p14:creationId xmlns:p14="http://schemas.microsoft.com/office/powerpoint/2010/main" val="15879483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r>
              <a:rPr lang="en-US" dirty="0">
                <a:solidFill>
                  <a:srgbClr val="00FFFF"/>
                </a:solidFill>
              </a:rPr>
              <a:t>Neutrophil</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572000" y="228600"/>
            <a:ext cx="4267200" cy="3412564"/>
          </a:xfrm>
          <a:prstGeom prst="rect">
            <a:avLst/>
          </a:prstGeom>
          <a:ln/>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28600" y="3352800"/>
            <a:ext cx="4267200" cy="3412564"/>
          </a:xfrm>
          <a:prstGeom prst="rect">
            <a:avLst/>
          </a:prstGeom>
          <a:ln/>
        </p:spPr>
      </p:pic>
    </p:spTree>
    <p:extLst>
      <p:ext uri="{BB962C8B-B14F-4D97-AF65-F5344CB8AC3E}">
        <p14:creationId xmlns:p14="http://schemas.microsoft.com/office/powerpoint/2010/main" val="38317743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0189"/>
            <a:ext cx="8229600" cy="912811"/>
          </a:xfrm>
        </p:spPr>
        <p:txBody>
          <a:bodyPr>
            <a:normAutofit/>
          </a:bodyPr>
          <a:lstStyle/>
          <a:p>
            <a:r>
              <a:rPr lang="en-US" dirty="0">
                <a:solidFill>
                  <a:srgbClr val="00FFFF"/>
                </a:solidFill>
              </a:rPr>
              <a:t>Lymphocyte: Large and Small Varieties</a:t>
            </a:r>
          </a:p>
        </p:txBody>
      </p:sp>
      <p:sp>
        <p:nvSpPr>
          <p:cNvPr id="3" name="Text Placeholder 2"/>
          <p:cNvSpPr>
            <a:spLocks noGrp="1"/>
          </p:cNvSpPr>
          <p:nvPr>
            <p:ph type="body" sz="quarter" idx="10"/>
          </p:nvPr>
        </p:nvSpPr>
        <p:spPr>
          <a:xfrm>
            <a:off x="762000" y="1295400"/>
            <a:ext cx="8382000" cy="5562600"/>
          </a:xfrm>
        </p:spPr>
        <p:txBody>
          <a:bodyPr>
            <a:normAutofit/>
          </a:bodyPr>
          <a:lstStyle/>
          <a:p>
            <a:pPr marL="0" indent="0">
              <a:buNone/>
            </a:pPr>
            <a:r>
              <a:rPr lang="en-US" dirty="0" smtClean="0">
                <a:solidFill>
                  <a:schemeClr val="accent5">
                    <a:lumMod val="20000"/>
                    <a:lumOff val="80000"/>
                  </a:schemeClr>
                </a:solidFill>
              </a:rPr>
              <a:t>Lymphocyte Characteristics</a:t>
            </a:r>
          </a:p>
          <a:p>
            <a:pPr lvl="1"/>
            <a:r>
              <a:rPr lang="en-US" sz="2400" dirty="0" smtClean="0">
                <a:solidFill>
                  <a:schemeClr val="accent5">
                    <a:lumMod val="20000"/>
                    <a:lumOff val="80000"/>
                  </a:schemeClr>
                </a:solidFill>
              </a:rPr>
              <a:t>Size: 7 – 15 µm </a:t>
            </a:r>
          </a:p>
          <a:p>
            <a:pPr lvl="1"/>
            <a:r>
              <a:rPr lang="en-US" sz="2400" dirty="0" smtClean="0">
                <a:solidFill>
                  <a:schemeClr val="accent5">
                    <a:lumMod val="20000"/>
                    <a:lumOff val="80000"/>
                  </a:schemeClr>
                </a:solidFill>
              </a:rPr>
              <a:t>N:C Ratio: 5:1 to 2:1</a:t>
            </a:r>
          </a:p>
          <a:p>
            <a:pPr lvl="1"/>
            <a:r>
              <a:rPr lang="en-US" sz="2400" dirty="0" smtClean="0">
                <a:solidFill>
                  <a:schemeClr val="accent5">
                    <a:lumMod val="20000"/>
                    <a:lumOff val="80000"/>
                  </a:schemeClr>
                </a:solidFill>
              </a:rPr>
              <a:t>Cell Shape: round to oval</a:t>
            </a:r>
          </a:p>
          <a:p>
            <a:pPr lvl="1"/>
            <a:r>
              <a:rPr lang="en-US" sz="2400" dirty="0" smtClean="0">
                <a:solidFill>
                  <a:schemeClr val="accent5">
                    <a:lumMod val="20000"/>
                    <a:lumOff val="80000"/>
                  </a:schemeClr>
                </a:solidFill>
              </a:rPr>
              <a:t>Nuclear Shape:</a:t>
            </a:r>
            <a:r>
              <a:rPr lang="en-US" sz="2400" dirty="0">
                <a:solidFill>
                  <a:schemeClr val="accent5">
                    <a:lumMod val="20000"/>
                    <a:lumOff val="80000"/>
                  </a:schemeClr>
                </a:solidFill>
              </a:rPr>
              <a:t> round to </a:t>
            </a:r>
            <a:r>
              <a:rPr lang="en-US" sz="2400" dirty="0" smtClean="0">
                <a:solidFill>
                  <a:schemeClr val="accent5">
                    <a:lumMod val="20000"/>
                    <a:lumOff val="80000"/>
                  </a:schemeClr>
                </a:solidFill>
              </a:rPr>
              <a:t>oval; occasionally notched or slightly indented</a:t>
            </a:r>
          </a:p>
          <a:p>
            <a:pPr lvl="1"/>
            <a:r>
              <a:rPr lang="en-US" sz="2400" dirty="0" smtClean="0">
                <a:solidFill>
                  <a:schemeClr val="accent5">
                    <a:lumMod val="20000"/>
                    <a:lumOff val="80000"/>
                  </a:schemeClr>
                </a:solidFill>
              </a:rPr>
              <a:t>Cytoplasm: pale blue to moderately basophilic </a:t>
            </a:r>
          </a:p>
          <a:p>
            <a:pPr marL="0" indent="0">
              <a:buNone/>
            </a:pPr>
            <a:r>
              <a:rPr lang="en-US" dirty="0">
                <a:solidFill>
                  <a:schemeClr val="accent5">
                    <a:lumMod val="20000"/>
                    <a:lumOff val="80000"/>
                  </a:schemeClr>
                </a:solidFill>
              </a:rPr>
              <a:t>Large </a:t>
            </a:r>
            <a:r>
              <a:rPr lang="en-US" dirty="0" err="1">
                <a:solidFill>
                  <a:schemeClr val="accent5">
                    <a:lumMod val="20000"/>
                    <a:lumOff val="80000"/>
                  </a:schemeClr>
                </a:solidFill>
              </a:rPr>
              <a:t>Lymphs</a:t>
            </a:r>
            <a:r>
              <a:rPr lang="en-US" dirty="0">
                <a:solidFill>
                  <a:schemeClr val="accent5">
                    <a:lumMod val="20000"/>
                    <a:lumOff val="80000"/>
                  </a:schemeClr>
                </a:solidFill>
              </a:rPr>
              <a:t> (T-Lymph)</a:t>
            </a:r>
          </a:p>
          <a:p>
            <a:pPr lvl="1"/>
            <a:r>
              <a:rPr lang="en-US" sz="2400" dirty="0" smtClean="0">
                <a:solidFill>
                  <a:schemeClr val="accent5">
                    <a:lumMod val="20000"/>
                    <a:lumOff val="80000"/>
                  </a:schemeClr>
                </a:solidFill>
              </a:rPr>
              <a:t>More cytoplasm then nucleus and often contain a few coarse granules</a:t>
            </a:r>
          </a:p>
          <a:p>
            <a:pPr marL="0" indent="0">
              <a:buNone/>
            </a:pPr>
            <a:r>
              <a:rPr lang="en-US" dirty="0">
                <a:solidFill>
                  <a:schemeClr val="accent5">
                    <a:lumMod val="20000"/>
                    <a:lumOff val="80000"/>
                  </a:schemeClr>
                </a:solidFill>
              </a:rPr>
              <a:t>Small </a:t>
            </a:r>
            <a:r>
              <a:rPr lang="en-US" dirty="0" err="1">
                <a:solidFill>
                  <a:schemeClr val="accent5">
                    <a:lumMod val="20000"/>
                    <a:lumOff val="80000"/>
                  </a:schemeClr>
                </a:solidFill>
              </a:rPr>
              <a:t>Lymphs</a:t>
            </a:r>
            <a:r>
              <a:rPr lang="en-US" dirty="0">
                <a:solidFill>
                  <a:schemeClr val="accent5">
                    <a:lumMod val="20000"/>
                    <a:lumOff val="80000"/>
                  </a:schemeClr>
                </a:solidFill>
              </a:rPr>
              <a:t> (B-Lymph)</a:t>
            </a:r>
          </a:p>
          <a:p>
            <a:pPr lvl="1"/>
            <a:r>
              <a:rPr lang="en-US" sz="2400" dirty="0">
                <a:solidFill>
                  <a:schemeClr val="accent5">
                    <a:lumMod val="20000"/>
                    <a:lumOff val="80000"/>
                  </a:schemeClr>
                </a:solidFill>
              </a:rPr>
              <a:t>Approximately the size of a RBC</a:t>
            </a:r>
          </a:p>
          <a:p>
            <a:pPr lvl="1"/>
            <a:r>
              <a:rPr lang="en-US" sz="2400" dirty="0">
                <a:solidFill>
                  <a:schemeClr val="accent5">
                    <a:lumMod val="20000"/>
                    <a:lumOff val="80000"/>
                  </a:schemeClr>
                </a:solidFill>
              </a:rPr>
              <a:t>Granules are </a:t>
            </a:r>
            <a:r>
              <a:rPr lang="en-US" sz="2400" dirty="0" smtClean="0">
                <a:solidFill>
                  <a:schemeClr val="accent5">
                    <a:lumMod val="20000"/>
                    <a:lumOff val="80000"/>
                  </a:schemeClr>
                </a:solidFill>
              </a:rPr>
              <a:t>absent</a:t>
            </a:r>
          </a:p>
        </p:txBody>
      </p:sp>
    </p:spTree>
    <p:extLst>
      <p:ext uri="{BB962C8B-B14F-4D97-AF65-F5344CB8AC3E}">
        <p14:creationId xmlns:p14="http://schemas.microsoft.com/office/powerpoint/2010/main" val="344491813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0189"/>
            <a:ext cx="8229600" cy="664797"/>
          </a:xfrm>
        </p:spPr>
        <p:txBody>
          <a:bodyPr>
            <a:normAutofit/>
          </a:bodyPr>
          <a:lstStyle/>
          <a:p>
            <a:r>
              <a:rPr lang="en-US" dirty="0" smtClean="0">
                <a:solidFill>
                  <a:srgbClr val="00FFFF"/>
                </a:solidFill>
              </a:rPr>
              <a:t>Lymphocyte: Large and Small Varieties</a:t>
            </a:r>
            <a:endParaRPr lang="en-US" dirty="0">
              <a:solidFill>
                <a:srgbClr val="00FFFF"/>
              </a:solidFill>
            </a:endParaRPr>
          </a:p>
        </p:txBody>
      </p:sp>
      <p:pic>
        <p:nvPicPr>
          <p:cNvPr id="11"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598" t="28666" r="19195" b="18231"/>
          <a:stretch/>
        </p:blipFill>
        <p:spPr>
          <a:xfrm>
            <a:off x="1321323" y="3344920"/>
            <a:ext cx="2971800" cy="3373394"/>
          </a:xfrm>
          <a:prstGeom prst="rect">
            <a:avLst/>
          </a:prstGeom>
          <a:ln/>
        </p:spPr>
      </p:pic>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730" y="990600"/>
            <a:ext cx="68897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285" t="40629" r="35430" b="25817"/>
          <a:stretch/>
        </p:blipFill>
        <p:spPr>
          <a:xfrm>
            <a:off x="4644372" y="3606642"/>
            <a:ext cx="3089928" cy="2778822"/>
          </a:xfrm>
          <a:prstGeom prst="rect">
            <a:avLst/>
          </a:prstGeom>
          <a:ln/>
        </p:spPr>
      </p:pic>
      <p:grpSp>
        <p:nvGrpSpPr>
          <p:cNvPr id="4" name="Group 3"/>
          <p:cNvGrpSpPr/>
          <p:nvPr/>
        </p:nvGrpSpPr>
        <p:grpSpPr>
          <a:xfrm>
            <a:off x="6629400" y="4791021"/>
            <a:ext cx="1652047" cy="457200"/>
            <a:chOff x="6806153" y="4853549"/>
            <a:chExt cx="1652047" cy="457200"/>
          </a:xfrm>
        </p:grpSpPr>
        <p:sp>
          <p:nvSpPr>
            <p:cNvPr id="13" name="Right Arrow 12"/>
            <p:cNvSpPr/>
            <p:nvPr/>
          </p:nvSpPr>
          <p:spPr bwMode="auto">
            <a:xfrm rot="10800000">
              <a:off x="6806153" y="4853549"/>
              <a:ext cx="1524000" cy="457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7010400" y="4936351"/>
              <a:ext cx="1447800" cy="307777"/>
            </a:xfrm>
            <a:prstGeom prst="rect">
              <a:avLst/>
            </a:prstGeom>
            <a:noFill/>
          </p:spPr>
          <p:txBody>
            <a:bodyPr wrap="square" rtlCol="0">
              <a:spAutoFit/>
            </a:bodyPr>
            <a:lstStyle>
              <a:defPPr>
                <a:defRPr lang="en-US"/>
              </a:defPPr>
              <a:lvl1pPr>
                <a:defRPr sz="1400">
                  <a:solidFill>
                    <a:srgbClr val="00FFFF"/>
                  </a:solidFill>
                  <a:latin typeface="+mj-lt"/>
                  <a:ea typeface="+mj-ea"/>
                  <a:cs typeface="+mj-cs"/>
                </a:defRPr>
              </a:lvl1pPr>
            </a:lstStyle>
            <a:p>
              <a:r>
                <a:rPr lang="en-US" dirty="0"/>
                <a:t>Small Lymph</a:t>
              </a:r>
            </a:p>
          </p:txBody>
        </p:sp>
      </p:grpSp>
      <p:grpSp>
        <p:nvGrpSpPr>
          <p:cNvPr id="3" name="Group 2"/>
          <p:cNvGrpSpPr/>
          <p:nvPr/>
        </p:nvGrpSpPr>
        <p:grpSpPr>
          <a:xfrm>
            <a:off x="838200" y="4952119"/>
            <a:ext cx="1548353" cy="457200"/>
            <a:chOff x="1143000" y="5038215"/>
            <a:chExt cx="1548353" cy="457200"/>
          </a:xfrm>
        </p:grpSpPr>
        <p:sp>
          <p:nvSpPr>
            <p:cNvPr id="17" name="Right Arrow 16"/>
            <p:cNvSpPr/>
            <p:nvPr/>
          </p:nvSpPr>
          <p:spPr bwMode="auto">
            <a:xfrm>
              <a:off x="1167353" y="5038215"/>
              <a:ext cx="1524000" cy="4572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TextBox 17"/>
            <p:cNvSpPr txBox="1"/>
            <p:nvPr/>
          </p:nvSpPr>
          <p:spPr>
            <a:xfrm>
              <a:off x="1143000" y="5112319"/>
              <a:ext cx="1447800" cy="307777"/>
            </a:xfrm>
            <a:prstGeom prst="rect">
              <a:avLst/>
            </a:prstGeom>
            <a:noFill/>
          </p:spPr>
          <p:txBody>
            <a:bodyPr wrap="square" rtlCol="0">
              <a:spAutoFit/>
            </a:bodyPr>
            <a:lstStyle/>
            <a:p>
              <a:r>
                <a:rPr lang="en-US" sz="1400" dirty="0">
                  <a:solidFill>
                    <a:srgbClr val="00FFFF"/>
                  </a:solidFill>
                  <a:latin typeface="+mj-lt"/>
                  <a:ea typeface="+mj-ea"/>
                  <a:cs typeface="+mj-cs"/>
                </a:rPr>
                <a:t>Large Lymph</a:t>
              </a:r>
            </a:p>
          </p:txBody>
        </p:sp>
      </p:grpSp>
      <p:sp>
        <p:nvSpPr>
          <p:cNvPr id="16" name="TextBox 15"/>
          <p:cNvSpPr txBox="1"/>
          <p:nvPr/>
        </p:nvSpPr>
        <p:spPr>
          <a:xfrm>
            <a:off x="3306058" y="2928237"/>
            <a:ext cx="1905000" cy="369332"/>
          </a:xfrm>
          <a:prstGeom prst="rect">
            <a:avLst/>
          </a:prstGeom>
          <a:noFill/>
        </p:spPr>
        <p:txBody>
          <a:bodyPr wrap="square" rtlCol="0">
            <a:spAutoFit/>
          </a:bodyPr>
          <a:lstStyle/>
          <a:p>
            <a:pPr algn="ctr"/>
            <a:r>
              <a:rPr lang="en-US" dirty="0" smtClean="0">
                <a:solidFill>
                  <a:schemeClr val="accent1">
                    <a:lumMod val="75000"/>
                  </a:schemeClr>
                </a:solidFill>
              </a:rPr>
              <a:t>B-Lymph (Small)</a:t>
            </a:r>
            <a:endParaRPr lang="en-US" dirty="0">
              <a:solidFill>
                <a:schemeClr val="accent1">
                  <a:lumMod val="75000"/>
                </a:schemeClr>
              </a:solidFill>
            </a:endParaRPr>
          </a:p>
        </p:txBody>
      </p:sp>
      <p:sp>
        <p:nvSpPr>
          <p:cNvPr id="19" name="TextBox 18"/>
          <p:cNvSpPr txBox="1"/>
          <p:nvPr/>
        </p:nvSpPr>
        <p:spPr>
          <a:xfrm>
            <a:off x="5867400" y="2928237"/>
            <a:ext cx="2005880" cy="369332"/>
          </a:xfrm>
          <a:prstGeom prst="rect">
            <a:avLst/>
          </a:prstGeom>
          <a:noFill/>
        </p:spPr>
        <p:txBody>
          <a:bodyPr wrap="square" rtlCol="0">
            <a:spAutoFit/>
          </a:bodyPr>
          <a:lstStyle/>
          <a:p>
            <a:pPr algn="ctr"/>
            <a:r>
              <a:rPr lang="en-US" dirty="0" smtClean="0">
                <a:solidFill>
                  <a:schemeClr val="accent1">
                    <a:lumMod val="75000"/>
                  </a:schemeClr>
                </a:solidFill>
              </a:rPr>
              <a:t>T-Lymph (Large)</a:t>
            </a:r>
            <a:endParaRPr lang="en-US" dirty="0">
              <a:solidFill>
                <a:schemeClr val="accent1">
                  <a:lumMod val="75000"/>
                </a:schemeClr>
              </a:solidFill>
            </a:endParaRPr>
          </a:p>
        </p:txBody>
      </p:sp>
    </p:spTree>
    <p:extLst>
      <p:ext uri="{BB962C8B-B14F-4D97-AF65-F5344CB8AC3E}">
        <p14:creationId xmlns:p14="http://schemas.microsoft.com/office/powerpoint/2010/main" val="37121960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r>
              <a:rPr lang="en-US" dirty="0">
                <a:solidFill>
                  <a:srgbClr val="00FFFF"/>
                </a:solidFill>
              </a:rPr>
              <a:t>Eosinophil</a:t>
            </a:r>
          </a:p>
        </p:txBody>
      </p:sp>
      <p:sp>
        <p:nvSpPr>
          <p:cNvPr id="3" name="Text Placeholder 2"/>
          <p:cNvSpPr>
            <a:spLocks noGrp="1"/>
          </p:cNvSpPr>
          <p:nvPr>
            <p:ph type="body" sz="quarter" idx="10"/>
          </p:nvPr>
        </p:nvSpPr>
        <p:spPr>
          <a:xfrm>
            <a:off x="762000" y="1411552"/>
            <a:ext cx="8382000" cy="4450449"/>
          </a:xfrm>
        </p:spPr>
        <p:txBody>
          <a:bodyPr/>
          <a:lstStyle/>
          <a:p>
            <a:pPr marL="0" indent="0">
              <a:buNone/>
            </a:pPr>
            <a:r>
              <a:rPr lang="en-US" dirty="0" smtClean="0">
                <a:solidFill>
                  <a:schemeClr val="accent5">
                    <a:lumMod val="20000"/>
                    <a:lumOff val="80000"/>
                  </a:schemeClr>
                </a:solidFill>
              </a:rPr>
              <a:t>Eosinophil Characteristics</a:t>
            </a:r>
          </a:p>
          <a:p>
            <a:pPr lvl="1"/>
            <a:r>
              <a:rPr lang="en-US" dirty="0" smtClean="0">
                <a:solidFill>
                  <a:schemeClr val="accent5">
                    <a:lumMod val="20000"/>
                    <a:lumOff val="80000"/>
                  </a:schemeClr>
                </a:solidFill>
              </a:rPr>
              <a:t>Size: 10 – 15 µm for mature forms</a:t>
            </a:r>
          </a:p>
          <a:p>
            <a:pPr marL="517525" lvl="1" indent="0">
              <a:buNone/>
            </a:pPr>
            <a:r>
              <a:rPr lang="en-US" dirty="0">
                <a:solidFill>
                  <a:schemeClr val="accent5">
                    <a:lumMod val="20000"/>
                    <a:lumOff val="80000"/>
                  </a:schemeClr>
                </a:solidFill>
              </a:rPr>
              <a:t>	</a:t>
            </a:r>
            <a:r>
              <a:rPr lang="en-US" dirty="0" smtClean="0">
                <a:solidFill>
                  <a:schemeClr val="accent5">
                    <a:lumMod val="20000"/>
                    <a:lumOff val="80000"/>
                  </a:schemeClr>
                </a:solidFill>
              </a:rPr>
              <a:t>         10 – 18 µm for immature forms</a:t>
            </a:r>
          </a:p>
          <a:p>
            <a:pPr lvl="1"/>
            <a:r>
              <a:rPr lang="en-US" dirty="0" smtClean="0">
                <a:solidFill>
                  <a:schemeClr val="accent5">
                    <a:lumMod val="20000"/>
                    <a:lumOff val="80000"/>
                  </a:schemeClr>
                </a:solidFill>
              </a:rPr>
              <a:t>N:C Ratio: 1:3 for mature forms</a:t>
            </a:r>
          </a:p>
          <a:p>
            <a:pPr marL="517525" lvl="1" indent="0">
              <a:buNone/>
            </a:pPr>
            <a:r>
              <a:rPr lang="en-US" dirty="0">
                <a:solidFill>
                  <a:schemeClr val="accent5">
                    <a:lumMod val="20000"/>
                    <a:lumOff val="80000"/>
                  </a:schemeClr>
                </a:solidFill>
              </a:rPr>
              <a:t>	</a:t>
            </a:r>
            <a:r>
              <a:rPr lang="en-US" dirty="0" smtClean="0">
                <a:solidFill>
                  <a:schemeClr val="accent5">
                    <a:lumMod val="20000"/>
                    <a:lumOff val="80000"/>
                  </a:schemeClr>
                </a:solidFill>
              </a:rPr>
              <a:t>	       1:2 to 2:1 for immature forms</a:t>
            </a:r>
          </a:p>
          <a:p>
            <a:pPr lvl="1"/>
            <a:r>
              <a:rPr lang="en-US" dirty="0" smtClean="0">
                <a:solidFill>
                  <a:schemeClr val="accent5">
                    <a:lumMod val="20000"/>
                    <a:lumOff val="80000"/>
                  </a:schemeClr>
                </a:solidFill>
              </a:rPr>
              <a:t>Nuclear Shape: Segmented with 2 – 3 lobes connected by a thin filament of chromatin</a:t>
            </a:r>
          </a:p>
          <a:p>
            <a:pPr lvl="1"/>
            <a:r>
              <a:rPr lang="en-US" dirty="0" smtClean="0">
                <a:solidFill>
                  <a:schemeClr val="accent5">
                    <a:lumMod val="20000"/>
                    <a:lumOff val="80000"/>
                  </a:schemeClr>
                </a:solidFill>
              </a:rPr>
              <a:t>Cytoplasm: Filled by coarse, spherical, uniformed orange-red granules. Younger forms may contain a few dark purplish primary granules.</a:t>
            </a:r>
          </a:p>
        </p:txBody>
      </p:sp>
    </p:spTree>
    <p:extLst>
      <p:ext uri="{BB962C8B-B14F-4D97-AF65-F5344CB8AC3E}">
        <p14:creationId xmlns:p14="http://schemas.microsoft.com/office/powerpoint/2010/main" val="37435685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81000" y="3250141"/>
            <a:ext cx="4343400" cy="3473502"/>
          </a:xfrm>
          <a:prstGeom prst="rect">
            <a:avLst/>
          </a:prstGeom>
          <a:ln/>
        </p:spPr>
      </p:pic>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r>
              <a:rPr lang="en-US" dirty="0">
                <a:solidFill>
                  <a:srgbClr val="00FFFF"/>
                </a:solidFill>
              </a:rPr>
              <a:t>Eosinophil</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143000"/>
            <a:ext cx="59277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4018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r>
              <a:rPr lang="en-US" dirty="0">
                <a:solidFill>
                  <a:srgbClr val="00FFFF"/>
                </a:solidFill>
              </a:rPr>
              <a:t>Basophil</a:t>
            </a:r>
          </a:p>
        </p:txBody>
      </p:sp>
      <p:sp>
        <p:nvSpPr>
          <p:cNvPr id="3" name="Text Placeholder 2"/>
          <p:cNvSpPr>
            <a:spLocks noGrp="1"/>
          </p:cNvSpPr>
          <p:nvPr>
            <p:ph type="body" sz="quarter" idx="10"/>
          </p:nvPr>
        </p:nvSpPr>
        <p:spPr>
          <a:xfrm>
            <a:off x="762000" y="1411552"/>
            <a:ext cx="8382000" cy="4585871"/>
          </a:xfrm>
        </p:spPr>
        <p:txBody>
          <a:bodyPr/>
          <a:lstStyle/>
          <a:p>
            <a:pPr marL="0" indent="0">
              <a:buNone/>
            </a:pPr>
            <a:r>
              <a:rPr lang="en-US" dirty="0" smtClean="0">
                <a:solidFill>
                  <a:schemeClr val="accent5">
                    <a:lumMod val="20000"/>
                    <a:lumOff val="80000"/>
                  </a:schemeClr>
                </a:solidFill>
              </a:rPr>
              <a:t>Basophil Characteristics</a:t>
            </a:r>
          </a:p>
          <a:p>
            <a:pPr lvl="1"/>
            <a:r>
              <a:rPr lang="en-US" dirty="0" smtClean="0">
                <a:solidFill>
                  <a:schemeClr val="accent5">
                    <a:lumMod val="20000"/>
                    <a:lumOff val="80000"/>
                  </a:schemeClr>
                </a:solidFill>
              </a:rPr>
              <a:t>Size: 10 – 15 µm</a:t>
            </a:r>
          </a:p>
          <a:p>
            <a:pPr lvl="1"/>
            <a:r>
              <a:rPr lang="en-US" dirty="0" smtClean="0">
                <a:solidFill>
                  <a:schemeClr val="accent5">
                    <a:lumMod val="20000"/>
                    <a:lumOff val="80000"/>
                  </a:schemeClr>
                </a:solidFill>
              </a:rPr>
              <a:t>N:C Ratio: 1:2 to 1:3</a:t>
            </a:r>
          </a:p>
          <a:p>
            <a:pPr lvl="1"/>
            <a:r>
              <a:rPr lang="en-US" dirty="0" smtClean="0">
                <a:solidFill>
                  <a:schemeClr val="accent5">
                    <a:lumMod val="20000"/>
                    <a:lumOff val="80000"/>
                  </a:schemeClr>
                </a:solidFill>
              </a:rPr>
              <a:t>Nuclear Shape: Segmented, often obscured by granules</a:t>
            </a:r>
          </a:p>
          <a:p>
            <a:pPr lvl="1"/>
            <a:r>
              <a:rPr lang="en-US" dirty="0" smtClean="0">
                <a:solidFill>
                  <a:schemeClr val="accent5">
                    <a:lumMod val="20000"/>
                    <a:lumOff val="80000"/>
                  </a:schemeClr>
                </a:solidFill>
              </a:rPr>
              <a:t>Cytoplasm: Coarse, dense granules. The predominant color is blue-black, but some may stain purple to red</a:t>
            </a:r>
          </a:p>
          <a:p>
            <a:endParaRPr lang="en-US" dirty="0" smtClean="0"/>
          </a:p>
          <a:p>
            <a:endParaRPr lang="en-US" dirty="0"/>
          </a:p>
        </p:txBody>
      </p:sp>
    </p:spTree>
    <p:extLst>
      <p:ext uri="{BB962C8B-B14F-4D97-AF65-F5344CB8AC3E}">
        <p14:creationId xmlns:p14="http://schemas.microsoft.com/office/powerpoint/2010/main" val="44704103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r>
              <a:rPr lang="en-US" dirty="0">
                <a:solidFill>
                  <a:srgbClr val="00FFFF"/>
                </a:solidFill>
              </a:rPr>
              <a:t>Basophil</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343400" y="152400"/>
            <a:ext cx="4557711" cy="3399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52401" y="3429000"/>
            <a:ext cx="4453902" cy="3322364"/>
          </a:xfrm>
          <a:prstGeom prst="rect">
            <a:avLst/>
          </a:prstGeom>
          <a:ln/>
        </p:spPr>
      </p:pic>
    </p:spTree>
    <p:extLst>
      <p:ext uri="{BB962C8B-B14F-4D97-AF65-F5344CB8AC3E}">
        <p14:creationId xmlns:p14="http://schemas.microsoft.com/office/powerpoint/2010/main" val="307714724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Purple textur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441</Words>
  <Application>Microsoft Office PowerPoint</Application>
  <PresentationFormat>On-screen Show (4:3)</PresentationFormat>
  <Paragraphs>59</Paragraphs>
  <Slides>12</Slides>
  <Notes>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1_Purple texture template Segoe</vt:lpstr>
      <vt:lpstr>DNA structure design template</vt:lpstr>
      <vt:lpstr>WBC MORPHOLOGY BASICS Reference:  Glassy, Eric M.D., Color Atlas of Hematology </vt:lpstr>
      <vt:lpstr>Neutrophil</vt:lpstr>
      <vt:lpstr>Neutrophil</vt:lpstr>
      <vt:lpstr>Lymphocyte: Large and Small Varieties</vt:lpstr>
      <vt:lpstr>Lymphocyte: Large and Small Varieties</vt:lpstr>
      <vt:lpstr>Eosinophil</vt:lpstr>
      <vt:lpstr>Eosinophil</vt:lpstr>
      <vt:lpstr>Basophil</vt:lpstr>
      <vt:lpstr>Basophil</vt:lpstr>
      <vt:lpstr>Monocyte</vt:lpstr>
      <vt:lpstr>Monocyte</vt:lpstr>
      <vt:lpstr>~ THE END ~ </vt:lpstr>
    </vt:vector>
  </TitlesOfParts>
  <Company>Scott &amp; White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WBC MORPHOLOGY BASICS Reference:  Glassy, Eric M.D., Color Atlas of Hematology </dc:title>
  <dc:creator>Bryan Weiss</dc:creator>
  <cp:lastModifiedBy>%username%</cp:lastModifiedBy>
  <cp:revision>23</cp:revision>
  <dcterms:created xsi:type="dcterms:W3CDTF">2013-04-04T22:38:11Z</dcterms:created>
  <dcterms:modified xsi:type="dcterms:W3CDTF">2016-09-16T16:26:03Z</dcterms:modified>
</cp:coreProperties>
</file>