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 id="262" r:id="rId7"/>
    <p:sldId id="266" r:id="rId8"/>
    <p:sldId id="276" r:id="rId9"/>
    <p:sldId id="267" r:id="rId10"/>
    <p:sldId id="268" r:id="rId11"/>
    <p:sldId id="269" r:id="rId12"/>
    <p:sldId id="270" r:id="rId13"/>
    <p:sldId id="271" r:id="rId14"/>
    <p:sldId id="272" r:id="rId15"/>
    <p:sldId id="273" r:id="rId16"/>
    <p:sldId id="274" r:id="rId17"/>
    <p:sldId id="275" r:id="rId18"/>
    <p:sldId id="265"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117AEB77-26FA-4A4E-9DB6-922A507D1F3B}" type="datetimeFigureOut">
              <a:rPr lang="en-US" smtClean="0"/>
              <a:t>9/28/2016</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AFBDDC8F-9E79-4339-89D7-F7A026199970}"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17AEB77-26FA-4A4E-9DB6-922A507D1F3B}" type="datetimeFigureOut">
              <a:rPr lang="en-US" smtClean="0"/>
              <a:t>9/28/2016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BDDC8F-9E79-4339-89D7-F7A02619997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17AEB77-26FA-4A4E-9DB6-922A507D1F3B}" type="datetimeFigureOut">
              <a:rPr lang="en-US" smtClean="0"/>
              <a:t>9/28/2016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BDDC8F-9E79-4339-89D7-F7A02619997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17AEB77-26FA-4A4E-9DB6-922A507D1F3B}" type="datetimeFigureOut">
              <a:rPr lang="en-US" smtClean="0"/>
              <a:t>9/28/2016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BDDC8F-9E79-4339-89D7-F7A02619997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17AEB77-26FA-4A4E-9DB6-922A507D1F3B}" type="datetimeFigureOut">
              <a:rPr lang="en-US" smtClean="0"/>
              <a:t>9/28/2016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AFBDDC8F-9E79-4339-89D7-F7A026199970}"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17AEB77-26FA-4A4E-9DB6-922A507D1F3B}" type="datetimeFigureOut">
              <a:rPr lang="en-US" smtClean="0"/>
              <a:t>9/28/2016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BDDC8F-9E79-4339-89D7-F7A02619997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17AEB77-26FA-4A4E-9DB6-922A507D1F3B}" type="datetimeFigureOut">
              <a:rPr lang="en-US" smtClean="0"/>
              <a:t>9/28/2016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BDDC8F-9E79-4339-89D7-F7A02619997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17AEB77-26FA-4A4E-9DB6-922A507D1F3B}" type="datetimeFigureOut">
              <a:rPr lang="en-US" smtClean="0"/>
              <a:t>9/28/2016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BDDC8F-9E79-4339-89D7-F7A02619997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7AEB77-26FA-4A4E-9DB6-922A507D1F3B}" type="datetimeFigureOut">
              <a:rPr lang="en-US" smtClean="0"/>
              <a:t>9/28/2016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BDDC8F-9E79-4339-89D7-F7A02619997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17AEB77-26FA-4A4E-9DB6-922A507D1F3B}" type="datetimeFigureOut">
              <a:rPr lang="en-US" smtClean="0"/>
              <a:t>9/28/2016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BDDC8F-9E79-4339-89D7-F7A02619997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17AEB77-26FA-4A4E-9DB6-922A507D1F3B}" type="datetimeFigureOut">
              <a:rPr lang="en-US" smtClean="0"/>
              <a:t>9/28/2016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BDDC8F-9E79-4339-89D7-F7A02619997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17AEB77-26FA-4A4E-9DB6-922A507D1F3B}" type="datetimeFigureOut">
              <a:rPr lang="en-US" smtClean="0"/>
              <a:t>9/28/2016</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AFBDDC8F-9E79-4339-89D7-F7A026199970}"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371600"/>
            <a:ext cx="9144000" cy="2362200"/>
          </a:xfrm>
        </p:spPr>
        <p:txBody>
          <a:bodyPr>
            <a:normAutofit/>
          </a:bodyPr>
          <a:lstStyle/>
          <a:p>
            <a:r>
              <a:rPr lang="en-US" dirty="0" smtClean="0">
                <a:solidFill>
                  <a:srgbClr val="99FF33"/>
                </a:solidFill>
              </a:rPr>
              <a:t>Quality Control (QC)</a:t>
            </a:r>
            <a:br>
              <a:rPr lang="en-US" dirty="0" smtClean="0">
                <a:solidFill>
                  <a:srgbClr val="99FF33"/>
                </a:solidFill>
              </a:rPr>
            </a:br>
            <a:r>
              <a:rPr lang="en-US" dirty="0" smtClean="0">
                <a:solidFill>
                  <a:srgbClr val="99FF33"/>
                </a:solidFill>
              </a:rPr>
              <a:t>&amp;</a:t>
            </a:r>
            <a:br>
              <a:rPr lang="en-US" dirty="0" smtClean="0">
                <a:solidFill>
                  <a:srgbClr val="99FF33"/>
                </a:solidFill>
              </a:rPr>
            </a:br>
            <a:r>
              <a:rPr lang="en-US" dirty="0" smtClean="0">
                <a:solidFill>
                  <a:srgbClr val="99FF33"/>
                </a:solidFill>
              </a:rPr>
              <a:t>Maintenance</a:t>
            </a:r>
            <a:endParaRPr lang="en-US" dirty="0">
              <a:solidFill>
                <a:srgbClr val="99FF33"/>
              </a:solidFill>
            </a:endParaRPr>
          </a:p>
        </p:txBody>
      </p:sp>
      <p:sp>
        <p:nvSpPr>
          <p:cNvPr id="3" name="Subtitle 2"/>
          <p:cNvSpPr>
            <a:spLocks noGrp="1"/>
          </p:cNvSpPr>
          <p:nvPr>
            <p:ph type="subTitle" idx="1"/>
          </p:nvPr>
        </p:nvSpPr>
        <p:spPr>
          <a:xfrm>
            <a:off x="2286000" y="5029200"/>
            <a:ext cx="6400800" cy="706902"/>
          </a:xfrm>
        </p:spPr>
        <p:txBody>
          <a:bodyPr>
            <a:normAutofit/>
          </a:bodyPr>
          <a:lstStyle/>
          <a:p>
            <a:r>
              <a:rPr lang="en-US" sz="1400" dirty="0" smtClean="0">
                <a:latin typeface="Harlow Solid Italic" pitchFamily="82" charset="0"/>
              </a:rPr>
              <a:t>By: </a:t>
            </a:r>
            <a:r>
              <a:rPr lang="en-US" sz="1400" dirty="0" err="1" smtClean="0">
                <a:latin typeface="Harlow Solid Italic" pitchFamily="82" charset="0"/>
              </a:rPr>
              <a:t>Michell</a:t>
            </a:r>
            <a:r>
              <a:rPr lang="en-US" sz="1400" dirty="0" smtClean="0">
                <a:latin typeface="Harlow Solid Italic" pitchFamily="82" charset="0"/>
              </a:rPr>
              <a:t> McAdams</a:t>
            </a:r>
          </a:p>
          <a:p>
            <a:r>
              <a:rPr lang="en-US" sz="1400" dirty="0" smtClean="0">
                <a:latin typeface="Harlow Solid Italic" pitchFamily="82" charset="0"/>
              </a:rPr>
              <a:t>07/2013</a:t>
            </a:r>
            <a:endParaRPr lang="en-US" sz="1400" dirty="0">
              <a:latin typeface="Harlow Solid Italic" pitchFamily="82" charset="0"/>
            </a:endParaRPr>
          </a:p>
        </p:txBody>
      </p:sp>
    </p:spTree>
    <p:extLst>
      <p:ext uri="{BB962C8B-B14F-4D97-AF65-F5344CB8AC3E}">
        <p14:creationId xmlns:p14="http://schemas.microsoft.com/office/powerpoint/2010/main" val="27787529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vert="horz" anchor="ctr">
            <a:normAutofit/>
            <a:scene3d>
              <a:camera prst="orthographicFront"/>
              <a:lightRig rig="soft" dir="t">
                <a:rot lat="0" lon="0" rev="16800000"/>
              </a:lightRig>
            </a:scene3d>
            <a:sp3d prstMaterial="softEdge">
              <a:bevelT w="38100" h="38100"/>
            </a:sp3d>
          </a:bodyPr>
          <a:lstStyle/>
          <a:p>
            <a:r>
              <a:rPr lang="en-US" dirty="0" err="1">
                <a:solidFill>
                  <a:srgbClr val="99FF33"/>
                </a:solidFill>
              </a:rPr>
              <a:t>Stago</a:t>
            </a:r>
            <a:endParaRPr lang="en-US" dirty="0">
              <a:solidFill>
                <a:srgbClr val="99FF33"/>
              </a:solidFill>
            </a:endParaRPr>
          </a:p>
        </p:txBody>
      </p:sp>
      <p:sp>
        <p:nvSpPr>
          <p:cNvPr id="9" name="TextBox 8"/>
          <p:cNvSpPr txBox="1"/>
          <p:nvPr/>
        </p:nvSpPr>
        <p:spPr>
          <a:xfrm>
            <a:off x="76200" y="1686580"/>
            <a:ext cx="5181600" cy="523220"/>
          </a:xfrm>
          <a:prstGeom prst="rect">
            <a:avLst/>
          </a:prstGeom>
          <a:noFill/>
        </p:spPr>
        <p:txBody>
          <a:bodyPr wrap="square" rtlCol="0">
            <a:spAutoFit/>
          </a:bodyPr>
          <a:lstStyle/>
          <a:p>
            <a:pPr algn="ctr"/>
            <a:r>
              <a:rPr lang="en-US" sz="2800" dirty="0">
                <a:solidFill>
                  <a:schemeClr val="tx2"/>
                </a:solidFill>
                <a:latin typeface="Arial Black" panose="020B0A04020102020204" pitchFamily="34" charset="0"/>
                <a:ea typeface="+mj-ea"/>
                <a:cs typeface="+mj-cs"/>
              </a:rPr>
              <a:t>Wash </a:t>
            </a:r>
            <a:r>
              <a:rPr lang="en-US" sz="2800" dirty="0" smtClean="0">
                <a:solidFill>
                  <a:schemeClr val="tx2"/>
                </a:solidFill>
                <a:latin typeface="Arial Black" panose="020B0A04020102020204" pitchFamily="34" charset="0"/>
                <a:ea typeface="+mj-ea"/>
                <a:cs typeface="+mj-cs"/>
              </a:rPr>
              <a:t>Solution &amp; Waste</a:t>
            </a:r>
            <a:endParaRPr lang="en-US" sz="2800" dirty="0">
              <a:solidFill>
                <a:schemeClr val="tx2"/>
              </a:solidFill>
              <a:latin typeface="Arial Black" panose="020B0A04020102020204" pitchFamily="34" charset="0"/>
              <a:ea typeface="+mj-ea"/>
              <a:cs typeface="+mj-cs"/>
            </a:endParaRPr>
          </a:p>
        </p:txBody>
      </p:sp>
      <p:pic>
        <p:nvPicPr>
          <p:cNvPr id="11" name="Picture 10"/>
          <p:cNvPicPr>
            <a:picLocks noChangeAspect="1"/>
          </p:cNvPicPr>
          <p:nvPr/>
        </p:nvPicPr>
        <p:blipFill>
          <a:blip r:embed="rId2" cstate="print">
            <a:extLst>
              <a:ext uri="{BEBA8EAE-BF5A-486C-A8C5-ECC9F3942E4B}">
                <a14:imgProps xmlns:a14="http://schemas.microsoft.com/office/drawing/2010/main">
                  <a14:imgLayer r:embed="rId3">
                    <a14:imgEffect>
                      <a14:brightnessContrast bright="14000" contrast="-11000"/>
                    </a14:imgEffect>
                  </a14:imgLayer>
                </a14:imgProps>
              </a:ext>
              <a:ext uri="{28A0092B-C50C-407E-A947-70E740481C1C}">
                <a14:useLocalDpi xmlns:a14="http://schemas.microsoft.com/office/drawing/2010/main" val="0"/>
              </a:ext>
            </a:extLst>
          </a:blip>
          <a:stretch>
            <a:fillRect/>
          </a:stretch>
        </p:blipFill>
        <p:spPr>
          <a:xfrm>
            <a:off x="304799" y="2209800"/>
            <a:ext cx="4722281" cy="3642380"/>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6400" y="2607186"/>
            <a:ext cx="3200400" cy="2879214"/>
          </a:xfrm>
          <a:prstGeom prst="rect">
            <a:avLst/>
          </a:prstGeom>
        </p:spPr>
      </p:pic>
      <p:sp>
        <p:nvSpPr>
          <p:cNvPr id="20" name="TextBox 19"/>
          <p:cNvSpPr txBox="1"/>
          <p:nvPr/>
        </p:nvSpPr>
        <p:spPr>
          <a:xfrm>
            <a:off x="5486400" y="1745159"/>
            <a:ext cx="3200400" cy="769441"/>
          </a:xfrm>
          <a:prstGeom prst="rect">
            <a:avLst/>
          </a:prstGeom>
          <a:noFill/>
        </p:spPr>
        <p:txBody>
          <a:bodyPr wrap="square" rtlCol="0">
            <a:spAutoFit/>
          </a:bodyPr>
          <a:lstStyle/>
          <a:p>
            <a:pPr algn="ctr"/>
            <a:r>
              <a:rPr lang="en-US" sz="2800" dirty="0">
                <a:solidFill>
                  <a:schemeClr val="tx2"/>
                </a:solidFill>
                <a:latin typeface="Arial Black" panose="020B0A04020102020204" pitchFamily="34" charset="0"/>
                <a:ea typeface="+mj-ea"/>
                <a:cs typeface="+mj-cs"/>
              </a:rPr>
              <a:t>Air </a:t>
            </a:r>
            <a:r>
              <a:rPr lang="en-US" sz="2800" dirty="0" smtClean="0">
                <a:solidFill>
                  <a:schemeClr val="tx2"/>
                </a:solidFill>
                <a:latin typeface="Arial Black" panose="020B0A04020102020204" pitchFamily="34" charset="0"/>
                <a:ea typeface="+mj-ea"/>
                <a:cs typeface="+mj-cs"/>
              </a:rPr>
              <a:t>Filter</a:t>
            </a:r>
          </a:p>
          <a:p>
            <a:pPr algn="ctr"/>
            <a:r>
              <a:rPr lang="en-US" sz="1600" dirty="0" smtClean="0">
                <a:solidFill>
                  <a:schemeClr val="tx2"/>
                </a:solidFill>
                <a:latin typeface="Arial Black" panose="020B0A04020102020204" pitchFamily="34" charset="0"/>
                <a:ea typeface="+mj-ea"/>
                <a:cs typeface="+mj-cs"/>
              </a:rPr>
              <a:t>(Under Wash Solution)</a:t>
            </a:r>
            <a:endParaRPr lang="en-US" sz="1600" dirty="0">
              <a:solidFill>
                <a:schemeClr val="tx2"/>
              </a:solidFill>
              <a:latin typeface="Arial Black" panose="020B0A04020102020204" pitchFamily="34" charset="0"/>
              <a:ea typeface="+mj-ea"/>
              <a:cs typeface="+mj-cs"/>
            </a:endParaRPr>
          </a:p>
        </p:txBody>
      </p:sp>
      <p:sp>
        <p:nvSpPr>
          <p:cNvPr id="22" name="TextBox 21"/>
          <p:cNvSpPr txBox="1"/>
          <p:nvPr/>
        </p:nvSpPr>
        <p:spPr>
          <a:xfrm>
            <a:off x="0" y="786825"/>
            <a:ext cx="9144000" cy="584775"/>
          </a:xfrm>
          <a:prstGeom prst="rect">
            <a:avLst/>
          </a:prstGeom>
          <a:noFill/>
        </p:spPr>
        <p:txBody>
          <a:bodyPr wrap="square" rtlCol="0">
            <a:spAutoFit/>
          </a:bodyPr>
          <a:lstStyle/>
          <a:p>
            <a:pPr algn="ctr"/>
            <a:r>
              <a:rPr lang="en-US" sz="3200" dirty="0" smtClean="0">
                <a:solidFill>
                  <a:schemeClr val="tx2"/>
                </a:solidFill>
                <a:latin typeface="Algerian" panose="04020705040A02060702" pitchFamily="82" charset="0"/>
                <a:ea typeface="+mj-ea"/>
                <a:cs typeface="+mj-cs"/>
              </a:rPr>
              <a:t>front </a:t>
            </a:r>
            <a:r>
              <a:rPr lang="en-US" sz="3200" dirty="0">
                <a:solidFill>
                  <a:schemeClr val="tx2"/>
                </a:solidFill>
                <a:latin typeface="Algerian" panose="04020705040A02060702" pitchFamily="82" charset="0"/>
                <a:ea typeface="+mj-ea"/>
                <a:cs typeface="+mj-cs"/>
              </a:rPr>
              <a:t>PANEL</a:t>
            </a:r>
          </a:p>
        </p:txBody>
      </p:sp>
      <p:sp>
        <p:nvSpPr>
          <p:cNvPr id="18" name="TextBox 17"/>
          <p:cNvSpPr txBox="1"/>
          <p:nvPr/>
        </p:nvSpPr>
        <p:spPr>
          <a:xfrm>
            <a:off x="457200" y="2863334"/>
            <a:ext cx="1066800" cy="369332"/>
          </a:xfrm>
          <a:prstGeom prst="rect">
            <a:avLst/>
          </a:prstGeom>
          <a:noFill/>
        </p:spPr>
        <p:txBody>
          <a:bodyPr wrap="square" rtlCol="0">
            <a:spAutoFit/>
          </a:bodyPr>
          <a:lstStyle/>
          <a:p>
            <a:pPr algn="ctr"/>
            <a:r>
              <a:rPr lang="en-US" b="1" dirty="0" smtClean="0">
                <a:solidFill>
                  <a:srgbClr val="FFFF00"/>
                </a:solidFill>
              </a:rPr>
              <a:t>Cleaner</a:t>
            </a:r>
            <a:endParaRPr lang="en-US" b="1" dirty="0">
              <a:solidFill>
                <a:srgbClr val="FFFF00"/>
              </a:solidFill>
            </a:endParaRPr>
          </a:p>
        </p:txBody>
      </p:sp>
      <p:sp>
        <p:nvSpPr>
          <p:cNvPr id="23" name="TextBox 22"/>
          <p:cNvSpPr txBox="1"/>
          <p:nvPr/>
        </p:nvSpPr>
        <p:spPr>
          <a:xfrm>
            <a:off x="1905000" y="2859314"/>
            <a:ext cx="1066800" cy="369332"/>
          </a:xfrm>
          <a:prstGeom prst="rect">
            <a:avLst/>
          </a:prstGeom>
          <a:noFill/>
        </p:spPr>
        <p:txBody>
          <a:bodyPr wrap="square" rtlCol="0">
            <a:spAutoFit/>
          </a:bodyPr>
          <a:lstStyle/>
          <a:p>
            <a:pPr algn="ctr"/>
            <a:r>
              <a:rPr lang="en-US" b="1" dirty="0" smtClean="0">
                <a:solidFill>
                  <a:srgbClr val="FFFF00"/>
                </a:solidFill>
              </a:rPr>
              <a:t>Waste</a:t>
            </a:r>
            <a:endParaRPr lang="en-US" b="1" dirty="0">
              <a:solidFill>
                <a:srgbClr val="FFFF00"/>
              </a:solidFill>
            </a:endParaRPr>
          </a:p>
        </p:txBody>
      </p:sp>
      <p:sp>
        <p:nvSpPr>
          <p:cNvPr id="24" name="TextBox 23"/>
          <p:cNvSpPr txBox="1"/>
          <p:nvPr/>
        </p:nvSpPr>
        <p:spPr>
          <a:xfrm>
            <a:off x="3436256" y="4114800"/>
            <a:ext cx="1288143" cy="646331"/>
          </a:xfrm>
          <a:prstGeom prst="rect">
            <a:avLst/>
          </a:prstGeom>
          <a:noFill/>
        </p:spPr>
        <p:txBody>
          <a:bodyPr wrap="square" rtlCol="0">
            <a:spAutoFit/>
          </a:bodyPr>
          <a:lstStyle/>
          <a:p>
            <a:pPr algn="ctr"/>
            <a:r>
              <a:rPr lang="en-US" b="1" dirty="0" smtClean="0">
                <a:solidFill>
                  <a:srgbClr val="FFFF00"/>
                </a:solidFill>
              </a:rPr>
              <a:t>Cuvette</a:t>
            </a:r>
          </a:p>
          <a:p>
            <a:pPr algn="ctr"/>
            <a:r>
              <a:rPr lang="en-US" b="1" dirty="0" smtClean="0">
                <a:solidFill>
                  <a:srgbClr val="FFFF00"/>
                </a:solidFill>
              </a:rPr>
              <a:t>Waste</a:t>
            </a:r>
            <a:endParaRPr lang="en-US" b="1" dirty="0">
              <a:solidFill>
                <a:srgbClr val="FFFF00"/>
              </a:solidFill>
            </a:endParaRPr>
          </a:p>
        </p:txBody>
      </p:sp>
    </p:spTree>
    <p:extLst>
      <p:ext uri="{BB962C8B-B14F-4D97-AF65-F5344CB8AC3E}">
        <p14:creationId xmlns:p14="http://schemas.microsoft.com/office/powerpoint/2010/main" val="33376682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843"/>
            <a:ext cx="9144000" cy="941243"/>
          </a:xfrm>
        </p:spPr>
        <p:txBody>
          <a:bodyPr vert="horz" anchor="ctr">
            <a:normAutofit/>
            <a:scene3d>
              <a:camera prst="orthographicFront"/>
              <a:lightRig rig="soft" dir="t">
                <a:rot lat="0" lon="0" rev="16800000"/>
              </a:lightRig>
            </a:scene3d>
            <a:sp3d prstMaterial="softEdge">
              <a:bevelT w="38100" h="38100"/>
            </a:sp3d>
          </a:bodyPr>
          <a:lstStyle/>
          <a:p>
            <a:r>
              <a:rPr lang="en-US" dirty="0" err="1">
                <a:solidFill>
                  <a:srgbClr val="99FF33"/>
                </a:solidFill>
              </a:rPr>
              <a:t>Stago</a:t>
            </a:r>
            <a:endParaRPr lang="en-US" dirty="0">
              <a:solidFill>
                <a:srgbClr val="99FF33"/>
              </a:solidFill>
            </a:endParaRPr>
          </a:p>
        </p:txBody>
      </p:sp>
      <p:pic>
        <p:nvPicPr>
          <p:cNvPr id="6" name="Content Placeholder 5"/>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7578" t="2071" r="20658" b="4829"/>
          <a:stretch/>
        </p:blipFill>
        <p:spPr>
          <a:xfrm>
            <a:off x="381000" y="2430604"/>
            <a:ext cx="4337672" cy="3741596"/>
          </a:xfrm>
        </p:spPr>
      </p:pic>
      <p:sp>
        <p:nvSpPr>
          <p:cNvPr id="7" name="TextBox 6"/>
          <p:cNvSpPr txBox="1"/>
          <p:nvPr/>
        </p:nvSpPr>
        <p:spPr>
          <a:xfrm>
            <a:off x="5355620" y="2438400"/>
            <a:ext cx="1600200" cy="954107"/>
          </a:xfrm>
          <a:prstGeom prst="rect">
            <a:avLst/>
          </a:prstGeom>
          <a:noFill/>
        </p:spPr>
        <p:txBody>
          <a:bodyPr wrap="square" rtlCol="0">
            <a:spAutoFit/>
          </a:bodyPr>
          <a:lstStyle/>
          <a:p>
            <a:pPr algn="ctr"/>
            <a:r>
              <a:rPr lang="en-US" sz="2800" dirty="0">
                <a:solidFill>
                  <a:schemeClr val="tx2"/>
                </a:solidFill>
                <a:latin typeface="Arial Black" panose="020B0A04020102020204" pitchFamily="34" charset="0"/>
                <a:ea typeface="+mj-ea"/>
                <a:cs typeface="+mj-cs"/>
              </a:rPr>
              <a:t>Air Filter</a:t>
            </a:r>
          </a:p>
        </p:txBody>
      </p:sp>
      <p:sp>
        <p:nvSpPr>
          <p:cNvPr id="9" name="TextBox 8"/>
          <p:cNvSpPr txBox="1"/>
          <p:nvPr/>
        </p:nvSpPr>
        <p:spPr>
          <a:xfrm>
            <a:off x="304800" y="1831032"/>
            <a:ext cx="4343400" cy="523220"/>
          </a:xfrm>
          <a:prstGeom prst="rect">
            <a:avLst/>
          </a:prstGeom>
          <a:noFill/>
        </p:spPr>
        <p:txBody>
          <a:bodyPr wrap="square" rtlCol="0">
            <a:spAutoFit/>
          </a:bodyPr>
          <a:lstStyle/>
          <a:p>
            <a:pPr algn="ctr"/>
            <a:r>
              <a:rPr lang="en-US" sz="2800" dirty="0">
                <a:solidFill>
                  <a:schemeClr val="tx2"/>
                </a:solidFill>
                <a:latin typeface="Arial Black" panose="020B0A04020102020204" pitchFamily="34" charset="0"/>
                <a:ea typeface="+mj-ea"/>
                <a:cs typeface="+mj-cs"/>
              </a:rPr>
              <a:t>Cuvette Roll</a:t>
            </a:r>
          </a:p>
        </p:txBody>
      </p:sp>
      <p:sp>
        <p:nvSpPr>
          <p:cNvPr id="10" name="TextBox 9"/>
          <p:cNvSpPr txBox="1"/>
          <p:nvPr/>
        </p:nvSpPr>
        <p:spPr>
          <a:xfrm>
            <a:off x="5257800" y="4114800"/>
            <a:ext cx="1600200" cy="523220"/>
          </a:xfrm>
          <a:prstGeom prst="rect">
            <a:avLst/>
          </a:prstGeom>
          <a:noFill/>
        </p:spPr>
        <p:txBody>
          <a:bodyPr wrap="square" rtlCol="0">
            <a:spAutoFit/>
          </a:bodyPr>
          <a:lstStyle/>
          <a:p>
            <a:pPr algn="ctr"/>
            <a:r>
              <a:rPr lang="en-US" sz="2800" dirty="0">
                <a:solidFill>
                  <a:schemeClr val="tx2"/>
                </a:solidFill>
                <a:latin typeface="Arial Black" panose="020B0A04020102020204" pitchFamily="34" charset="0"/>
                <a:ea typeface="+mj-ea"/>
                <a:cs typeface="+mj-cs"/>
              </a:rPr>
              <a:t>Lamp</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6908" b="4550"/>
          <a:stretch/>
        </p:blipFill>
        <p:spPr>
          <a:xfrm rot="161317">
            <a:off x="6711059" y="1803034"/>
            <a:ext cx="2225240" cy="3192264"/>
          </a:xfrm>
          <a:prstGeom prst="rect">
            <a:avLst/>
          </a:prstGeom>
        </p:spPr>
      </p:pic>
      <p:cxnSp>
        <p:nvCxnSpPr>
          <p:cNvPr id="12" name="Straight Arrow Connector 11"/>
          <p:cNvCxnSpPr/>
          <p:nvPr/>
        </p:nvCxnSpPr>
        <p:spPr bwMode="auto">
          <a:xfrm>
            <a:off x="6329740" y="3308359"/>
            <a:ext cx="1142597" cy="0"/>
          </a:xfrm>
          <a:prstGeom prst="straightConnector1">
            <a:avLst/>
          </a:prstGeom>
          <a:solidFill>
            <a:schemeClr val="accent1"/>
          </a:solidFill>
          <a:ln w="50800" cap="flat" cmpd="sng" algn="ctr">
            <a:solidFill>
              <a:srgbClr val="FFFF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Arrow Connector 13"/>
          <p:cNvCxnSpPr/>
          <p:nvPr/>
        </p:nvCxnSpPr>
        <p:spPr bwMode="auto">
          <a:xfrm flipV="1">
            <a:off x="6329740" y="4665991"/>
            <a:ext cx="1028700" cy="1"/>
          </a:xfrm>
          <a:prstGeom prst="straightConnector1">
            <a:avLst/>
          </a:prstGeom>
          <a:solidFill>
            <a:schemeClr val="accent1"/>
          </a:solidFill>
          <a:ln w="50800" cap="flat" cmpd="sng" algn="ctr">
            <a:solidFill>
              <a:srgbClr val="FFFF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xtBox 14"/>
          <p:cNvSpPr txBox="1"/>
          <p:nvPr/>
        </p:nvSpPr>
        <p:spPr>
          <a:xfrm>
            <a:off x="0" y="786825"/>
            <a:ext cx="9144000" cy="584775"/>
          </a:xfrm>
          <a:prstGeom prst="rect">
            <a:avLst/>
          </a:prstGeom>
          <a:noFill/>
        </p:spPr>
        <p:txBody>
          <a:bodyPr wrap="square" rtlCol="0">
            <a:spAutoFit/>
          </a:bodyPr>
          <a:lstStyle/>
          <a:p>
            <a:pPr algn="ctr"/>
            <a:r>
              <a:rPr lang="en-US" sz="3200" dirty="0" smtClean="0">
                <a:solidFill>
                  <a:schemeClr val="tx2"/>
                </a:solidFill>
                <a:latin typeface="Algerian" panose="04020705040A02060702" pitchFamily="82" charset="0"/>
                <a:ea typeface="+mj-ea"/>
                <a:cs typeface="+mj-cs"/>
              </a:rPr>
              <a:t>Right </a:t>
            </a:r>
            <a:r>
              <a:rPr lang="en-US" sz="3200" dirty="0">
                <a:solidFill>
                  <a:schemeClr val="tx2"/>
                </a:solidFill>
                <a:latin typeface="Algerian" panose="04020705040A02060702" pitchFamily="82" charset="0"/>
                <a:ea typeface="+mj-ea"/>
                <a:cs typeface="+mj-cs"/>
              </a:rPr>
              <a:t>SIDE PANEL</a:t>
            </a:r>
          </a:p>
        </p:txBody>
      </p:sp>
      <p:sp>
        <p:nvSpPr>
          <p:cNvPr id="18" name="TextBox 17"/>
          <p:cNvSpPr txBox="1"/>
          <p:nvPr/>
        </p:nvSpPr>
        <p:spPr>
          <a:xfrm>
            <a:off x="4419600" y="5191780"/>
            <a:ext cx="1600200" cy="523220"/>
          </a:xfrm>
          <a:prstGeom prst="rect">
            <a:avLst/>
          </a:prstGeom>
          <a:noFill/>
        </p:spPr>
        <p:txBody>
          <a:bodyPr wrap="square" rtlCol="0">
            <a:spAutoFit/>
          </a:bodyPr>
          <a:lstStyle/>
          <a:p>
            <a:pPr algn="ctr"/>
            <a:r>
              <a:rPr lang="en-US" sz="2800" dirty="0" smtClean="0">
                <a:solidFill>
                  <a:schemeClr val="tx2"/>
                </a:solidFill>
                <a:latin typeface="Arial Black" panose="020B0A04020102020204" pitchFamily="34" charset="0"/>
                <a:ea typeface="+mj-ea"/>
                <a:cs typeface="+mj-cs"/>
              </a:rPr>
              <a:t>Belts</a:t>
            </a:r>
            <a:endParaRPr lang="en-US" sz="2800" dirty="0">
              <a:solidFill>
                <a:schemeClr val="tx2"/>
              </a:solidFill>
              <a:latin typeface="Arial Black" panose="020B0A04020102020204" pitchFamily="34" charset="0"/>
              <a:ea typeface="+mj-ea"/>
              <a:cs typeface="+mj-cs"/>
            </a:endParaRPr>
          </a:p>
        </p:txBody>
      </p:sp>
      <p:cxnSp>
        <p:nvCxnSpPr>
          <p:cNvPr id="22" name="Straight Arrow Connector 21"/>
          <p:cNvCxnSpPr/>
          <p:nvPr/>
        </p:nvCxnSpPr>
        <p:spPr bwMode="auto">
          <a:xfrm flipH="1">
            <a:off x="3733800" y="5638800"/>
            <a:ext cx="1447800" cy="0"/>
          </a:xfrm>
          <a:prstGeom prst="straightConnector1">
            <a:avLst/>
          </a:prstGeom>
          <a:solidFill>
            <a:schemeClr val="accent1"/>
          </a:solidFill>
          <a:ln w="50800" cap="flat" cmpd="sng" algn="ctr">
            <a:solidFill>
              <a:srgbClr val="FFFF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130560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vert="horz" anchor="ctr">
            <a:normAutofit/>
            <a:scene3d>
              <a:camera prst="orthographicFront"/>
              <a:lightRig rig="soft" dir="t">
                <a:rot lat="0" lon="0" rev="16800000"/>
              </a:lightRig>
            </a:scene3d>
            <a:sp3d prstMaterial="softEdge">
              <a:bevelT w="38100" h="38100"/>
            </a:sp3d>
          </a:bodyPr>
          <a:lstStyle/>
          <a:p>
            <a:r>
              <a:rPr lang="en-US" dirty="0" err="1">
                <a:solidFill>
                  <a:srgbClr val="99FF33"/>
                </a:solidFill>
              </a:rPr>
              <a:t>Stago</a:t>
            </a:r>
            <a:r>
              <a:rPr lang="en-US" dirty="0">
                <a:solidFill>
                  <a:srgbClr val="99FF33"/>
                </a:solidFill>
              </a:rPr>
              <a:t> Daily Maintenance</a:t>
            </a:r>
          </a:p>
        </p:txBody>
      </p:sp>
      <p:sp>
        <p:nvSpPr>
          <p:cNvPr id="3" name="Content Placeholder 2"/>
          <p:cNvSpPr>
            <a:spLocks noGrp="1"/>
          </p:cNvSpPr>
          <p:nvPr>
            <p:ph idx="1"/>
          </p:nvPr>
        </p:nvSpPr>
        <p:spPr>
          <a:xfrm>
            <a:off x="228600" y="838200"/>
            <a:ext cx="8915400" cy="5943600"/>
          </a:xfrm>
        </p:spPr>
        <p:txBody>
          <a:bodyPr>
            <a:normAutofit/>
          </a:bodyPr>
          <a:lstStyle/>
          <a:p>
            <a:r>
              <a:rPr lang="en-US" sz="2200" dirty="0"/>
              <a:t>Check Temperatures – Systems Status Icon </a:t>
            </a:r>
          </a:p>
          <a:p>
            <a:endParaRPr lang="en-US" sz="2200" dirty="0"/>
          </a:p>
          <a:p>
            <a:r>
              <a:rPr lang="en-US" sz="2200" dirty="0"/>
              <a:t>Check % on Syringes – System Status Icon</a:t>
            </a:r>
          </a:p>
          <a:p>
            <a:endParaRPr lang="en-US" sz="2200" dirty="0"/>
          </a:p>
          <a:p>
            <a:r>
              <a:rPr lang="en-US" sz="2200" dirty="0"/>
              <a:t>Review Quality Control – Quality Control Icon</a:t>
            </a:r>
          </a:p>
          <a:p>
            <a:endParaRPr lang="en-US" sz="2200" dirty="0"/>
          </a:p>
          <a:p>
            <a:r>
              <a:rPr lang="en-US" sz="2200" dirty="0"/>
              <a:t>Check Wash Solution – System Status or Reagent Icon</a:t>
            </a:r>
          </a:p>
          <a:p>
            <a:pPr marL="0" indent="0">
              <a:buNone/>
            </a:pPr>
            <a:endParaRPr lang="en-US" sz="2200" dirty="0"/>
          </a:p>
          <a:p>
            <a:pPr marL="0" indent="0">
              <a:buNone/>
            </a:pPr>
            <a:endParaRPr lang="en-US" sz="2200" dirty="0"/>
          </a:p>
          <a:p>
            <a:r>
              <a:rPr lang="en-US" sz="2200" dirty="0"/>
              <a:t>Clean Touch Screen </a:t>
            </a:r>
          </a:p>
          <a:p>
            <a:endParaRPr lang="en-US" sz="2200" dirty="0"/>
          </a:p>
          <a:p>
            <a:r>
              <a:rPr lang="en-US" sz="2200" dirty="0"/>
              <a:t>Check Condensation Trap</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3822" y="914400"/>
            <a:ext cx="1428750" cy="9906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3822" y="2286000"/>
            <a:ext cx="1085850" cy="81438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56824" y="3657600"/>
            <a:ext cx="1021373" cy="781050"/>
          </a:xfrm>
          <a:prstGeom prst="rect">
            <a:avLst/>
          </a:prstGeom>
        </p:spPr>
      </p:pic>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3707493"/>
            <a:ext cx="1027077" cy="712107"/>
          </a:xfrm>
          <a:prstGeom prst="rect">
            <a:avLst/>
          </a:prstGeom>
        </p:spPr>
      </p:pic>
    </p:spTree>
    <p:extLst>
      <p:ext uri="{BB962C8B-B14F-4D97-AF65-F5344CB8AC3E}">
        <p14:creationId xmlns:p14="http://schemas.microsoft.com/office/powerpoint/2010/main" val="27731932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vert="horz" anchor="ctr">
            <a:normAutofit/>
            <a:scene3d>
              <a:camera prst="orthographicFront"/>
              <a:lightRig rig="soft" dir="t">
                <a:rot lat="0" lon="0" rev="16800000"/>
              </a:lightRig>
            </a:scene3d>
            <a:sp3d prstMaterial="softEdge">
              <a:bevelT w="38100" h="38100"/>
            </a:sp3d>
          </a:bodyPr>
          <a:lstStyle/>
          <a:p>
            <a:r>
              <a:rPr lang="en-US" dirty="0" err="1">
                <a:solidFill>
                  <a:srgbClr val="99FF33"/>
                </a:solidFill>
              </a:rPr>
              <a:t>Stago</a:t>
            </a:r>
            <a:r>
              <a:rPr lang="en-US" dirty="0">
                <a:solidFill>
                  <a:srgbClr val="99FF33"/>
                </a:solidFill>
              </a:rPr>
              <a:t> Weekly Maintenance</a:t>
            </a:r>
          </a:p>
        </p:txBody>
      </p:sp>
      <p:sp>
        <p:nvSpPr>
          <p:cNvPr id="3" name="Content Placeholder 2"/>
          <p:cNvSpPr>
            <a:spLocks noGrp="1"/>
          </p:cNvSpPr>
          <p:nvPr>
            <p:ph idx="1"/>
          </p:nvPr>
        </p:nvSpPr>
        <p:spPr>
          <a:xfrm>
            <a:off x="228600" y="914400"/>
            <a:ext cx="8915400" cy="5943600"/>
          </a:xfrm>
        </p:spPr>
        <p:txBody>
          <a:bodyPr/>
          <a:lstStyle/>
          <a:p>
            <a:r>
              <a:rPr lang="en-US" sz="2400" dirty="0" smtClean="0"/>
              <a:t>Clean Air Filter (2) </a:t>
            </a:r>
            <a:r>
              <a:rPr lang="en-US" sz="2000" b="0" dirty="0" smtClean="0"/>
              <a:t>– One on the right side (see slide #11) and one under the wash solution (see slide #10) </a:t>
            </a:r>
          </a:p>
          <a:p>
            <a:r>
              <a:rPr lang="en-US" sz="2400" dirty="0" smtClean="0"/>
              <a:t>Clean Wash Wells with Bleach Solution </a:t>
            </a:r>
          </a:p>
          <a:p>
            <a:r>
              <a:rPr lang="en-US" sz="2400" dirty="0" smtClean="0"/>
              <a:t>Clean Needles using stylets or mandrels </a:t>
            </a:r>
          </a:p>
          <a:p>
            <a:r>
              <a:rPr lang="en-US" sz="2400" dirty="0" smtClean="0"/>
              <a:t>Clean Drawers and Measurement Plate with warm water and wipe dry  </a:t>
            </a:r>
          </a:p>
          <a:p>
            <a:r>
              <a:rPr lang="en-US" sz="2400" dirty="0" smtClean="0"/>
              <a:t>Clean Measurement and Incubation Wells with cotton swab+alcohol</a:t>
            </a:r>
          </a:p>
          <a:p>
            <a:r>
              <a:rPr lang="en-US" sz="2400" dirty="0" smtClean="0"/>
              <a:t>Clean and Inspect Suction Tip with H</a:t>
            </a:r>
            <a:r>
              <a:rPr lang="en-US" sz="2400" baseline="-25000" dirty="0" smtClean="0"/>
              <a:t>2</a:t>
            </a:r>
            <a:r>
              <a:rPr lang="en-US" sz="2400" dirty="0" smtClean="0"/>
              <a:t>O </a:t>
            </a:r>
          </a:p>
          <a:p>
            <a:r>
              <a:rPr lang="en-US" sz="2400" dirty="0" smtClean="0"/>
              <a:t>Clean Conveyor Belts and Shuttles </a:t>
            </a:r>
            <a:r>
              <a:rPr lang="en-US" sz="2000" b="0" dirty="0" smtClean="0"/>
              <a:t>– Use a dry tissue for belts and ethanol for shuttles</a:t>
            </a:r>
          </a:p>
          <a:p>
            <a:r>
              <a:rPr lang="en-US" sz="2400" dirty="0" smtClean="0"/>
              <a:t>Perform Acid Wash </a:t>
            </a:r>
            <a:r>
              <a:rPr lang="en-US" sz="2000" b="0" dirty="0" smtClean="0"/>
              <a:t>– Weekly or as needed</a:t>
            </a:r>
          </a:p>
          <a:p>
            <a:r>
              <a:rPr lang="en-US" sz="2400" dirty="0" smtClean="0"/>
              <a:t>Perform Needle Purge </a:t>
            </a:r>
            <a:r>
              <a:rPr lang="en-US" sz="2000" b="0" dirty="0" smtClean="0"/>
              <a:t>– Maintenance, Maintenance, Needle Purge</a:t>
            </a:r>
          </a:p>
          <a:p>
            <a:r>
              <a:rPr lang="en-US" sz="2400" dirty="0" smtClean="0"/>
              <a:t>Power Down and Restart </a:t>
            </a:r>
            <a:r>
              <a:rPr lang="en-US" sz="2400" dirty="0" err="1" smtClean="0"/>
              <a:t>Sta</a:t>
            </a:r>
            <a:r>
              <a:rPr lang="en-US" sz="2400" dirty="0" smtClean="0"/>
              <a:t>-R (Leave off at least 1 minute)</a:t>
            </a:r>
          </a:p>
        </p:txBody>
      </p:sp>
    </p:spTree>
    <p:extLst>
      <p:ext uri="{BB962C8B-B14F-4D97-AF65-F5344CB8AC3E}">
        <p14:creationId xmlns:p14="http://schemas.microsoft.com/office/powerpoint/2010/main" val="21548368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vert="horz" anchor="ctr">
            <a:normAutofit fontScale="90000"/>
            <a:scene3d>
              <a:camera prst="orthographicFront"/>
              <a:lightRig rig="soft" dir="t">
                <a:rot lat="0" lon="0" rev="16800000"/>
              </a:lightRig>
            </a:scene3d>
            <a:sp3d prstMaterial="softEdge">
              <a:bevelT w="38100" h="38100"/>
            </a:sp3d>
          </a:bodyPr>
          <a:lstStyle/>
          <a:p>
            <a:r>
              <a:rPr lang="en-US" dirty="0" err="1">
                <a:solidFill>
                  <a:srgbClr val="99FF33"/>
                </a:solidFill>
              </a:rPr>
              <a:t>Stago</a:t>
            </a:r>
            <a:r>
              <a:rPr lang="en-US" dirty="0">
                <a:solidFill>
                  <a:srgbClr val="99FF33"/>
                </a:solidFill>
              </a:rPr>
              <a:t> Monthly/Quarterly Maintenance</a:t>
            </a:r>
          </a:p>
        </p:txBody>
      </p:sp>
      <p:sp>
        <p:nvSpPr>
          <p:cNvPr id="3" name="Content Placeholder 2"/>
          <p:cNvSpPr>
            <a:spLocks noGrp="1"/>
          </p:cNvSpPr>
          <p:nvPr>
            <p:ph idx="1"/>
          </p:nvPr>
        </p:nvSpPr>
        <p:spPr>
          <a:xfrm>
            <a:off x="457200" y="1371600"/>
            <a:ext cx="8229600" cy="4937760"/>
          </a:xfrm>
        </p:spPr>
        <p:txBody>
          <a:bodyPr>
            <a:normAutofit fontScale="92500"/>
          </a:bodyPr>
          <a:lstStyle/>
          <a:p>
            <a:r>
              <a:rPr lang="en-US" sz="2400" dirty="0"/>
              <a:t>Replace syringe tips and O rings  (see slide </a:t>
            </a:r>
            <a:r>
              <a:rPr lang="en-US" sz="2400" dirty="0" smtClean="0"/>
              <a:t>#9 </a:t>
            </a:r>
            <a:r>
              <a:rPr lang="en-US" sz="2400" dirty="0"/>
              <a:t>for location)</a:t>
            </a:r>
          </a:p>
          <a:p>
            <a:endParaRPr lang="en-US" sz="2400" dirty="0"/>
          </a:p>
          <a:p>
            <a:r>
              <a:rPr lang="en-US" sz="2400" dirty="0"/>
              <a:t>Replace lamp if indicated </a:t>
            </a:r>
            <a:r>
              <a:rPr lang="en-US" sz="2400" dirty="0" smtClean="0"/>
              <a:t>(&lt;50</a:t>
            </a:r>
            <a:r>
              <a:rPr lang="en-US" sz="2400" dirty="0"/>
              <a:t>%) (see slide </a:t>
            </a:r>
            <a:r>
              <a:rPr lang="en-US" sz="2400" dirty="0" smtClean="0"/>
              <a:t>#11 </a:t>
            </a:r>
            <a:r>
              <a:rPr lang="en-US" sz="2400" dirty="0"/>
              <a:t>for location)</a:t>
            </a:r>
          </a:p>
          <a:p>
            <a:pPr marL="137160" indent="0">
              <a:buNone/>
            </a:pPr>
            <a:r>
              <a:rPr lang="en-US" sz="2400" dirty="0"/>
              <a:t>    </a:t>
            </a:r>
          </a:p>
          <a:p>
            <a:r>
              <a:rPr lang="en-US" sz="2400" dirty="0"/>
              <a:t>Review Quality Control </a:t>
            </a:r>
          </a:p>
          <a:p>
            <a:endParaRPr lang="en-US" sz="2400" dirty="0"/>
          </a:p>
          <a:p>
            <a:r>
              <a:rPr lang="en-US" sz="2400" dirty="0"/>
              <a:t>Save Test Configurations To A Disk</a:t>
            </a:r>
          </a:p>
          <a:p>
            <a:endParaRPr lang="en-US" sz="2400" dirty="0"/>
          </a:p>
          <a:p>
            <a:pPr marL="0" indent="0">
              <a:buNone/>
            </a:pPr>
            <a:r>
              <a:rPr lang="en-US" sz="4000" dirty="0">
                <a:solidFill>
                  <a:schemeClr val="tx2"/>
                </a:solidFill>
                <a:latin typeface="+mj-lt"/>
                <a:ea typeface="+mj-ea"/>
                <a:cs typeface="+mj-cs"/>
              </a:rPr>
              <a:t>QUARTERLY</a:t>
            </a:r>
          </a:p>
          <a:p>
            <a:r>
              <a:rPr lang="en-US" sz="2400" dirty="0"/>
              <a:t>Replace barcode reader </a:t>
            </a:r>
            <a:r>
              <a:rPr lang="en-US" sz="2400" dirty="0" smtClean="0"/>
              <a:t>wheel </a:t>
            </a:r>
            <a:endParaRPr lang="en-US" sz="2400" dirty="0"/>
          </a:p>
          <a:p>
            <a:pPr marL="0" indent="0">
              <a:buNone/>
            </a:pP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8800" y="4800600"/>
            <a:ext cx="2051028" cy="1828800"/>
          </a:xfrm>
          <a:prstGeom prst="rect">
            <a:avLst/>
          </a:prstGeom>
        </p:spPr>
      </p:pic>
    </p:spTree>
    <p:extLst>
      <p:ext uri="{BB962C8B-B14F-4D97-AF65-F5344CB8AC3E}">
        <p14:creationId xmlns:p14="http://schemas.microsoft.com/office/powerpoint/2010/main" val="29702732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vert="horz" anchor="ctr">
            <a:normAutofit/>
            <a:scene3d>
              <a:camera prst="orthographicFront"/>
              <a:lightRig rig="soft" dir="t">
                <a:rot lat="0" lon="0" rev="16800000"/>
              </a:lightRig>
            </a:scene3d>
            <a:sp3d prstMaterial="softEdge">
              <a:bevelT w="38100" h="38100"/>
            </a:sp3d>
          </a:bodyPr>
          <a:lstStyle/>
          <a:p>
            <a:r>
              <a:rPr lang="en-US" dirty="0">
                <a:solidFill>
                  <a:srgbClr val="99FF33"/>
                </a:solidFill>
              </a:rPr>
              <a:t>PFA</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95600" y="1219200"/>
            <a:ext cx="3601934" cy="5257800"/>
          </a:xfrm>
        </p:spPr>
      </p:pic>
      <p:cxnSp>
        <p:nvCxnSpPr>
          <p:cNvPr id="5" name="Straight Arrow Connector 4"/>
          <p:cNvCxnSpPr/>
          <p:nvPr/>
        </p:nvCxnSpPr>
        <p:spPr bwMode="auto">
          <a:xfrm flipH="1">
            <a:off x="5791200" y="5257800"/>
            <a:ext cx="990600" cy="6781"/>
          </a:xfrm>
          <a:prstGeom prst="straightConnector1">
            <a:avLst/>
          </a:prstGeom>
          <a:solidFill>
            <a:schemeClr val="accent1"/>
          </a:solidFill>
          <a:ln w="50800" cap="flat" cmpd="sng" algn="ctr">
            <a:solidFill>
              <a:srgbClr val="FFFF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TextBox 6"/>
          <p:cNvSpPr txBox="1"/>
          <p:nvPr/>
        </p:nvSpPr>
        <p:spPr>
          <a:xfrm>
            <a:off x="6553200" y="4842301"/>
            <a:ext cx="1752600" cy="830997"/>
          </a:xfrm>
          <a:prstGeom prst="rect">
            <a:avLst/>
          </a:prstGeom>
          <a:noFill/>
        </p:spPr>
        <p:txBody>
          <a:bodyPr wrap="square" rtlCol="0">
            <a:spAutoFit/>
          </a:bodyPr>
          <a:lstStyle/>
          <a:p>
            <a:pPr algn="ctr"/>
            <a:r>
              <a:rPr lang="en-US" sz="2400" b="1" dirty="0" smtClean="0"/>
              <a:t>Trigger Solution</a:t>
            </a:r>
            <a:endParaRPr lang="en-US" sz="2400" b="1" dirty="0"/>
          </a:p>
        </p:txBody>
      </p:sp>
      <p:sp>
        <p:nvSpPr>
          <p:cNvPr id="9" name="TextBox 8"/>
          <p:cNvSpPr txBox="1"/>
          <p:nvPr/>
        </p:nvSpPr>
        <p:spPr>
          <a:xfrm>
            <a:off x="6553200" y="1159869"/>
            <a:ext cx="1752600" cy="830997"/>
          </a:xfrm>
          <a:prstGeom prst="rect">
            <a:avLst/>
          </a:prstGeom>
          <a:noFill/>
        </p:spPr>
        <p:txBody>
          <a:bodyPr wrap="square" rtlCol="0">
            <a:spAutoFit/>
          </a:bodyPr>
          <a:lstStyle/>
          <a:p>
            <a:pPr algn="ctr"/>
            <a:r>
              <a:rPr lang="en-US" sz="2400" b="1" dirty="0" smtClean="0"/>
              <a:t>Printer Paper</a:t>
            </a:r>
            <a:endParaRPr lang="en-US" sz="2400" b="1" dirty="0"/>
          </a:p>
        </p:txBody>
      </p:sp>
      <p:cxnSp>
        <p:nvCxnSpPr>
          <p:cNvPr id="10" name="Straight Arrow Connector 9"/>
          <p:cNvCxnSpPr/>
          <p:nvPr/>
        </p:nvCxnSpPr>
        <p:spPr bwMode="auto">
          <a:xfrm flipH="1" flipV="1">
            <a:off x="5029200" y="1371601"/>
            <a:ext cx="1795818" cy="203766"/>
          </a:xfrm>
          <a:prstGeom prst="straightConnector1">
            <a:avLst/>
          </a:prstGeom>
          <a:solidFill>
            <a:schemeClr val="accent1"/>
          </a:solidFill>
          <a:ln w="50800" cap="flat" cmpd="sng" algn="ctr">
            <a:solidFill>
              <a:srgbClr val="FFFF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Box 7"/>
          <p:cNvSpPr txBox="1"/>
          <p:nvPr/>
        </p:nvSpPr>
        <p:spPr>
          <a:xfrm>
            <a:off x="533400" y="4579202"/>
            <a:ext cx="1981200" cy="461665"/>
          </a:xfrm>
          <a:prstGeom prst="rect">
            <a:avLst/>
          </a:prstGeom>
          <a:noFill/>
        </p:spPr>
        <p:txBody>
          <a:bodyPr wrap="square" rtlCol="0">
            <a:spAutoFit/>
          </a:bodyPr>
          <a:lstStyle/>
          <a:p>
            <a:pPr algn="ctr"/>
            <a:r>
              <a:rPr lang="en-US" sz="2400" b="1" dirty="0" smtClean="0"/>
              <a:t>Cartridges</a:t>
            </a:r>
            <a:endParaRPr lang="en-US" sz="2400" b="1" dirty="0"/>
          </a:p>
        </p:txBody>
      </p:sp>
      <p:sp>
        <p:nvSpPr>
          <p:cNvPr id="11" name="TextBox 10"/>
          <p:cNvSpPr txBox="1"/>
          <p:nvPr/>
        </p:nvSpPr>
        <p:spPr>
          <a:xfrm>
            <a:off x="6578221" y="2669232"/>
            <a:ext cx="1752600" cy="461665"/>
          </a:xfrm>
          <a:prstGeom prst="rect">
            <a:avLst/>
          </a:prstGeom>
          <a:noFill/>
        </p:spPr>
        <p:txBody>
          <a:bodyPr wrap="square" rtlCol="0">
            <a:spAutoFit/>
          </a:bodyPr>
          <a:lstStyle/>
          <a:p>
            <a:pPr algn="ctr"/>
            <a:r>
              <a:rPr lang="en-US" sz="2400" b="1" dirty="0" smtClean="0"/>
              <a:t>Soft Keys</a:t>
            </a:r>
            <a:endParaRPr lang="en-US" sz="2400" b="1" dirty="0"/>
          </a:p>
        </p:txBody>
      </p:sp>
      <p:cxnSp>
        <p:nvCxnSpPr>
          <p:cNvPr id="12" name="Straight Arrow Connector 11"/>
          <p:cNvCxnSpPr/>
          <p:nvPr/>
        </p:nvCxnSpPr>
        <p:spPr bwMode="auto">
          <a:xfrm flipH="1" flipV="1">
            <a:off x="6096000" y="2362200"/>
            <a:ext cx="593109" cy="559890"/>
          </a:xfrm>
          <a:prstGeom prst="straightConnector1">
            <a:avLst/>
          </a:prstGeom>
          <a:solidFill>
            <a:schemeClr val="accent1"/>
          </a:solidFill>
          <a:ln w="50800" cap="flat" cmpd="sng" algn="ctr">
            <a:solidFill>
              <a:srgbClr val="FFFF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Arrow Connector 12"/>
          <p:cNvCxnSpPr/>
          <p:nvPr/>
        </p:nvCxnSpPr>
        <p:spPr bwMode="auto">
          <a:xfrm>
            <a:off x="2445793" y="4819849"/>
            <a:ext cx="1821407" cy="160198"/>
          </a:xfrm>
          <a:prstGeom prst="straightConnector1">
            <a:avLst/>
          </a:prstGeom>
          <a:solidFill>
            <a:schemeClr val="accent1"/>
          </a:solidFill>
          <a:ln w="50800" cap="flat" cmpd="sng" algn="ctr">
            <a:solidFill>
              <a:srgbClr val="FFFF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755077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36"/>
            <a:ext cx="9144000" cy="828964"/>
          </a:xfrm>
        </p:spPr>
        <p:txBody>
          <a:bodyPr vert="horz" anchor="ctr">
            <a:normAutofit/>
            <a:scene3d>
              <a:camera prst="orthographicFront"/>
              <a:lightRig rig="soft" dir="t">
                <a:rot lat="0" lon="0" rev="16800000"/>
              </a:lightRig>
            </a:scene3d>
            <a:sp3d prstMaterial="softEdge">
              <a:bevelT w="38100" h="38100"/>
            </a:sp3d>
          </a:bodyPr>
          <a:lstStyle/>
          <a:p>
            <a:r>
              <a:rPr lang="en-US" dirty="0">
                <a:solidFill>
                  <a:srgbClr val="99FF33"/>
                </a:solidFill>
              </a:rPr>
              <a:t>PFA Daily Maintenance </a:t>
            </a:r>
          </a:p>
        </p:txBody>
      </p:sp>
      <p:sp>
        <p:nvSpPr>
          <p:cNvPr id="3" name="Content Placeholder 2"/>
          <p:cNvSpPr>
            <a:spLocks noGrp="1"/>
          </p:cNvSpPr>
          <p:nvPr>
            <p:ph idx="1"/>
          </p:nvPr>
        </p:nvSpPr>
        <p:spPr>
          <a:xfrm>
            <a:off x="228600" y="762000"/>
            <a:ext cx="8610600" cy="5943600"/>
          </a:xfrm>
        </p:spPr>
        <p:txBody>
          <a:bodyPr/>
          <a:lstStyle/>
          <a:p>
            <a:r>
              <a:rPr lang="en-US" sz="2400" dirty="0" smtClean="0"/>
              <a:t>Clean instrument – Wipe it down</a:t>
            </a:r>
          </a:p>
          <a:p>
            <a:r>
              <a:rPr lang="en-US" sz="2400" dirty="0" smtClean="0"/>
              <a:t>Check printer paper</a:t>
            </a:r>
          </a:p>
          <a:p>
            <a:r>
              <a:rPr lang="en-US" sz="2400" dirty="0" smtClean="0"/>
              <a:t>Perform self test </a:t>
            </a:r>
          </a:p>
          <a:p>
            <a:pPr lvl="1"/>
            <a:r>
              <a:rPr lang="en-US" sz="1800" dirty="0"/>
              <a:t>Check trigger solution (Volume and </a:t>
            </a:r>
            <a:r>
              <a:rPr lang="en-US" sz="1800" dirty="0" err="1" smtClean="0"/>
              <a:t>Exp</a:t>
            </a:r>
            <a:r>
              <a:rPr lang="en-US" sz="1800" dirty="0" smtClean="0"/>
              <a:t> Date: 60 days opened)</a:t>
            </a:r>
            <a:endParaRPr lang="en-US" sz="1800" dirty="0"/>
          </a:p>
          <a:p>
            <a:pPr lvl="1"/>
            <a:r>
              <a:rPr lang="en-US" sz="1800" dirty="0"/>
              <a:t>Be sure the blue cartridges are in place</a:t>
            </a:r>
          </a:p>
          <a:p>
            <a:pPr lvl="1"/>
            <a:r>
              <a:rPr lang="en-US" sz="1800" dirty="0"/>
              <a:t>Press the soft key next to Menu</a:t>
            </a:r>
          </a:p>
          <a:p>
            <a:pPr lvl="1"/>
            <a:r>
              <a:rPr lang="en-US" sz="1800" dirty="0"/>
              <a:t>Press #2 (Maintenance)</a:t>
            </a:r>
          </a:p>
          <a:p>
            <a:pPr lvl="1"/>
            <a:r>
              <a:rPr lang="en-US" sz="1800" dirty="0"/>
              <a:t>Press #2 (Self Test)</a:t>
            </a:r>
          </a:p>
          <a:p>
            <a:pPr lvl="1"/>
            <a:r>
              <a:rPr lang="en-US" sz="1800" dirty="0"/>
              <a:t>Press the soft key next to yes then next to continue</a:t>
            </a:r>
          </a:p>
          <a:p>
            <a:pPr lvl="1"/>
            <a:r>
              <a:rPr lang="en-US" sz="1800" dirty="0"/>
              <a:t>The system will check for cartridges</a:t>
            </a:r>
          </a:p>
          <a:p>
            <a:pPr lvl="1"/>
            <a:r>
              <a:rPr lang="en-US" sz="1800" dirty="0"/>
              <a:t>Place a sponge in the center of instrument when it comes around; add alcohol to the sponge. Press continue</a:t>
            </a:r>
          </a:p>
          <a:p>
            <a:pPr lvl="1"/>
            <a:r>
              <a:rPr lang="en-US" sz="1800" dirty="0"/>
              <a:t>After removing sponge Press continue </a:t>
            </a:r>
            <a:endParaRPr lang="en-US" sz="1800" dirty="0" smtClean="0"/>
          </a:p>
          <a:p>
            <a:pPr lvl="1"/>
            <a:endParaRPr lang="en-US" sz="1800" dirty="0" smtClean="0"/>
          </a:p>
          <a:p>
            <a:pPr marL="0" indent="0" algn="ctr">
              <a:buNone/>
            </a:pPr>
            <a:r>
              <a:rPr lang="en-US" sz="2800" dirty="0">
                <a:solidFill>
                  <a:srgbClr val="00CCFF"/>
                </a:solidFill>
              </a:rPr>
              <a:t>***NOTE: </a:t>
            </a:r>
            <a:r>
              <a:rPr lang="en-US" sz="2800" dirty="0" smtClean="0">
                <a:solidFill>
                  <a:srgbClr val="00CCFF"/>
                </a:solidFill>
              </a:rPr>
              <a:t>The Self Test should </a:t>
            </a:r>
            <a:r>
              <a:rPr lang="en-US" sz="2800" dirty="0">
                <a:solidFill>
                  <a:srgbClr val="00CCFF"/>
                </a:solidFill>
              </a:rPr>
              <a:t>be </a:t>
            </a:r>
            <a:endParaRPr lang="en-US" sz="2800" dirty="0" smtClean="0">
              <a:solidFill>
                <a:srgbClr val="00CCFF"/>
              </a:solidFill>
            </a:endParaRPr>
          </a:p>
          <a:p>
            <a:pPr marL="0" indent="0" algn="ctr">
              <a:buNone/>
            </a:pPr>
            <a:r>
              <a:rPr lang="en-US" sz="2800" dirty="0" smtClean="0">
                <a:solidFill>
                  <a:srgbClr val="00CCFF"/>
                </a:solidFill>
              </a:rPr>
              <a:t>completed for every PFA </a:t>
            </a:r>
            <a:r>
              <a:rPr lang="en-US" sz="2800" dirty="0">
                <a:solidFill>
                  <a:srgbClr val="00CCFF"/>
                </a:solidFill>
              </a:rPr>
              <a:t>test.</a:t>
            </a:r>
          </a:p>
          <a:p>
            <a:pPr marL="0" indent="0">
              <a:buNone/>
            </a:pPr>
            <a:endParaRPr lang="en-US" dirty="0"/>
          </a:p>
        </p:txBody>
      </p:sp>
    </p:spTree>
    <p:extLst>
      <p:ext uri="{BB962C8B-B14F-4D97-AF65-F5344CB8AC3E}">
        <p14:creationId xmlns:p14="http://schemas.microsoft.com/office/powerpoint/2010/main" val="18159592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473"/>
            <a:ext cx="9144000" cy="1143000"/>
          </a:xfrm>
        </p:spPr>
        <p:txBody>
          <a:bodyPr vert="horz" anchor="ctr">
            <a:normAutofit/>
            <a:scene3d>
              <a:camera prst="orthographicFront"/>
              <a:lightRig rig="soft" dir="t">
                <a:rot lat="0" lon="0" rev="16800000"/>
              </a:lightRig>
            </a:scene3d>
            <a:sp3d prstMaterial="softEdge">
              <a:bevelT w="38100" h="38100"/>
            </a:sp3d>
          </a:bodyPr>
          <a:lstStyle/>
          <a:p>
            <a:r>
              <a:rPr lang="en-US" dirty="0">
                <a:solidFill>
                  <a:srgbClr val="99FF33"/>
                </a:solidFill>
              </a:rPr>
              <a:t>PFA Yearly Maintenance</a:t>
            </a:r>
          </a:p>
        </p:txBody>
      </p:sp>
      <p:sp>
        <p:nvSpPr>
          <p:cNvPr id="3" name="Content Placeholder 2"/>
          <p:cNvSpPr>
            <a:spLocks noGrp="1"/>
          </p:cNvSpPr>
          <p:nvPr>
            <p:ph idx="1"/>
          </p:nvPr>
        </p:nvSpPr>
        <p:spPr/>
        <p:txBody>
          <a:bodyPr/>
          <a:lstStyle/>
          <a:p>
            <a:r>
              <a:rPr lang="en-US" sz="2400" dirty="0" smtClean="0"/>
              <a:t>Replace O Ring </a:t>
            </a:r>
            <a:r>
              <a:rPr lang="en-US" sz="2000" b="0" dirty="0" smtClean="0"/>
              <a:t>(Special </a:t>
            </a:r>
            <a:r>
              <a:rPr lang="en-US" sz="2000" b="0" dirty="0" err="1" smtClean="0"/>
              <a:t>Coag</a:t>
            </a:r>
            <a:r>
              <a:rPr lang="en-US" sz="2000" b="0"/>
              <a:t> </a:t>
            </a:r>
            <a:r>
              <a:rPr lang="en-US" sz="2000" b="0" dirty="0"/>
              <a:t>D</a:t>
            </a:r>
            <a:r>
              <a:rPr lang="en-US" sz="2000" b="0" smtClean="0"/>
              <a:t>epartment</a:t>
            </a:r>
            <a:r>
              <a:rPr lang="en-US" sz="2000" b="0" dirty="0" smtClean="0"/>
              <a:t>, Beside PFA100, Getting Started </a:t>
            </a:r>
            <a:r>
              <a:rPr lang="en-US" sz="2000" b="0" smtClean="0"/>
              <a:t>Training Guide - </a:t>
            </a:r>
            <a:r>
              <a:rPr lang="en-US" sz="2000" b="0" dirty="0" smtClean="0"/>
              <a:t>Page 22; OR you can use the quick guide, O-Ring Maintenance)</a:t>
            </a:r>
            <a:endParaRPr lang="en-US" sz="2000" b="0" dirty="0"/>
          </a:p>
        </p:txBody>
      </p:sp>
    </p:spTree>
    <p:extLst>
      <p:ext uri="{BB962C8B-B14F-4D97-AF65-F5344CB8AC3E}">
        <p14:creationId xmlns:p14="http://schemas.microsoft.com/office/powerpoint/2010/main" val="1540681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81200"/>
            <a:ext cx="9144000" cy="2667000"/>
          </a:xfrm>
        </p:spPr>
        <p:txBody>
          <a:bodyPr>
            <a:normAutofit/>
          </a:bodyPr>
          <a:lstStyle/>
          <a:p>
            <a:r>
              <a:rPr lang="en-US" sz="5400" dirty="0" smtClean="0">
                <a:solidFill>
                  <a:srgbClr val="99FF33"/>
                </a:solidFill>
              </a:rPr>
              <a:t>~ The End~</a:t>
            </a:r>
            <a:r>
              <a:rPr lang="en-US" dirty="0" smtClean="0">
                <a:solidFill>
                  <a:srgbClr val="99FF33"/>
                </a:solidFill>
              </a:rPr>
              <a:t/>
            </a:r>
            <a:br>
              <a:rPr lang="en-US" dirty="0" smtClean="0">
                <a:solidFill>
                  <a:srgbClr val="99FF33"/>
                </a:solidFill>
              </a:rPr>
            </a:br>
            <a:r>
              <a:rPr lang="en-US" dirty="0" smtClean="0">
                <a:solidFill>
                  <a:srgbClr val="99FF33"/>
                </a:solidFill>
                <a:sym typeface="Wingdings" pitchFamily="2" charset="2"/>
              </a:rPr>
              <a:t></a:t>
            </a:r>
            <a:endParaRPr lang="en-US" dirty="0">
              <a:solidFill>
                <a:srgbClr val="99FF33"/>
              </a:solidFill>
            </a:endParaRPr>
          </a:p>
        </p:txBody>
      </p:sp>
    </p:spTree>
    <p:extLst>
      <p:ext uri="{BB962C8B-B14F-4D97-AF65-F5344CB8AC3E}">
        <p14:creationId xmlns:p14="http://schemas.microsoft.com/office/powerpoint/2010/main" val="13028543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845"/>
            <a:ext cx="8229600" cy="1143000"/>
          </a:xfrm>
        </p:spPr>
        <p:txBody>
          <a:bodyPr/>
          <a:lstStyle/>
          <a:p>
            <a:r>
              <a:rPr lang="en-US" dirty="0" smtClean="0">
                <a:solidFill>
                  <a:srgbClr val="99FF33"/>
                </a:solidFill>
              </a:rPr>
              <a:t>QC</a:t>
            </a:r>
            <a:endParaRPr lang="en-US" dirty="0">
              <a:solidFill>
                <a:srgbClr val="99FF33"/>
              </a:solidFill>
            </a:endParaRPr>
          </a:p>
        </p:txBody>
      </p:sp>
      <p:sp>
        <p:nvSpPr>
          <p:cNvPr id="3" name="Content Placeholder 2"/>
          <p:cNvSpPr>
            <a:spLocks noGrp="1"/>
          </p:cNvSpPr>
          <p:nvPr>
            <p:ph idx="1"/>
          </p:nvPr>
        </p:nvSpPr>
        <p:spPr>
          <a:xfrm>
            <a:off x="304800" y="1295400"/>
            <a:ext cx="8534400" cy="4876800"/>
          </a:xfrm>
        </p:spPr>
        <p:txBody>
          <a:bodyPr>
            <a:normAutofit/>
          </a:bodyPr>
          <a:lstStyle/>
          <a:p>
            <a:r>
              <a:rPr lang="en-US" dirty="0" smtClean="0"/>
              <a:t>QC is run every 8 hours and/or when new test reagents are loaded on the instrument </a:t>
            </a:r>
          </a:p>
          <a:p>
            <a:r>
              <a:rPr lang="en-US" dirty="0" smtClean="0"/>
              <a:t>QC Reagents are: </a:t>
            </a:r>
            <a:r>
              <a:rPr lang="en-US" dirty="0" err="1"/>
              <a:t>Coag</a:t>
            </a:r>
            <a:r>
              <a:rPr lang="en-US" dirty="0"/>
              <a:t> N &amp; ABN and </a:t>
            </a:r>
            <a:r>
              <a:rPr lang="en-US" dirty="0" err="1" smtClean="0"/>
              <a:t>Lia</a:t>
            </a:r>
            <a:r>
              <a:rPr lang="en-US" dirty="0" smtClean="0"/>
              <a:t> </a:t>
            </a:r>
            <a:r>
              <a:rPr lang="en-US" dirty="0"/>
              <a:t>N &amp; </a:t>
            </a:r>
            <a:r>
              <a:rPr lang="en-US" dirty="0" smtClean="0"/>
              <a:t>P</a:t>
            </a:r>
          </a:p>
          <a:p>
            <a:r>
              <a:rPr lang="en-US" dirty="0" err="1" smtClean="0"/>
              <a:t>Coag</a:t>
            </a:r>
            <a:r>
              <a:rPr lang="en-US" dirty="0" smtClean="0"/>
              <a:t> N &amp; ABN are used to QC: PT, PTT, FIB, TT</a:t>
            </a:r>
          </a:p>
          <a:p>
            <a:r>
              <a:rPr lang="en-US" dirty="0" err="1" smtClean="0"/>
              <a:t>Lia</a:t>
            </a:r>
            <a:r>
              <a:rPr lang="en-US" dirty="0" smtClean="0"/>
              <a:t> N &amp; P are used to QC: D-DI</a:t>
            </a:r>
            <a:endParaRPr lang="en-US" dirty="0"/>
          </a:p>
          <a:p>
            <a:r>
              <a:rPr lang="en-US" dirty="0" smtClean="0"/>
              <a:t>Once reconstituted controls are only good for 8 hours</a:t>
            </a:r>
          </a:p>
          <a:p>
            <a:r>
              <a:rPr lang="en-US" dirty="0"/>
              <a:t>Each control uses </a:t>
            </a:r>
            <a:r>
              <a:rPr lang="en-US" dirty="0" smtClean="0"/>
              <a:t>1mL or 1000µL </a:t>
            </a:r>
            <a:r>
              <a:rPr lang="en-US" dirty="0"/>
              <a:t>of Reagent Grade Water; stand at room temp for 30 minutes; then </a:t>
            </a:r>
            <a:r>
              <a:rPr lang="en-US" dirty="0" smtClean="0"/>
              <a:t>gently </a:t>
            </a:r>
            <a:r>
              <a:rPr lang="en-US" dirty="0"/>
              <a:t>swirl prior to </a:t>
            </a:r>
            <a:r>
              <a:rPr lang="en-US" dirty="0" smtClean="0"/>
              <a:t>loading </a:t>
            </a:r>
            <a:endParaRPr lang="en-US" dirty="0"/>
          </a:p>
        </p:txBody>
      </p:sp>
    </p:spTree>
    <p:extLst>
      <p:ext uri="{BB962C8B-B14F-4D97-AF65-F5344CB8AC3E}">
        <p14:creationId xmlns:p14="http://schemas.microsoft.com/office/powerpoint/2010/main" val="3464271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845"/>
            <a:ext cx="8229600" cy="1143000"/>
          </a:xfrm>
        </p:spPr>
        <p:txBody>
          <a:bodyPr/>
          <a:lstStyle/>
          <a:p>
            <a:r>
              <a:rPr lang="en-US" dirty="0" smtClean="0">
                <a:solidFill>
                  <a:srgbClr val="99FF33"/>
                </a:solidFill>
              </a:rPr>
              <a:t>QC</a:t>
            </a:r>
            <a:endParaRPr lang="en-US" dirty="0">
              <a:solidFill>
                <a:srgbClr val="99FF33"/>
              </a:solidFill>
            </a:endParaRPr>
          </a:p>
        </p:txBody>
      </p:sp>
      <p:sp>
        <p:nvSpPr>
          <p:cNvPr id="3" name="Content Placeholder 2"/>
          <p:cNvSpPr>
            <a:spLocks noGrp="1"/>
          </p:cNvSpPr>
          <p:nvPr>
            <p:ph idx="1"/>
          </p:nvPr>
        </p:nvSpPr>
        <p:spPr>
          <a:xfrm>
            <a:off x="457200" y="1447800"/>
            <a:ext cx="8229600" cy="4709160"/>
          </a:xfrm>
        </p:spPr>
        <p:txBody>
          <a:bodyPr>
            <a:normAutofit/>
          </a:bodyPr>
          <a:lstStyle/>
          <a:p>
            <a:pPr lvl="0"/>
            <a:r>
              <a:rPr lang="en-US" dirty="0" smtClean="0"/>
              <a:t>Controls </a:t>
            </a:r>
            <a:r>
              <a:rPr lang="en-US" dirty="0"/>
              <a:t>can be put into a </a:t>
            </a:r>
            <a:r>
              <a:rPr lang="en-US" dirty="0" smtClean="0"/>
              <a:t>microcup </a:t>
            </a:r>
            <a:r>
              <a:rPr lang="en-US" dirty="0"/>
              <a:t>to get the most use out of the control. </a:t>
            </a:r>
            <a:endParaRPr lang="en-US" dirty="0" smtClean="0"/>
          </a:p>
          <a:p>
            <a:pPr lvl="0"/>
            <a:r>
              <a:rPr lang="en-US" dirty="0" err="1" smtClean="0"/>
              <a:t>Microcups</a:t>
            </a:r>
            <a:r>
              <a:rPr lang="en-US" dirty="0" smtClean="0"/>
              <a:t> must be </a:t>
            </a:r>
            <a:r>
              <a:rPr lang="en-US" dirty="0"/>
              <a:t>placed in an adapter to be placed on the </a:t>
            </a:r>
            <a:r>
              <a:rPr lang="en-US" dirty="0" smtClean="0"/>
              <a:t>instrument </a:t>
            </a:r>
          </a:p>
          <a:p>
            <a:r>
              <a:rPr lang="en-US" dirty="0" smtClean="0"/>
              <a:t>If </a:t>
            </a:r>
            <a:r>
              <a:rPr lang="en-US" dirty="0"/>
              <a:t>the control is left in the original bottle the dead space is 0.5mL, if the control is put into a microcup the dead space is </a:t>
            </a:r>
            <a:r>
              <a:rPr lang="en-US" dirty="0" smtClean="0"/>
              <a:t>0.2mL</a:t>
            </a:r>
            <a:endParaRPr lang="en-US" dirty="0"/>
          </a:p>
        </p:txBody>
      </p:sp>
    </p:spTree>
    <p:extLst>
      <p:ext uri="{BB962C8B-B14F-4D97-AF65-F5344CB8AC3E}">
        <p14:creationId xmlns:p14="http://schemas.microsoft.com/office/powerpoint/2010/main" val="14525068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solidFill>
                  <a:srgbClr val="99FF33"/>
                </a:solidFill>
              </a:rPr>
              <a:t>QC</a:t>
            </a:r>
            <a:endParaRPr lang="en-US" dirty="0">
              <a:solidFill>
                <a:srgbClr val="99FF33"/>
              </a:solidFill>
            </a:endParaRPr>
          </a:p>
        </p:txBody>
      </p:sp>
      <p:sp>
        <p:nvSpPr>
          <p:cNvPr id="3" name="Content Placeholder 2"/>
          <p:cNvSpPr>
            <a:spLocks noGrp="1"/>
          </p:cNvSpPr>
          <p:nvPr>
            <p:ph idx="1"/>
          </p:nvPr>
        </p:nvSpPr>
        <p:spPr>
          <a:xfrm>
            <a:off x="457200" y="1066800"/>
            <a:ext cx="8229600" cy="5334000"/>
          </a:xfrm>
        </p:spPr>
        <p:txBody>
          <a:bodyPr>
            <a:normAutofit/>
          </a:bodyPr>
          <a:lstStyle/>
          <a:p>
            <a:r>
              <a:rPr lang="en-US" dirty="0" smtClean="0"/>
              <a:t>To Load QC:</a:t>
            </a:r>
          </a:p>
          <a:p>
            <a:pPr lvl="1"/>
            <a:r>
              <a:rPr lang="en-US" dirty="0" smtClean="0"/>
              <a:t>Click on Product then open the product drawer </a:t>
            </a:r>
          </a:p>
          <a:p>
            <a:pPr lvl="1"/>
            <a:endParaRPr lang="en-US" dirty="0" smtClean="0"/>
          </a:p>
          <a:p>
            <a:pPr marL="585216" lvl="1" indent="0">
              <a:buNone/>
            </a:pPr>
            <a:endParaRPr lang="en-US" dirty="0" smtClean="0"/>
          </a:p>
          <a:p>
            <a:pPr marL="585216" lvl="1" indent="0">
              <a:buNone/>
            </a:pPr>
            <a:endParaRPr lang="en-US" dirty="0" smtClean="0"/>
          </a:p>
          <a:p>
            <a:pPr lvl="1"/>
            <a:r>
              <a:rPr lang="en-US" dirty="0" smtClean="0"/>
              <a:t>Scan the barcode (if you put the QC in a </a:t>
            </a:r>
            <a:r>
              <a:rPr lang="en-US" dirty="0" err="1" smtClean="0"/>
              <a:t>microcup</a:t>
            </a:r>
            <a:r>
              <a:rPr lang="en-US" dirty="0" smtClean="0"/>
              <a:t> be sure to check the box or hit F8)</a:t>
            </a:r>
          </a:p>
          <a:p>
            <a:pPr marL="585216" lvl="1" indent="0">
              <a:buNone/>
            </a:pPr>
            <a:r>
              <a:rPr lang="en-US" dirty="0" smtClean="0"/>
              <a:t> </a:t>
            </a:r>
          </a:p>
          <a:p>
            <a:pPr lvl="1"/>
            <a:r>
              <a:rPr lang="en-US" dirty="0" smtClean="0"/>
              <a:t>Load QC into a proper slot for QC. If unsure where it belongs hit the drop down box </a:t>
            </a:r>
          </a:p>
          <a:p>
            <a:pPr lvl="1"/>
            <a:r>
              <a:rPr lang="en-US" dirty="0" smtClean="0"/>
              <a:t>Select close the drawer </a:t>
            </a:r>
          </a:p>
          <a:p>
            <a:pPr lvl="1"/>
            <a:r>
              <a:rPr lang="en-US" dirty="0" smtClean="0"/>
              <a:t>You may now run QC</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2133600"/>
            <a:ext cx="7562850" cy="942975"/>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6582" t="50000" r="37283"/>
          <a:stretch/>
        </p:blipFill>
        <p:spPr>
          <a:xfrm>
            <a:off x="5638800" y="3810000"/>
            <a:ext cx="1951631" cy="566738"/>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5332" r="45050" b="39195"/>
          <a:stretch/>
        </p:blipFill>
        <p:spPr>
          <a:xfrm>
            <a:off x="5697798" y="5105400"/>
            <a:ext cx="1465002" cy="689212"/>
          </a:xfrm>
          <a:prstGeom prst="rect">
            <a:avLst/>
          </a:prstGeom>
        </p:spPr>
      </p:pic>
      <p:sp>
        <p:nvSpPr>
          <p:cNvPr id="7" name="Rounded Rectangle 6"/>
          <p:cNvSpPr/>
          <p:nvPr/>
        </p:nvSpPr>
        <p:spPr>
          <a:xfrm>
            <a:off x="4772025" y="2590800"/>
            <a:ext cx="2009774" cy="595312"/>
          </a:xfrm>
          <a:prstGeom prst="roundRect">
            <a:avLst/>
          </a:prstGeom>
          <a:noFill/>
          <a:ln w="635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2514600" y="2114763"/>
            <a:ext cx="914400" cy="595312"/>
          </a:xfrm>
          <a:prstGeom prst="roundRect">
            <a:avLst/>
          </a:prstGeom>
          <a:noFill/>
          <a:ln w="635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71043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solidFill>
                  <a:srgbClr val="99FF33"/>
                </a:solidFill>
              </a:rPr>
              <a:t>QC</a:t>
            </a:r>
            <a:endParaRPr lang="en-US" dirty="0">
              <a:solidFill>
                <a:srgbClr val="99FF33"/>
              </a:solidFill>
            </a:endParaRPr>
          </a:p>
        </p:txBody>
      </p:sp>
      <p:sp>
        <p:nvSpPr>
          <p:cNvPr id="3" name="Content Placeholder 2"/>
          <p:cNvSpPr>
            <a:spLocks noGrp="1"/>
          </p:cNvSpPr>
          <p:nvPr>
            <p:ph idx="1"/>
          </p:nvPr>
        </p:nvSpPr>
        <p:spPr>
          <a:xfrm>
            <a:off x="228600" y="1066231"/>
            <a:ext cx="8610600" cy="5410200"/>
          </a:xfrm>
        </p:spPr>
        <p:txBody>
          <a:bodyPr>
            <a:normAutofit fontScale="92500"/>
          </a:bodyPr>
          <a:lstStyle/>
          <a:p>
            <a:r>
              <a:rPr lang="en-US" dirty="0" smtClean="0"/>
              <a:t>To Run QC:</a:t>
            </a:r>
          </a:p>
          <a:p>
            <a:pPr lvl="1"/>
            <a:r>
              <a:rPr lang="en-US" dirty="0"/>
              <a:t>QC can be run by ordering manually from the Quality Control </a:t>
            </a:r>
            <a:r>
              <a:rPr lang="en-US" dirty="0" smtClean="0"/>
              <a:t>Menu</a:t>
            </a:r>
            <a:endParaRPr lang="en-US" dirty="0"/>
          </a:p>
          <a:p>
            <a:pPr lvl="1"/>
            <a:r>
              <a:rPr lang="en-US" dirty="0"/>
              <a:t>Click the </a:t>
            </a:r>
            <a:r>
              <a:rPr lang="en-US" dirty="0" smtClean="0"/>
              <a:t>control icon</a:t>
            </a:r>
          </a:p>
          <a:p>
            <a:pPr lvl="1"/>
            <a:r>
              <a:rPr lang="en-US" dirty="0"/>
              <a:t>Locate the test for which a control must be </a:t>
            </a:r>
            <a:r>
              <a:rPr lang="en-US" dirty="0" smtClean="0"/>
              <a:t>                           run </a:t>
            </a:r>
            <a:r>
              <a:rPr lang="en-US" dirty="0"/>
              <a:t>by clicking the </a:t>
            </a:r>
            <a:r>
              <a:rPr lang="en-US" dirty="0" smtClean="0"/>
              <a:t>abbreviation</a:t>
            </a:r>
          </a:p>
          <a:p>
            <a:pPr lvl="1"/>
            <a:r>
              <a:rPr lang="en-US" dirty="0" smtClean="0"/>
              <a:t>Select the level you want</a:t>
            </a:r>
          </a:p>
          <a:p>
            <a:pPr lvl="1"/>
            <a:endParaRPr lang="en-US" dirty="0" smtClean="0"/>
          </a:p>
          <a:p>
            <a:pPr lvl="1"/>
            <a:r>
              <a:rPr lang="en-US" dirty="0" smtClean="0"/>
              <a:t>Click the finger below the QC abbreviations to                   start your QC</a:t>
            </a:r>
          </a:p>
          <a:p>
            <a:pPr lvl="1"/>
            <a:endParaRPr lang="en-US" dirty="0" smtClean="0"/>
          </a:p>
          <a:p>
            <a:pPr lvl="1"/>
            <a:r>
              <a:rPr lang="en-US" dirty="0" smtClean="0"/>
              <a:t>If you want to run all levels of all controls then highlight all the test by dragging your finger down the test list, using the Shift key to select all, or use the Ctrl key to select certain test.</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3349" y="1928812"/>
            <a:ext cx="1085851" cy="585788"/>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81858" t="10363" b="60875"/>
          <a:stretch/>
        </p:blipFill>
        <p:spPr>
          <a:xfrm>
            <a:off x="6553200" y="2166287"/>
            <a:ext cx="1380692" cy="1643713"/>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t="11015" r="66972" b="82299"/>
          <a:stretch/>
        </p:blipFill>
        <p:spPr>
          <a:xfrm>
            <a:off x="1363212" y="3810000"/>
            <a:ext cx="2522988" cy="382137"/>
          </a:xfrm>
          <a:prstGeom prst="rect">
            <a:avLst/>
          </a:prstGeom>
        </p:spPr>
      </p:pic>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l="82817" t="55990" r="8592" b="36686"/>
          <a:stretch/>
        </p:blipFill>
        <p:spPr>
          <a:xfrm>
            <a:off x="2971800" y="4694832"/>
            <a:ext cx="653848" cy="418533"/>
          </a:xfrm>
          <a:prstGeom prst="rect">
            <a:avLst/>
          </a:prstGeom>
        </p:spPr>
      </p:pic>
    </p:spTree>
    <p:extLst>
      <p:ext uri="{BB962C8B-B14F-4D97-AF65-F5344CB8AC3E}">
        <p14:creationId xmlns:p14="http://schemas.microsoft.com/office/powerpoint/2010/main" val="8648849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236"/>
            <a:ext cx="8229600" cy="1143000"/>
          </a:xfrm>
        </p:spPr>
        <p:txBody>
          <a:bodyPr>
            <a:normAutofit/>
          </a:bodyPr>
          <a:lstStyle/>
          <a:p>
            <a:r>
              <a:rPr lang="en-US" dirty="0" smtClean="0">
                <a:solidFill>
                  <a:srgbClr val="99FF33"/>
                </a:solidFill>
              </a:rPr>
              <a:t>QC</a:t>
            </a:r>
            <a:endParaRPr lang="en-US" dirty="0">
              <a:solidFill>
                <a:srgbClr val="99FF33"/>
              </a:solidFill>
            </a:endParaRPr>
          </a:p>
        </p:txBody>
      </p:sp>
      <p:sp>
        <p:nvSpPr>
          <p:cNvPr id="3" name="Content Placeholder 2"/>
          <p:cNvSpPr>
            <a:spLocks noGrp="1"/>
          </p:cNvSpPr>
          <p:nvPr>
            <p:ph idx="1"/>
          </p:nvPr>
        </p:nvSpPr>
        <p:spPr>
          <a:xfrm>
            <a:off x="457200" y="1295400"/>
            <a:ext cx="8229600" cy="4709160"/>
          </a:xfrm>
        </p:spPr>
        <p:txBody>
          <a:bodyPr/>
          <a:lstStyle/>
          <a:p>
            <a:pPr lvl="0"/>
            <a:r>
              <a:rPr lang="en-US" dirty="0" smtClean="0"/>
              <a:t>On the test panel you should see the QC in progress.</a:t>
            </a:r>
          </a:p>
          <a:p>
            <a:pPr lvl="0"/>
            <a:r>
              <a:rPr lang="en-US" dirty="0" smtClean="0"/>
              <a:t>You can click on the              icon below the list of QC to view all QC that was ran that day.</a:t>
            </a:r>
          </a:p>
          <a:p>
            <a:pPr lvl="0"/>
            <a:r>
              <a:rPr lang="en-US" dirty="0" smtClean="0"/>
              <a:t>If QC fails a red triangle will appear next to the test. </a:t>
            </a:r>
            <a:endParaRPr lang="en-US" dirty="0"/>
          </a:p>
          <a:p>
            <a:pPr lvl="0"/>
            <a:r>
              <a:rPr lang="en-US" dirty="0" smtClean="0"/>
              <a:t>Click the test and the level to rerun. </a:t>
            </a:r>
            <a:endParaRPr lang="en-US" dirty="0"/>
          </a:p>
          <a:p>
            <a:pPr marL="137160" indent="0">
              <a:buNone/>
            </a:pP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91224" t="76566" b="16224"/>
          <a:stretch/>
        </p:blipFill>
        <p:spPr>
          <a:xfrm>
            <a:off x="4343400" y="1994847"/>
            <a:ext cx="1066799" cy="658185"/>
          </a:xfrm>
          <a:prstGeom prst="rect">
            <a:avLst/>
          </a:prstGeom>
        </p:spPr>
      </p:pic>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81920" t="26298" b="62909"/>
          <a:stretch/>
        </p:blipFill>
        <p:spPr>
          <a:xfrm>
            <a:off x="1905000" y="3643625"/>
            <a:ext cx="1219199" cy="546566"/>
          </a:xfrm>
          <a:prstGeom prst="rect">
            <a:avLst/>
          </a:prstGeom>
        </p:spPr>
      </p:pic>
    </p:spTree>
    <p:extLst>
      <p:ext uri="{BB962C8B-B14F-4D97-AF65-F5344CB8AC3E}">
        <p14:creationId xmlns:p14="http://schemas.microsoft.com/office/powerpoint/2010/main" val="25413727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a:solidFill>
                  <a:srgbClr val="99FF33"/>
                </a:solidFill>
              </a:rPr>
              <a:t>QC</a:t>
            </a:r>
            <a:endParaRPr lang="en-US" dirty="0"/>
          </a:p>
        </p:txBody>
      </p:sp>
      <p:pic>
        <p:nvPicPr>
          <p:cNvPr id="6" name="Content Placeholder 5"/>
          <p:cNvPicPr>
            <a:picLocks noGrp="1" noChangeAspect="1"/>
          </p:cNvPicPr>
          <p:nvPr>
            <p:ph idx="1"/>
          </p:nvPr>
        </p:nvPicPr>
        <p:blipFill rotWithShape="1">
          <a:blip r:embed="rId2">
            <a:extLst>
              <a:ext uri="{28A0092B-C50C-407E-A947-70E740481C1C}">
                <a14:useLocalDpi xmlns:a14="http://schemas.microsoft.com/office/drawing/2010/main" val="0"/>
              </a:ext>
            </a:extLst>
          </a:blip>
          <a:srcRect b="15448"/>
          <a:stretch/>
        </p:blipFill>
        <p:spPr>
          <a:xfrm>
            <a:off x="293907" y="1295400"/>
            <a:ext cx="5497293" cy="3490414"/>
          </a:xfrm>
        </p:spPr>
      </p:pic>
      <p:sp>
        <p:nvSpPr>
          <p:cNvPr id="7" name="TextBox 6"/>
          <p:cNvSpPr txBox="1"/>
          <p:nvPr/>
        </p:nvSpPr>
        <p:spPr>
          <a:xfrm>
            <a:off x="6019800" y="939968"/>
            <a:ext cx="2819400" cy="5632311"/>
          </a:xfrm>
          <a:prstGeom prst="rect">
            <a:avLst/>
          </a:prstGeom>
          <a:noFill/>
        </p:spPr>
        <p:txBody>
          <a:bodyPr wrap="square" rtlCol="0">
            <a:spAutoFit/>
          </a:bodyPr>
          <a:lstStyle/>
          <a:p>
            <a:r>
              <a:rPr lang="en-US" sz="2400" dirty="0" smtClean="0"/>
              <a:t>If you choose the wrong QC you can delete the QC by:</a:t>
            </a:r>
          </a:p>
          <a:p>
            <a:pPr marL="342900" indent="-342900">
              <a:buFont typeface="+mj-lt"/>
              <a:buAutoNum type="arabicPeriod"/>
            </a:pPr>
            <a:r>
              <a:rPr lang="en-US" sz="2400" dirty="0" smtClean="0"/>
              <a:t>Click on the test</a:t>
            </a:r>
          </a:p>
          <a:p>
            <a:pPr marL="342900" indent="-342900">
              <a:buFont typeface="+mj-lt"/>
              <a:buAutoNum type="arabicPeriod"/>
            </a:pPr>
            <a:r>
              <a:rPr lang="en-US" sz="2400" dirty="0" smtClean="0"/>
              <a:t>Clicking on the level you want to delete</a:t>
            </a:r>
          </a:p>
          <a:p>
            <a:pPr marL="342900" indent="-342900">
              <a:buFont typeface="+mj-lt"/>
              <a:buAutoNum type="arabicPeriod"/>
            </a:pPr>
            <a:r>
              <a:rPr lang="en-US" sz="2400" dirty="0" smtClean="0"/>
              <a:t>Click on the eraser</a:t>
            </a:r>
          </a:p>
          <a:p>
            <a:pPr marL="342900" indent="-342900">
              <a:buFont typeface="+mj-lt"/>
              <a:buAutoNum type="arabicPeriod"/>
            </a:pPr>
            <a:r>
              <a:rPr lang="en-US" sz="2400" dirty="0" smtClean="0"/>
              <a:t>Click OK on the pop up box</a:t>
            </a:r>
          </a:p>
          <a:p>
            <a:pPr marL="342900" indent="-342900">
              <a:buFont typeface="+mj-lt"/>
              <a:buAutoNum type="arabicPeriod"/>
            </a:pPr>
            <a:r>
              <a:rPr lang="en-US" sz="2400" dirty="0" smtClean="0"/>
              <a:t>Put in a reason why you are deleting it and Validate.</a:t>
            </a:r>
            <a:endParaRPr lang="en-US" sz="2400" dirty="0"/>
          </a:p>
        </p:txBody>
      </p:sp>
      <p:cxnSp>
        <p:nvCxnSpPr>
          <p:cNvPr id="9" name="Straight Arrow Connector 8"/>
          <p:cNvCxnSpPr/>
          <p:nvPr/>
        </p:nvCxnSpPr>
        <p:spPr>
          <a:xfrm flipH="1" flipV="1">
            <a:off x="5562600" y="2133600"/>
            <a:ext cx="457200" cy="15240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1981200" y="1981200"/>
            <a:ext cx="4038600" cy="68580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5638800" y="3886200"/>
            <a:ext cx="457200" cy="430262"/>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2133600" y="3962400"/>
            <a:ext cx="4267200" cy="83820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5441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092" y="2057400"/>
            <a:ext cx="9167091" cy="2286000"/>
          </a:xfrm>
        </p:spPr>
        <p:txBody>
          <a:bodyPr>
            <a:normAutofit fontScale="90000"/>
          </a:bodyPr>
          <a:lstStyle/>
          <a:p>
            <a:r>
              <a:rPr lang="en-US" sz="5300" dirty="0">
                <a:solidFill>
                  <a:srgbClr val="99FF33"/>
                </a:solidFill>
              </a:rPr>
              <a:t>STAGO</a:t>
            </a:r>
            <a:br>
              <a:rPr lang="en-US" sz="5300" dirty="0">
                <a:solidFill>
                  <a:srgbClr val="99FF33"/>
                </a:solidFill>
              </a:rPr>
            </a:br>
            <a:r>
              <a:rPr lang="en-US" sz="5300" dirty="0">
                <a:solidFill>
                  <a:srgbClr val="99FF33"/>
                </a:solidFill>
              </a:rPr>
              <a:t>&amp;</a:t>
            </a:r>
            <a:br>
              <a:rPr lang="en-US" sz="5300" dirty="0">
                <a:solidFill>
                  <a:srgbClr val="99FF33"/>
                </a:solidFill>
              </a:rPr>
            </a:br>
            <a:r>
              <a:rPr lang="en-US" sz="5300" dirty="0">
                <a:solidFill>
                  <a:srgbClr val="99FF33"/>
                </a:solidFill>
              </a:rPr>
              <a:t>PFA-100 Maintenance</a:t>
            </a:r>
          </a:p>
        </p:txBody>
      </p:sp>
    </p:spTree>
    <p:extLst>
      <p:ext uri="{BB962C8B-B14F-4D97-AF65-F5344CB8AC3E}">
        <p14:creationId xmlns:p14="http://schemas.microsoft.com/office/powerpoint/2010/main" val="34901652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843"/>
            <a:ext cx="9144000" cy="941243"/>
          </a:xfrm>
        </p:spPr>
        <p:txBody>
          <a:bodyPr vert="horz" anchor="ctr">
            <a:normAutofit/>
            <a:scene3d>
              <a:camera prst="orthographicFront"/>
              <a:lightRig rig="soft" dir="t">
                <a:rot lat="0" lon="0" rev="16800000"/>
              </a:lightRig>
            </a:scene3d>
            <a:sp3d prstMaterial="softEdge">
              <a:bevelT w="38100" h="38100"/>
            </a:sp3d>
          </a:bodyPr>
          <a:lstStyle/>
          <a:p>
            <a:r>
              <a:rPr lang="en-US" dirty="0" err="1">
                <a:solidFill>
                  <a:srgbClr val="99FF33"/>
                </a:solidFill>
              </a:rPr>
              <a:t>Stago</a:t>
            </a:r>
            <a:endParaRPr lang="en-US" dirty="0">
              <a:solidFill>
                <a:srgbClr val="99FF33"/>
              </a:solidFill>
            </a:endParaRP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76300" y="1981200"/>
            <a:ext cx="7391400" cy="4298516"/>
          </a:xfrm>
        </p:spPr>
      </p:pic>
      <p:sp>
        <p:nvSpPr>
          <p:cNvPr id="8" name="TextBox 7"/>
          <p:cNvSpPr txBox="1"/>
          <p:nvPr/>
        </p:nvSpPr>
        <p:spPr>
          <a:xfrm>
            <a:off x="0" y="786825"/>
            <a:ext cx="9144000" cy="584775"/>
          </a:xfrm>
          <a:prstGeom prst="rect">
            <a:avLst/>
          </a:prstGeom>
          <a:noFill/>
        </p:spPr>
        <p:txBody>
          <a:bodyPr wrap="square" rtlCol="0">
            <a:spAutoFit/>
          </a:bodyPr>
          <a:lstStyle/>
          <a:p>
            <a:pPr algn="ctr"/>
            <a:r>
              <a:rPr lang="en-US" sz="3200" dirty="0">
                <a:solidFill>
                  <a:schemeClr val="tx2"/>
                </a:solidFill>
                <a:latin typeface="Algerian" panose="04020705040A02060702" pitchFamily="82" charset="0"/>
                <a:ea typeface="+mj-ea"/>
                <a:cs typeface="+mj-cs"/>
              </a:rPr>
              <a:t>LEFT SIDE PANEL</a:t>
            </a:r>
          </a:p>
        </p:txBody>
      </p:sp>
      <p:sp>
        <p:nvSpPr>
          <p:cNvPr id="13" name="Rectangle 12"/>
          <p:cNvSpPr/>
          <p:nvPr/>
        </p:nvSpPr>
        <p:spPr>
          <a:xfrm>
            <a:off x="0" y="1457980"/>
            <a:ext cx="9144000" cy="523220"/>
          </a:xfrm>
          <a:prstGeom prst="rect">
            <a:avLst/>
          </a:prstGeom>
        </p:spPr>
        <p:txBody>
          <a:bodyPr wrap="square">
            <a:spAutoFit/>
          </a:bodyPr>
          <a:lstStyle/>
          <a:p>
            <a:pPr algn="ctr"/>
            <a:r>
              <a:rPr lang="en-US" sz="2800" dirty="0">
                <a:solidFill>
                  <a:schemeClr val="tx2"/>
                </a:solidFill>
                <a:latin typeface="Arial Black" panose="020B0A04020102020204" pitchFamily="34" charset="0"/>
                <a:ea typeface="+mj-ea"/>
                <a:cs typeface="+mj-cs"/>
              </a:rPr>
              <a:t>Syringes</a:t>
            </a:r>
          </a:p>
        </p:txBody>
      </p:sp>
    </p:spTree>
    <p:extLst>
      <p:ext uri="{BB962C8B-B14F-4D97-AF65-F5344CB8AC3E}">
        <p14:creationId xmlns:p14="http://schemas.microsoft.com/office/powerpoint/2010/main" val="2614559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263</TotalTime>
  <Words>817</Words>
  <Application>Microsoft Office PowerPoint</Application>
  <PresentationFormat>On-screen Show (4:3)</PresentationFormat>
  <Paragraphs>125</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Apex</vt:lpstr>
      <vt:lpstr>Quality Control (QC) &amp; Maintenance</vt:lpstr>
      <vt:lpstr>QC</vt:lpstr>
      <vt:lpstr>QC</vt:lpstr>
      <vt:lpstr>QC</vt:lpstr>
      <vt:lpstr>QC</vt:lpstr>
      <vt:lpstr>QC</vt:lpstr>
      <vt:lpstr>QC</vt:lpstr>
      <vt:lpstr>STAGO &amp; PFA-100 Maintenance</vt:lpstr>
      <vt:lpstr>Stago</vt:lpstr>
      <vt:lpstr>Stago</vt:lpstr>
      <vt:lpstr>Stago</vt:lpstr>
      <vt:lpstr>Stago Daily Maintenance</vt:lpstr>
      <vt:lpstr>Stago Weekly Maintenance</vt:lpstr>
      <vt:lpstr>Stago Monthly/Quarterly Maintenance</vt:lpstr>
      <vt:lpstr>PFA</vt:lpstr>
      <vt:lpstr>PFA Daily Maintenance </vt:lpstr>
      <vt:lpstr>PFA Yearly Maintenance</vt:lpstr>
      <vt:lpstr>~ The End~ </vt:lpstr>
    </vt:vector>
  </TitlesOfParts>
  <Company>Scott &amp; White Healthcare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%username%</dc:creator>
  <cp:lastModifiedBy>McAdams, Michell D</cp:lastModifiedBy>
  <cp:revision>26</cp:revision>
  <dcterms:created xsi:type="dcterms:W3CDTF">2012-11-08T23:31:42Z</dcterms:created>
  <dcterms:modified xsi:type="dcterms:W3CDTF">2016-09-28T16:04:44Z</dcterms:modified>
</cp:coreProperties>
</file>