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Lst>
  <p:sldIdLst>
    <p:sldId id="256" r:id="rId13"/>
    <p:sldId id="282" r:id="rId14"/>
    <p:sldId id="258" r:id="rId15"/>
    <p:sldId id="259" r:id="rId16"/>
    <p:sldId id="260" r:id="rId17"/>
    <p:sldId id="261" r:id="rId18"/>
    <p:sldId id="262" r:id="rId19"/>
    <p:sldId id="263" r:id="rId20"/>
    <p:sldId id="264" r:id="rId21"/>
    <p:sldId id="265" r:id="rId22"/>
    <p:sldId id="266" r:id="rId23"/>
    <p:sldId id="267" r:id="rId24"/>
    <p:sldId id="268" r:id="rId25"/>
    <p:sldId id="270" r:id="rId26"/>
    <p:sldId id="273" r:id="rId27"/>
    <p:sldId id="272" r:id="rId28"/>
    <p:sldId id="274" r:id="rId29"/>
    <p:sldId id="275" r:id="rId30"/>
    <p:sldId id="276" r:id="rId31"/>
    <p:sldId id="277" r:id="rId32"/>
    <p:sldId id="278" r:id="rId33"/>
    <p:sldId id="279" r:id="rId34"/>
    <p:sldId id="280" r:id="rId35"/>
    <p:sldId id="281" r:id="rId36"/>
    <p:sldId id="26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A986836-2C1C-41CE-82ED-58F52D1EF6E2}" type="datetimeFigureOut">
              <a:rPr lang="en-US" smtClean="0"/>
              <a:t>10/4/2016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D8BFC06-5F3E-42B0-B6BD-A76B3F94A177}"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86836-2C1C-41CE-82ED-58F52D1EF6E2}"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BFC06-5F3E-42B0-B6BD-A76B3F94A177}"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4963293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7424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227173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7917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70422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79448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24622173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77264717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00763304"/>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4238688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986836-2C1C-41CE-82ED-58F52D1EF6E2}"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D8BFC06-5F3E-42B0-B6BD-A76B3F94A177}"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38450575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42549143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50803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5989667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57693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65200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60044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11276262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54926163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5265508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7517815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24907739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13810340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8912120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64425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5062897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83624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40790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41847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15432925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59974065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73203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31782186"/>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048119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390654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299018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8989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795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7890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1387937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233683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986836-2C1C-41CE-82ED-58F52D1EF6E2}"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BFC06-5F3E-42B0-B6BD-A76B3F94A17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215743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531043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3754431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460716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5159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817557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4097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257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1124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57876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A986836-2C1C-41CE-82ED-58F52D1EF6E2}" type="datetimeFigureOut">
              <a:rPr lang="en-US" smtClean="0"/>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D8BFC06-5F3E-42B0-B6BD-A76B3F94A177}"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92494024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9247910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764217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950993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415556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7493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4244437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1486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2090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276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986836-2C1C-41CE-82ED-58F52D1EF6E2}"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BFC06-5F3E-42B0-B6BD-A76B3F94A17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57806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13714212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2138528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871376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2099689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051254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3329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718903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5784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336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986836-2C1C-41CE-82ED-58F52D1EF6E2}"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8BFC06-5F3E-42B0-B6BD-A76B3F94A177}"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64952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2498726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11592548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8187084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2157878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8091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611364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39911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589607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083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986836-2C1C-41CE-82ED-58F52D1EF6E2}"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8BFC06-5F3E-42B0-B6BD-A76B3F94A177}"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2921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5848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4166550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94753878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70817493"/>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20588392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41212752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975035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10958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47151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A986836-2C1C-41CE-82ED-58F52D1EF6E2}"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8BFC06-5F3E-42B0-B6BD-A76B3F94A17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58135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368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8304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027149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2962567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5271168"/>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333309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42904877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1831312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876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86836-2C1C-41CE-82ED-58F52D1EF6E2}"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D8BFC06-5F3E-42B0-B6BD-A76B3F94A177}"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3618127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168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65540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10225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4253741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54658784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00411455"/>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9989339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19335722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64AEE42-C253-448A-B4C4-57C5C10D46F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9C2D1"/>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1650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86836-2C1C-41CE-82ED-58F52D1EF6E2}"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BFC06-5F3E-42B0-B6BD-A76B3F94A177}"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84541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E80F16B-C1AC-46FF-A860-CD2D22A7E789}" type="datetimeFigureOut">
              <a:rPr lang="en-US" smtClean="0"/>
              <a:pPr/>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2336890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93298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8" name="Footer Placeholder 7"/>
          <p:cNvSpPr>
            <a:spLocks noGrp="1"/>
          </p:cNvSpPr>
          <p:nvPr>
            <p:ph type="ftr" sz="quarter" idx="11"/>
          </p:nvPr>
        </p:nvSpPr>
        <p:spPr/>
        <p:txBody>
          <a:bodyPr/>
          <a:lstStyle/>
          <a:p>
            <a:endParaRPr lang="en-US">
              <a:solidFill>
                <a:srgbClr val="69676D"/>
              </a:solidFill>
            </a:endParaRPr>
          </a:p>
        </p:txBody>
      </p:sp>
      <p:sp>
        <p:nvSpPr>
          <p:cNvPr id="9" name="Slide Number Placeholder 8"/>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68317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50027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18467490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64AEE42-C253-448A-B4C4-57C5C10D46F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73243113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16B-C1AC-46FF-A860-CD2D22A7E789}" type="datetimeFigureOut">
              <a:rPr lang="en-US" smtClean="0">
                <a:solidFill>
                  <a:srgbClr val="C9C2D1"/>
                </a:solidFill>
              </a:rPr>
              <a:pPr/>
              <a:t>10/4/2016</a:t>
            </a:fld>
            <a:endParaRPr lang="en-US">
              <a:solidFill>
                <a:srgbClr val="C9C2D1"/>
              </a:solidFill>
            </a:endParaRPr>
          </a:p>
        </p:txBody>
      </p:sp>
      <p:sp>
        <p:nvSpPr>
          <p:cNvPr id="6" name="Footer Placeholder 5"/>
          <p:cNvSpPr>
            <a:spLocks noGrp="1"/>
          </p:cNvSpPr>
          <p:nvPr>
            <p:ph type="ftr" sz="quarter" idx="11"/>
          </p:nvPr>
        </p:nvSpPr>
        <p:spPr/>
        <p:txBody>
          <a:bodyPr/>
          <a:lstStyle/>
          <a:p>
            <a:endParaRPr lang="en-US">
              <a:solidFill>
                <a:srgbClr val="C9C2D1"/>
              </a:solidFill>
            </a:endParaRPr>
          </a:p>
        </p:txBody>
      </p:sp>
      <p:sp>
        <p:nvSpPr>
          <p:cNvPr id="7" name="Slide Number Placeholder 6"/>
          <p:cNvSpPr>
            <a:spLocks noGrp="1"/>
          </p:cNvSpPr>
          <p:nvPr>
            <p:ph type="sldNum" sz="quarter" idx="12"/>
          </p:nvPr>
        </p:nvSpPr>
        <p:spPr/>
        <p:txBody>
          <a:bodyPr/>
          <a:lstStyle/>
          <a:p>
            <a:fld id="{264AEE42-C253-448A-B4C4-57C5C10D46F5}" type="slidenum">
              <a:rPr lang="en-US" smtClean="0">
                <a:solidFill>
                  <a:srgbClr val="C9C2D1"/>
                </a:solidFill>
              </a:rPr>
              <a:pPr/>
              <a:t>‹#›</a:t>
            </a:fld>
            <a:endParaRPr lang="en-US">
              <a:solidFill>
                <a:srgbClr val="C9C2D1"/>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81552103"/>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10647281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64AEE42-C253-448A-B4C4-57C5C10D46F5}"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397961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A986836-2C1C-41CE-82ED-58F52D1EF6E2}" type="datetimeFigureOut">
              <a:rPr lang="en-US" smtClean="0"/>
              <a:t>10/4/2016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D8BFC06-5F3E-42B0-B6BD-A76B3F94A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240307371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95718464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47772735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6285965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21451741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23307719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95815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10602428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2717234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9979893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E80F16B-C1AC-46FF-A860-CD2D22A7E789}" type="datetimeFigureOut">
              <a:rPr lang="en-US" smtClean="0">
                <a:solidFill>
                  <a:srgbClr val="69676D"/>
                </a:solidFill>
              </a:rPr>
              <a:pPr/>
              <a:t>10/4/2016</a:t>
            </a:fld>
            <a:endParaRPr lang="en-US">
              <a:solidFill>
                <a:srgbClr val="69676D"/>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9676D"/>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64AEE42-C253-448A-B4C4-57C5C10D46F5}"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45852277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876800"/>
            <a:ext cx="5562600" cy="685800"/>
          </a:xfrm>
        </p:spPr>
        <p:txBody>
          <a:bodyPr/>
          <a:lstStyle/>
          <a:p>
            <a:r>
              <a:rPr lang="en-US" dirty="0" smtClean="0">
                <a:solidFill>
                  <a:schemeClr val="bg2"/>
                </a:solidFill>
              </a:rPr>
              <a:t>By: Tina </a:t>
            </a:r>
            <a:r>
              <a:rPr lang="en-US" dirty="0" err="1" smtClean="0">
                <a:solidFill>
                  <a:schemeClr val="bg2"/>
                </a:solidFill>
              </a:rPr>
              <a:t>Gorup</a:t>
            </a:r>
            <a:endParaRPr lang="en-US" dirty="0">
              <a:solidFill>
                <a:schemeClr val="bg2"/>
              </a:solidFill>
            </a:endParaRPr>
          </a:p>
        </p:txBody>
      </p:sp>
      <p:sp>
        <p:nvSpPr>
          <p:cNvPr id="2" name="Title 1"/>
          <p:cNvSpPr>
            <a:spLocks noGrp="1"/>
          </p:cNvSpPr>
          <p:nvPr>
            <p:ph type="title"/>
          </p:nvPr>
        </p:nvSpPr>
        <p:spPr>
          <a:xfrm>
            <a:off x="228600" y="1981200"/>
            <a:ext cx="6553200" cy="2819400"/>
          </a:xfrm>
        </p:spPr>
        <p:txBody>
          <a:bodyPr/>
          <a:lstStyle/>
          <a:p>
            <a:pPr algn="ctr"/>
            <a:r>
              <a:rPr lang="en-US" dirty="0" smtClean="0"/>
              <a:t>Automated</a:t>
            </a:r>
            <a:br>
              <a:rPr lang="en-US" dirty="0" smtClean="0"/>
            </a:br>
            <a:r>
              <a:rPr lang="en-US" dirty="0" smtClean="0"/>
              <a:t>&amp;</a:t>
            </a:r>
            <a:br>
              <a:rPr lang="en-US" dirty="0" smtClean="0"/>
            </a:br>
            <a:r>
              <a:rPr lang="en-US" dirty="0" err="1" smtClean="0"/>
              <a:t>mANUAL</a:t>
            </a:r>
            <a:r>
              <a:rPr lang="en-US" dirty="0" smtClean="0"/>
              <a:t> </a:t>
            </a:r>
            <a:br>
              <a:rPr lang="en-US" dirty="0" smtClean="0"/>
            </a:br>
            <a:r>
              <a:rPr lang="en-US" dirty="0" err="1" smtClean="0"/>
              <a:t>Sed</a:t>
            </a:r>
            <a:r>
              <a:rPr lang="en-US" dirty="0" smtClean="0"/>
              <a:t> Rate</a:t>
            </a:r>
            <a:endParaRPr lang="en-US" dirty="0"/>
          </a:p>
        </p:txBody>
      </p:sp>
      <p:grpSp>
        <p:nvGrpSpPr>
          <p:cNvPr id="5" name="Group 4"/>
          <p:cNvGrpSpPr/>
          <p:nvPr/>
        </p:nvGrpSpPr>
        <p:grpSpPr>
          <a:xfrm>
            <a:off x="152400" y="152400"/>
            <a:ext cx="6705600" cy="1143000"/>
            <a:chOff x="152400" y="152400"/>
            <a:chExt cx="6705600" cy="11430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8916751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381000" y="0"/>
            <a:ext cx="8229600" cy="1143000"/>
          </a:xfrm>
        </p:spPr>
        <p:txBody>
          <a:bodyPr/>
          <a:lstStyle/>
          <a:p>
            <a:r>
              <a:rPr lang="en-US"/>
              <a:t>Automated Sed Rate Steps</a:t>
            </a:r>
          </a:p>
        </p:txBody>
      </p:sp>
      <p:pic>
        <p:nvPicPr>
          <p:cNvPr id="23557" name="Picture 5" descr="IMGP46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0843" y="1752600"/>
            <a:ext cx="1687513" cy="3810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62" name="Picture 10" descr="IMGP46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9588" y="2472928"/>
            <a:ext cx="3695457" cy="30889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63" name="Text Box 11"/>
          <p:cNvSpPr txBox="1">
            <a:spLocks noChangeArrowheads="1"/>
          </p:cNvSpPr>
          <p:nvPr/>
        </p:nvSpPr>
        <p:spPr bwMode="auto">
          <a:xfrm>
            <a:off x="4614716" y="579654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1" dirty="0"/>
              <a:t>Vacuum Tube Mixing on Rotator</a:t>
            </a:r>
          </a:p>
        </p:txBody>
      </p:sp>
      <p:sp>
        <p:nvSpPr>
          <p:cNvPr id="23566" name="Text Box 14"/>
          <p:cNvSpPr txBox="1">
            <a:spLocks noChangeArrowheads="1"/>
          </p:cNvSpPr>
          <p:nvPr/>
        </p:nvSpPr>
        <p:spPr bwMode="auto">
          <a:xfrm>
            <a:off x="914400" y="5659222"/>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1" dirty="0"/>
              <a:t>Blood being transferred from EDTA tube into vacuum tube</a:t>
            </a:r>
          </a:p>
        </p:txBody>
      </p:sp>
      <p:sp>
        <p:nvSpPr>
          <p:cNvPr id="23567" name="Text Box 15"/>
          <p:cNvSpPr txBox="1">
            <a:spLocks noChangeArrowheads="1"/>
          </p:cNvSpPr>
          <p:nvPr/>
        </p:nvSpPr>
        <p:spPr bwMode="auto">
          <a:xfrm>
            <a:off x="2019299" y="6274091"/>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u="sng" dirty="0"/>
              <a:t>Step 1</a:t>
            </a:r>
          </a:p>
        </p:txBody>
      </p:sp>
      <p:sp>
        <p:nvSpPr>
          <p:cNvPr id="23570" name="Text Box 18"/>
          <p:cNvSpPr txBox="1">
            <a:spLocks noChangeArrowheads="1"/>
          </p:cNvSpPr>
          <p:nvPr/>
        </p:nvSpPr>
        <p:spPr bwMode="auto">
          <a:xfrm>
            <a:off x="5910116" y="6163253"/>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1" u="sng" dirty="0"/>
              <a:t>Step 2</a:t>
            </a:r>
          </a:p>
        </p:txBody>
      </p:sp>
    </p:spTree>
    <p:extLst>
      <p:ext uri="{BB962C8B-B14F-4D97-AF65-F5344CB8AC3E}">
        <p14:creationId xmlns:p14="http://schemas.microsoft.com/office/powerpoint/2010/main" val="321370048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457200" y="0"/>
            <a:ext cx="8229600" cy="1143000"/>
          </a:xfrm>
        </p:spPr>
        <p:txBody>
          <a:bodyPr/>
          <a:lstStyle/>
          <a:p>
            <a:r>
              <a:rPr lang="en-US"/>
              <a:t>Automated Sed Rate Steps</a:t>
            </a:r>
          </a:p>
        </p:txBody>
      </p:sp>
      <p:pic>
        <p:nvPicPr>
          <p:cNvPr id="27653" name="Picture 5" descr="IMGP46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657" y="1809750"/>
            <a:ext cx="3838575" cy="36766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4" name="Text Box 6"/>
          <p:cNvSpPr txBox="1">
            <a:spLocks noChangeArrowheads="1"/>
          </p:cNvSpPr>
          <p:nvPr/>
        </p:nvSpPr>
        <p:spPr bwMode="auto">
          <a:xfrm>
            <a:off x="2562657" y="5486400"/>
            <a:ext cx="3838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b="1" dirty="0"/>
              <a:t>Placing Vacuum Tube into Analyzer</a:t>
            </a:r>
          </a:p>
        </p:txBody>
      </p:sp>
      <p:sp>
        <p:nvSpPr>
          <p:cNvPr id="27655" name="Text Box 7"/>
          <p:cNvSpPr txBox="1">
            <a:spLocks noChangeArrowheads="1"/>
          </p:cNvSpPr>
          <p:nvPr/>
        </p:nvSpPr>
        <p:spPr bwMode="auto">
          <a:xfrm>
            <a:off x="4024744" y="5853112"/>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1" u="sng" dirty="0"/>
              <a:t>Step 3</a:t>
            </a:r>
          </a:p>
        </p:txBody>
      </p:sp>
    </p:spTree>
    <p:extLst>
      <p:ext uri="{BB962C8B-B14F-4D97-AF65-F5344CB8AC3E}">
        <p14:creationId xmlns:p14="http://schemas.microsoft.com/office/powerpoint/2010/main" val="187457518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normAutofit lnSpcReduction="10000"/>
          </a:bodyPr>
          <a:lstStyle/>
          <a:p>
            <a:pPr>
              <a:lnSpc>
                <a:spcPct val="90000"/>
              </a:lnSpc>
            </a:pPr>
            <a:r>
              <a:rPr lang="en-US" sz="2800"/>
              <a:t>The results are recorded in millimeters (mm) per hour by converting the Quick mode method conversion table.  This table is a scientifically developed method for measuring ESRs in only 30 minutes.</a:t>
            </a:r>
          </a:p>
          <a:p>
            <a:pPr>
              <a:lnSpc>
                <a:spcPct val="90000"/>
              </a:lnSpc>
            </a:pPr>
            <a:r>
              <a:rPr lang="en-US" sz="2800"/>
              <a:t>The test results are calculated and printed when the test is complete.  </a:t>
            </a:r>
          </a:p>
          <a:p>
            <a:pPr>
              <a:lnSpc>
                <a:spcPct val="90000"/>
              </a:lnSpc>
            </a:pPr>
            <a:r>
              <a:rPr lang="en-US" sz="2800"/>
              <a:t>Two controls (Level I and Level II) are run at the beginning of each shift and are recorded both electronically and in written format in the Result and QC Log Notebook.</a:t>
            </a:r>
          </a:p>
        </p:txBody>
      </p:sp>
      <p:sp>
        <p:nvSpPr>
          <p:cNvPr id="19458" name="Rectangle 2"/>
          <p:cNvSpPr>
            <a:spLocks noGrp="1" noChangeArrowheads="1"/>
          </p:cNvSpPr>
          <p:nvPr>
            <p:ph type="title"/>
          </p:nvPr>
        </p:nvSpPr>
        <p:spPr/>
        <p:txBody>
          <a:bodyPr/>
          <a:lstStyle/>
          <a:p>
            <a:r>
              <a:rPr lang="en-US"/>
              <a:t>Procedure Overview - Continued</a:t>
            </a:r>
          </a:p>
        </p:txBody>
      </p:sp>
    </p:spTree>
    <p:extLst>
      <p:ext uri="{BB962C8B-B14F-4D97-AF65-F5344CB8AC3E}">
        <p14:creationId xmlns:p14="http://schemas.microsoft.com/office/powerpoint/2010/main" val="78028710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52400" y="1371600"/>
            <a:ext cx="8763000" cy="5029200"/>
          </a:xfrm>
        </p:spPr>
        <p:txBody>
          <a:bodyPr/>
          <a:lstStyle/>
          <a:p>
            <a:endParaRPr lang="en-US" dirty="0"/>
          </a:p>
          <a:p>
            <a:endParaRPr lang="en-US" dirty="0"/>
          </a:p>
          <a:p>
            <a:r>
              <a:rPr lang="en-US" sz="2800" dirty="0"/>
              <a:t>Females:  0-20mm/hr.</a:t>
            </a:r>
          </a:p>
          <a:p>
            <a:r>
              <a:rPr lang="en-US" sz="2800" dirty="0"/>
              <a:t>Males:      0-15mm/hr.</a:t>
            </a:r>
          </a:p>
          <a:p>
            <a:r>
              <a:rPr lang="en-US" sz="2800" dirty="0"/>
              <a:t>Children:  No specific reference range available</a:t>
            </a:r>
          </a:p>
          <a:p>
            <a:r>
              <a:rPr lang="en-US" sz="2800" dirty="0"/>
              <a:t>Linearity and Reportable Range: </a:t>
            </a:r>
            <a:r>
              <a:rPr lang="en-US" sz="2800" dirty="0" smtClean="0"/>
              <a:t>0 </a:t>
            </a:r>
            <a:r>
              <a:rPr lang="en-US" sz="2800" dirty="0"/>
              <a:t>– </a:t>
            </a:r>
            <a:r>
              <a:rPr lang="en-US" sz="2800" dirty="0" smtClean="0"/>
              <a:t>120mm/hr</a:t>
            </a:r>
            <a:r>
              <a:rPr lang="en-US" sz="2800" dirty="0"/>
              <a:t>.</a:t>
            </a:r>
          </a:p>
        </p:txBody>
      </p:sp>
      <p:sp>
        <p:nvSpPr>
          <p:cNvPr id="20482" name="Rectangle 2"/>
          <p:cNvSpPr>
            <a:spLocks noGrp="1" noChangeArrowheads="1"/>
          </p:cNvSpPr>
          <p:nvPr>
            <p:ph type="title"/>
          </p:nvPr>
        </p:nvSpPr>
        <p:spPr/>
        <p:txBody>
          <a:bodyPr/>
          <a:lstStyle/>
          <a:p>
            <a:r>
              <a:rPr lang="en-US"/>
              <a:t>ESR Reference Ranges</a:t>
            </a:r>
          </a:p>
        </p:txBody>
      </p:sp>
    </p:spTree>
    <p:extLst>
      <p:ext uri="{BB962C8B-B14F-4D97-AF65-F5344CB8AC3E}">
        <p14:creationId xmlns:p14="http://schemas.microsoft.com/office/powerpoint/2010/main" val="162094616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9382" y="2133600"/>
            <a:ext cx="6456218" cy="1828800"/>
          </a:xfrm>
        </p:spPr>
        <p:txBody>
          <a:bodyPr/>
          <a:lstStyle/>
          <a:p>
            <a:pPr algn="ctr"/>
            <a:r>
              <a:rPr lang="en-US" dirty="0" smtClean="0"/>
              <a:t>Manual </a:t>
            </a:r>
            <a:br>
              <a:rPr lang="en-US" dirty="0" smtClean="0"/>
            </a:br>
            <a:r>
              <a:rPr lang="en-US" dirty="0" err="1" smtClean="0"/>
              <a:t>Sed</a:t>
            </a:r>
            <a:r>
              <a:rPr lang="en-US" dirty="0" smtClean="0"/>
              <a:t> Rates</a:t>
            </a:r>
            <a:endParaRPr lang="en-US" dirty="0"/>
          </a:p>
        </p:txBody>
      </p:sp>
      <p:grpSp>
        <p:nvGrpSpPr>
          <p:cNvPr id="5" name="Group 4"/>
          <p:cNvGrpSpPr/>
          <p:nvPr/>
        </p:nvGrpSpPr>
        <p:grpSpPr>
          <a:xfrm>
            <a:off x="152400" y="152400"/>
            <a:ext cx="6705600" cy="1143000"/>
            <a:chOff x="152400" y="152400"/>
            <a:chExt cx="6705600" cy="114300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4094729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828800"/>
            <a:ext cx="8229600" cy="4419600"/>
          </a:xfrm>
        </p:spPr>
        <p:txBody>
          <a:bodyPr>
            <a:normAutofit fontScale="62500" lnSpcReduction="20000"/>
          </a:bodyPr>
          <a:lstStyle/>
          <a:p>
            <a:r>
              <a:rPr lang="en-US" sz="4500" dirty="0"/>
              <a:t>This method for determining a </a:t>
            </a:r>
            <a:r>
              <a:rPr lang="en-US" sz="4500" dirty="0" err="1"/>
              <a:t>sed</a:t>
            </a:r>
            <a:r>
              <a:rPr lang="en-US" sz="4500" dirty="0"/>
              <a:t> rate uses the </a:t>
            </a:r>
            <a:r>
              <a:rPr lang="en-US" sz="4500" dirty="0" err="1"/>
              <a:t>Westergren</a:t>
            </a:r>
            <a:r>
              <a:rPr lang="en-US" sz="4500" dirty="0"/>
              <a:t> Operating Procedure and detects conditions associated with acute and chronic inflammation.  Like the automated </a:t>
            </a:r>
            <a:r>
              <a:rPr lang="en-US" sz="4500" dirty="0" err="1"/>
              <a:t>sed</a:t>
            </a:r>
            <a:r>
              <a:rPr lang="en-US" sz="4500" dirty="0"/>
              <a:t> rate procedure, it is a nonspecific marker for inflammation.  </a:t>
            </a:r>
            <a:endParaRPr lang="en-US" sz="4500" dirty="0" smtClean="0"/>
          </a:p>
          <a:p>
            <a:endParaRPr lang="en-US" sz="4500" dirty="0"/>
          </a:p>
          <a:p>
            <a:r>
              <a:rPr lang="en-US" sz="4500" dirty="0"/>
              <a:t>The same conditions which cause an elevated or low auto </a:t>
            </a:r>
            <a:r>
              <a:rPr lang="en-US" sz="4500" dirty="0" err="1"/>
              <a:t>sed</a:t>
            </a:r>
            <a:r>
              <a:rPr lang="en-US" sz="4500" dirty="0"/>
              <a:t> rate cause an elevated manual </a:t>
            </a:r>
            <a:r>
              <a:rPr lang="en-US" sz="4500" dirty="0" err="1"/>
              <a:t>sed</a:t>
            </a:r>
            <a:r>
              <a:rPr lang="en-US" sz="4500" dirty="0"/>
              <a:t> rate.</a:t>
            </a:r>
          </a:p>
          <a:p>
            <a:endParaRPr lang="en-US" dirty="0"/>
          </a:p>
        </p:txBody>
      </p:sp>
      <p:sp>
        <p:nvSpPr>
          <p:cNvPr id="21506" name="Rectangle 2"/>
          <p:cNvSpPr>
            <a:spLocks noGrp="1" noChangeArrowheads="1"/>
          </p:cNvSpPr>
          <p:nvPr>
            <p:ph type="title"/>
          </p:nvPr>
        </p:nvSpPr>
        <p:spPr/>
        <p:txBody>
          <a:bodyPr/>
          <a:lstStyle/>
          <a:p>
            <a:r>
              <a:rPr lang="en-US" dirty="0"/>
              <a:t>Manual </a:t>
            </a:r>
            <a:r>
              <a:rPr lang="en-US" dirty="0" err="1"/>
              <a:t>Sed</a:t>
            </a:r>
            <a:r>
              <a:rPr lang="en-US" dirty="0"/>
              <a:t> Rates</a:t>
            </a:r>
          </a:p>
        </p:txBody>
      </p:sp>
    </p:spTree>
    <p:extLst>
      <p:ext uri="{BB962C8B-B14F-4D97-AF65-F5344CB8AC3E}">
        <p14:creationId xmlns:p14="http://schemas.microsoft.com/office/powerpoint/2010/main" val="25451128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Autofit/>
          </a:bodyPr>
          <a:lstStyle/>
          <a:p>
            <a:r>
              <a:rPr lang="en-US" sz="2800" dirty="0" smtClean="0"/>
              <a:t>Collect </a:t>
            </a:r>
            <a:r>
              <a:rPr lang="en-US" sz="2800" dirty="0"/>
              <a:t>specimen in Lavender Stopper Tube or Lavender Bullets containing EDTA</a:t>
            </a:r>
          </a:p>
          <a:p>
            <a:r>
              <a:rPr lang="en-US" sz="2800" dirty="0"/>
              <a:t>Minimum tube volume:  1.5 </a:t>
            </a:r>
            <a:r>
              <a:rPr lang="en-US" sz="2800" dirty="0" smtClean="0"/>
              <a:t>mL</a:t>
            </a:r>
            <a:endParaRPr lang="en-US" sz="2800" dirty="0"/>
          </a:p>
          <a:p>
            <a:r>
              <a:rPr lang="en-US" sz="2800" dirty="0"/>
              <a:t>Lavender Bullets:  3 bullets filled to </a:t>
            </a:r>
            <a:r>
              <a:rPr lang="en-US" sz="2800" dirty="0" smtClean="0"/>
              <a:t>500µl </a:t>
            </a:r>
            <a:r>
              <a:rPr lang="en-US" sz="2800" dirty="0"/>
              <a:t>mark</a:t>
            </a:r>
          </a:p>
          <a:p>
            <a:r>
              <a:rPr lang="en-US" sz="2800" dirty="0"/>
              <a:t>Specimen Stability:  4 hours if specimen is left at room temperature and 24 hours if specimen is refrigerated.  </a:t>
            </a:r>
            <a:endParaRPr lang="en-US" sz="2800" dirty="0" smtClean="0"/>
          </a:p>
          <a:p>
            <a:r>
              <a:rPr lang="en-US" sz="2800" dirty="0" smtClean="0"/>
              <a:t>Frozen </a:t>
            </a:r>
            <a:r>
              <a:rPr lang="en-US" sz="2800" dirty="0"/>
              <a:t>samples are unacceptable.</a:t>
            </a:r>
          </a:p>
        </p:txBody>
      </p:sp>
      <p:sp>
        <p:nvSpPr>
          <p:cNvPr id="30722" name="Rectangle 2"/>
          <p:cNvSpPr>
            <a:spLocks noGrp="1" noChangeArrowheads="1"/>
          </p:cNvSpPr>
          <p:nvPr>
            <p:ph type="title"/>
          </p:nvPr>
        </p:nvSpPr>
        <p:spPr/>
        <p:txBody>
          <a:bodyPr/>
          <a:lstStyle/>
          <a:p>
            <a:r>
              <a:rPr lang="en-US" dirty="0" smtClean="0"/>
              <a:t>Specimen Requirements</a:t>
            </a:r>
            <a:endParaRPr lang="en-US" dirty="0"/>
          </a:p>
        </p:txBody>
      </p:sp>
    </p:spTree>
    <p:extLst>
      <p:ext uri="{BB962C8B-B14F-4D97-AF65-F5344CB8AC3E}">
        <p14:creationId xmlns:p14="http://schemas.microsoft.com/office/powerpoint/2010/main" val="1672712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81000" y="1828800"/>
            <a:ext cx="8229600" cy="4343400"/>
          </a:xfrm>
        </p:spPr>
        <p:txBody>
          <a:bodyPr>
            <a:normAutofit fontScale="85000" lnSpcReduction="10000"/>
          </a:bodyPr>
          <a:lstStyle/>
          <a:p>
            <a:r>
              <a:rPr lang="en-US" sz="3200" dirty="0" smtClean="0"/>
              <a:t>The </a:t>
            </a:r>
            <a:r>
              <a:rPr lang="en-US" sz="3200" dirty="0"/>
              <a:t>manual ESR is performed using the </a:t>
            </a:r>
            <a:r>
              <a:rPr lang="en-US" sz="3200" dirty="0" err="1"/>
              <a:t>Polymedco</a:t>
            </a:r>
            <a:r>
              <a:rPr lang="en-US" sz="3200" dirty="0"/>
              <a:t> </a:t>
            </a:r>
            <a:r>
              <a:rPr lang="en-US" sz="3200" dirty="0" err="1"/>
              <a:t>Sediplast</a:t>
            </a:r>
            <a:r>
              <a:rPr lang="en-US" sz="3200" dirty="0"/>
              <a:t> Diluted </a:t>
            </a:r>
            <a:r>
              <a:rPr lang="en-US" sz="3200" dirty="0" err="1"/>
              <a:t>Westergren</a:t>
            </a:r>
            <a:r>
              <a:rPr lang="en-US" sz="3200" dirty="0"/>
              <a:t> ESR kit</a:t>
            </a:r>
            <a:r>
              <a:rPr lang="en-US" sz="3200" dirty="0" smtClean="0"/>
              <a:t>.</a:t>
            </a:r>
          </a:p>
          <a:p>
            <a:r>
              <a:rPr lang="en-US" sz="3200" dirty="0"/>
              <a:t>This method measures the settling of RBCs in diluted whole blood over a 60 minute time period.  The numeric value is determined in millimeters by measuring the distance from the bottom of the surface meniscus to the top of the erythrocyte sedimentation in a vertical column that has remained perpendicular to its base for 60 minutes.</a:t>
            </a:r>
          </a:p>
          <a:p>
            <a:endParaRPr lang="en-US" sz="3200" dirty="0"/>
          </a:p>
        </p:txBody>
      </p:sp>
      <p:sp>
        <p:nvSpPr>
          <p:cNvPr id="31746" name="Rectangle 2"/>
          <p:cNvSpPr>
            <a:spLocks noGrp="1" noChangeArrowheads="1"/>
          </p:cNvSpPr>
          <p:nvPr>
            <p:ph type="title"/>
          </p:nvPr>
        </p:nvSpPr>
        <p:spPr/>
        <p:txBody>
          <a:bodyPr/>
          <a:lstStyle/>
          <a:p>
            <a:r>
              <a:rPr lang="en-US" dirty="0" smtClean="0"/>
              <a:t>Methodology</a:t>
            </a:r>
            <a:endParaRPr lang="en-US" dirty="0"/>
          </a:p>
        </p:txBody>
      </p:sp>
    </p:spTree>
    <p:extLst>
      <p:ext uri="{BB962C8B-B14F-4D97-AF65-F5344CB8AC3E}">
        <p14:creationId xmlns:p14="http://schemas.microsoft.com/office/powerpoint/2010/main" val="122050748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457200" y="304800"/>
            <a:ext cx="8229600" cy="990600"/>
          </a:xfrm>
        </p:spPr>
        <p:txBody>
          <a:bodyPr/>
          <a:lstStyle/>
          <a:p>
            <a:r>
              <a:rPr lang="en-US" dirty="0" smtClean="0"/>
              <a:t>Supplies</a:t>
            </a:r>
            <a:endParaRPr lang="en-US" dirty="0"/>
          </a:p>
        </p:txBody>
      </p:sp>
      <p:pic>
        <p:nvPicPr>
          <p:cNvPr id="34821" name="Picture 5" descr="IMGP4669"/>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0000" contrast="16000"/>
                    </a14:imgEffect>
                  </a14:imgLayer>
                </a14:imgProps>
              </a:ext>
              <a:ext uri="{28A0092B-C50C-407E-A947-70E740481C1C}">
                <a14:useLocalDpi xmlns:a14="http://schemas.microsoft.com/office/drawing/2010/main" val="0"/>
              </a:ext>
            </a:extLst>
          </a:blip>
          <a:srcRect l="-120"/>
          <a:stretch/>
        </p:blipFill>
        <p:spPr bwMode="auto">
          <a:xfrm>
            <a:off x="969818" y="2083508"/>
            <a:ext cx="7031182" cy="3966456"/>
          </a:xfrm>
          <a:prstGeom prst="rect">
            <a:avLst/>
          </a:prstGeom>
          <a:noFill/>
          <a:extLst>
            <a:ext uri="{909E8E84-426E-40DD-AFC4-6F175D3DCCD1}">
              <a14:hiddenFill xmlns:a14="http://schemas.microsoft.com/office/drawing/2010/main">
                <a:solidFill>
                  <a:srgbClr val="FFFFFF"/>
                </a:solidFill>
              </a14:hiddenFill>
            </a:ext>
          </a:extLst>
        </p:spPr>
      </p:pic>
      <p:sp>
        <p:nvSpPr>
          <p:cNvPr id="34823" name="Text Box 7"/>
          <p:cNvSpPr txBox="1">
            <a:spLocks noChangeArrowheads="1"/>
          </p:cNvSpPr>
          <p:nvPr/>
        </p:nvSpPr>
        <p:spPr bwMode="auto">
          <a:xfrm>
            <a:off x="1828800" y="510540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solidFill>
                <a:prstClr val="white"/>
              </a:solidFill>
            </a:endParaRPr>
          </a:p>
        </p:txBody>
      </p:sp>
      <p:sp>
        <p:nvSpPr>
          <p:cNvPr id="34824" name="Text Box 8"/>
          <p:cNvSpPr txBox="1">
            <a:spLocks noChangeArrowheads="1"/>
          </p:cNvSpPr>
          <p:nvPr/>
        </p:nvSpPr>
        <p:spPr bwMode="auto">
          <a:xfrm>
            <a:off x="2438400" y="5592764"/>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err="1" smtClean="0">
                <a:solidFill>
                  <a:srgbClr val="000000"/>
                </a:solidFill>
              </a:rPr>
              <a:t>Sediplast</a:t>
            </a:r>
            <a:r>
              <a:rPr lang="en-US" sz="2400" b="1" dirty="0" smtClean="0">
                <a:solidFill>
                  <a:srgbClr val="000000"/>
                </a:solidFill>
              </a:rPr>
              <a:t> </a:t>
            </a:r>
            <a:r>
              <a:rPr lang="en-US" sz="2400" b="1" dirty="0" err="1">
                <a:solidFill>
                  <a:srgbClr val="000000"/>
                </a:solidFill>
              </a:rPr>
              <a:t>Westergren</a:t>
            </a:r>
            <a:r>
              <a:rPr lang="en-US" sz="2400" b="1" dirty="0">
                <a:solidFill>
                  <a:srgbClr val="000000"/>
                </a:solidFill>
              </a:rPr>
              <a:t> ESR Kit</a:t>
            </a:r>
          </a:p>
        </p:txBody>
      </p:sp>
    </p:spTree>
    <p:extLst>
      <p:ext uri="{BB962C8B-B14F-4D97-AF65-F5344CB8AC3E}">
        <p14:creationId xmlns:p14="http://schemas.microsoft.com/office/powerpoint/2010/main" val="400914280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81000" y="1828800"/>
            <a:ext cx="8229600" cy="4191000"/>
          </a:xfrm>
        </p:spPr>
        <p:txBody>
          <a:bodyPr/>
          <a:lstStyle/>
          <a:p>
            <a:r>
              <a:rPr lang="en-US" sz="2800" dirty="0"/>
              <a:t>Check leveling plate and adjust the level of the plate if </a:t>
            </a:r>
            <a:r>
              <a:rPr lang="en-US" sz="2800" dirty="0" smtClean="0"/>
              <a:t>needed.</a:t>
            </a:r>
            <a:endParaRPr lang="en-US" sz="2800" dirty="0"/>
          </a:p>
          <a:p>
            <a:r>
              <a:rPr lang="en-US" sz="2800" dirty="0" smtClean="0"/>
              <a:t>Fill </a:t>
            </a:r>
            <a:r>
              <a:rPr lang="en-US" sz="2800" dirty="0"/>
              <a:t>the </a:t>
            </a:r>
            <a:r>
              <a:rPr lang="en-US" sz="2800" dirty="0" smtClean="0"/>
              <a:t>vial </a:t>
            </a:r>
            <a:r>
              <a:rPr lang="en-US" sz="2800" dirty="0"/>
              <a:t>with 0.8 ml of well mixed whole blood.  Cap </a:t>
            </a:r>
            <a:r>
              <a:rPr lang="en-US" sz="2800" dirty="0" smtClean="0"/>
              <a:t>vial </a:t>
            </a:r>
            <a:r>
              <a:rPr lang="en-US" sz="2800" dirty="0"/>
              <a:t>and invert 8-10 times until thoroughly mixed.</a:t>
            </a:r>
          </a:p>
          <a:p>
            <a:r>
              <a:rPr lang="en-US" sz="2800" dirty="0"/>
              <a:t>Carefully insert pipette through the </a:t>
            </a:r>
            <a:r>
              <a:rPr lang="en-US" sz="2800" dirty="0" err="1"/>
              <a:t>pierceable</a:t>
            </a:r>
            <a:r>
              <a:rPr lang="en-US" sz="2800" dirty="0"/>
              <a:t> stopper of the </a:t>
            </a:r>
            <a:r>
              <a:rPr lang="en-US" sz="2800" dirty="0" smtClean="0"/>
              <a:t>vial </a:t>
            </a:r>
            <a:r>
              <a:rPr lang="en-US" sz="2800" dirty="0"/>
              <a:t>until the pipette comes into contact with the bottom. </a:t>
            </a:r>
          </a:p>
          <a:p>
            <a:endParaRPr lang="en-US" dirty="0"/>
          </a:p>
        </p:txBody>
      </p:sp>
      <p:sp>
        <p:nvSpPr>
          <p:cNvPr id="36866" name="Rectangle 2"/>
          <p:cNvSpPr>
            <a:spLocks noGrp="1" noChangeArrowheads="1"/>
          </p:cNvSpPr>
          <p:nvPr>
            <p:ph type="title"/>
          </p:nvPr>
        </p:nvSpPr>
        <p:spPr>
          <a:xfrm>
            <a:off x="457200" y="228600"/>
            <a:ext cx="8229600" cy="1143000"/>
          </a:xfrm>
        </p:spPr>
        <p:txBody>
          <a:bodyPr/>
          <a:lstStyle/>
          <a:p>
            <a:r>
              <a:rPr lang="en-US" dirty="0"/>
              <a:t>Procedure Overview</a:t>
            </a:r>
          </a:p>
        </p:txBody>
      </p:sp>
    </p:spTree>
    <p:extLst>
      <p:ext uri="{BB962C8B-B14F-4D97-AF65-F5344CB8AC3E}">
        <p14:creationId xmlns:p14="http://schemas.microsoft.com/office/powerpoint/2010/main" val="328482798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6553200" cy="2819400"/>
          </a:xfrm>
        </p:spPr>
        <p:txBody>
          <a:bodyPr/>
          <a:lstStyle/>
          <a:p>
            <a:pPr algn="ctr"/>
            <a:r>
              <a:rPr lang="en-US" dirty="0" smtClean="0"/>
              <a:t>Automated</a:t>
            </a:r>
            <a:br>
              <a:rPr lang="en-US" dirty="0" smtClean="0"/>
            </a:br>
            <a:r>
              <a:rPr lang="en-US" dirty="0" err="1" smtClean="0"/>
              <a:t>Sed</a:t>
            </a:r>
            <a:r>
              <a:rPr lang="en-US" dirty="0" smtClean="0"/>
              <a:t> Rate</a:t>
            </a:r>
            <a:endParaRPr lang="en-US" dirty="0"/>
          </a:p>
        </p:txBody>
      </p:sp>
      <p:grpSp>
        <p:nvGrpSpPr>
          <p:cNvPr id="5" name="Group 4"/>
          <p:cNvGrpSpPr/>
          <p:nvPr/>
        </p:nvGrpSpPr>
        <p:grpSpPr>
          <a:xfrm>
            <a:off x="152400" y="152400"/>
            <a:ext cx="6705600" cy="1143000"/>
            <a:chOff x="152400" y="152400"/>
            <a:chExt cx="6705600" cy="114300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5146082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normAutofit/>
          </a:bodyPr>
          <a:lstStyle/>
          <a:p>
            <a:pPr>
              <a:lnSpc>
                <a:spcPct val="90000"/>
              </a:lnSpc>
            </a:pPr>
            <a:r>
              <a:rPr lang="en-US" sz="2800" dirty="0" smtClean="0"/>
              <a:t>Place </a:t>
            </a:r>
            <a:r>
              <a:rPr lang="en-US" sz="2800" dirty="0"/>
              <a:t>patient sample and controls into wells in leveling plate.</a:t>
            </a:r>
          </a:p>
          <a:p>
            <a:pPr>
              <a:lnSpc>
                <a:spcPct val="90000"/>
              </a:lnSpc>
            </a:pPr>
            <a:r>
              <a:rPr lang="en-US" sz="2800" dirty="0"/>
              <a:t>Set timer for 60 minutes and be careful not to bump or vibrate the ESR leveling plate until the completion of the test.</a:t>
            </a:r>
          </a:p>
          <a:p>
            <a:pPr>
              <a:lnSpc>
                <a:spcPct val="90000"/>
              </a:lnSpc>
            </a:pPr>
            <a:r>
              <a:rPr lang="en-US" sz="2800" dirty="0"/>
              <a:t>Read ESR level no longer than 5 minutes after preset time.</a:t>
            </a:r>
          </a:p>
        </p:txBody>
      </p:sp>
      <p:sp>
        <p:nvSpPr>
          <p:cNvPr id="37890" name="Rectangle 2"/>
          <p:cNvSpPr>
            <a:spLocks noGrp="1" noChangeArrowheads="1"/>
          </p:cNvSpPr>
          <p:nvPr>
            <p:ph type="title"/>
          </p:nvPr>
        </p:nvSpPr>
        <p:spPr/>
        <p:txBody>
          <a:bodyPr/>
          <a:lstStyle/>
          <a:p>
            <a:r>
              <a:rPr lang="en-US"/>
              <a:t>Procedure Overview Continued</a:t>
            </a:r>
          </a:p>
        </p:txBody>
      </p:sp>
    </p:spTree>
    <p:extLst>
      <p:ext uri="{BB962C8B-B14F-4D97-AF65-F5344CB8AC3E}">
        <p14:creationId xmlns:p14="http://schemas.microsoft.com/office/powerpoint/2010/main" val="63956887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79302" y="228600"/>
            <a:ext cx="8229600" cy="1143000"/>
          </a:xfrm>
        </p:spPr>
        <p:txBody>
          <a:bodyPr/>
          <a:lstStyle/>
          <a:p>
            <a:r>
              <a:rPr lang="en-US" dirty="0"/>
              <a:t>Manual </a:t>
            </a:r>
            <a:r>
              <a:rPr lang="en-US" dirty="0" err="1"/>
              <a:t>Sed</a:t>
            </a:r>
            <a:r>
              <a:rPr lang="en-US" dirty="0"/>
              <a:t> Rate Steps</a:t>
            </a:r>
          </a:p>
        </p:txBody>
      </p:sp>
      <p:pic>
        <p:nvPicPr>
          <p:cNvPr id="41989" name="Picture 5" descr="IMGP46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057400"/>
            <a:ext cx="7511804" cy="4237038"/>
          </a:xfrm>
          <a:prstGeom prst="rect">
            <a:avLst/>
          </a:prstGeom>
          <a:noFill/>
          <a:extLst>
            <a:ext uri="{909E8E84-426E-40DD-AFC4-6F175D3DCCD1}">
              <a14:hiddenFill xmlns:a14="http://schemas.microsoft.com/office/drawing/2010/main">
                <a:solidFill>
                  <a:srgbClr val="FFFFFF"/>
                </a:solidFill>
              </a14:hiddenFill>
            </a:ext>
          </a:extLst>
        </p:spPr>
      </p:pic>
      <p:sp>
        <p:nvSpPr>
          <p:cNvPr id="41990" name="Text Box 6"/>
          <p:cNvSpPr txBox="1">
            <a:spLocks noChangeArrowheads="1"/>
          </p:cNvSpPr>
          <p:nvPr/>
        </p:nvSpPr>
        <p:spPr bwMode="auto">
          <a:xfrm>
            <a:off x="2743200" y="5851382"/>
            <a:ext cx="487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smtClean="0">
                <a:solidFill>
                  <a:srgbClr val="000000"/>
                </a:solidFill>
              </a:rPr>
              <a:t>Step 1: Check </a:t>
            </a:r>
            <a:r>
              <a:rPr lang="en-US" b="1" dirty="0">
                <a:solidFill>
                  <a:srgbClr val="000000"/>
                </a:solidFill>
              </a:rPr>
              <a:t>leveling plate and adjust level if needed</a:t>
            </a:r>
          </a:p>
        </p:txBody>
      </p:sp>
    </p:spTree>
    <p:extLst>
      <p:ext uri="{BB962C8B-B14F-4D97-AF65-F5344CB8AC3E}">
        <p14:creationId xmlns:p14="http://schemas.microsoft.com/office/powerpoint/2010/main" val="4791360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457200" y="228600"/>
            <a:ext cx="8229600" cy="1143000"/>
          </a:xfrm>
        </p:spPr>
        <p:txBody>
          <a:bodyPr/>
          <a:lstStyle/>
          <a:p>
            <a:r>
              <a:rPr lang="en-US" dirty="0"/>
              <a:t>Manual </a:t>
            </a:r>
            <a:r>
              <a:rPr lang="en-US" dirty="0" err="1"/>
              <a:t>Sed</a:t>
            </a:r>
            <a:r>
              <a:rPr lang="en-US" dirty="0"/>
              <a:t> Rate Steps</a:t>
            </a:r>
          </a:p>
        </p:txBody>
      </p:sp>
      <p:pic>
        <p:nvPicPr>
          <p:cNvPr id="38917" name="Picture 5" descr="IMGP46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981200"/>
            <a:ext cx="2651125" cy="3603625"/>
          </a:xfrm>
          <a:prstGeom prst="rect">
            <a:avLst/>
          </a:prstGeom>
          <a:noFill/>
          <a:extLst>
            <a:ext uri="{909E8E84-426E-40DD-AFC4-6F175D3DCCD1}">
              <a14:hiddenFill xmlns:a14="http://schemas.microsoft.com/office/drawing/2010/main">
                <a:solidFill>
                  <a:srgbClr val="FFFFFF"/>
                </a:solidFill>
              </a14:hiddenFill>
            </a:ext>
          </a:extLst>
        </p:spPr>
      </p:pic>
      <p:sp>
        <p:nvSpPr>
          <p:cNvPr id="38919" name="Text Box 7"/>
          <p:cNvSpPr txBox="1">
            <a:spLocks noChangeArrowheads="1"/>
          </p:cNvSpPr>
          <p:nvPr/>
        </p:nvSpPr>
        <p:spPr bwMode="auto">
          <a:xfrm>
            <a:off x="715962" y="5654675"/>
            <a:ext cx="2743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smtClean="0">
                <a:solidFill>
                  <a:prstClr val="white"/>
                </a:solidFill>
              </a:rPr>
              <a:t>Step 2: Fill vial </a:t>
            </a:r>
            <a:r>
              <a:rPr lang="en-US" dirty="0">
                <a:solidFill>
                  <a:prstClr val="white"/>
                </a:solidFill>
              </a:rPr>
              <a:t>with 0.8 ml of well mixed whole blood</a:t>
            </a:r>
          </a:p>
        </p:txBody>
      </p:sp>
      <p:pic>
        <p:nvPicPr>
          <p:cNvPr id="38921" name="Picture 9" descr="IMGP46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155" y="1960419"/>
            <a:ext cx="2008231" cy="3694256"/>
          </a:xfrm>
          <a:prstGeom prst="rect">
            <a:avLst/>
          </a:prstGeom>
          <a:noFill/>
          <a:extLst>
            <a:ext uri="{909E8E84-426E-40DD-AFC4-6F175D3DCCD1}">
              <a14:hiddenFill xmlns:a14="http://schemas.microsoft.com/office/drawing/2010/main">
                <a:solidFill>
                  <a:srgbClr val="FFFFFF"/>
                </a:solidFill>
              </a14:hiddenFill>
            </a:ext>
          </a:extLst>
        </p:spPr>
      </p:pic>
      <p:sp>
        <p:nvSpPr>
          <p:cNvPr id="38922" name="Text Box 10"/>
          <p:cNvSpPr txBox="1">
            <a:spLocks noChangeArrowheads="1"/>
          </p:cNvSpPr>
          <p:nvPr/>
        </p:nvSpPr>
        <p:spPr bwMode="auto">
          <a:xfrm>
            <a:off x="4251570" y="5654675"/>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smtClean="0">
                <a:solidFill>
                  <a:prstClr val="white"/>
                </a:solidFill>
              </a:rPr>
              <a:t>Step 3: Insert </a:t>
            </a:r>
            <a:r>
              <a:rPr lang="en-US" dirty="0">
                <a:solidFill>
                  <a:prstClr val="white"/>
                </a:solidFill>
              </a:rPr>
              <a:t>pipette through                      </a:t>
            </a:r>
            <a:r>
              <a:rPr lang="en-US" dirty="0" err="1">
                <a:solidFill>
                  <a:prstClr val="white"/>
                </a:solidFill>
              </a:rPr>
              <a:t>pierceable</a:t>
            </a:r>
            <a:r>
              <a:rPr lang="en-US" dirty="0">
                <a:solidFill>
                  <a:prstClr val="white"/>
                </a:solidFill>
              </a:rPr>
              <a:t> stopper of </a:t>
            </a:r>
            <a:r>
              <a:rPr lang="en-US" dirty="0" smtClean="0">
                <a:solidFill>
                  <a:prstClr val="white"/>
                </a:solidFill>
              </a:rPr>
              <a:t>vial</a:t>
            </a:r>
            <a:endParaRPr lang="en-US" dirty="0">
              <a:solidFill>
                <a:prstClr val="white"/>
              </a:solidFill>
            </a:endParaRPr>
          </a:p>
        </p:txBody>
      </p:sp>
    </p:spTree>
    <p:extLst>
      <p:ext uri="{BB962C8B-B14F-4D97-AF65-F5344CB8AC3E}">
        <p14:creationId xmlns:p14="http://schemas.microsoft.com/office/powerpoint/2010/main" val="412857691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474662" y="228600"/>
            <a:ext cx="8229600" cy="1143000"/>
          </a:xfrm>
        </p:spPr>
        <p:txBody>
          <a:bodyPr/>
          <a:lstStyle/>
          <a:p>
            <a:r>
              <a:rPr lang="en-US" dirty="0"/>
              <a:t>Manual </a:t>
            </a:r>
            <a:r>
              <a:rPr lang="en-US" dirty="0" err="1"/>
              <a:t>Sed</a:t>
            </a:r>
            <a:r>
              <a:rPr lang="en-US" dirty="0"/>
              <a:t> Rate Steps</a:t>
            </a:r>
          </a:p>
        </p:txBody>
      </p:sp>
      <p:pic>
        <p:nvPicPr>
          <p:cNvPr id="44037" name="Picture 5" descr="IMGP46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1018" y="1786659"/>
            <a:ext cx="3235325" cy="4095750"/>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p:cNvSpPr txBox="1">
            <a:spLocks noChangeArrowheads="1"/>
          </p:cNvSpPr>
          <p:nvPr/>
        </p:nvSpPr>
        <p:spPr bwMode="auto">
          <a:xfrm>
            <a:off x="2722562" y="5882409"/>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smtClean="0">
                <a:solidFill>
                  <a:prstClr val="white"/>
                </a:solidFill>
              </a:rPr>
              <a:t> Step 4: Place </a:t>
            </a:r>
            <a:r>
              <a:rPr lang="en-US" dirty="0">
                <a:solidFill>
                  <a:prstClr val="white"/>
                </a:solidFill>
              </a:rPr>
              <a:t>patient and control pipettes  into wells in leveling plate</a:t>
            </a:r>
          </a:p>
        </p:txBody>
      </p:sp>
    </p:spTree>
    <p:extLst>
      <p:ext uri="{BB962C8B-B14F-4D97-AF65-F5344CB8AC3E}">
        <p14:creationId xmlns:p14="http://schemas.microsoft.com/office/powerpoint/2010/main" val="26087228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r>
              <a:rPr lang="en-US" sz="2800" dirty="0"/>
              <a:t>At the end of the 60 minute time period read the numerical result of the ESR in millimeters</a:t>
            </a:r>
          </a:p>
          <a:p>
            <a:r>
              <a:rPr lang="en-US" sz="2800" dirty="0"/>
              <a:t>Two controls (normal and elevated) are run and are recorded both electronically and in written format in the Results and QC Log Notebook</a:t>
            </a:r>
          </a:p>
          <a:p>
            <a:endParaRPr lang="en-US" dirty="0"/>
          </a:p>
        </p:txBody>
      </p:sp>
      <p:sp>
        <p:nvSpPr>
          <p:cNvPr id="46082" name="Rectangle 2"/>
          <p:cNvSpPr>
            <a:spLocks noGrp="1" noChangeArrowheads="1"/>
          </p:cNvSpPr>
          <p:nvPr>
            <p:ph type="title"/>
          </p:nvPr>
        </p:nvSpPr>
        <p:spPr/>
        <p:txBody>
          <a:bodyPr/>
          <a:lstStyle/>
          <a:p>
            <a:r>
              <a:rPr lang="en-US"/>
              <a:t>Procedure Overview Continued</a:t>
            </a:r>
          </a:p>
        </p:txBody>
      </p:sp>
    </p:spTree>
    <p:extLst>
      <p:ext uri="{BB962C8B-B14F-4D97-AF65-F5344CB8AC3E}">
        <p14:creationId xmlns:p14="http://schemas.microsoft.com/office/powerpoint/2010/main" val="179315837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52400" y="1371600"/>
            <a:ext cx="8763000" cy="5029200"/>
          </a:xfrm>
        </p:spPr>
        <p:txBody>
          <a:bodyPr/>
          <a:lstStyle/>
          <a:p>
            <a:endParaRPr lang="en-US" dirty="0"/>
          </a:p>
          <a:p>
            <a:pPr marL="45720" indent="0">
              <a:buNone/>
            </a:pPr>
            <a:endParaRPr lang="en-US" dirty="0"/>
          </a:p>
        </p:txBody>
      </p:sp>
      <p:sp>
        <p:nvSpPr>
          <p:cNvPr id="20482" name="Rectangle 2"/>
          <p:cNvSpPr>
            <a:spLocks noGrp="1" noChangeArrowheads="1"/>
          </p:cNvSpPr>
          <p:nvPr>
            <p:ph type="title"/>
          </p:nvPr>
        </p:nvSpPr>
        <p:spPr>
          <a:xfrm>
            <a:off x="304800" y="2362200"/>
            <a:ext cx="8534400" cy="2743200"/>
          </a:xfrm>
        </p:spPr>
        <p:txBody>
          <a:bodyPr/>
          <a:lstStyle/>
          <a:p>
            <a:r>
              <a:rPr lang="en-US" sz="5400" dirty="0" smtClean="0"/>
              <a:t>~The End~</a:t>
            </a:r>
            <a:br>
              <a:rPr lang="en-US" sz="5400" dirty="0" smtClean="0"/>
            </a:br>
            <a:r>
              <a:rPr lang="en-US" sz="5400" dirty="0" smtClean="0">
                <a:sym typeface="Wingdings" pitchFamily="2" charset="2"/>
              </a:rPr>
              <a:t></a:t>
            </a:r>
            <a:endParaRPr lang="en-US" sz="5400" dirty="0"/>
          </a:p>
        </p:txBody>
      </p:sp>
    </p:spTree>
    <p:extLst>
      <p:ext uri="{BB962C8B-B14F-4D97-AF65-F5344CB8AC3E}">
        <p14:creationId xmlns:p14="http://schemas.microsoft.com/office/powerpoint/2010/main" val="424464654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normAutofit lnSpcReduction="10000"/>
          </a:bodyPr>
          <a:lstStyle/>
          <a:p>
            <a:r>
              <a:rPr lang="en-US" sz="2800" u="sng"/>
              <a:t>What The Test Detects</a:t>
            </a:r>
            <a:r>
              <a:rPr lang="en-US" sz="2800"/>
              <a:t>:</a:t>
            </a:r>
          </a:p>
          <a:p>
            <a:r>
              <a:rPr lang="en-US" sz="2800"/>
              <a:t>The ESR (erythrocyte sedimentation rate) is used to help detect conditions associated with acute and chronic inflammation.  It is considered a nonspecific marker for inflammation because elevated results do not tell the doctor what is causing the inflammation or where in the body inflammation is.  ESR values can also be affected by other conditions besides inflammation. </a:t>
            </a:r>
          </a:p>
        </p:txBody>
      </p:sp>
      <p:sp>
        <p:nvSpPr>
          <p:cNvPr id="10242" name="Rectangle 2"/>
          <p:cNvSpPr>
            <a:spLocks noGrp="1" noChangeArrowheads="1"/>
          </p:cNvSpPr>
          <p:nvPr>
            <p:ph type="title"/>
          </p:nvPr>
        </p:nvSpPr>
        <p:spPr/>
        <p:txBody>
          <a:bodyPr/>
          <a:lstStyle/>
          <a:p>
            <a:r>
              <a:rPr lang="en-US" dirty="0"/>
              <a:t>Automated </a:t>
            </a:r>
            <a:r>
              <a:rPr lang="en-US" dirty="0" err="1"/>
              <a:t>Sed</a:t>
            </a:r>
            <a:r>
              <a:rPr lang="en-US" dirty="0"/>
              <a:t> Rate</a:t>
            </a:r>
          </a:p>
        </p:txBody>
      </p:sp>
    </p:spTree>
    <p:extLst>
      <p:ext uri="{BB962C8B-B14F-4D97-AF65-F5344CB8AC3E}">
        <p14:creationId xmlns:p14="http://schemas.microsoft.com/office/powerpoint/2010/main" val="45165846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a:lnSpc>
                <a:spcPct val="80000"/>
              </a:lnSpc>
            </a:pPr>
            <a:r>
              <a:rPr lang="en-US" sz="2800" u="sng"/>
              <a:t>Examples of Some Conditions Associated With Elevated ESR</a:t>
            </a:r>
            <a:r>
              <a:rPr lang="en-US" sz="2800"/>
              <a:t> </a:t>
            </a:r>
            <a:r>
              <a:rPr lang="en-US" sz="2800" u="sng"/>
              <a:t>Results</a:t>
            </a:r>
            <a:r>
              <a:rPr lang="en-US" sz="2800"/>
              <a:t>:</a:t>
            </a:r>
          </a:p>
          <a:p>
            <a:pPr>
              <a:lnSpc>
                <a:spcPct val="80000"/>
              </a:lnSpc>
            </a:pPr>
            <a:r>
              <a:rPr lang="en-US" sz="2800"/>
              <a:t>Acute &amp; Chronic Infections</a:t>
            </a:r>
          </a:p>
          <a:p>
            <a:pPr>
              <a:lnSpc>
                <a:spcPct val="80000"/>
              </a:lnSpc>
            </a:pPr>
            <a:r>
              <a:rPr lang="en-US" sz="2800"/>
              <a:t>Rheumatoid Arthritis</a:t>
            </a:r>
          </a:p>
          <a:p>
            <a:pPr>
              <a:lnSpc>
                <a:spcPct val="80000"/>
              </a:lnSpc>
            </a:pPr>
            <a:r>
              <a:rPr lang="en-US" sz="2800"/>
              <a:t>Myocardial Infarction</a:t>
            </a:r>
          </a:p>
          <a:p>
            <a:pPr>
              <a:lnSpc>
                <a:spcPct val="80000"/>
              </a:lnSpc>
            </a:pPr>
            <a:r>
              <a:rPr lang="en-US" sz="2800"/>
              <a:t>TB</a:t>
            </a:r>
          </a:p>
          <a:p>
            <a:pPr>
              <a:lnSpc>
                <a:spcPct val="80000"/>
              </a:lnSpc>
            </a:pPr>
            <a:r>
              <a:rPr lang="en-US" sz="2800"/>
              <a:t>Subacute Bacterial Endocarditis</a:t>
            </a:r>
          </a:p>
          <a:p>
            <a:pPr>
              <a:lnSpc>
                <a:spcPct val="80000"/>
              </a:lnSpc>
            </a:pPr>
            <a:r>
              <a:rPr lang="en-US" sz="2800"/>
              <a:t>Hepatitis</a:t>
            </a:r>
          </a:p>
          <a:p>
            <a:pPr>
              <a:lnSpc>
                <a:spcPct val="80000"/>
              </a:lnSpc>
            </a:pPr>
            <a:r>
              <a:rPr lang="en-US" sz="2800"/>
              <a:t>Menstruation</a:t>
            </a:r>
          </a:p>
          <a:p>
            <a:pPr>
              <a:lnSpc>
                <a:spcPct val="80000"/>
              </a:lnSpc>
            </a:pPr>
            <a:r>
              <a:rPr lang="en-US" sz="2800"/>
              <a:t>After the 3</a:t>
            </a:r>
            <a:r>
              <a:rPr lang="en-US" sz="2800" baseline="30000"/>
              <a:t>rd</a:t>
            </a:r>
            <a:r>
              <a:rPr lang="en-US" sz="2800"/>
              <a:t> month of Pregnancy</a:t>
            </a:r>
          </a:p>
        </p:txBody>
      </p:sp>
      <p:sp>
        <p:nvSpPr>
          <p:cNvPr id="11266" name="Rectangle 2"/>
          <p:cNvSpPr>
            <a:spLocks noGrp="1" noChangeArrowheads="1"/>
          </p:cNvSpPr>
          <p:nvPr>
            <p:ph type="title"/>
          </p:nvPr>
        </p:nvSpPr>
        <p:spPr/>
        <p:txBody>
          <a:bodyPr/>
          <a:lstStyle/>
          <a:p>
            <a:r>
              <a:rPr lang="en-US"/>
              <a:t>Automated Sed Rate</a:t>
            </a:r>
          </a:p>
        </p:txBody>
      </p:sp>
    </p:spTree>
    <p:extLst>
      <p:ext uri="{BB962C8B-B14F-4D97-AF65-F5344CB8AC3E}">
        <p14:creationId xmlns:p14="http://schemas.microsoft.com/office/powerpoint/2010/main" val="194410132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rmAutofit/>
          </a:bodyPr>
          <a:lstStyle/>
          <a:p>
            <a:r>
              <a:rPr lang="en-US" sz="2800" dirty="0"/>
              <a:t>ESR values may also be a useful prognostic indicator of Hodgkin’s disease.</a:t>
            </a:r>
          </a:p>
          <a:p>
            <a:r>
              <a:rPr lang="en-US" sz="2800" dirty="0"/>
              <a:t>One study showed that asymptomatic patients with an ESR of less than 10mm/h had an excellent survival rate whereas patients with an ESR of 60mm/h or greater had a survival rate as poor as those with systemic symptoms.</a:t>
            </a:r>
          </a:p>
        </p:txBody>
      </p:sp>
      <p:sp>
        <p:nvSpPr>
          <p:cNvPr id="12290" name="Rectangle 2"/>
          <p:cNvSpPr>
            <a:spLocks noGrp="1" noChangeArrowheads="1"/>
          </p:cNvSpPr>
          <p:nvPr>
            <p:ph type="title"/>
          </p:nvPr>
        </p:nvSpPr>
        <p:spPr/>
        <p:txBody>
          <a:bodyPr/>
          <a:lstStyle/>
          <a:p>
            <a:r>
              <a:rPr lang="en-US"/>
              <a:t>Automated Sed Rate</a:t>
            </a:r>
          </a:p>
        </p:txBody>
      </p:sp>
    </p:spTree>
    <p:extLst>
      <p:ext uri="{BB962C8B-B14F-4D97-AF65-F5344CB8AC3E}">
        <p14:creationId xmlns:p14="http://schemas.microsoft.com/office/powerpoint/2010/main" val="262840281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normAutofit/>
          </a:bodyPr>
          <a:lstStyle/>
          <a:p>
            <a:r>
              <a:rPr lang="en-US" sz="2800" dirty="0"/>
              <a:t>Low ESR results are usually not a cause for concern </a:t>
            </a:r>
            <a:r>
              <a:rPr lang="en-US" sz="2800" b="1" u="sng" dirty="0"/>
              <a:t>but </a:t>
            </a:r>
            <a:r>
              <a:rPr lang="en-US" sz="2800" dirty="0"/>
              <a:t>can be seen in conditions like:</a:t>
            </a:r>
          </a:p>
          <a:p>
            <a:r>
              <a:rPr lang="en-US" sz="2800" dirty="0"/>
              <a:t>Polycythemia</a:t>
            </a:r>
          </a:p>
          <a:p>
            <a:r>
              <a:rPr lang="en-US" sz="2800" dirty="0"/>
              <a:t>Extreme Leukocytosis</a:t>
            </a:r>
          </a:p>
          <a:p>
            <a:r>
              <a:rPr lang="en-US" sz="2800" dirty="0"/>
              <a:t>Some Protein Abnormalities</a:t>
            </a:r>
          </a:p>
          <a:p>
            <a:r>
              <a:rPr lang="en-US" sz="2800" dirty="0"/>
              <a:t>Sickle Cell Anemia</a:t>
            </a:r>
            <a:endParaRPr lang="en-US" sz="2800" b="1" u="sng" dirty="0"/>
          </a:p>
        </p:txBody>
      </p:sp>
      <p:sp>
        <p:nvSpPr>
          <p:cNvPr id="13314" name="Rectangle 2"/>
          <p:cNvSpPr>
            <a:spLocks noGrp="1" noChangeArrowheads="1"/>
          </p:cNvSpPr>
          <p:nvPr>
            <p:ph type="title"/>
          </p:nvPr>
        </p:nvSpPr>
        <p:spPr/>
        <p:txBody>
          <a:bodyPr/>
          <a:lstStyle/>
          <a:p>
            <a:r>
              <a:rPr lang="en-US"/>
              <a:t>Automated Sed Rate</a:t>
            </a:r>
          </a:p>
        </p:txBody>
      </p:sp>
    </p:spTree>
    <p:extLst>
      <p:ext uri="{BB962C8B-B14F-4D97-AF65-F5344CB8AC3E}">
        <p14:creationId xmlns:p14="http://schemas.microsoft.com/office/powerpoint/2010/main" val="201722354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noAutofit/>
          </a:bodyPr>
          <a:lstStyle/>
          <a:p>
            <a:r>
              <a:rPr lang="en-US" sz="2800" b="1" u="sng" dirty="0"/>
              <a:t>Specimen Requirements:</a:t>
            </a:r>
          </a:p>
          <a:p>
            <a:r>
              <a:rPr lang="en-US" sz="2800" dirty="0"/>
              <a:t>Collect Specimen in Lavender Stopper Tube or Lavender Bullets</a:t>
            </a:r>
          </a:p>
          <a:p>
            <a:r>
              <a:rPr lang="en-US" sz="2800" dirty="0"/>
              <a:t>Minimum tube volume:  </a:t>
            </a:r>
            <a:r>
              <a:rPr lang="en-US" sz="2800" dirty="0" smtClean="0"/>
              <a:t>1.5mL </a:t>
            </a:r>
            <a:endParaRPr lang="en-US" sz="2800" dirty="0"/>
          </a:p>
          <a:p>
            <a:r>
              <a:rPr lang="en-US" sz="2800" dirty="0"/>
              <a:t>Lavender Bullets:  3 bullets filled to 500 </a:t>
            </a:r>
            <a:r>
              <a:rPr lang="en-US" sz="2800" dirty="0" smtClean="0"/>
              <a:t>µL </a:t>
            </a:r>
            <a:r>
              <a:rPr lang="en-US" sz="2800" dirty="0"/>
              <a:t>mark</a:t>
            </a:r>
          </a:p>
          <a:p>
            <a:r>
              <a:rPr lang="en-US" sz="2800" dirty="0"/>
              <a:t>Specimen Stability:  4 hours if specimen is left at room temperature &amp; 24 hours if specimen is refrigerated.  Frozen samples are unacceptable.</a:t>
            </a:r>
          </a:p>
        </p:txBody>
      </p:sp>
      <p:sp>
        <p:nvSpPr>
          <p:cNvPr id="14338" name="Rectangle 2"/>
          <p:cNvSpPr>
            <a:spLocks noGrp="1" noChangeArrowheads="1"/>
          </p:cNvSpPr>
          <p:nvPr>
            <p:ph type="title"/>
          </p:nvPr>
        </p:nvSpPr>
        <p:spPr/>
        <p:txBody>
          <a:bodyPr/>
          <a:lstStyle/>
          <a:p>
            <a:r>
              <a:rPr lang="en-US"/>
              <a:t>Automated Sed Rate</a:t>
            </a:r>
          </a:p>
        </p:txBody>
      </p:sp>
    </p:spTree>
    <p:extLst>
      <p:ext uri="{BB962C8B-B14F-4D97-AF65-F5344CB8AC3E}">
        <p14:creationId xmlns:p14="http://schemas.microsoft.com/office/powerpoint/2010/main" val="123552075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normAutofit lnSpcReduction="10000"/>
          </a:bodyPr>
          <a:lstStyle/>
          <a:p>
            <a:pPr>
              <a:lnSpc>
                <a:spcPct val="90000"/>
              </a:lnSpc>
            </a:pPr>
            <a:r>
              <a:rPr lang="en-US" sz="2400" b="1" u="sng" dirty="0"/>
              <a:t>Methodology</a:t>
            </a:r>
            <a:r>
              <a:rPr lang="en-US" sz="2400" dirty="0"/>
              <a:t>:</a:t>
            </a:r>
          </a:p>
          <a:p>
            <a:pPr>
              <a:lnSpc>
                <a:spcPct val="90000"/>
              </a:lnSpc>
            </a:pPr>
            <a:r>
              <a:rPr lang="en-US" sz="2400" dirty="0"/>
              <a:t>ESR is the distance in millimeters that RBCs fall per unit of time, which is usually </a:t>
            </a:r>
            <a:r>
              <a:rPr lang="en-US" sz="2400" dirty="0" smtClean="0"/>
              <a:t>30 minutes.  </a:t>
            </a:r>
            <a:endParaRPr lang="en-US" sz="2400" dirty="0"/>
          </a:p>
          <a:p>
            <a:pPr>
              <a:lnSpc>
                <a:spcPct val="90000"/>
              </a:lnSpc>
            </a:pPr>
            <a:r>
              <a:rPr lang="en-US" sz="2400" dirty="0"/>
              <a:t>ESR is directly proportional to the RBC mass (Ex. in diseases that form </a:t>
            </a:r>
            <a:r>
              <a:rPr lang="en-US" sz="2400" dirty="0" err="1"/>
              <a:t>rouleaux</a:t>
            </a:r>
            <a:r>
              <a:rPr lang="en-US" sz="2400" dirty="0"/>
              <a:t> [RBCs that appear as stacks of coins] the RBCs are heavier and settle out faster increasing the ESR) and inversely proportional to plasma viscosity (the higher the viscosity, the lower the ESR).  In normal whole blood specimens, the RBC mass is small and the cells don’t form </a:t>
            </a:r>
            <a:r>
              <a:rPr lang="en-US" sz="2400" dirty="0" err="1"/>
              <a:t>rouleaux</a:t>
            </a:r>
            <a:r>
              <a:rPr lang="en-US" sz="2400" dirty="0"/>
              <a:t> so the ESR is decreased.  In abnormal conditions when the RBC mass is greater, and when RBCs form </a:t>
            </a:r>
            <a:r>
              <a:rPr lang="en-US" sz="2400" dirty="0" err="1"/>
              <a:t>rouleaux</a:t>
            </a:r>
            <a:r>
              <a:rPr lang="en-US" sz="2400" dirty="0"/>
              <a:t>, the cells settle out faster increasing the ESR.</a:t>
            </a:r>
          </a:p>
        </p:txBody>
      </p:sp>
      <p:sp>
        <p:nvSpPr>
          <p:cNvPr id="15362" name="Rectangle 2"/>
          <p:cNvSpPr>
            <a:spLocks noGrp="1" noChangeArrowheads="1"/>
          </p:cNvSpPr>
          <p:nvPr>
            <p:ph type="title"/>
          </p:nvPr>
        </p:nvSpPr>
        <p:spPr/>
        <p:txBody>
          <a:bodyPr/>
          <a:lstStyle/>
          <a:p>
            <a:r>
              <a:rPr lang="en-US"/>
              <a:t>Automated Sed Rate</a:t>
            </a:r>
          </a:p>
        </p:txBody>
      </p:sp>
    </p:spTree>
    <p:extLst>
      <p:ext uri="{BB962C8B-B14F-4D97-AF65-F5344CB8AC3E}">
        <p14:creationId xmlns:p14="http://schemas.microsoft.com/office/powerpoint/2010/main" val="19337665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752600"/>
            <a:ext cx="8229600" cy="4495800"/>
          </a:xfrm>
        </p:spPr>
        <p:txBody>
          <a:bodyPr>
            <a:normAutofit lnSpcReduction="10000"/>
          </a:bodyPr>
          <a:lstStyle/>
          <a:p>
            <a:pPr>
              <a:lnSpc>
                <a:spcPct val="80000"/>
              </a:lnSpc>
            </a:pPr>
            <a:r>
              <a:rPr lang="en-US" sz="2800" dirty="0"/>
              <a:t>The automated ESR is performed using the </a:t>
            </a:r>
            <a:r>
              <a:rPr lang="en-US" sz="2800" dirty="0" err="1"/>
              <a:t>Streck</a:t>
            </a:r>
            <a:r>
              <a:rPr lang="en-US" sz="2800" dirty="0"/>
              <a:t> Auto-Plus Analyzer.  It measures the sedimentation rates of RBCs using vacuum tubes which contain sodium citrate.  </a:t>
            </a:r>
          </a:p>
          <a:p>
            <a:pPr>
              <a:lnSpc>
                <a:spcPct val="80000"/>
              </a:lnSpc>
            </a:pPr>
            <a:r>
              <a:rPr lang="en-US" sz="2800" dirty="0"/>
              <a:t>Blood is transferred from an EDTA (lavender) tube into a vacuum tube</a:t>
            </a:r>
          </a:p>
          <a:p>
            <a:pPr>
              <a:lnSpc>
                <a:spcPct val="80000"/>
              </a:lnSpc>
            </a:pPr>
            <a:r>
              <a:rPr lang="en-US" sz="2800" dirty="0"/>
              <a:t>The vacuum tube is mixed on a rotator for </a:t>
            </a:r>
            <a:r>
              <a:rPr lang="en-US" sz="2800" dirty="0" smtClean="0"/>
              <a:t>2 </a:t>
            </a:r>
            <a:r>
              <a:rPr lang="en-US" sz="2800" dirty="0"/>
              <a:t>minutes to ensure sample homogeneity.</a:t>
            </a:r>
          </a:p>
          <a:p>
            <a:pPr>
              <a:lnSpc>
                <a:spcPct val="80000"/>
              </a:lnSpc>
            </a:pPr>
            <a:r>
              <a:rPr lang="en-US" sz="2800" dirty="0"/>
              <a:t>When the tube is added to the analyzer a baseline reading is stored in memory and at the end of 30 minutes the baseline reading is subtracted from the final reading with the difference converted to ESR results.</a:t>
            </a:r>
          </a:p>
          <a:p>
            <a:pPr>
              <a:lnSpc>
                <a:spcPct val="80000"/>
              </a:lnSpc>
            </a:pPr>
            <a:endParaRPr lang="en-US" sz="2800" dirty="0"/>
          </a:p>
        </p:txBody>
      </p:sp>
      <p:sp>
        <p:nvSpPr>
          <p:cNvPr id="16386" name="Rectangle 2"/>
          <p:cNvSpPr>
            <a:spLocks noGrp="1" noChangeArrowheads="1"/>
          </p:cNvSpPr>
          <p:nvPr>
            <p:ph type="title"/>
          </p:nvPr>
        </p:nvSpPr>
        <p:spPr/>
        <p:txBody>
          <a:bodyPr/>
          <a:lstStyle/>
          <a:p>
            <a:r>
              <a:rPr lang="en-US"/>
              <a:t>Procedure Overview</a:t>
            </a:r>
          </a:p>
        </p:txBody>
      </p:sp>
    </p:spTree>
    <p:extLst>
      <p:ext uri="{BB962C8B-B14F-4D97-AF65-F5344CB8AC3E}">
        <p14:creationId xmlns:p14="http://schemas.microsoft.com/office/powerpoint/2010/main" val="393759394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9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10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11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7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8_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95</TotalTime>
  <Words>1026</Words>
  <Application>Microsoft Office PowerPoint</Application>
  <PresentationFormat>On-screen Show (4:3)</PresentationFormat>
  <Paragraphs>94</Paragraphs>
  <Slides>25</Slides>
  <Notes>0</Notes>
  <HiddenSlides>0</HiddenSlides>
  <MMClips>0</MMClips>
  <ScaleCrop>false</ScaleCrop>
  <HeadingPairs>
    <vt:vector size="4" baseType="variant">
      <vt:variant>
        <vt:lpstr>Theme</vt:lpstr>
      </vt:variant>
      <vt:variant>
        <vt:i4>12</vt:i4>
      </vt:variant>
      <vt:variant>
        <vt:lpstr>Slide Titles</vt:lpstr>
      </vt:variant>
      <vt:variant>
        <vt:i4>25</vt:i4>
      </vt:variant>
    </vt:vector>
  </HeadingPairs>
  <TitlesOfParts>
    <vt:vector size="37" baseType="lpstr">
      <vt:lpstr>Grid</vt:lpstr>
      <vt:lpstr>1_Grid</vt:lpstr>
      <vt:lpstr>2_Grid</vt:lpstr>
      <vt:lpstr>3_Grid</vt:lpstr>
      <vt:lpstr>4_Grid</vt:lpstr>
      <vt:lpstr>5_Grid</vt:lpstr>
      <vt:lpstr>6_Grid</vt:lpstr>
      <vt:lpstr>7_Grid</vt:lpstr>
      <vt:lpstr>8_Grid</vt:lpstr>
      <vt:lpstr>9_Grid</vt:lpstr>
      <vt:lpstr>10_Grid</vt:lpstr>
      <vt:lpstr>11_Grid</vt:lpstr>
      <vt:lpstr>Automated &amp; mANUAL  Sed Rate</vt:lpstr>
      <vt:lpstr>Automated Sed Rate</vt:lpstr>
      <vt:lpstr>Automated Sed Rate</vt:lpstr>
      <vt:lpstr>Automated Sed Rate</vt:lpstr>
      <vt:lpstr>Automated Sed Rate</vt:lpstr>
      <vt:lpstr>Automated Sed Rate</vt:lpstr>
      <vt:lpstr>Automated Sed Rate</vt:lpstr>
      <vt:lpstr>Automated Sed Rate</vt:lpstr>
      <vt:lpstr>Procedure Overview</vt:lpstr>
      <vt:lpstr>Automated Sed Rate Steps</vt:lpstr>
      <vt:lpstr>Automated Sed Rate Steps</vt:lpstr>
      <vt:lpstr>Procedure Overview - Continued</vt:lpstr>
      <vt:lpstr>ESR Reference Ranges</vt:lpstr>
      <vt:lpstr>Manual  Sed Rates</vt:lpstr>
      <vt:lpstr>Manual Sed Rates</vt:lpstr>
      <vt:lpstr>Specimen Requirements</vt:lpstr>
      <vt:lpstr>Methodology</vt:lpstr>
      <vt:lpstr>Supplies</vt:lpstr>
      <vt:lpstr>Procedure Overview</vt:lpstr>
      <vt:lpstr>Procedure Overview Continued</vt:lpstr>
      <vt:lpstr>Manual Sed Rate Steps</vt:lpstr>
      <vt:lpstr>Manual Sed Rate Steps</vt:lpstr>
      <vt:lpstr>Manual Sed Rate Steps</vt:lpstr>
      <vt:lpstr>Procedure Overview Continued</vt:lpstr>
      <vt:lpstr>~The End~ </vt:lpstr>
    </vt:vector>
  </TitlesOfParts>
  <Company>Scott &amp; White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Sed Rate</dc:title>
  <dc:creator>%username%</dc:creator>
  <cp:lastModifiedBy>Lowe, Michell D</cp:lastModifiedBy>
  <cp:revision>10</cp:revision>
  <dcterms:created xsi:type="dcterms:W3CDTF">2012-10-21T20:51:53Z</dcterms:created>
  <dcterms:modified xsi:type="dcterms:W3CDTF">2016-10-04T12:19:26Z</dcterms:modified>
</cp:coreProperties>
</file>