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2" r:id="rId2"/>
    <p:sldMasterId id="2147483674" r:id="rId3"/>
  </p:sldMasterIdLst>
  <p:notesMasterIdLst>
    <p:notesMasterId r:id="rId15"/>
  </p:notesMasterIdLst>
  <p:sldIdLst>
    <p:sldId id="257" r:id="rId4"/>
    <p:sldId id="269" r:id="rId5"/>
    <p:sldId id="260" r:id="rId6"/>
    <p:sldId id="261" r:id="rId7"/>
    <p:sldId id="262" r:id="rId8"/>
    <p:sldId id="263" r:id="rId9"/>
    <p:sldId id="264" r:id="rId10"/>
    <p:sldId id="265" r:id="rId11"/>
    <p:sldId id="266" r:id="rId12"/>
    <p:sldId id="267" r:id="rId13"/>
    <p:sldId id="268"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4" d="100"/>
          <a:sy n="104" d="100"/>
        </p:scale>
        <p:origin x="-174" y="-7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theme" Target="theme/theme1.xml"/><Relationship Id="rId3" Type="http://schemas.openxmlformats.org/officeDocument/2006/relationships/slideMaster" Target="slideMasters/slideMaster2.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viewProps" Target="viewProps.xml"/><Relationship Id="rId2" Type="http://schemas.openxmlformats.org/officeDocument/2006/relationships/slideMaster" Target="slideMasters/slideMaster1.xml"/><Relationship Id="rId16"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notesMaster" Target="notesMasters/notesMaster1.xml"/><Relationship Id="rId10" Type="http://schemas.openxmlformats.org/officeDocument/2006/relationships/slide" Target="slides/slide7.xml"/><Relationship Id="rId19" Type="http://schemas.openxmlformats.org/officeDocument/2006/relationships/tableStyles" Target="tableStyle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458A62A-C159-4525-A68C-800D11C5727B}" type="datetimeFigureOut">
              <a:rPr lang="en-US" smtClean="0"/>
              <a:t>11/27/2013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026F2E3-6869-4298-BCFD-E8D5A5A8C4FA}" type="slidenum">
              <a:rPr lang="en-US" smtClean="0"/>
              <a:t>‹#›</a:t>
            </a:fld>
            <a:endParaRPr lang="en-US"/>
          </a:p>
        </p:txBody>
      </p:sp>
    </p:spTree>
    <p:extLst>
      <p:ext uri="{BB962C8B-B14F-4D97-AF65-F5344CB8AC3E}">
        <p14:creationId xmlns:p14="http://schemas.microsoft.com/office/powerpoint/2010/main" val="309679469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11/27/2013 3:48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rPr>
            </a:br>
            <a:r>
              <a:rPr lang="en-US" sz="500" dirty="0" smtClean="0">
                <a:solidFill>
                  <a:srgbClr val="000000"/>
                </a:solidFill>
              </a:rPr>
              <a:t>MICROSOFT MAKES NO WARRANTIES, EXPRESS, IMPLIED OR STATUTORY, AS TO THE INFORMATION IN THIS PRESENTATION.</a:t>
            </a:r>
          </a:p>
          <a:p>
            <a:endParaRPr lang="en-US" sz="500" dirty="0"/>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1</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30250" y="1905000"/>
            <a:ext cx="7681913" cy="1523495"/>
          </a:xfrm>
        </p:spPr>
        <p:txBody>
          <a:bodyPr>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730249" y="4344988"/>
            <a:ext cx="7681913"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Tree>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2_Title and Content">
    <p:bg bwMode="black">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3_Title and Content">
    <p:bg bwMode="black">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6"/>
          <p:cNvSpPr>
            <a:spLocks noGrp="1"/>
          </p:cNvSpPr>
          <p:nvPr>
            <p:ph type="body" sz="quarter" idx="11"/>
          </p:nvPr>
        </p:nvSpPr>
        <p:spPr>
          <a:xfrm>
            <a:off x="0" y="6238875"/>
            <a:ext cx="9144001" cy="619125"/>
          </a:xfrm>
          <a:solidFill>
            <a:srgbClr val="FFFF99"/>
          </a:solidFill>
        </p:spPr>
        <p:txBody>
          <a:bodyPr wrap="square" lIns="152394" tIns="76197" rIns="152394" bIns="76197" anchor="b" anchorCtr="0">
            <a:noAutofit/>
          </a:bodyPr>
          <a:lstStyle>
            <a:lvl1pPr algn="r">
              <a:buFont typeface="Arial" pitchFamily="34" charset="0"/>
              <a:buNone/>
              <a:defRPr>
                <a:solidFill>
                  <a:srgbClr val="000000"/>
                </a:solidFill>
                <a:effectLst/>
                <a:latin typeface="+mj-lt"/>
              </a:defRPr>
            </a:lvl1pPr>
          </a:lstStyle>
          <a:p>
            <a:pPr lvl="0"/>
            <a:r>
              <a:rPr lang="en-US" smtClean="0"/>
              <a:t>Click to edit Master text styles</a:t>
            </a:r>
          </a:p>
        </p:txBody>
      </p:sp>
    </p:spTree>
  </p:cSld>
  <p:clrMapOvr>
    <a:masterClrMapping/>
  </p:clrMapOvr>
  <p:transition>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smtClean="0"/>
              <a:t>click to…</a:t>
            </a:r>
          </a:p>
        </p:txBody>
      </p:sp>
    </p:spTree>
  </p:cSld>
  <p:clrMapOvr>
    <a:masterClrMapping/>
  </p:clrMapOvr>
  <p:transition>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Use for slides with Software Co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722313" y="1905000"/>
            <a:ext cx="8040688" cy="193899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smtClean="0"/>
              <a:t>click to…</a:t>
            </a:r>
          </a:p>
        </p:txBody>
      </p:sp>
    </p:spTree>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381000" y="1411552"/>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381000" y="1412875"/>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81000" y="1411553"/>
            <a:ext cx="4114800" cy="2129814"/>
          </a:xfrm>
        </p:spPr>
        <p:txBody>
          <a:bodyPr/>
          <a:lstStyle>
            <a:lvl1pPr marL="339976" indent="-339976">
              <a:lnSpc>
                <a:spcPct val="90000"/>
              </a:lnSpc>
              <a:defRPr sz="2800"/>
            </a:lvl1pPr>
            <a:lvl2pPr marL="673338" indent="-325424">
              <a:lnSpc>
                <a:spcPct val="90000"/>
              </a:lnSpc>
              <a:defRPr sz="2400"/>
            </a:lvl2pPr>
            <a:lvl3pPr marL="953785" indent="-288384">
              <a:lnSpc>
                <a:spcPct val="90000"/>
              </a:lnSpc>
              <a:defRPr sz="2000"/>
            </a:lvl3pPr>
            <a:lvl4pPr marL="1227618" indent="-273833">
              <a:lnSpc>
                <a:spcPct val="90000"/>
              </a:lnSpc>
              <a:defRPr sz="1800"/>
            </a:lvl4pPr>
            <a:lvl5pPr marL="1516002" indent="-280447">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411553"/>
            <a:ext cx="4114800" cy="2129814"/>
          </a:xfrm>
        </p:spPr>
        <p:txBody>
          <a:bodyPr/>
          <a:lstStyle>
            <a:lvl1pPr marL="347914" indent="-347914">
              <a:lnSpc>
                <a:spcPct val="90000"/>
              </a:lnSpc>
              <a:defRPr sz="2800"/>
            </a:lvl1pPr>
            <a:lvl2pPr marL="673338" indent="-339976">
              <a:lnSpc>
                <a:spcPct val="90000"/>
              </a:lnSpc>
              <a:defRPr sz="2400"/>
            </a:lvl2pPr>
            <a:lvl3pPr marL="961722" indent="-302936">
              <a:lnSpc>
                <a:spcPct val="90000"/>
              </a:lnSpc>
              <a:defRPr sz="2000"/>
            </a:lvl3pPr>
            <a:lvl4pPr marL="1227618" indent="-265896">
              <a:lnSpc>
                <a:spcPct val="90000"/>
              </a:lnSpc>
              <a:defRPr sz="1800"/>
            </a:lvl4pPr>
            <a:lvl5pPr marL="1516002" indent="-273833">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381000" y="1411553"/>
            <a:ext cx="4114800"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80999" y="2174875"/>
            <a:ext cx="4114800" cy="1537344"/>
          </a:xfrm>
        </p:spPr>
        <p:txBody>
          <a:bodyPr/>
          <a:lstStyle>
            <a:lvl1pPr marL="281770" indent="-281770">
              <a:defRPr sz="2300"/>
            </a:lvl1pPr>
            <a:lvl2pPr marL="562218" indent="-265896">
              <a:defRPr sz="2000"/>
            </a:lvl2pPr>
            <a:lvl3pPr marL="813562" indent="-243407">
              <a:defRPr sz="1800"/>
            </a:lvl3pPr>
            <a:lvl4pPr marL="1050354" indent="-228856">
              <a:defRPr sz="1700"/>
            </a:lvl4pPr>
            <a:lvl5pPr marL="1279210" indent="-206367">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981" y="1411553"/>
            <a:ext cx="4117019"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117974" cy="1537344"/>
          </a:xfrm>
        </p:spPr>
        <p:txBody>
          <a:bodyPr/>
          <a:lstStyle>
            <a:lvl1pPr marL="296321" indent="-296321">
              <a:defRPr sz="2300"/>
            </a:lvl1pPr>
            <a:lvl2pPr marL="570155" indent="-273833">
              <a:defRPr sz="2000"/>
            </a:lvl2pPr>
            <a:lvl3pPr marL="821499" indent="-244730">
              <a:defRPr sz="1800"/>
            </a:lvl3pPr>
            <a:lvl4pPr marL="1050354" indent="-236793">
              <a:defRPr sz="1700"/>
            </a:lvl4pPr>
            <a:lvl5pPr marL="1279210" indent="-220919">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WALKIN - Prints in GRAYSCALE">
    <p:spTree>
      <p:nvGrpSpPr>
        <p:cNvPr id="1" name=""/>
        <p:cNvGrpSpPr/>
        <p:nvPr/>
      </p:nvGrpSpPr>
      <p:grpSpPr>
        <a:xfrm>
          <a:off x="0" y="0"/>
          <a:ext cx="0" cy="0"/>
          <a:chOff x="0" y="0"/>
          <a:chExt cx="0" cy="0"/>
        </a:xfrm>
      </p:grpSpPr>
    </p:spTree>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2.xml"/><Relationship Id="rId1" Type="http://schemas.openxmlformats.org/officeDocument/2006/relationships/slideLayout" Target="../slideLayouts/slideLayout13.xml"/><Relationship Id="rId4" Type="http://schemas.openxmlformats.org/officeDocument/2006/relationships/image" Target="../media/image4.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4">
            <a:lum/>
          </a:blip>
          <a:srcRect/>
          <a:stretch>
            <a:fillRect l="-1000" r="-1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smtClean="0"/>
              <a:t>Click to edit Master title style</a:t>
            </a:r>
            <a:endParaRPr lang="en-US" dirty="0"/>
          </a:p>
        </p:txBody>
      </p:sp>
      <p:sp>
        <p:nvSpPr>
          <p:cNvPr id="3" name="Text Placeholder 2"/>
          <p:cNvSpPr>
            <a:spLocks noGrp="1"/>
          </p:cNvSpPr>
          <p:nvPr>
            <p:ph type="body" idx="1"/>
          </p:nvPr>
        </p:nvSpPr>
        <p:spPr>
          <a:xfrm>
            <a:off x="381000" y="1412875"/>
            <a:ext cx="8382000" cy="2135969"/>
          </a:xfrm>
          <a:prstGeom prst="rect">
            <a:avLst/>
          </a:prstGeom>
        </p:spPr>
        <p:txBody>
          <a:bodyPr vert="horz" lIns="0" tIns="0" rIns="0" bIns="0" rtlCol="0">
            <a:sp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 bg1="dk1" tx1="lt1" bg2="dk2" tx2="lt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 id="2147483661" r:id="rId12"/>
  </p:sldLayoutIdLst>
  <p:transition>
    <p:fade/>
  </p:transition>
  <p:txStyles>
    <p:titleStyle>
      <a:lvl1pPr algn="l" defTabSz="914363" rtl="0" eaLnBrk="1" latinLnBrk="0" hangingPunct="1">
        <a:lnSpc>
          <a:spcPct val="90000"/>
        </a:lnSpc>
        <a:spcBef>
          <a:spcPct val="0"/>
        </a:spcBef>
        <a:buNone/>
        <a:defRPr lang="en-US" sz="4800" b="0" kern="1200" cap="none" spc="-150"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396875" indent="-396875" algn="l" defTabSz="914363" rtl="0" eaLnBrk="1" latinLnBrk="0" hangingPunct="1">
        <a:lnSpc>
          <a:spcPct val="90000"/>
        </a:lnSpc>
        <a:spcBef>
          <a:spcPct val="20000"/>
        </a:spcBef>
        <a:buFontTx/>
        <a:buBlip>
          <a:blip r:embed="rId15"/>
        </a:buBlip>
        <a:defRPr sz="3200" kern="1200">
          <a:solidFill>
            <a:schemeClr val="tx1"/>
          </a:solidFill>
          <a:latin typeface="+mn-lt"/>
          <a:ea typeface="+mn-ea"/>
          <a:cs typeface="+mn-cs"/>
        </a:defRPr>
      </a:lvl1pPr>
      <a:lvl2pPr marL="914400" indent="-396875" algn="l" defTabSz="914363" rtl="0" eaLnBrk="1" latinLnBrk="0" hangingPunct="1">
        <a:lnSpc>
          <a:spcPct val="90000"/>
        </a:lnSpc>
        <a:spcBef>
          <a:spcPct val="20000"/>
        </a:spcBef>
        <a:buFontTx/>
        <a:buBlip>
          <a:blip r:embed="rId16"/>
        </a:buBlip>
        <a:defRPr sz="2800" kern="1200">
          <a:solidFill>
            <a:schemeClr val="tx1"/>
          </a:solidFill>
          <a:latin typeface="+mn-lt"/>
          <a:ea typeface="+mn-ea"/>
          <a:cs typeface="+mn-cs"/>
        </a:defRPr>
      </a:lvl2pPr>
      <a:lvl3pPr marL="1258888" indent="-344488"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3pPr>
      <a:lvl4pPr marL="1604963" indent="-346075"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4pPr>
      <a:lvl5pPr marL="1941513" indent="-336550"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3">
            <a:lum/>
          </a:blip>
          <a:srcRect/>
          <a:stretch>
            <a:fillRect l="-1000" r="-1000"/>
          </a:stretch>
        </a:blipFill>
        <a:effectLst/>
      </p:bgPr>
    </p:bg>
    <p:spTree>
      <p:nvGrpSpPr>
        <p:cNvPr id="1" name=""/>
        <p:cNvGrpSpPr/>
        <p:nvPr/>
      </p:nvGrpSpPr>
      <p:grpSpPr>
        <a:xfrm>
          <a:off x="0" y="0"/>
          <a:ext cx="0" cy="0"/>
          <a:chOff x="0" y="0"/>
          <a:chExt cx="0" cy="0"/>
        </a:xfrm>
      </p:grpSpPr>
      <p:pic>
        <p:nvPicPr>
          <p:cNvPr id="4" name="Picture 3" descr="white rectangle.png"/>
          <p:cNvPicPr>
            <a:picLocks noChangeAspect="1"/>
          </p:cNvPicPr>
          <p:nvPr/>
        </p:nvPicPr>
        <p:blipFill>
          <a:blip r:embed="rId4"/>
          <a:srcRect b="10453"/>
          <a:stretch>
            <a:fillRect/>
          </a:stretch>
        </p:blipFill>
        <p:spPr>
          <a:xfrm>
            <a:off x="0" y="1299706"/>
            <a:ext cx="9144000" cy="5558294"/>
          </a:xfrm>
          <a:prstGeom prst="rect">
            <a:avLst/>
          </a:prstGeom>
        </p:spPr>
      </p:pic>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722312" y="1905000"/>
            <a:ext cx="8040688" cy="2108269"/>
          </a:xfrm>
          <a:prstGeom prst="rect">
            <a:avLst/>
          </a:prstGeom>
        </p:spPr>
        <p:txBody>
          <a:bodyPr vert="horz" wrap="square" lIns="0" tIns="0" rIns="0" bIns="0" rtlCol="0">
            <a:sp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 bg1="lt1" tx1="dk1" bg2="lt2" tx2="dk2" accent1="accent1" accent2="accent2" accent3="accent3" accent4="accent4" accent5="accent5" accent6="accent6" hlink="hlink" folHlink="folHlink"/>
  <p:sldLayoutIdLst>
    <p:sldLayoutId id="2147483675" r:id="rId1"/>
  </p:sldLayoutIdLst>
  <p:transition>
    <p:fade/>
  </p:transition>
  <p:txStyles>
    <p:titleStyle>
      <a:lvl1pPr algn="l" defTabSz="914363" rtl="0" eaLnBrk="1" latinLnBrk="0" hangingPunct="1">
        <a:lnSpc>
          <a:spcPct val="90000"/>
        </a:lnSpc>
        <a:spcBef>
          <a:spcPct val="0"/>
        </a:spcBef>
        <a:buNone/>
        <a:defRPr lang="en-US" sz="4800" b="0" kern="1200" cap="none" spc="-125"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0" indent="0" algn="l" defTabSz="914363" rtl="0" eaLnBrk="1" latinLnBrk="0" hangingPunct="1">
        <a:lnSpc>
          <a:spcPct val="90000"/>
        </a:lnSpc>
        <a:spcBef>
          <a:spcPct val="20000"/>
        </a:spcBef>
        <a:buFont typeface="Arial" pitchFamily="34" charset="0"/>
        <a:buNone/>
        <a:defRPr sz="3000" b="1" kern="1200">
          <a:solidFill>
            <a:schemeClr val="tx1"/>
          </a:solidFill>
          <a:latin typeface="Courier New" pitchFamily="49" charset="0"/>
          <a:ea typeface="+mn-ea"/>
          <a:cs typeface="Courier New" pitchFamily="49" charset="0"/>
        </a:defRPr>
      </a:lvl1pPr>
      <a:lvl2pPr marL="384954" indent="-7937" algn="l" defTabSz="914363" rtl="0" eaLnBrk="1" latinLnBrk="0" hangingPunct="1">
        <a:lnSpc>
          <a:spcPct val="90000"/>
        </a:lnSpc>
        <a:spcBef>
          <a:spcPct val="20000"/>
        </a:spcBef>
        <a:buFont typeface="Arial" pitchFamily="34" charset="0"/>
        <a:buNone/>
        <a:defRPr sz="2800" b="1" kern="1200">
          <a:solidFill>
            <a:schemeClr val="tx1"/>
          </a:solidFill>
          <a:latin typeface="Courier New" pitchFamily="49" charset="0"/>
          <a:ea typeface="+mn-ea"/>
          <a:cs typeface="Courier New" pitchFamily="49" charset="0"/>
        </a:defRPr>
      </a:lvl2pPr>
      <a:lvl3pPr marL="761970"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3pPr>
      <a:lvl4pPr marL="1094009"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4pPr>
      <a:lvl5pPr marL="1426047" indent="0"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Sample Rotor Valve</a:t>
            </a:r>
            <a:br>
              <a:rPr lang="en-US" dirty="0" smtClean="0"/>
            </a:br>
            <a:r>
              <a:rPr lang="en-US" dirty="0" smtClean="0"/>
              <a:t>(SRV)</a:t>
            </a:r>
            <a:endParaRPr lang="en-US" dirty="0"/>
          </a:p>
        </p:txBody>
      </p:sp>
      <p:sp>
        <p:nvSpPr>
          <p:cNvPr id="3" name="Subtitle 2"/>
          <p:cNvSpPr>
            <a:spLocks noGrp="1"/>
          </p:cNvSpPr>
          <p:nvPr>
            <p:ph type="subTitle" idx="1"/>
          </p:nvPr>
        </p:nvSpPr>
        <p:spPr>
          <a:xfrm>
            <a:off x="730249" y="4344988"/>
            <a:ext cx="7681913" cy="608012"/>
          </a:xfrm>
        </p:spPr>
        <p:txBody>
          <a:bodyPr>
            <a:normAutofit/>
          </a:bodyPr>
          <a:lstStyle/>
          <a:p>
            <a:r>
              <a:rPr lang="en-US" sz="1800" dirty="0" smtClean="0">
                <a:latin typeface="Brush Script MT" pitchFamily="66" charset="0"/>
              </a:rPr>
              <a:t>By: </a:t>
            </a:r>
            <a:r>
              <a:rPr lang="en-US" sz="1800" dirty="0" err="1" smtClean="0">
                <a:latin typeface="Brush Script MT" pitchFamily="66" charset="0"/>
              </a:rPr>
              <a:t>Michell</a:t>
            </a:r>
            <a:r>
              <a:rPr lang="en-US" sz="1800" dirty="0" smtClean="0">
                <a:latin typeface="Brush Script MT" pitchFamily="66" charset="0"/>
              </a:rPr>
              <a:t> McAdams</a:t>
            </a:r>
          </a:p>
          <a:p>
            <a:r>
              <a:rPr lang="en-US" sz="1800" dirty="0" smtClean="0">
                <a:latin typeface="Brush Script MT" pitchFamily="66" charset="0"/>
              </a:rPr>
              <a:t>03/2013</a:t>
            </a:r>
            <a:endParaRPr lang="en-US" sz="1800" dirty="0">
              <a:latin typeface="Brush Script MT" pitchFamily="66" charset="0"/>
            </a:endParaRPr>
          </a:p>
        </p:txBody>
      </p:sp>
    </p:spTree>
  </p:cSld>
  <p:clrMapOvr>
    <a:masterClrMapping/>
  </p:clrMapOvr>
  <p:transition>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Cleaning SRV</a:t>
            </a:r>
            <a:endParaRPr lang="en-US" dirty="0"/>
          </a:p>
        </p:txBody>
      </p:sp>
      <p:sp>
        <p:nvSpPr>
          <p:cNvPr id="3" name="Text Placeholder 2"/>
          <p:cNvSpPr>
            <a:spLocks noGrp="1"/>
          </p:cNvSpPr>
          <p:nvPr>
            <p:ph type="body" sz="quarter" idx="10"/>
          </p:nvPr>
        </p:nvSpPr>
        <p:spPr>
          <a:xfrm>
            <a:off x="381000" y="1411552"/>
            <a:ext cx="8382000" cy="2856167"/>
          </a:xfrm>
        </p:spPr>
        <p:txBody>
          <a:bodyPr/>
          <a:lstStyle/>
          <a:p>
            <a:r>
              <a:rPr lang="en-US" dirty="0" smtClean="0"/>
              <a:t>Turn on the power to the Main Unit. Background will check automatically. Make sure all values are within acceptable range</a:t>
            </a:r>
          </a:p>
          <a:p>
            <a:r>
              <a:rPr lang="en-US" dirty="0" smtClean="0"/>
              <a:t>Run QC to make sure there are no performance problems.</a:t>
            </a:r>
          </a:p>
          <a:p>
            <a:r>
              <a:rPr lang="en-US" dirty="0" smtClean="0"/>
              <a:t>Reset the SRV count (Chapter 10: 10.5 Status)</a:t>
            </a:r>
            <a:endParaRPr lang="en-US" dirty="0"/>
          </a:p>
        </p:txBody>
      </p:sp>
    </p:spTree>
    <p:extLst>
      <p:ext uri="{BB962C8B-B14F-4D97-AF65-F5344CB8AC3E}">
        <p14:creationId xmlns:p14="http://schemas.microsoft.com/office/powerpoint/2010/main" val="3368499220"/>
      </p:ext>
    </p:extLst>
  </p:cSld>
  <p:clrMapOvr>
    <a:masterClrMapping/>
  </p:clrMapOvr>
  <p:transition>
    <p:fad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803096"/>
            <a:ext cx="8382000" cy="1329595"/>
          </a:xfrm>
        </p:spPr>
        <p:txBody>
          <a:bodyPr anchor="ctr"/>
          <a:lstStyle/>
          <a:p>
            <a:pPr algn="ctr"/>
            <a:r>
              <a:rPr lang="en-US" dirty="0" smtClean="0"/>
              <a:t>The End</a:t>
            </a:r>
            <a:br>
              <a:rPr lang="en-US" dirty="0" smtClean="0"/>
            </a:br>
            <a:r>
              <a:rPr lang="en-US" dirty="0" smtClean="0">
                <a:sym typeface="Wingdings" panose="05000000000000000000" pitchFamily="2" charset="2"/>
              </a:rPr>
              <a:t></a:t>
            </a:r>
            <a:endParaRPr lang="en-US" dirty="0"/>
          </a:p>
        </p:txBody>
      </p:sp>
    </p:spTree>
    <p:extLst>
      <p:ext uri="{BB962C8B-B14F-4D97-AF65-F5344CB8AC3E}">
        <p14:creationId xmlns:p14="http://schemas.microsoft.com/office/powerpoint/2010/main" val="3102309752"/>
      </p:ext>
    </p:extLst>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Cleaning SRV</a:t>
            </a:r>
            <a:endParaRPr lang="en-US" dirty="0"/>
          </a:p>
        </p:txBody>
      </p:sp>
      <p:sp>
        <p:nvSpPr>
          <p:cNvPr id="3" name="Text Placeholder 2"/>
          <p:cNvSpPr>
            <a:spLocks noGrp="1"/>
          </p:cNvSpPr>
          <p:nvPr>
            <p:ph type="body" sz="quarter" idx="10"/>
          </p:nvPr>
        </p:nvSpPr>
        <p:spPr>
          <a:xfrm>
            <a:off x="381000" y="1411552"/>
            <a:ext cx="8382000" cy="2068259"/>
          </a:xfrm>
        </p:spPr>
        <p:txBody>
          <a:bodyPr/>
          <a:lstStyle/>
          <a:p>
            <a:r>
              <a:rPr lang="en-US" dirty="0"/>
              <a:t>Operator’s Manual </a:t>
            </a:r>
          </a:p>
          <a:p>
            <a:r>
              <a:rPr lang="en-US" dirty="0"/>
              <a:t>Section 9</a:t>
            </a:r>
          </a:p>
          <a:p>
            <a:r>
              <a:rPr lang="en-US" dirty="0"/>
              <a:t>Page 9-4</a:t>
            </a:r>
          </a:p>
          <a:p>
            <a:endParaRPr lang="en-US" dirty="0"/>
          </a:p>
        </p:txBody>
      </p:sp>
    </p:spTree>
    <p:extLst>
      <p:ext uri="{BB962C8B-B14F-4D97-AF65-F5344CB8AC3E}">
        <p14:creationId xmlns:p14="http://schemas.microsoft.com/office/powerpoint/2010/main" val="3824634733"/>
      </p:ext>
    </p:extLst>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Cleaning SRV</a:t>
            </a:r>
            <a:endParaRPr lang="en-US" dirty="0"/>
          </a:p>
        </p:txBody>
      </p:sp>
      <p:sp>
        <p:nvSpPr>
          <p:cNvPr id="3" name="Text Placeholder 2"/>
          <p:cNvSpPr>
            <a:spLocks noGrp="1"/>
          </p:cNvSpPr>
          <p:nvPr>
            <p:ph type="body" sz="quarter" idx="10"/>
          </p:nvPr>
        </p:nvSpPr>
        <p:spPr>
          <a:xfrm>
            <a:off x="381000" y="1411552"/>
            <a:ext cx="8382000" cy="3496342"/>
          </a:xfrm>
        </p:spPr>
        <p:txBody>
          <a:bodyPr/>
          <a:lstStyle/>
          <a:p>
            <a:r>
              <a:rPr lang="en-US" dirty="0" smtClean="0"/>
              <a:t>WARNING: There is a risk of infection</a:t>
            </a:r>
          </a:p>
          <a:p>
            <a:r>
              <a:rPr lang="en-US" dirty="0" smtClean="0"/>
              <a:t>Make sure you are wearing gloves</a:t>
            </a:r>
          </a:p>
          <a:p>
            <a:r>
              <a:rPr lang="en-US" dirty="0" smtClean="0"/>
              <a:t>Clean hands after with disinfectant</a:t>
            </a:r>
          </a:p>
          <a:p>
            <a:r>
              <a:rPr lang="en-US" dirty="0" smtClean="0"/>
              <a:t>If hands become contaminated by blood, you could be infected by pathogens, seek medical attention.</a:t>
            </a:r>
          </a:p>
          <a:p>
            <a:pPr marL="0" indent="0">
              <a:buNone/>
            </a:pPr>
            <a:endParaRPr lang="en-US" dirty="0"/>
          </a:p>
        </p:txBody>
      </p:sp>
    </p:spTree>
    <p:extLst>
      <p:ext uri="{BB962C8B-B14F-4D97-AF65-F5344CB8AC3E}">
        <p14:creationId xmlns:p14="http://schemas.microsoft.com/office/powerpoint/2010/main" val="516754301"/>
      </p:ext>
    </p:extLst>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Cleaning SRV</a:t>
            </a:r>
            <a:endParaRPr lang="en-US" dirty="0"/>
          </a:p>
        </p:txBody>
      </p:sp>
      <p:sp>
        <p:nvSpPr>
          <p:cNvPr id="3" name="Text Placeholder 2"/>
          <p:cNvSpPr>
            <a:spLocks noGrp="1"/>
          </p:cNvSpPr>
          <p:nvPr>
            <p:ph type="body" sz="quarter" idx="10"/>
          </p:nvPr>
        </p:nvSpPr>
        <p:spPr>
          <a:xfrm>
            <a:off x="381000" y="1411552"/>
            <a:ext cx="8382000" cy="3496342"/>
          </a:xfrm>
        </p:spPr>
        <p:txBody>
          <a:bodyPr/>
          <a:lstStyle/>
          <a:p>
            <a:r>
              <a:rPr lang="en-US" dirty="0" smtClean="0"/>
              <a:t>Turn off the power of the Main Unit and Pneumatic Unit, wait several minutes until the pressure gauge points at “0”.</a:t>
            </a:r>
          </a:p>
          <a:p>
            <a:endParaRPr lang="en-US" dirty="0" smtClean="0"/>
          </a:p>
          <a:p>
            <a:r>
              <a:rPr lang="en-US" dirty="0" smtClean="0"/>
              <a:t>Open the Main Unit front cover</a:t>
            </a:r>
          </a:p>
          <a:p>
            <a:endParaRPr lang="en-US" dirty="0" smtClean="0"/>
          </a:p>
          <a:p>
            <a:r>
              <a:rPr lang="en-US" dirty="0" smtClean="0"/>
              <a:t>Remove tray from the sample rotor valve</a:t>
            </a:r>
          </a:p>
        </p:txBody>
      </p:sp>
    </p:spTree>
    <p:extLst>
      <p:ext uri="{BB962C8B-B14F-4D97-AF65-F5344CB8AC3E}">
        <p14:creationId xmlns:p14="http://schemas.microsoft.com/office/powerpoint/2010/main" val="275594535"/>
      </p:ext>
    </p:extLst>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Cleaning SRV</a:t>
            </a:r>
            <a:endParaRPr lang="en-US" dirty="0"/>
          </a:p>
        </p:txBody>
      </p:sp>
      <p:sp>
        <p:nvSpPr>
          <p:cNvPr id="3" name="Text Placeholder 2"/>
          <p:cNvSpPr>
            <a:spLocks noGrp="1"/>
          </p:cNvSpPr>
          <p:nvPr>
            <p:ph type="body" sz="quarter" idx="10"/>
          </p:nvPr>
        </p:nvSpPr>
        <p:spPr>
          <a:xfrm>
            <a:off x="381000" y="1411552"/>
            <a:ext cx="8382000" cy="4401205"/>
          </a:xfrm>
        </p:spPr>
        <p:txBody>
          <a:bodyPr/>
          <a:lstStyle/>
          <a:p>
            <a:r>
              <a:rPr lang="en-US" dirty="0"/>
              <a:t>Gently push down the manual rinse cup with both hands. </a:t>
            </a:r>
            <a:endParaRPr lang="en-US" dirty="0" smtClean="0"/>
          </a:p>
          <a:p>
            <a:pPr lvl="1"/>
            <a:r>
              <a:rPr lang="en-US" dirty="0" smtClean="0"/>
              <a:t>Make sure the manual rinse cup is completely removed from the manual aspiration pipette.</a:t>
            </a:r>
          </a:p>
          <a:p>
            <a:pPr marL="517525" lvl="1" indent="0">
              <a:buNone/>
            </a:pPr>
            <a:endParaRPr lang="en-US" dirty="0" smtClean="0"/>
          </a:p>
          <a:p>
            <a:pPr marL="517525" lvl="1" indent="0">
              <a:buNone/>
            </a:pPr>
            <a:r>
              <a:rPr lang="en-US" b="1" dirty="0" smtClean="0"/>
              <a:t>***NOTE: </a:t>
            </a:r>
            <a:r>
              <a:rPr lang="en-US" dirty="0" smtClean="0"/>
              <a:t>If manual rinse cup is not completely removed there is a possibility that the manual aspiration pipette may bend when the sample rotor valve is removed. </a:t>
            </a:r>
            <a:endParaRPr lang="en-US" dirty="0"/>
          </a:p>
          <a:p>
            <a:endParaRPr lang="en-US" dirty="0"/>
          </a:p>
        </p:txBody>
      </p:sp>
    </p:spTree>
    <p:extLst>
      <p:ext uri="{BB962C8B-B14F-4D97-AF65-F5344CB8AC3E}">
        <p14:creationId xmlns:p14="http://schemas.microsoft.com/office/powerpoint/2010/main" val="1005707269"/>
      </p:ext>
    </p:extLst>
  </p:cSld>
  <p:clrMapOvr>
    <a:masterClrMapping/>
  </p:clrMapOvr>
  <p:transition>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Cleaning SRV</a:t>
            </a:r>
            <a:endParaRPr lang="en-US" dirty="0"/>
          </a:p>
        </p:txBody>
      </p:sp>
      <p:sp>
        <p:nvSpPr>
          <p:cNvPr id="3" name="Text Placeholder 2"/>
          <p:cNvSpPr>
            <a:spLocks noGrp="1"/>
          </p:cNvSpPr>
          <p:nvPr>
            <p:ph type="body" sz="quarter" idx="10"/>
          </p:nvPr>
        </p:nvSpPr>
        <p:spPr>
          <a:xfrm>
            <a:off x="381000" y="990600"/>
            <a:ext cx="8382000" cy="5583067"/>
          </a:xfrm>
        </p:spPr>
        <p:txBody>
          <a:bodyPr/>
          <a:lstStyle/>
          <a:p>
            <a:r>
              <a:rPr lang="en-US" dirty="0" smtClean="0"/>
              <a:t>Remove the constant-pressure screw</a:t>
            </a:r>
          </a:p>
          <a:p>
            <a:endParaRPr lang="en-US" dirty="0"/>
          </a:p>
          <a:p>
            <a:r>
              <a:rPr lang="en-US" dirty="0" smtClean="0"/>
              <a:t>Remove the sample rotor valve assembly</a:t>
            </a:r>
          </a:p>
          <a:p>
            <a:endParaRPr lang="en-US" dirty="0"/>
          </a:p>
          <a:p>
            <a:r>
              <a:rPr lang="en-US" dirty="0" smtClean="0"/>
              <a:t>Remove the rotor valve </a:t>
            </a:r>
          </a:p>
          <a:p>
            <a:pPr lvl="1"/>
            <a:r>
              <a:rPr lang="en-US" dirty="0" smtClean="0"/>
              <a:t>DO NOT pull out valve excessively. This is to prevent excess force from applying to the tube that is connected to the rear fixed valve</a:t>
            </a:r>
          </a:p>
          <a:p>
            <a:pPr lvl="1"/>
            <a:r>
              <a:rPr lang="en-US" dirty="0" smtClean="0"/>
              <a:t>When removing the fixed valve, have a towel ready reagent can leak</a:t>
            </a:r>
          </a:p>
          <a:p>
            <a:pPr lvl="1"/>
            <a:r>
              <a:rPr lang="en-US" dirty="0" smtClean="0"/>
              <a:t>Be careful not to bend the manual aspiration pipette.</a:t>
            </a:r>
          </a:p>
        </p:txBody>
      </p:sp>
    </p:spTree>
    <p:extLst>
      <p:ext uri="{BB962C8B-B14F-4D97-AF65-F5344CB8AC3E}">
        <p14:creationId xmlns:p14="http://schemas.microsoft.com/office/powerpoint/2010/main" val="1467859820"/>
      </p:ext>
    </p:extLst>
  </p:cSld>
  <p:clrMapOvr>
    <a:masterClrMapping/>
  </p:clrMapOvr>
  <p:transition>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Cleaning SRV</a:t>
            </a:r>
            <a:endParaRPr lang="en-US" dirty="0"/>
          </a:p>
        </p:txBody>
      </p:sp>
      <p:sp>
        <p:nvSpPr>
          <p:cNvPr id="3" name="Text Placeholder 2"/>
          <p:cNvSpPr>
            <a:spLocks noGrp="1"/>
          </p:cNvSpPr>
          <p:nvPr>
            <p:ph type="body" sz="quarter" idx="10"/>
          </p:nvPr>
        </p:nvSpPr>
        <p:spPr>
          <a:xfrm>
            <a:off x="381000" y="1411552"/>
            <a:ext cx="8382000" cy="4610493"/>
          </a:xfrm>
        </p:spPr>
        <p:txBody>
          <a:bodyPr/>
          <a:lstStyle/>
          <a:p>
            <a:r>
              <a:rPr lang="en-US" dirty="0" smtClean="0"/>
              <a:t>Clean the surface of the fixed and rotary valves using distilled water or 1:10 dilution of CELLCLEAN or unscented filtered 5% bleach</a:t>
            </a:r>
          </a:p>
          <a:p>
            <a:pPr lvl="1"/>
            <a:r>
              <a:rPr lang="en-US" dirty="0" smtClean="0"/>
              <a:t>Make sure to clean them with distilled water after cleaning with CELLCLEAN or 5% bleach</a:t>
            </a:r>
          </a:p>
          <a:p>
            <a:pPr lvl="1"/>
            <a:r>
              <a:rPr lang="en-US" dirty="0"/>
              <a:t>Wipe it off completely to prevent troubles to the unit or other components</a:t>
            </a:r>
            <a:r>
              <a:rPr lang="en-US" dirty="0" smtClean="0"/>
              <a:t>.</a:t>
            </a:r>
          </a:p>
          <a:p>
            <a:pPr lvl="1"/>
            <a:endParaRPr lang="en-US" dirty="0"/>
          </a:p>
          <a:p>
            <a:r>
              <a:rPr lang="en-US" dirty="0" smtClean="0"/>
              <a:t>Clean the removed tray in running water</a:t>
            </a:r>
          </a:p>
          <a:p>
            <a:endParaRPr lang="en-US" dirty="0"/>
          </a:p>
        </p:txBody>
      </p:sp>
    </p:spTree>
    <p:extLst>
      <p:ext uri="{BB962C8B-B14F-4D97-AF65-F5344CB8AC3E}">
        <p14:creationId xmlns:p14="http://schemas.microsoft.com/office/powerpoint/2010/main" val="2502775968"/>
      </p:ext>
    </p:extLst>
  </p:cSld>
  <p:clrMapOvr>
    <a:masterClrMapping/>
  </p:clrMapOvr>
  <p:transition>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Cleaning SRV</a:t>
            </a:r>
            <a:endParaRPr lang="en-US" dirty="0"/>
          </a:p>
        </p:txBody>
      </p:sp>
      <p:sp>
        <p:nvSpPr>
          <p:cNvPr id="3" name="Text Placeholder 2"/>
          <p:cNvSpPr>
            <a:spLocks noGrp="1"/>
          </p:cNvSpPr>
          <p:nvPr>
            <p:ph type="body" sz="quarter" idx="10"/>
          </p:nvPr>
        </p:nvSpPr>
        <p:spPr>
          <a:xfrm>
            <a:off x="381000" y="1411552"/>
            <a:ext cx="8382000" cy="2997744"/>
          </a:xfrm>
        </p:spPr>
        <p:txBody>
          <a:bodyPr/>
          <a:lstStyle/>
          <a:p>
            <a:r>
              <a:rPr lang="en-US" dirty="0"/>
              <a:t>Make sure the valve contact surfaces are thoroughly free from dirt or dust</a:t>
            </a:r>
          </a:p>
          <a:p>
            <a:pPr lvl="1"/>
            <a:r>
              <a:rPr lang="en-US" dirty="0" smtClean="0"/>
              <a:t>Take care not inflict flaws or scratches on the SRV surfaces. DO NOT use each valve with dust or dirt adhered on its surface (This could cause leakage or incorrect analysis results)</a:t>
            </a:r>
          </a:p>
          <a:p>
            <a:pPr lvl="1"/>
            <a:endParaRPr lang="en-US" dirty="0" smtClean="0"/>
          </a:p>
        </p:txBody>
      </p:sp>
    </p:spTree>
    <p:extLst>
      <p:ext uri="{BB962C8B-B14F-4D97-AF65-F5344CB8AC3E}">
        <p14:creationId xmlns:p14="http://schemas.microsoft.com/office/powerpoint/2010/main" val="219917233"/>
      </p:ext>
    </p:extLst>
  </p:cSld>
  <p:clrMapOvr>
    <a:masterClrMapping/>
  </p:clrMapOvr>
  <p:transition>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Cleaning SRV</a:t>
            </a:r>
            <a:endParaRPr lang="en-US" dirty="0"/>
          </a:p>
        </p:txBody>
      </p:sp>
      <p:sp>
        <p:nvSpPr>
          <p:cNvPr id="3" name="Text Placeholder 2"/>
          <p:cNvSpPr>
            <a:spLocks noGrp="1"/>
          </p:cNvSpPr>
          <p:nvPr>
            <p:ph type="body" sz="quarter" idx="10"/>
          </p:nvPr>
        </p:nvSpPr>
        <p:spPr>
          <a:xfrm>
            <a:off x="381000" y="1411552"/>
            <a:ext cx="8382000" cy="5078313"/>
          </a:xfrm>
        </p:spPr>
        <p:txBody>
          <a:bodyPr/>
          <a:lstStyle/>
          <a:p>
            <a:r>
              <a:rPr lang="en-US" dirty="0"/>
              <a:t>Assemble the SRV in reverse order of disassembly. Gently push up the manual rinse cup with both hands</a:t>
            </a:r>
          </a:p>
          <a:p>
            <a:pPr lvl="1"/>
            <a:r>
              <a:rPr lang="en-US" dirty="0" smtClean="0"/>
              <a:t>Place rotor valve with notch facing upward and the metal knob positioned between the stoppers</a:t>
            </a:r>
          </a:p>
          <a:p>
            <a:pPr lvl="1"/>
            <a:r>
              <a:rPr lang="en-US" dirty="0" smtClean="0"/>
              <a:t>Confirm the metal knob is placed between the stoppers (Malfunctions can occur if not)</a:t>
            </a:r>
          </a:p>
          <a:p>
            <a:pPr lvl="1"/>
            <a:r>
              <a:rPr lang="en-US" dirty="0" smtClean="0"/>
              <a:t>Make sure that the manual rinse cup is pushed all the way up with manual aspiration pipette inserted (If the power is ON with the rinse cup not in place “Rinse Motor Error” will occur and makes it impossible to continue the operation.)</a:t>
            </a:r>
            <a:endParaRPr lang="en-US" dirty="0"/>
          </a:p>
        </p:txBody>
      </p:sp>
    </p:spTree>
    <p:extLst>
      <p:ext uri="{BB962C8B-B14F-4D97-AF65-F5344CB8AC3E}">
        <p14:creationId xmlns:p14="http://schemas.microsoft.com/office/powerpoint/2010/main" val="2806104913"/>
      </p:ext>
    </p:extLst>
  </p:cSld>
  <p:clrMapOvr>
    <a:masterClrMapping/>
  </p:clrMapOvr>
  <p:transition>
    <p:fade/>
  </p:transition>
  <p:timing>
    <p:tnLst>
      <p:par>
        <p:cTn id="1" dur="indefinite" restart="never" nodeType="tmRoot"/>
      </p:par>
    </p:tnLst>
  </p:timing>
</p:sld>
</file>

<file path=ppt/theme/theme1.xml><?xml version="1.0" encoding="utf-8"?>
<a:theme xmlns:a="http://schemas.openxmlformats.org/drawingml/2006/main" name="1_Teal feathered clouds template Segoe">
  <a:themeElements>
    <a:clrScheme name="Teal Template-Template">
      <a:dk1>
        <a:srgbClr val="000000"/>
      </a:dk1>
      <a:lt1>
        <a:srgbClr val="FFFFFF"/>
      </a:lt1>
      <a:dk2>
        <a:srgbClr val="056981"/>
      </a:dk2>
      <a:lt2>
        <a:srgbClr val="BEECE7"/>
      </a:lt2>
      <a:accent1>
        <a:srgbClr val="FFC000"/>
      </a:accent1>
      <a:accent2>
        <a:srgbClr val="6B8EC7"/>
      </a:accent2>
      <a:accent3>
        <a:srgbClr val="DF8045"/>
      </a:accent3>
      <a:accent4>
        <a:srgbClr val="35C595"/>
      </a:accent4>
      <a:accent5>
        <a:srgbClr val="FF9929"/>
      </a:accent5>
      <a:accent6>
        <a:srgbClr val="7D3DA1"/>
      </a:accent6>
      <a:hlink>
        <a:srgbClr val="F0ED7B"/>
      </a:hlink>
      <a:folHlink>
        <a:srgbClr val="F3EB4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300" dirty="0" smtClean="0">
            <a:solidFill>
              <a:srgbClr val="FFFFFF"/>
            </a:solidFill>
            <a:effectLst>
              <a:outerShdw blurRad="38100" dist="38100" dir="2700000" algn="tl">
                <a:srgbClr val="000000">
                  <a:alpha val="43137"/>
                </a:srgbClr>
              </a:outerShdw>
            </a:effectLst>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2.xml><?xml version="1.0" encoding="utf-8"?>
<a:theme xmlns:a="http://schemas.openxmlformats.org/drawingml/2006/main" name="White with Courier font for code slides">
  <a:themeElements>
    <a:clrScheme name="Blue Template-Template">
      <a:dk1>
        <a:srgbClr val="000000"/>
      </a:dk1>
      <a:lt1>
        <a:srgbClr val="FFFFFF"/>
      </a:lt1>
      <a:dk2>
        <a:srgbClr val="050595"/>
      </a:dk2>
      <a:lt2>
        <a:srgbClr val="FFFFFF"/>
      </a:lt2>
      <a:accent1>
        <a:srgbClr val="FFC000"/>
      </a:accent1>
      <a:accent2>
        <a:srgbClr val="3497AE"/>
      </a:accent2>
      <a:accent3>
        <a:srgbClr val="DF8045"/>
      </a:accent3>
      <a:accent4>
        <a:srgbClr val="7DCC2E"/>
      </a:accent4>
      <a:accent5>
        <a:srgbClr val="FF9929"/>
      </a:accent5>
      <a:accent6>
        <a:srgbClr val="7D3DA1"/>
      </a:accent6>
      <a:hlink>
        <a:srgbClr val="F3EB4F"/>
      </a:hlink>
      <a:folHlink>
        <a:srgbClr val="7DDD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109728" tIns="54864" rIns="109728" bIns="54864" numCol="1" rtlCol="0" anchor="ctr" anchorCtr="0" compatLnSpc="1">
        <a:prstTxWarp prst="textNoShape">
          <a:avLst/>
        </a:prstTxWarp>
      </a:bodyPr>
      <a:lstStyle>
        <a:defPPr marL="0" marR="0" indent="0" algn="ctr" defTabSz="1096963" rtl="0" eaLnBrk="1" fontAlgn="base" latinLnBrk="0" hangingPunct="1">
          <a:lnSpc>
            <a:spcPct val="100000"/>
          </a:lnSpc>
          <a:spcBef>
            <a:spcPct val="0"/>
          </a:spcBef>
          <a:spcAft>
            <a:spcPct val="0"/>
          </a:spcAft>
          <a:buClrTx/>
          <a:buSzTx/>
          <a:buFontTx/>
          <a:buNone/>
          <a:tabLst/>
          <a:defRPr kumimoji="0"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7C1384F3-9DC4-40BD-9E50-5F92B41C2C08}">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1_Teal feathered clouds template Segoe</Template>
  <TotalTime>63</TotalTime>
  <Words>578</Words>
  <Application>Microsoft Office PowerPoint</Application>
  <PresentationFormat>On-screen Show (4:3)</PresentationFormat>
  <Paragraphs>55</Paragraphs>
  <Slides>11</Slides>
  <Notes>1</Notes>
  <HiddenSlides>0</HiddenSlides>
  <MMClips>0</MMClips>
  <ScaleCrop>false</ScaleCrop>
  <HeadingPairs>
    <vt:vector size="4" baseType="variant">
      <vt:variant>
        <vt:lpstr>Theme</vt:lpstr>
      </vt:variant>
      <vt:variant>
        <vt:i4>2</vt:i4>
      </vt:variant>
      <vt:variant>
        <vt:lpstr>Slide Titles</vt:lpstr>
      </vt:variant>
      <vt:variant>
        <vt:i4>11</vt:i4>
      </vt:variant>
    </vt:vector>
  </HeadingPairs>
  <TitlesOfParts>
    <vt:vector size="13" baseType="lpstr">
      <vt:lpstr>1_Teal feathered clouds template Segoe</vt:lpstr>
      <vt:lpstr>White with Courier font for code slides</vt:lpstr>
      <vt:lpstr>Sample Rotor Valve (SRV)</vt:lpstr>
      <vt:lpstr>Cleaning SRV</vt:lpstr>
      <vt:lpstr>Cleaning SRV</vt:lpstr>
      <vt:lpstr>Cleaning SRV</vt:lpstr>
      <vt:lpstr>Cleaning SRV</vt:lpstr>
      <vt:lpstr>Cleaning SRV</vt:lpstr>
      <vt:lpstr>Cleaning SRV</vt:lpstr>
      <vt:lpstr>Cleaning SRV</vt:lpstr>
      <vt:lpstr>Cleaning SRV</vt:lpstr>
      <vt:lpstr>Cleaning SRV</vt:lpstr>
      <vt:lpstr>The End </vt:lpstr>
    </vt:vector>
  </TitlesOfParts>
  <Company>Scott &amp; White Healthcare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of Presentation</dc:title>
  <dc:creator>%username%</dc:creator>
  <cp:keywords/>
  <cp:lastModifiedBy>Bryan Weiss</cp:lastModifiedBy>
  <cp:revision>9</cp:revision>
  <dcterms:created xsi:type="dcterms:W3CDTF">2012-08-29T22:01:53Z</dcterms:created>
  <dcterms:modified xsi:type="dcterms:W3CDTF">2013-11-27T21:55:09Z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TC102867789990</vt:lpwstr>
  </property>
</Properties>
</file>