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sldIdLst>
    <p:sldId id="256" r:id="rId2"/>
    <p:sldId id="257" r:id="rId3"/>
    <p:sldId id="259" r:id="rId4"/>
    <p:sldId id="276" r:id="rId5"/>
    <p:sldId id="261" r:id="rId6"/>
    <p:sldId id="262" r:id="rId7"/>
    <p:sldId id="264" r:id="rId8"/>
    <p:sldId id="265" r:id="rId9"/>
    <p:sldId id="273" r:id="rId10"/>
    <p:sldId id="27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a:srgbClr val="0000FF"/>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27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A7116E8-024D-4C56-8724-0EFC82521067}" type="datetimeFigureOut">
              <a:rPr lang="en-US" smtClean="0"/>
              <a:t>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FA206-6D6A-4730-B6BC-01AE7F757E6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7116E8-024D-4C56-8724-0EFC82521067}" type="datetimeFigureOut">
              <a:rPr lang="en-US" smtClean="0"/>
              <a:t>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FA206-6D6A-4730-B6BC-01AE7F757E6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7116E8-024D-4C56-8724-0EFC82521067}" type="datetimeFigureOut">
              <a:rPr lang="en-US" smtClean="0"/>
              <a:t>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FA206-6D6A-4730-B6BC-01AE7F757E6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7116E8-024D-4C56-8724-0EFC82521067}" type="datetimeFigureOut">
              <a:rPr lang="en-US" smtClean="0"/>
              <a:t>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FA206-6D6A-4730-B6BC-01AE7F757E6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7116E8-024D-4C56-8724-0EFC82521067}" type="datetimeFigureOut">
              <a:rPr lang="en-US" smtClean="0"/>
              <a:t>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FA206-6D6A-4730-B6BC-01AE7F757E6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7116E8-024D-4C56-8724-0EFC82521067}" type="datetimeFigureOut">
              <a:rPr lang="en-US" smtClean="0"/>
              <a:t>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0FA206-6D6A-4730-B6BC-01AE7F757E6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7116E8-024D-4C56-8724-0EFC82521067}" type="datetimeFigureOut">
              <a:rPr lang="en-US" smtClean="0"/>
              <a:t>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0FA206-6D6A-4730-B6BC-01AE7F757E6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7116E8-024D-4C56-8724-0EFC82521067}" type="datetimeFigureOut">
              <a:rPr lang="en-US" smtClean="0"/>
              <a:t>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0FA206-6D6A-4730-B6BC-01AE7F757E6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7116E8-024D-4C56-8724-0EFC82521067}" type="datetimeFigureOut">
              <a:rPr lang="en-US" smtClean="0"/>
              <a:t>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0FA206-6D6A-4730-B6BC-01AE7F757E6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7116E8-024D-4C56-8724-0EFC82521067}" type="datetimeFigureOut">
              <a:rPr lang="en-US" smtClean="0"/>
              <a:t>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0FA206-6D6A-4730-B6BC-01AE7F757E6A}"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A7116E8-024D-4C56-8724-0EFC82521067}" type="datetimeFigureOut">
              <a:rPr lang="en-US" smtClean="0"/>
              <a:t>1/6/2017</a:t>
            </a:fld>
            <a:endParaRPr lang="en-US"/>
          </a:p>
        </p:txBody>
      </p:sp>
      <p:sp>
        <p:nvSpPr>
          <p:cNvPr id="9" name="Slide Number Placeholder 8"/>
          <p:cNvSpPr>
            <a:spLocks noGrp="1"/>
          </p:cNvSpPr>
          <p:nvPr>
            <p:ph type="sldNum" sz="quarter" idx="11"/>
          </p:nvPr>
        </p:nvSpPr>
        <p:spPr/>
        <p:txBody>
          <a:bodyPr/>
          <a:lstStyle/>
          <a:p>
            <a:fld id="{D80FA206-6D6A-4730-B6BC-01AE7F757E6A}"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80FA206-6D6A-4730-B6BC-01AE7F757E6A}"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A7116E8-024D-4C56-8724-0EFC82521067}" type="datetimeFigureOut">
              <a:rPr lang="en-US" smtClean="0"/>
              <a:t>1/6/2017</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cap.org/apps/cap.porta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CAP Checklist</a:t>
            </a:r>
            <a:br>
              <a:rPr lang="en-US" dirty="0" smtClean="0"/>
            </a:br>
            <a:r>
              <a:rPr lang="en-US" dirty="0" smtClean="0"/>
              <a:t>Basics</a:t>
            </a:r>
            <a:endParaRPr lang="en-US" dirty="0"/>
          </a:p>
        </p:txBody>
      </p:sp>
      <p:sp>
        <p:nvSpPr>
          <p:cNvPr id="3" name="Subtitle 2"/>
          <p:cNvSpPr>
            <a:spLocks noGrp="1"/>
          </p:cNvSpPr>
          <p:nvPr>
            <p:ph type="subTitle" idx="1"/>
          </p:nvPr>
        </p:nvSpPr>
        <p:spPr/>
        <p:txBody>
          <a:bodyPr/>
          <a:lstStyle/>
          <a:p>
            <a:r>
              <a:rPr lang="en-US" dirty="0" smtClean="0"/>
              <a:t>Navigating the CAP Checklists</a:t>
            </a:r>
            <a:endParaRPr lang="en-US" dirty="0"/>
          </a:p>
        </p:txBody>
      </p:sp>
      <p:pic>
        <p:nvPicPr>
          <p:cNvPr id="4" name="Picture 2" descr="College of American Pathologist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381000"/>
            <a:ext cx="2844794"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53464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47800" y="2057400"/>
            <a:ext cx="6176022" cy="1200329"/>
          </a:xfrm>
          <a:prstGeom prst="rect">
            <a:avLst/>
          </a:prstGeom>
          <a:noFill/>
        </p:spPr>
        <p:txBody>
          <a:bodyPr wrap="square" rtlCol="0">
            <a:spAutoFit/>
          </a:bodyPr>
          <a:lstStyle/>
          <a:p>
            <a:pPr algn="ctr"/>
            <a:r>
              <a:rPr lang="en-US" sz="3600" b="1" dirty="0" smtClean="0"/>
              <a:t>There is no test associated </a:t>
            </a:r>
          </a:p>
          <a:p>
            <a:pPr algn="ctr"/>
            <a:r>
              <a:rPr lang="en-US" sz="3600" b="1" dirty="0" smtClean="0"/>
              <a:t>with this module</a:t>
            </a:r>
            <a:endParaRPr lang="en-US" sz="3600" b="1" dirty="0"/>
          </a:p>
        </p:txBody>
      </p:sp>
    </p:spTree>
    <p:extLst>
      <p:ext uri="{BB962C8B-B14F-4D97-AF65-F5344CB8AC3E}">
        <p14:creationId xmlns:p14="http://schemas.microsoft.com/office/powerpoint/2010/main" val="3364048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CAP?</a:t>
            </a:r>
            <a:endParaRPr lang="en-US" dirty="0"/>
          </a:p>
        </p:txBody>
      </p:sp>
      <p:sp>
        <p:nvSpPr>
          <p:cNvPr id="3" name="TextBox 2"/>
          <p:cNvSpPr txBox="1"/>
          <p:nvPr/>
        </p:nvSpPr>
        <p:spPr>
          <a:xfrm>
            <a:off x="152400" y="1981200"/>
            <a:ext cx="7924800" cy="3416320"/>
          </a:xfrm>
          <a:prstGeom prst="rect">
            <a:avLst/>
          </a:prstGeom>
          <a:noFill/>
        </p:spPr>
        <p:txBody>
          <a:bodyPr wrap="square" rtlCol="0">
            <a:spAutoFit/>
          </a:bodyPr>
          <a:lstStyle/>
          <a:p>
            <a:r>
              <a:rPr lang="en-US" sz="2400" dirty="0" smtClean="0">
                <a:effectLst/>
              </a:rPr>
              <a:t>The College of American Pathologists (CAP), the leading organization of board-certified pathologists,  serves patients, pathologists, and the public by fostering and advocating excellence in the practice of pathology and laboratory medicine worldwide. </a:t>
            </a:r>
            <a:br>
              <a:rPr lang="en-US" sz="2400" dirty="0" smtClean="0">
                <a:effectLst/>
              </a:rPr>
            </a:br>
            <a:r>
              <a:rPr lang="en-US" sz="2400" dirty="0" smtClean="0">
                <a:effectLst/>
              </a:rPr>
              <a:t/>
            </a:r>
            <a:br>
              <a:rPr lang="en-US" sz="2400" dirty="0" smtClean="0">
                <a:effectLst/>
              </a:rPr>
            </a:br>
            <a:r>
              <a:rPr lang="en-US" sz="2400" dirty="0" smtClean="0">
                <a:effectLst/>
              </a:rPr>
              <a:t>The CAP, founded in 1946 celebrates over 50 years as the gold standard in laboratory accreditation and advocates accountable, high-quality, and cost-effective patient care.</a:t>
            </a:r>
            <a:endParaRPr lang="en-US" sz="2400" dirty="0"/>
          </a:p>
        </p:txBody>
      </p:sp>
    </p:spTree>
    <p:extLst>
      <p:ext uri="{BB962C8B-B14F-4D97-AF65-F5344CB8AC3E}">
        <p14:creationId xmlns:p14="http://schemas.microsoft.com/office/powerpoint/2010/main" val="37114880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7772400" cy="1143000"/>
          </a:xfrm>
        </p:spPr>
        <p:txBody>
          <a:bodyPr/>
          <a:lstStyle/>
          <a:p>
            <a:r>
              <a:rPr lang="en-US" sz="4000" dirty="0" smtClean="0"/>
              <a:t>The Benefits of CAP Accreditation</a:t>
            </a:r>
            <a:endParaRPr lang="en-US" sz="4000" dirty="0"/>
          </a:p>
        </p:txBody>
      </p:sp>
      <p:sp>
        <p:nvSpPr>
          <p:cNvPr id="3" name="TextBox 2"/>
          <p:cNvSpPr txBox="1"/>
          <p:nvPr/>
        </p:nvSpPr>
        <p:spPr>
          <a:xfrm>
            <a:off x="304801" y="1447800"/>
            <a:ext cx="7696200" cy="4278094"/>
          </a:xfrm>
          <a:prstGeom prst="rect">
            <a:avLst/>
          </a:prstGeom>
          <a:noFill/>
        </p:spPr>
        <p:txBody>
          <a:bodyPr wrap="square" rtlCol="0">
            <a:spAutoFit/>
          </a:bodyPr>
          <a:lstStyle/>
          <a:p>
            <a:pPr marL="285750" indent="-285750">
              <a:spcAft>
                <a:spcPts val="1200"/>
              </a:spcAft>
              <a:buFont typeface="Arial" pitchFamily="34" charset="0"/>
              <a:buChar char="•"/>
            </a:pPr>
            <a:r>
              <a:rPr lang="en-US" sz="1400" b="1" i="1" dirty="0" smtClean="0"/>
              <a:t>Expert </a:t>
            </a:r>
            <a:r>
              <a:rPr lang="en-US" sz="1400" b="1" i="1" dirty="0"/>
              <a:t>Inspection Teams</a:t>
            </a:r>
            <a:r>
              <a:rPr lang="en-US" sz="1400" dirty="0"/>
              <a:t/>
            </a:r>
            <a:br>
              <a:rPr lang="en-US" sz="1400" dirty="0"/>
            </a:br>
            <a:r>
              <a:rPr lang="en-US" sz="1400" dirty="0"/>
              <a:t>The CAP Laboratory Accreditation Program is the only one of its kind that utilizes multi-disciplinary teams of practicing lab professionals as inspectors. Because they deal with lab issues on a daily basis, these inspectors are uniquely qualified to provide you with a thorough inspection that is specific for each section of the lab. </a:t>
            </a:r>
          </a:p>
          <a:p>
            <a:pPr marL="285750" indent="-285750">
              <a:spcAft>
                <a:spcPts val="1200"/>
              </a:spcAft>
              <a:buFont typeface="Arial" pitchFamily="34" charset="0"/>
              <a:buChar char="•"/>
            </a:pPr>
            <a:r>
              <a:rPr lang="en-US" sz="1400" b="1" i="1" dirty="0"/>
              <a:t>Compliance with Regulations</a:t>
            </a:r>
            <a:r>
              <a:rPr lang="en-US" sz="1400" dirty="0"/>
              <a:t/>
            </a:r>
            <a:br>
              <a:rPr lang="en-US" sz="1400" dirty="0"/>
            </a:br>
            <a:r>
              <a:rPr lang="en-US" sz="1400" dirty="0"/>
              <a:t>The CAP Laboratory Accreditation Program helps you meet and exceed requirements of the Centers for Medicare and Medicaid Services (CMS) as well as those of other national and state regulatory bodies. </a:t>
            </a:r>
          </a:p>
          <a:p>
            <a:pPr marL="285750" indent="-285750">
              <a:spcAft>
                <a:spcPts val="1200"/>
              </a:spcAft>
              <a:buFont typeface="Arial" pitchFamily="34" charset="0"/>
              <a:buChar char="•"/>
            </a:pPr>
            <a:r>
              <a:rPr lang="en-US" sz="1400" b="1" i="1" dirty="0"/>
              <a:t>Unparalleled Educational Opportunities</a:t>
            </a:r>
            <a:r>
              <a:rPr lang="en-US" sz="1400" dirty="0"/>
              <a:t/>
            </a:r>
            <a:br>
              <a:rPr lang="en-US" sz="1400" dirty="0"/>
            </a:br>
            <a:r>
              <a:rPr lang="en-US" sz="1400" dirty="0"/>
              <a:t>Lab professionals are involved on both sides of the inspection process, so there is always a healthy exchange of ideas and discussion of the latest lab techniques that goes beyond regulatory requirements. There is something valuable to take away from every inspection. </a:t>
            </a:r>
          </a:p>
          <a:p>
            <a:pPr marL="285750" indent="-285750">
              <a:buFont typeface="Arial" pitchFamily="34" charset="0"/>
              <a:buChar char="•"/>
            </a:pPr>
            <a:r>
              <a:rPr lang="en-US" sz="1400" b="1" i="1" dirty="0"/>
              <a:t>Useful Inspection Tools</a:t>
            </a:r>
            <a:r>
              <a:rPr lang="en-US" sz="1400" dirty="0"/>
              <a:t/>
            </a:r>
            <a:br>
              <a:rPr lang="en-US" sz="1400" dirty="0"/>
            </a:br>
            <a:r>
              <a:rPr lang="en-US" sz="1400" dirty="0"/>
              <a:t>The inspection Checklists constantly evolve to reflect current practices and technologies and </a:t>
            </a:r>
            <a:r>
              <a:rPr lang="en-US" sz="1400" dirty="0" smtClean="0"/>
              <a:t>therefore serve as living documents on good laboratory practice.  Adhering to the Checklists provides assurance that your lab is doing all it can to produce the highest quality test results.</a:t>
            </a:r>
            <a:r>
              <a:rPr lang="en-US" dirty="0" smtClean="0"/>
              <a:t> </a:t>
            </a:r>
            <a:endParaRPr lang="en-US" dirty="0"/>
          </a:p>
        </p:txBody>
      </p:sp>
    </p:spTree>
    <p:extLst>
      <p:ext uri="{BB962C8B-B14F-4D97-AF65-F5344CB8AC3E}">
        <p14:creationId xmlns:p14="http://schemas.microsoft.com/office/powerpoint/2010/main" val="946998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92668"/>
            <a:ext cx="7975068" cy="369332"/>
          </a:xfrm>
          <a:prstGeom prst="rect">
            <a:avLst/>
          </a:prstGeom>
          <a:noFill/>
        </p:spPr>
        <p:txBody>
          <a:bodyPr wrap="none" rtlCol="0">
            <a:spAutoFit/>
          </a:bodyPr>
          <a:lstStyle/>
          <a:p>
            <a:r>
              <a:rPr lang="en-US" b="1" dirty="0" smtClean="0"/>
              <a:t>CAP has a toll free number where quality concerns can be reported confidentially.</a:t>
            </a:r>
            <a:endParaRPr lang="en-US" b="1" dirty="0"/>
          </a:p>
        </p:txBody>
      </p:sp>
      <p:pic>
        <p:nvPicPr>
          <p:cNvPr id="4" name="Picture 3" descr="C:\Documents and Settings\e66942\My Documents\My Videos\BASMC Lab\CAP Poster Location.JPG"/>
          <p:cNvPicPr/>
          <p:nvPr/>
        </p:nvPicPr>
        <p:blipFill rotWithShape="1">
          <a:blip r:embed="rId2" cstate="print">
            <a:extLst>
              <a:ext uri="{28A0092B-C50C-407E-A947-70E740481C1C}">
                <a14:useLocalDpi xmlns:a14="http://schemas.microsoft.com/office/drawing/2010/main" val="0"/>
              </a:ext>
            </a:extLst>
          </a:blip>
          <a:srcRect l="8207" t="16491" r="69027" b="32613"/>
          <a:stretch/>
        </p:blipFill>
        <p:spPr bwMode="auto">
          <a:xfrm>
            <a:off x="1905000" y="1143000"/>
            <a:ext cx="3429000" cy="4114799"/>
          </a:xfrm>
          <a:prstGeom prst="rect">
            <a:avLst/>
          </a:prstGeom>
          <a:noFill/>
          <a:ln>
            <a:noFill/>
          </a:ln>
          <a:extLst>
            <a:ext uri="{53640926-AAD7-44D8-BBD7-CCE9431645EC}">
              <a14:shadowObscured xmlns:a14="http://schemas.microsoft.com/office/drawing/2010/main"/>
            </a:ext>
          </a:extLst>
        </p:spPr>
      </p:pic>
      <p:sp>
        <p:nvSpPr>
          <p:cNvPr id="3" name="TextBox 2"/>
          <p:cNvSpPr txBox="1"/>
          <p:nvPr/>
        </p:nvSpPr>
        <p:spPr>
          <a:xfrm>
            <a:off x="1143000" y="5469493"/>
            <a:ext cx="7122334" cy="369332"/>
          </a:xfrm>
          <a:prstGeom prst="rect">
            <a:avLst/>
          </a:prstGeom>
          <a:noFill/>
        </p:spPr>
        <p:txBody>
          <a:bodyPr wrap="none" rtlCol="0">
            <a:spAutoFit/>
          </a:bodyPr>
          <a:lstStyle/>
          <a:p>
            <a:r>
              <a:rPr lang="en-US" b="1" dirty="0" smtClean="0"/>
              <a:t>You can find a copy posted on the wall to the right of the water fountain.</a:t>
            </a:r>
            <a:endParaRPr lang="en-US" b="1" dirty="0"/>
          </a:p>
        </p:txBody>
      </p:sp>
      <p:sp>
        <p:nvSpPr>
          <p:cNvPr id="5" name="Bent Arrow 4"/>
          <p:cNvSpPr/>
          <p:nvPr/>
        </p:nvSpPr>
        <p:spPr>
          <a:xfrm>
            <a:off x="723900" y="2581275"/>
            <a:ext cx="838200" cy="3413641"/>
          </a:xfrm>
          <a:prstGeom prst="ben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34329491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TRUE or FALSE</a:t>
            </a:r>
            <a:endParaRPr lang="en-US" dirty="0"/>
          </a:p>
        </p:txBody>
      </p:sp>
      <p:sp>
        <p:nvSpPr>
          <p:cNvPr id="3" name="Content Placeholder 2"/>
          <p:cNvSpPr>
            <a:spLocks noGrp="1"/>
          </p:cNvSpPr>
          <p:nvPr>
            <p:ph idx="1"/>
          </p:nvPr>
        </p:nvSpPr>
        <p:spPr>
          <a:xfrm>
            <a:off x="304800" y="1371600"/>
            <a:ext cx="7620000" cy="4800600"/>
          </a:xfrm>
        </p:spPr>
        <p:txBody>
          <a:bodyPr>
            <a:normAutofit/>
          </a:bodyPr>
          <a:lstStyle/>
          <a:p>
            <a:pPr marL="114300" indent="0">
              <a:buNone/>
            </a:pPr>
            <a:r>
              <a:rPr lang="en-US" sz="2800" dirty="0" smtClean="0"/>
              <a:t>Only pathologists, managers, and supervisors need to have knowledge of the CAP checklists.</a:t>
            </a:r>
          </a:p>
          <a:p>
            <a:pPr marL="114300" indent="0">
              <a:buNone/>
            </a:pPr>
            <a:endParaRPr lang="en-US" sz="2800" dirty="0"/>
          </a:p>
          <a:p>
            <a:pPr marL="114300" indent="0" algn="ctr">
              <a:buNone/>
            </a:pPr>
            <a:r>
              <a:rPr lang="en-US" sz="4800" b="1" dirty="0" smtClean="0">
                <a:solidFill>
                  <a:srgbClr val="FF0000"/>
                </a:solidFill>
                <a:latin typeface="Ravie" pitchFamily="82" charset="0"/>
              </a:rPr>
              <a:t>False</a:t>
            </a:r>
          </a:p>
          <a:p>
            <a:pPr marL="114300" indent="0">
              <a:buNone/>
            </a:pPr>
            <a:endParaRPr lang="en-US" sz="2800" dirty="0" smtClean="0"/>
          </a:p>
          <a:p>
            <a:pPr marL="114300" indent="0">
              <a:buNone/>
            </a:pPr>
            <a:r>
              <a:rPr lang="en-US" sz="2800" dirty="0" smtClean="0"/>
              <a:t>All laboratory personnel need to have a working knowledge of the format and content of the CAP checklists.</a:t>
            </a:r>
            <a:endParaRPr lang="en-US" sz="2800" dirty="0"/>
          </a:p>
          <a:p>
            <a:pPr marL="114300" indent="0">
              <a:buNone/>
            </a:pPr>
            <a:endParaRPr lang="en-US" sz="4800" b="1" dirty="0">
              <a:solidFill>
                <a:srgbClr val="FF0000"/>
              </a:solidFill>
            </a:endParaRPr>
          </a:p>
        </p:txBody>
      </p:sp>
    </p:spTree>
    <p:extLst>
      <p:ext uri="{BB962C8B-B14F-4D97-AF65-F5344CB8AC3E}">
        <p14:creationId xmlns:p14="http://schemas.microsoft.com/office/powerpoint/2010/main" val="3956519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par>
                                <p:cTn id="11" presetID="2" presetClass="entr" presetSubtype="4"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Where are the checklists located?</a:t>
            </a:r>
            <a:endParaRPr lang="en-US" sz="4000" dirty="0"/>
          </a:p>
        </p:txBody>
      </p:sp>
      <p:sp>
        <p:nvSpPr>
          <p:cNvPr id="3" name="TextBox 2"/>
          <p:cNvSpPr txBox="1"/>
          <p:nvPr/>
        </p:nvSpPr>
        <p:spPr>
          <a:xfrm>
            <a:off x="273879" y="1524000"/>
            <a:ext cx="7772400" cy="1969770"/>
          </a:xfrm>
          <a:prstGeom prst="rect">
            <a:avLst/>
          </a:prstGeom>
          <a:noFill/>
        </p:spPr>
        <p:txBody>
          <a:bodyPr wrap="square" rtlCol="0">
            <a:spAutoFit/>
          </a:bodyPr>
          <a:lstStyle/>
          <a:p>
            <a:r>
              <a:rPr lang="en-US" sz="2800" dirty="0" smtClean="0"/>
              <a:t>The most current checklists are downloaded from the CAP website and can be found on the laboratory drive:</a:t>
            </a:r>
          </a:p>
          <a:p>
            <a:endParaRPr lang="en-US" dirty="0"/>
          </a:p>
          <a:p>
            <a:pPr algn="ctr"/>
            <a:r>
              <a:rPr lang="en-US" sz="2000" b="1" dirty="0" smtClean="0">
                <a:solidFill>
                  <a:srgbClr val="0070C0"/>
                </a:solidFill>
              </a:rPr>
              <a:t>I</a:t>
            </a:r>
            <a:r>
              <a:rPr lang="en-US" sz="2000" b="1" dirty="0">
                <a:solidFill>
                  <a:srgbClr val="0070C0"/>
                </a:solidFill>
              </a:rPr>
              <a:t>:\Administration\CAP\CAP </a:t>
            </a:r>
            <a:r>
              <a:rPr lang="en-US" sz="2000" b="1" dirty="0" smtClean="0">
                <a:solidFill>
                  <a:srgbClr val="0070C0"/>
                </a:solidFill>
              </a:rPr>
              <a:t>Checklists\20XX </a:t>
            </a:r>
            <a:r>
              <a:rPr lang="en-US" sz="2000" b="1" dirty="0">
                <a:solidFill>
                  <a:srgbClr val="0070C0"/>
                </a:solidFill>
              </a:rPr>
              <a:t>Checklists</a:t>
            </a:r>
          </a:p>
        </p:txBody>
      </p:sp>
      <p:pic>
        <p:nvPicPr>
          <p:cNvPr id="4" name="Picture 3"/>
          <p:cNvPicPr/>
          <p:nvPr/>
        </p:nvPicPr>
        <p:blipFill rotWithShape="1">
          <a:blip r:embed="rId2"/>
          <a:srcRect r="55431" b="81759"/>
          <a:stretch/>
        </p:blipFill>
        <p:spPr bwMode="auto">
          <a:xfrm>
            <a:off x="1242889" y="3657600"/>
            <a:ext cx="5834380" cy="191028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9780720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 of Checklists</a:t>
            </a:r>
            <a:endParaRPr lang="en-US" dirty="0"/>
          </a:p>
        </p:txBody>
      </p:sp>
      <p:sp>
        <p:nvSpPr>
          <p:cNvPr id="3" name="TextBox 2"/>
          <p:cNvSpPr txBox="1"/>
          <p:nvPr/>
        </p:nvSpPr>
        <p:spPr>
          <a:xfrm>
            <a:off x="533400" y="1524000"/>
            <a:ext cx="5034776" cy="3046988"/>
          </a:xfrm>
          <a:prstGeom prst="rect">
            <a:avLst/>
          </a:prstGeom>
          <a:noFill/>
        </p:spPr>
        <p:txBody>
          <a:bodyPr wrap="none" rtlCol="0">
            <a:spAutoFit/>
          </a:bodyPr>
          <a:lstStyle/>
          <a:p>
            <a:pPr marL="285750" indent="-285750">
              <a:buFont typeface="Arial" pitchFamily="34" charset="0"/>
              <a:buChar char="•"/>
            </a:pPr>
            <a:endParaRPr lang="en-US" sz="2400" dirty="0"/>
          </a:p>
          <a:p>
            <a:pPr marL="285750" indent="-285750">
              <a:buFont typeface="Arial" pitchFamily="34" charset="0"/>
              <a:buChar char="•"/>
            </a:pPr>
            <a:r>
              <a:rPr lang="en-US" sz="2400" dirty="0" smtClean="0"/>
              <a:t>Cover Page</a:t>
            </a:r>
          </a:p>
          <a:p>
            <a:pPr marL="285750" indent="-285750">
              <a:buFont typeface="Arial" pitchFamily="34" charset="0"/>
              <a:buChar char="•"/>
            </a:pPr>
            <a:r>
              <a:rPr lang="en-US" sz="2400" dirty="0" smtClean="0"/>
              <a:t>General info and disclaimers</a:t>
            </a:r>
          </a:p>
          <a:p>
            <a:pPr marL="285750" indent="-285750">
              <a:buFont typeface="Arial" pitchFamily="34" charset="0"/>
              <a:buChar char="•"/>
            </a:pPr>
            <a:r>
              <a:rPr lang="en-US" sz="2400" dirty="0" smtClean="0"/>
              <a:t>Table of Contents</a:t>
            </a:r>
          </a:p>
          <a:p>
            <a:pPr marL="285750" indent="-285750">
              <a:buFont typeface="Arial" pitchFamily="34" charset="0"/>
              <a:buChar char="•"/>
            </a:pPr>
            <a:r>
              <a:rPr lang="en-US" sz="2400" dirty="0" smtClean="0"/>
              <a:t>Summary of checklist changes</a:t>
            </a:r>
          </a:p>
          <a:p>
            <a:pPr marL="285750" indent="-285750">
              <a:buFont typeface="Arial" pitchFamily="34" charset="0"/>
              <a:buChar char="•"/>
            </a:pPr>
            <a:r>
              <a:rPr lang="en-US" sz="2400" dirty="0" smtClean="0"/>
              <a:t>Explanation of checklist components</a:t>
            </a:r>
          </a:p>
          <a:p>
            <a:pPr marL="285750" indent="-285750">
              <a:buFont typeface="Arial" pitchFamily="34" charset="0"/>
              <a:buChar char="•"/>
            </a:pPr>
            <a:r>
              <a:rPr lang="en-US" sz="2400" dirty="0" smtClean="0"/>
              <a:t>How to inspect a lab</a:t>
            </a:r>
          </a:p>
          <a:p>
            <a:pPr marL="285750" indent="-285750">
              <a:buFont typeface="Arial" pitchFamily="34" charset="0"/>
              <a:buChar char="•"/>
            </a:pPr>
            <a:r>
              <a:rPr lang="en-US" sz="2400" dirty="0" smtClean="0"/>
              <a:t>Checklist requirements by category</a:t>
            </a:r>
          </a:p>
        </p:txBody>
      </p:sp>
    </p:spTree>
    <p:extLst>
      <p:ext uri="{BB962C8B-B14F-4D97-AF65-F5344CB8AC3E}">
        <p14:creationId xmlns:p14="http://schemas.microsoft.com/office/powerpoint/2010/main" val="474329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 Standards</a:t>
            </a:r>
            <a:endParaRPr lang="en-US" dirty="0"/>
          </a:p>
        </p:txBody>
      </p:sp>
      <p:sp>
        <p:nvSpPr>
          <p:cNvPr id="4" name="TextBox 3"/>
          <p:cNvSpPr txBox="1"/>
          <p:nvPr/>
        </p:nvSpPr>
        <p:spPr>
          <a:xfrm>
            <a:off x="228600" y="2057400"/>
            <a:ext cx="7766609" cy="2308324"/>
          </a:xfrm>
          <a:prstGeom prst="rect">
            <a:avLst/>
          </a:prstGeom>
          <a:noFill/>
        </p:spPr>
        <p:txBody>
          <a:bodyPr wrap="square" rtlCol="0">
            <a:spAutoFit/>
          </a:bodyPr>
          <a:lstStyle/>
          <a:p>
            <a:endParaRPr lang="en-US" dirty="0"/>
          </a:p>
          <a:p>
            <a:pPr algn="ctr"/>
            <a:r>
              <a:rPr lang="en-US" dirty="0" smtClean="0"/>
              <a:t>Each standard has an </a:t>
            </a:r>
            <a:r>
              <a:rPr lang="en-US" b="1" dirty="0" smtClean="0">
                <a:solidFill>
                  <a:srgbClr val="009900"/>
                </a:solidFill>
              </a:rPr>
              <a:t>identifier</a:t>
            </a:r>
            <a:r>
              <a:rPr lang="en-US" dirty="0" smtClean="0"/>
              <a:t> followed by the </a:t>
            </a:r>
            <a:r>
              <a:rPr lang="en-US" b="1" dirty="0" smtClean="0">
                <a:solidFill>
                  <a:srgbClr val="9900CC"/>
                </a:solidFill>
              </a:rPr>
              <a:t>description</a:t>
            </a:r>
            <a:r>
              <a:rPr lang="en-US" dirty="0" smtClean="0"/>
              <a:t>.</a:t>
            </a:r>
            <a:endParaRPr lang="en-US" b="1" dirty="0" smtClean="0"/>
          </a:p>
          <a:p>
            <a:pPr algn="ctr"/>
            <a:r>
              <a:rPr lang="en-US" b="1" dirty="0" smtClean="0">
                <a:solidFill>
                  <a:srgbClr val="009900"/>
                </a:solidFill>
              </a:rPr>
              <a:t>“GEN.20335</a:t>
            </a:r>
            <a:r>
              <a:rPr lang="en-US" b="1" dirty="0" smtClean="0"/>
              <a:t> </a:t>
            </a:r>
            <a:r>
              <a:rPr lang="en-US" b="1" dirty="0">
                <a:solidFill>
                  <a:srgbClr val="9900CC"/>
                </a:solidFill>
              </a:rPr>
              <a:t>Customer </a:t>
            </a:r>
            <a:r>
              <a:rPr lang="en-US" b="1" dirty="0" smtClean="0">
                <a:solidFill>
                  <a:srgbClr val="9900CC"/>
                </a:solidFill>
              </a:rPr>
              <a:t>Satisfaction”</a:t>
            </a:r>
          </a:p>
          <a:p>
            <a:pPr algn="ctr"/>
            <a:endParaRPr lang="en-US" b="1" dirty="0">
              <a:solidFill>
                <a:srgbClr val="9900CC"/>
              </a:solidFill>
            </a:endParaRPr>
          </a:p>
          <a:p>
            <a:pPr marL="285750" indent="-285750">
              <a:buFont typeface="Arial" pitchFamily="34" charset="0"/>
              <a:buChar char="•"/>
            </a:pPr>
            <a:r>
              <a:rPr lang="en-US" b="1" dirty="0" smtClean="0"/>
              <a:t>The “GEN” identifies this as a General Laboratory Requirement</a:t>
            </a:r>
          </a:p>
          <a:p>
            <a:pPr marL="285750" indent="-285750">
              <a:buFont typeface="Arial" pitchFamily="34" charset="0"/>
              <a:buChar char="•"/>
            </a:pPr>
            <a:r>
              <a:rPr lang="en-US" b="1" dirty="0" smtClean="0"/>
              <a:t>Each requirement has it’s own unique number</a:t>
            </a:r>
          </a:p>
          <a:p>
            <a:pPr marL="285750" indent="-285750">
              <a:buFont typeface="Arial" pitchFamily="34" charset="0"/>
              <a:buChar char="•"/>
            </a:pPr>
            <a:r>
              <a:rPr lang="en-US" b="1" dirty="0" smtClean="0"/>
              <a:t>The requirements are listed in numerical order</a:t>
            </a:r>
            <a:endParaRPr lang="en-US" dirty="0"/>
          </a:p>
          <a:p>
            <a:endParaRPr lang="en-US" dirty="0"/>
          </a:p>
        </p:txBody>
      </p:sp>
    </p:spTree>
    <p:extLst>
      <p:ext uri="{BB962C8B-B14F-4D97-AF65-F5344CB8AC3E}">
        <p14:creationId xmlns:p14="http://schemas.microsoft.com/office/powerpoint/2010/main" val="16219825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TextBox 2"/>
          <p:cNvSpPr txBox="1"/>
          <p:nvPr/>
        </p:nvSpPr>
        <p:spPr>
          <a:xfrm>
            <a:off x="152400" y="1752600"/>
            <a:ext cx="8229599" cy="2862322"/>
          </a:xfrm>
          <a:prstGeom prst="rect">
            <a:avLst/>
          </a:prstGeom>
          <a:noFill/>
        </p:spPr>
        <p:txBody>
          <a:bodyPr wrap="square" rtlCol="0">
            <a:spAutoFit/>
          </a:bodyPr>
          <a:lstStyle/>
          <a:p>
            <a:r>
              <a:rPr lang="en-US" sz="2400" dirty="0" smtClean="0"/>
              <a:t>Having a working knowledge of the CAP checklists</a:t>
            </a:r>
          </a:p>
          <a:p>
            <a:pPr marL="285750" indent="-285750">
              <a:buFont typeface="Arial" pitchFamily="34" charset="0"/>
              <a:buChar char="•"/>
            </a:pPr>
            <a:r>
              <a:rPr lang="en-US" sz="2400" dirty="0" smtClean="0"/>
              <a:t>Explains why we do what we do</a:t>
            </a:r>
          </a:p>
          <a:p>
            <a:pPr marL="285750" indent="-285750">
              <a:buFont typeface="Arial" pitchFamily="34" charset="0"/>
              <a:buChar char="•"/>
            </a:pPr>
            <a:r>
              <a:rPr lang="en-US" sz="2400" dirty="0" smtClean="0"/>
              <a:t>Improves quality</a:t>
            </a:r>
          </a:p>
          <a:p>
            <a:pPr marL="285750" indent="-285750">
              <a:buFont typeface="Arial" pitchFamily="34" charset="0"/>
              <a:buChar char="•"/>
            </a:pPr>
            <a:r>
              <a:rPr lang="en-US" sz="2400" dirty="0" smtClean="0"/>
              <a:t>Gives the entire team, not just leadership, accountability</a:t>
            </a:r>
          </a:p>
          <a:p>
            <a:r>
              <a:rPr lang="en-US" sz="2400" dirty="0" smtClean="0"/>
              <a:t>     for satisfying the requirements.</a:t>
            </a:r>
          </a:p>
          <a:p>
            <a:pPr marL="285750" indent="-285750">
              <a:buFont typeface="Arial" pitchFamily="34" charset="0"/>
              <a:buChar char="•"/>
            </a:pPr>
            <a:r>
              <a:rPr lang="en-US" sz="2400" dirty="0" smtClean="0"/>
              <a:t>Keeps the entire team “on the same page”</a:t>
            </a:r>
          </a:p>
          <a:p>
            <a:endParaRPr lang="en-US" dirty="0" smtClean="0"/>
          </a:p>
          <a:p>
            <a:pPr marL="285750" indent="-285750">
              <a:buFont typeface="Arial" pitchFamily="34" charset="0"/>
              <a:buChar char="•"/>
            </a:pPr>
            <a:endParaRPr lang="en-US" dirty="0"/>
          </a:p>
        </p:txBody>
      </p:sp>
      <p:pic>
        <p:nvPicPr>
          <p:cNvPr id="1026" name="Picture 2" descr="C:\Documents and Settings\e66942\Local Settings\Temporary Internet Files\Content.IE5\J8SRNH07\MC90007883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600" y="3416474"/>
            <a:ext cx="3228975" cy="3044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9142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297</TotalTime>
  <Words>279</Words>
  <Application>Microsoft Office PowerPoint</Application>
  <PresentationFormat>On-screen Show (4:3)</PresentationFormat>
  <Paragraphs>47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Adjacency</vt:lpstr>
      <vt:lpstr>CAP Checklist Basics</vt:lpstr>
      <vt:lpstr>What is CAP?</vt:lpstr>
      <vt:lpstr>The Benefits of CAP Accreditation</vt:lpstr>
      <vt:lpstr>PowerPoint Presentation</vt:lpstr>
      <vt:lpstr>TRUE or FALSE</vt:lpstr>
      <vt:lpstr>Where are the checklists located?</vt:lpstr>
      <vt:lpstr>Format of Checklists</vt:lpstr>
      <vt:lpstr>CAP Standards</vt:lpstr>
      <vt:lpstr>Summary</vt:lpstr>
      <vt:lpstr>PowerPoint Presentation</vt:lpstr>
    </vt:vector>
  </TitlesOfParts>
  <Company>Baylor Health Care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e66942</dc:creator>
  <cp:lastModifiedBy>Lingenfelter, Lisa D.</cp:lastModifiedBy>
  <cp:revision>29</cp:revision>
  <dcterms:created xsi:type="dcterms:W3CDTF">2014-02-05T16:04:31Z</dcterms:created>
  <dcterms:modified xsi:type="dcterms:W3CDTF">2017-01-06T16:01:10Z</dcterms:modified>
</cp:coreProperties>
</file>