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1" r:id="rId7"/>
    <p:sldId id="263"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0D59DA4-A26E-43C4-AE42-F45FD058D379}" type="datetimeFigureOut">
              <a:rPr lang="en-US" smtClean="0"/>
              <a:t>2/20/2017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E3EA619-D6F3-417E-AC7A-17D0FB4BE52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0D59DA4-A26E-43C4-AE42-F45FD058D379}" type="datetimeFigureOut">
              <a:rPr lang="en-US" smtClean="0"/>
              <a:t>2/20/2017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E3EA619-D6F3-417E-AC7A-17D0FB4BE5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0D59DA4-A26E-43C4-AE42-F45FD058D379}" type="datetimeFigureOut">
              <a:rPr lang="en-US" smtClean="0"/>
              <a:t>2/20/2017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E3EA619-D6F3-417E-AC7A-17D0FB4BE52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0D59DA4-A26E-43C4-AE42-F45FD058D379}" type="datetimeFigureOut">
              <a:rPr lang="en-US" smtClean="0"/>
              <a:t>2/20/2017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3EA619-D6F3-417E-AC7A-17D0FB4BE5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0D59DA4-A26E-43C4-AE42-F45FD058D379}" type="datetimeFigureOut">
              <a:rPr lang="en-US" smtClean="0"/>
              <a:t>2/20/2017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3EA619-D6F3-417E-AC7A-17D0FB4BE52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0D59DA4-A26E-43C4-AE42-F45FD058D379}" type="datetimeFigureOut">
              <a:rPr lang="en-US" smtClean="0"/>
              <a:t>2/20/2017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E3EA619-D6F3-417E-AC7A-17D0FB4BE5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performancemanagementhub.files.wordpress.com/2012/11/employee-recognition-awards.jpg"/>
          <p:cNvPicPr/>
          <p:nvPr/>
        </p:nvPicPr>
        <p:blipFill>
          <a:blip r:embed="rId2">
            <a:extLst>
              <a:ext uri="{28A0092B-C50C-407E-A947-70E740481C1C}">
                <a14:useLocalDpi xmlns:a14="http://schemas.microsoft.com/office/drawing/2010/main" val="0"/>
              </a:ext>
            </a:extLst>
          </a:blip>
          <a:srcRect/>
          <a:stretch>
            <a:fillRect/>
          </a:stretch>
        </p:blipFill>
        <p:spPr bwMode="auto">
          <a:xfrm>
            <a:off x="3158247" y="3581400"/>
            <a:ext cx="5615940" cy="2210435"/>
          </a:xfrm>
          <a:prstGeom prst="rect">
            <a:avLst/>
          </a:prstGeom>
          <a:noFill/>
          <a:ln>
            <a:noFill/>
          </a:ln>
        </p:spPr>
      </p:pic>
    </p:spTree>
    <p:extLst>
      <p:ext uri="{BB962C8B-B14F-4D97-AF65-F5344CB8AC3E}">
        <p14:creationId xmlns:p14="http://schemas.microsoft.com/office/powerpoint/2010/main" val="390821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19078"/>
            <a:ext cx="7315200" cy="1754326"/>
          </a:xfrm>
          <a:prstGeom prst="rect">
            <a:avLst/>
          </a:prstGeom>
        </p:spPr>
        <p:txBody>
          <a:bodyPr wrap="square">
            <a:spAutoFit/>
          </a:bodyPr>
          <a:lstStyle/>
          <a:p>
            <a:pPr algn="ctr"/>
            <a:r>
              <a:rPr lang="en-US" b="1" dirty="0"/>
              <a:t> </a:t>
            </a:r>
            <a:endParaRPr lang="en-US" dirty="0"/>
          </a:p>
          <a:p>
            <a:pPr algn="ctr"/>
            <a:r>
              <a:rPr lang="en-US" b="1" dirty="0" smtClean="0"/>
              <a:t>Baylor Scott &amp; White All Saints recognizes </a:t>
            </a:r>
            <a:r>
              <a:rPr lang="en-US" b="1" dirty="0"/>
              <a:t>employees </a:t>
            </a:r>
            <a:endParaRPr lang="en-US" b="1" dirty="0" smtClean="0"/>
          </a:p>
          <a:p>
            <a:pPr algn="ctr"/>
            <a:r>
              <a:rPr lang="en-US" b="1" dirty="0" smtClean="0"/>
              <a:t>that </a:t>
            </a:r>
            <a:r>
              <a:rPr lang="en-US" b="1" dirty="0"/>
              <a:t>go above and beyond </a:t>
            </a:r>
            <a:r>
              <a:rPr lang="en-US" dirty="0" smtClean="0"/>
              <a:t> </a:t>
            </a:r>
            <a:r>
              <a:rPr lang="en-US" b="1" dirty="0" smtClean="0"/>
              <a:t>through </a:t>
            </a:r>
            <a:r>
              <a:rPr lang="en-US" b="1" dirty="0"/>
              <a:t>a variety </a:t>
            </a:r>
            <a:endParaRPr lang="en-US" b="1" dirty="0" smtClean="0"/>
          </a:p>
          <a:p>
            <a:pPr algn="ctr"/>
            <a:r>
              <a:rPr lang="en-US" b="1" dirty="0" smtClean="0"/>
              <a:t>of </a:t>
            </a:r>
            <a:r>
              <a:rPr lang="en-US" b="1" dirty="0"/>
              <a:t>Service Excellence Awards.</a:t>
            </a:r>
            <a:endParaRPr lang="en-US" dirty="0"/>
          </a:p>
          <a:p>
            <a:r>
              <a:rPr lang="en-US" b="1" dirty="0"/>
              <a:t> </a:t>
            </a:r>
            <a:endParaRPr lang="en-US" dirty="0"/>
          </a:p>
          <a:p>
            <a:r>
              <a:rPr lang="en-US" b="1" dirty="0"/>
              <a:t> </a:t>
            </a:r>
            <a:endParaRPr lang="en-US" dirty="0"/>
          </a:p>
        </p:txBody>
      </p:sp>
      <p:pic>
        <p:nvPicPr>
          <p:cNvPr id="4" name="Picture 3" descr="C:\Users\e66942\AppData\Local\Microsoft\Windows\Temporary Internet Files\Content.IE5\ZP6C54OV\500158043_640[1].jpg"/>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0"/>
            <a:ext cx="6172200" cy="3886200"/>
          </a:xfrm>
          <a:prstGeom prst="rect">
            <a:avLst/>
          </a:prstGeom>
          <a:noFill/>
          <a:ln>
            <a:noFill/>
          </a:ln>
        </p:spPr>
      </p:pic>
    </p:spTree>
    <p:extLst>
      <p:ext uri="{BB962C8B-B14F-4D97-AF65-F5344CB8AC3E}">
        <p14:creationId xmlns:p14="http://schemas.microsoft.com/office/powerpoint/2010/main" val="3774219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Rose Award</a:t>
            </a:r>
            <a:endParaRPr lang="en-US" dirty="0"/>
          </a:p>
        </p:txBody>
      </p:sp>
      <p:sp>
        <p:nvSpPr>
          <p:cNvPr id="3" name="Rectangle 2"/>
          <p:cNvSpPr/>
          <p:nvPr/>
        </p:nvSpPr>
        <p:spPr>
          <a:xfrm>
            <a:off x="457200" y="1752600"/>
            <a:ext cx="7239000" cy="2585323"/>
          </a:xfrm>
          <a:prstGeom prst="rect">
            <a:avLst/>
          </a:prstGeom>
        </p:spPr>
        <p:txBody>
          <a:bodyPr wrap="square">
            <a:spAutoFit/>
          </a:bodyPr>
          <a:lstStyle/>
          <a:p>
            <a:r>
              <a:rPr lang="en-US" b="1" dirty="0"/>
              <a:t> </a:t>
            </a:r>
            <a:endParaRPr lang="en-US" dirty="0"/>
          </a:p>
          <a:p>
            <a:r>
              <a:rPr lang="en-US" sz="2400" dirty="0"/>
              <a:t>The ROSE Award is a peer-to-peer recognition program which seeks to honor individual employees whose work, attitude and dedication represent the very best of all of our employees. The Recognition of Service Excellence (ROSE Award) is for non-nurse employees only. </a:t>
            </a:r>
          </a:p>
        </p:txBody>
      </p:sp>
    </p:spTree>
    <p:extLst>
      <p:ext uri="{BB962C8B-B14F-4D97-AF65-F5344CB8AC3E}">
        <p14:creationId xmlns:p14="http://schemas.microsoft.com/office/powerpoint/2010/main" val="507799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Daisy Award</a:t>
            </a:r>
            <a:endParaRPr lang="en-US" dirty="0"/>
          </a:p>
        </p:txBody>
      </p:sp>
      <p:sp>
        <p:nvSpPr>
          <p:cNvPr id="3" name="Rectangle 2"/>
          <p:cNvSpPr/>
          <p:nvPr/>
        </p:nvSpPr>
        <p:spPr>
          <a:xfrm>
            <a:off x="381000" y="2438400"/>
            <a:ext cx="7467600" cy="1569660"/>
          </a:xfrm>
          <a:prstGeom prst="rect">
            <a:avLst/>
          </a:prstGeom>
        </p:spPr>
        <p:txBody>
          <a:bodyPr wrap="square">
            <a:spAutoFit/>
          </a:bodyPr>
          <a:lstStyle/>
          <a:p>
            <a:r>
              <a:rPr lang="en-US" sz="2400" dirty="0"/>
              <a:t>This award recognizes a nurse (RN, BSN, etc.…) for his or her clinical skills, compassionate care, exemplary service, and for their continued commitment to excellence. </a:t>
            </a:r>
          </a:p>
        </p:txBody>
      </p:sp>
    </p:spTree>
    <p:extLst>
      <p:ext uri="{BB962C8B-B14F-4D97-AF65-F5344CB8AC3E}">
        <p14:creationId xmlns:p14="http://schemas.microsoft.com/office/powerpoint/2010/main" val="816232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20040"/>
            <a:ext cx="7772400" cy="1143000"/>
          </a:xfrm>
        </p:spPr>
        <p:txBody>
          <a:bodyPr>
            <a:normAutofit fontScale="90000"/>
          </a:bodyPr>
          <a:lstStyle/>
          <a:p>
            <a:r>
              <a:rPr lang="en-US" dirty="0" smtClean="0"/>
              <a:t>President &amp; Senior leader Award</a:t>
            </a:r>
            <a:endParaRPr lang="en-US" dirty="0"/>
          </a:p>
        </p:txBody>
      </p:sp>
      <p:sp>
        <p:nvSpPr>
          <p:cNvPr id="3" name="Rectangle 2"/>
          <p:cNvSpPr/>
          <p:nvPr/>
        </p:nvSpPr>
        <p:spPr>
          <a:xfrm>
            <a:off x="381000" y="2667000"/>
            <a:ext cx="7239000" cy="2677656"/>
          </a:xfrm>
          <a:prstGeom prst="rect">
            <a:avLst/>
          </a:prstGeom>
        </p:spPr>
        <p:txBody>
          <a:bodyPr wrap="square">
            <a:spAutoFit/>
          </a:bodyPr>
          <a:lstStyle/>
          <a:p>
            <a:r>
              <a:rPr lang="en-US" sz="2400" dirty="0"/>
              <a:t>All Baylor Scott &amp; White employees at the manager level and below (including PRNs) are eligible for Service Excellence Awards. These awards are given monthly to employees across the System who demonstrate exceptional levels of customer service. Each award recipient receives a $125 VISA gift card (taxed in compliance with BHCS policies</a:t>
            </a:r>
            <a:r>
              <a:rPr lang="en-US" sz="2400" dirty="0" smtClean="0"/>
              <a:t>).</a:t>
            </a:r>
            <a:endParaRPr lang="en-US" sz="2400" dirty="0"/>
          </a:p>
        </p:txBody>
      </p:sp>
    </p:spTree>
    <p:extLst>
      <p:ext uri="{BB962C8B-B14F-4D97-AF65-F5344CB8AC3E}">
        <p14:creationId xmlns:p14="http://schemas.microsoft.com/office/powerpoint/2010/main" val="3054796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CEO Awards of excellence</a:t>
            </a:r>
            <a:endParaRPr lang="en-US" dirty="0"/>
          </a:p>
        </p:txBody>
      </p:sp>
      <p:sp>
        <p:nvSpPr>
          <p:cNvPr id="3" name="Rectangle 2"/>
          <p:cNvSpPr/>
          <p:nvPr/>
        </p:nvSpPr>
        <p:spPr>
          <a:xfrm>
            <a:off x="838200" y="2438400"/>
            <a:ext cx="6781800" cy="2677656"/>
          </a:xfrm>
          <a:prstGeom prst="rect">
            <a:avLst/>
          </a:prstGeom>
        </p:spPr>
        <p:txBody>
          <a:bodyPr wrap="square">
            <a:spAutoFit/>
          </a:bodyPr>
          <a:lstStyle/>
          <a:p>
            <a:r>
              <a:rPr lang="en-US" sz="2400" dirty="0"/>
              <a:t>These awards are presented quarterly to up to 17 outstanding employees </a:t>
            </a:r>
            <a:r>
              <a:rPr lang="en-US" sz="2400" dirty="0" err="1"/>
              <a:t>systemwide</a:t>
            </a:r>
            <a:r>
              <a:rPr lang="en-US" sz="2400" dirty="0"/>
              <a:t>, chosen from among the top monthly award recipients. Each quarterly honoree receives a $3,000 cash payment (taxes paid by Baylor) and a small keepsake, presented by Baylor CEO </a:t>
            </a:r>
            <a:r>
              <a:rPr lang="en-US" sz="2400" dirty="0" smtClean="0"/>
              <a:t>at </a:t>
            </a:r>
            <a:r>
              <a:rPr lang="en-US" sz="2400" dirty="0"/>
              <a:t>a reception and ceremony.​</a:t>
            </a:r>
          </a:p>
        </p:txBody>
      </p:sp>
    </p:spTree>
    <p:extLst>
      <p:ext uri="{BB962C8B-B14F-4D97-AF65-F5344CB8AC3E}">
        <p14:creationId xmlns:p14="http://schemas.microsoft.com/office/powerpoint/2010/main" val="3647570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242048" cy="1143000"/>
          </a:xfrm>
        </p:spPr>
        <p:txBody>
          <a:bodyPr/>
          <a:lstStyle/>
          <a:p>
            <a:r>
              <a:rPr lang="en-US" dirty="0" smtClean="0"/>
              <a:t>Lab Specific Awards</a:t>
            </a:r>
            <a:endParaRPr lang="en-US" dirty="0"/>
          </a:p>
        </p:txBody>
      </p:sp>
      <p:sp>
        <p:nvSpPr>
          <p:cNvPr id="3" name="Rectangle 2"/>
          <p:cNvSpPr/>
          <p:nvPr/>
        </p:nvSpPr>
        <p:spPr>
          <a:xfrm>
            <a:off x="457200" y="1600200"/>
            <a:ext cx="7239000" cy="4524315"/>
          </a:xfrm>
          <a:prstGeom prst="rect">
            <a:avLst/>
          </a:prstGeom>
        </p:spPr>
        <p:txBody>
          <a:bodyPr wrap="square">
            <a:spAutoFit/>
          </a:bodyPr>
          <a:lstStyle/>
          <a:p>
            <a:r>
              <a:rPr lang="en-US" sz="1600" b="1" dirty="0"/>
              <a:t>THANK YOU BOARD</a:t>
            </a:r>
            <a:endParaRPr lang="en-US" sz="1600" dirty="0"/>
          </a:p>
          <a:p>
            <a:pPr lvl="0"/>
            <a:r>
              <a:rPr lang="en-US" sz="1600" dirty="0"/>
              <a:t>Aka: “Send a Note of Thanks”</a:t>
            </a:r>
          </a:p>
          <a:p>
            <a:pPr lvl="0"/>
            <a:r>
              <a:rPr lang="en-US" sz="1600" dirty="0"/>
              <a:t>Located in the break room (bulletin board)</a:t>
            </a:r>
          </a:p>
          <a:p>
            <a:pPr lvl="0"/>
            <a:r>
              <a:rPr lang="en-US" sz="1600" dirty="0"/>
              <a:t>Anytime for any reason</a:t>
            </a:r>
          </a:p>
          <a:p>
            <a:r>
              <a:rPr lang="en-US" sz="1600" dirty="0"/>
              <a:t> </a:t>
            </a:r>
          </a:p>
          <a:p>
            <a:r>
              <a:rPr lang="en-US" sz="1600" dirty="0"/>
              <a:t> </a:t>
            </a:r>
          </a:p>
          <a:p>
            <a:r>
              <a:rPr lang="en-US" sz="1600" b="1" dirty="0"/>
              <a:t>EMPLOYEE OF THE MONTH</a:t>
            </a:r>
            <a:endParaRPr lang="en-US" sz="1600" dirty="0"/>
          </a:p>
          <a:p>
            <a:pPr lvl="0"/>
            <a:r>
              <a:rPr lang="en-US" sz="1600" dirty="0"/>
              <a:t>Aka: “We are a Better Team Because of You” Form</a:t>
            </a:r>
          </a:p>
          <a:p>
            <a:pPr lvl="0"/>
            <a:r>
              <a:rPr lang="en-US" sz="1600" dirty="0"/>
              <a:t>Used for going </a:t>
            </a:r>
            <a:r>
              <a:rPr lang="en-US" sz="1600" i="1" dirty="0"/>
              <a:t>above and beyond daily duties</a:t>
            </a:r>
            <a:endParaRPr lang="en-US" sz="1600" dirty="0"/>
          </a:p>
          <a:p>
            <a:r>
              <a:rPr lang="en-US" sz="1600" dirty="0"/>
              <a:t> </a:t>
            </a:r>
          </a:p>
          <a:p>
            <a:r>
              <a:rPr lang="en-US" sz="1600" dirty="0"/>
              <a:t> </a:t>
            </a:r>
          </a:p>
          <a:p>
            <a:r>
              <a:rPr lang="en-US" sz="1600" b="1" dirty="0"/>
              <a:t>Laboratorian of the Year</a:t>
            </a:r>
            <a:endParaRPr lang="en-US" sz="1600" dirty="0"/>
          </a:p>
          <a:p>
            <a:pPr lvl="0"/>
            <a:r>
              <a:rPr lang="en-US" sz="1600" dirty="0"/>
              <a:t>Due in early spring</a:t>
            </a:r>
          </a:p>
          <a:p>
            <a:pPr lvl="0"/>
            <a:r>
              <a:rPr lang="en-US" sz="1600" dirty="0"/>
              <a:t>Categories:  </a:t>
            </a:r>
          </a:p>
          <a:p>
            <a:r>
              <a:rPr lang="en-US" sz="1600" dirty="0"/>
              <a:t>Support Team</a:t>
            </a:r>
          </a:p>
          <a:p>
            <a:r>
              <a:rPr lang="en-US" sz="1600" dirty="0"/>
              <a:t>          Technical Team</a:t>
            </a:r>
          </a:p>
          <a:p>
            <a:r>
              <a:rPr lang="en-US" sz="1600" dirty="0"/>
              <a:t>          Leadership Team</a:t>
            </a:r>
          </a:p>
          <a:p>
            <a:r>
              <a:rPr lang="en-US" sz="1600" dirty="0"/>
              <a:t>          Pathologist</a:t>
            </a:r>
          </a:p>
        </p:txBody>
      </p:sp>
    </p:spTree>
    <p:extLst>
      <p:ext uri="{BB962C8B-B14F-4D97-AF65-F5344CB8AC3E}">
        <p14:creationId xmlns:p14="http://schemas.microsoft.com/office/powerpoint/2010/main" val="1087362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7242048" cy="2667000"/>
          </a:xfrm>
        </p:spPr>
        <p:txBody>
          <a:bodyPr>
            <a:noAutofit/>
          </a:bodyPr>
          <a:lstStyle/>
          <a:p>
            <a:pPr algn="ctr"/>
            <a:r>
              <a:rPr lang="en-US" sz="4400" dirty="0" smtClean="0"/>
              <a:t>For information on how to make a nomination, please ask your supervisor.</a:t>
            </a:r>
            <a:endParaRPr lang="en-US" sz="4400" dirty="0"/>
          </a:p>
        </p:txBody>
      </p:sp>
    </p:spTree>
    <p:extLst>
      <p:ext uri="{BB962C8B-B14F-4D97-AF65-F5344CB8AC3E}">
        <p14:creationId xmlns:p14="http://schemas.microsoft.com/office/powerpoint/2010/main" val="3918497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399" y="1752600"/>
            <a:ext cx="7534435" cy="1692771"/>
          </a:xfrm>
          <a:prstGeom prst="rect">
            <a:avLst/>
          </a:prstGeom>
          <a:noFill/>
        </p:spPr>
        <p:txBody>
          <a:bodyPr wrap="none" rtlCol="0">
            <a:spAutoFit/>
          </a:bodyPr>
          <a:lstStyle/>
          <a:p>
            <a:r>
              <a:rPr lang="en-US" sz="2800" dirty="0"/>
              <a:t>There is no exam associated with this module</a:t>
            </a:r>
          </a:p>
          <a:p>
            <a:endParaRPr lang="en-US" sz="2800" dirty="0"/>
          </a:p>
          <a:p>
            <a:pPr marL="457200" indent="-457200">
              <a:buFont typeface="Arial" panose="020B0604020202020204" pitchFamily="34" charset="0"/>
              <a:buChar char="•"/>
            </a:pPr>
            <a:r>
              <a:rPr lang="en-US" sz="2400" dirty="0"/>
              <a:t>Close this document</a:t>
            </a:r>
          </a:p>
          <a:p>
            <a:pPr marL="457200" indent="-457200">
              <a:buFont typeface="Arial" panose="020B0604020202020204" pitchFamily="34" charset="0"/>
              <a:buChar char="•"/>
            </a:pPr>
            <a:r>
              <a:rPr lang="en-US" sz="2400" dirty="0"/>
              <a:t>Check the box verifying review of the document</a:t>
            </a:r>
            <a:endParaRPr lang="en-US" sz="2400" dirty="0"/>
          </a:p>
        </p:txBody>
      </p:sp>
    </p:spTree>
    <p:extLst>
      <p:ext uri="{BB962C8B-B14F-4D97-AF65-F5344CB8AC3E}">
        <p14:creationId xmlns:p14="http://schemas.microsoft.com/office/powerpoint/2010/main" val="7215115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TotalTime>
  <Words>219</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PowerPoint Presentation</vt:lpstr>
      <vt:lpstr>PowerPoint Presentation</vt:lpstr>
      <vt:lpstr>Rose Award</vt:lpstr>
      <vt:lpstr>Daisy Award</vt:lpstr>
      <vt:lpstr>President &amp; Senior leader Award</vt:lpstr>
      <vt:lpstr>CEO Awards of excellence</vt:lpstr>
      <vt:lpstr>Lab Specific Awards</vt:lpstr>
      <vt:lpstr>For information on how to make a nomination, please ask your supervisor.</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Lingenfelter, Lisa D.</dc:creator>
  <cp:lastModifiedBy>Lingenfelter, Lisa D.</cp:lastModifiedBy>
  <cp:revision>4</cp:revision>
  <dcterms:created xsi:type="dcterms:W3CDTF">2016-07-29T13:51:35Z</dcterms:created>
  <dcterms:modified xsi:type="dcterms:W3CDTF">2017-02-20T12:27:49Z</dcterms:modified>
</cp:coreProperties>
</file>