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6" r:id="rId4"/>
    <p:sldMasterId id="2147483674" r:id="rId5"/>
  </p:sldMasterIdLst>
  <p:notesMasterIdLst>
    <p:notesMasterId r:id="rId26"/>
  </p:notesMasterIdLst>
  <p:sldIdLst>
    <p:sldId id="640" r:id="rId6"/>
    <p:sldId id="917" r:id="rId7"/>
    <p:sldId id="918" r:id="rId8"/>
    <p:sldId id="919" r:id="rId9"/>
    <p:sldId id="926" r:id="rId10"/>
    <p:sldId id="920" r:id="rId11"/>
    <p:sldId id="922" r:id="rId12"/>
    <p:sldId id="923" r:id="rId13"/>
    <p:sldId id="925" r:id="rId14"/>
    <p:sldId id="924" r:id="rId15"/>
    <p:sldId id="927" r:id="rId16"/>
    <p:sldId id="928" r:id="rId17"/>
    <p:sldId id="929" r:id="rId18"/>
    <p:sldId id="930" r:id="rId19"/>
    <p:sldId id="931" r:id="rId20"/>
    <p:sldId id="932" r:id="rId21"/>
    <p:sldId id="933" r:id="rId22"/>
    <p:sldId id="934" r:id="rId23"/>
    <p:sldId id="935" r:id="rId24"/>
    <p:sldId id="936" r:id="rId2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0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5FF"/>
    <a:srgbClr val="B6EAFF"/>
    <a:srgbClr val="CC0000"/>
    <a:srgbClr val="E3F4FA"/>
    <a:srgbClr val="0067B1"/>
    <a:srgbClr val="4D4D4D"/>
    <a:srgbClr val="FFFFFF"/>
    <a:srgbClr val="C7E9F5"/>
    <a:srgbClr val="5DC2EA"/>
    <a:srgbClr val="72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7" autoAdjust="0"/>
    <p:restoredTop sz="90651" autoAdjust="0"/>
  </p:normalViewPr>
  <p:slideViewPr>
    <p:cSldViewPr showGuides="1">
      <p:cViewPr>
        <p:scale>
          <a:sx n="66" d="100"/>
          <a:sy n="66" d="100"/>
        </p:scale>
        <p:origin x="-706" y="-437"/>
      </p:cViewPr>
      <p:guideLst>
        <p:guide orient="horz" pos="4032"/>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7" tIns="47099" rIns="94197" bIns="47099" rtlCol="0"/>
          <a:lstStyle>
            <a:lvl1pPr algn="l">
              <a:defRPr sz="1200"/>
            </a:lvl1pPr>
          </a:lstStyle>
          <a:p>
            <a:endParaRPr lang="en-US" dirty="0"/>
          </a:p>
        </p:txBody>
      </p:sp>
      <p:sp>
        <p:nvSpPr>
          <p:cNvPr id="3" name="Date Placeholder 2"/>
          <p:cNvSpPr>
            <a:spLocks noGrp="1"/>
          </p:cNvSpPr>
          <p:nvPr>
            <p:ph type="dt" idx="1"/>
          </p:nvPr>
        </p:nvSpPr>
        <p:spPr>
          <a:xfrm>
            <a:off x="4023095" y="0"/>
            <a:ext cx="3077739" cy="469424"/>
          </a:xfrm>
          <a:prstGeom prst="rect">
            <a:avLst/>
          </a:prstGeom>
        </p:spPr>
        <p:txBody>
          <a:bodyPr vert="horz" lIns="94197" tIns="47099" rIns="94197" bIns="47099" rtlCol="0"/>
          <a:lstStyle>
            <a:lvl1pPr algn="r">
              <a:defRPr sz="1200"/>
            </a:lvl1pPr>
          </a:lstStyle>
          <a:p>
            <a:fld id="{0FFD5A8D-AF39-48C2-A6FB-148A415D3F19}" type="datetimeFigureOut">
              <a:rPr lang="en-US" smtClean="0"/>
              <a:t>2/20/2017</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197" tIns="47099" rIns="94197" bIns="47099"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197" tIns="47099" rIns="94197" bIns="4709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197" tIns="47099" rIns="94197" bIns="4709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5" y="8917422"/>
            <a:ext cx="3077739" cy="469424"/>
          </a:xfrm>
          <a:prstGeom prst="rect">
            <a:avLst/>
          </a:prstGeom>
        </p:spPr>
        <p:txBody>
          <a:bodyPr vert="horz" lIns="94197" tIns="47099" rIns="94197" bIns="47099" rtlCol="0" anchor="b"/>
          <a:lstStyle>
            <a:lvl1pPr algn="r">
              <a:defRPr sz="1200"/>
            </a:lvl1pPr>
          </a:lstStyle>
          <a:p>
            <a:fld id="{7B39A440-5223-4FC6-B56B-C0387157EFFA}" type="slidenum">
              <a:rPr lang="en-US" smtClean="0"/>
              <a:t>‹#›</a:t>
            </a:fld>
            <a:endParaRPr lang="en-US" dirty="0"/>
          </a:p>
        </p:txBody>
      </p:sp>
    </p:spTree>
    <p:extLst>
      <p:ext uri="{BB962C8B-B14F-4D97-AF65-F5344CB8AC3E}">
        <p14:creationId xmlns:p14="http://schemas.microsoft.com/office/powerpoint/2010/main" val="11166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Rectangle 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BSWH_Logo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89250" y="5814646"/>
            <a:ext cx="3365500" cy="596174"/>
          </a:xfrm>
          <a:prstGeom prst="rect">
            <a:avLst/>
          </a:prstGeom>
        </p:spPr>
      </p:pic>
      <p:sp>
        <p:nvSpPr>
          <p:cNvPr id="8" name="Rectangle 7"/>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61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71801"/>
            <a:ext cx="7772400" cy="1362075"/>
          </a:xfrm>
        </p:spPr>
        <p:txBody>
          <a:bodyPr anchor="t"/>
          <a:lstStyle>
            <a:lvl1pPr algn="l">
              <a:defRPr sz="3900" b="0" cap="none" baseline="0">
                <a:solidFill>
                  <a:srgbClr val="0067B1"/>
                </a:solidFill>
              </a:defRPr>
            </a:lvl1pPr>
          </a:lstStyle>
          <a:p>
            <a:r>
              <a:rPr lang="en-US" smtClean="0"/>
              <a:t>Click to edit Master title style</a:t>
            </a:r>
            <a:endParaRPr lang="en-US" dirty="0"/>
          </a:p>
        </p:txBody>
      </p:sp>
      <p:sp>
        <p:nvSpPr>
          <p:cNvPr id="8" name="Rectangle 7"/>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4" name="Subtitle 2"/>
          <p:cNvSpPr>
            <a:spLocks noGrp="1"/>
          </p:cNvSpPr>
          <p:nvPr>
            <p:ph type="subTitle" idx="1"/>
          </p:nvPr>
        </p:nvSpPr>
        <p:spPr>
          <a:xfrm>
            <a:off x="722313" y="4572000"/>
            <a:ext cx="6400800" cy="1066800"/>
          </a:xfrm>
        </p:spPr>
        <p:txBody>
          <a:bodyPr>
            <a:normAutofit/>
          </a:bodyPr>
          <a:lstStyle>
            <a:lvl1pPr marL="0" indent="0" algn="l">
              <a:buNone/>
              <a:defRPr sz="2800">
                <a:solidFill>
                  <a:schemeClr val="bg1">
                    <a:lumMod val="75000"/>
                  </a:schemeClr>
                </a:solidFill>
                <a:latin typeface="Arial" pitchFamily="34" charset="0"/>
                <a:cs typeface="Arial" pitchFamily="34" charset="0"/>
              </a:defRPr>
            </a:lvl1pPr>
            <a:lvl2pPr marL="451320" indent="0" algn="ctr">
              <a:buNone/>
              <a:defRPr>
                <a:solidFill>
                  <a:schemeClr val="tx1">
                    <a:tint val="75000"/>
                  </a:schemeClr>
                </a:solidFill>
              </a:defRPr>
            </a:lvl2pPr>
            <a:lvl3pPr marL="902641" indent="0" algn="ctr">
              <a:buNone/>
              <a:defRPr>
                <a:solidFill>
                  <a:schemeClr val="tx1">
                    <a:tint val="75000"/>
                  </a:schemeClr>
                </a:solidFill>
              </a:defRPr>
            </a:lvl3pPr>
            <a:lvl4pPr marL="1353961" indent="0" algn="ctr">
              <a:buNone/>
              <a:defRPr>
                <a:solidFill>
                  <a:schemeClr val="tx1">
                    <a:tint val="75000"/>
                  </a:schemeClr>
                </a:solidFill>
              </a:defRPr>
            </a:lvl4pPr>
            <a:lvl5pPr marL="1805282" indent="0" algn="ctr">
              <a:buNone/>
              <a:defRPr>
                <a:solidFill>
                  <a:schemeClr val="tx1">
                    <a:tint val="75000"/>
                  </a:schemeClr>
                </a:solidFill>
              </a:defRPr>
            </a:lvl5pPr>
            <a:lvl6pPr marL="2256602" indent="0" algn="ctr">
              <a:buNone/>
              <a:defRPr>
                <a:solidFill>
                  <a:schemeClr val="tx1">
                    <a:tint val="75000"/>
                  </a:schemeClr>
                </a:solidFill>
              </a:defRPr>
            </a:lvl6pPr>
            <a:lvl7pPr marL="2707922" indent="0" algn="ctr">
              <a:buNone/>
              <a:defRPr>
                <a:solidFill>
                  <a:schemeClr val="tx1">
                    <a:tint val="75000"/>
                  </a:schemeClr>
                </a:solidFill>
              </a:defRPr>
            </a:lvl7pPr>
            <a:lvl8pPr marL="3159243" indent="0" algn="ctr">
              <a:buNone/>
              <a:defRPr>
                <a:solidFill>
                  <a:schemeClr val="tx1">
                    <a:tint val="75000"/>
                  </a:schemeClr>
                </a:solidFill>
              </a:defRPr>
            </a:lvl8pPr>
            <a:lvl9pPr marL="3610563"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57842"/>
            <a:ext cx="1828800" cy="323959"/>
          </a:xfrm>
          <a:prstGeom prst="rect">
            <a:avLst/>
          </a:prstGeom>
        </p:spPr>
      </p:pic>
    </p:spTree>
    <p:extLst>
      <p:ext uri="{BB962C8B-B14F-4D97-AF65-F5344CB8AC3E}">
        <p14:creationId xmlns:p14="http://schemas.microsoft.com/office/powerpoint/2010/main" val="874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104900"/>
            <a:ext cx="4114800" cy="47625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04900"/>
            <a:ext cx="4114800" cy="47625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itle 1"/>
          <p:cNvSpPr>
            <a:spLocks noGrp="1"/>
          </p:cNvSpPr>
          <p:nvPr>
            <p:ph type="title"/>
          </p:nvPr>
        </p:nvSpPr>
        <p:spPr>
          <a:xfrm>
            <a:off x="381000" y="376948"/>
            <a:ext cx="8382000" cy="595510"/>
          </a:xfrm>
        </p:spPr>
        <p:txBody>
          <a:bodyPr>
            <a:noAutofit/>
          </a:bodyPr>
          <a:lstStyle>
            <a:lvl1pPr algn="l">
              <a:defRPr sz="2400">
                <a:solidFill>
                  <a:srgbClr val="0067B1"/>
                </a:solidFill>
                <a:latin typeface="Arial" pitchFamily="34" charset="0"/>
                <a:cs typeface="Arial" pitchFamily="34" charset="0"/>
              </a:defRPr>
            </a:lvl1pPr>
          </a:lstStyle>
          <a:p>
            <a:r>
              <a:rPr lang="en-US" smtClean="0"/>
              <a:t>Click to edit Master title style</a:t>
            </a:r>
            <a:endParaRPr lang="en-US" dirty="0"/>
          </a:p>
        </p:txBody>
      </p: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1" name="Straight Connector 2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Tree>
    <p:extLst>
      <p:ext uri="{BB962C8B-B14F-4D97-AF65-F5344CB8AC3E}">
        <p14:creationId xmlns:p14="http://schemas.microsoft.com/office/powerpoint/2010/main" val="72608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400" b="0">
                <a:solidFill>
                  <a:srgbClr val="0090BA"/>
                </a:solidFill>
              </a:defRPr>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6"/>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0">
                <a:solidFill>
                  <a:srgbClr val="0090BA"/>
                </a:solidFill>
              </a:defRPr>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2" name="Title 1"/>
          <p:cNvSpPr>
            <a:spLocks noGrp="1"/>
          </p:cNvSpPr>
          <p:nvPr>
            <p:ph type="title"/>
          </p:nvPr>
        </p:nvSpPr>
        <p:spPr>
          <a:xfrm>
            <a:off x="381000" y="376948"/>
            <a:ext cx="8382000" cy="613653"/>
          </a:xfrm>
        </p:spPr>
        <p:txBody>
          <a:bodyPr>
            <a:noAutofit/>
          </a:bodyPr>
          <a:lstStyle>
            <a:lvl1pPr algn="l">
              <a:defRPr lang="en-US" sz="2400" dirty="0">
                <a:solidFill>
                  <a:srgbClr val="0067B1"/>
                </a:solidFill>
              </a:defRPr>
            </a:lvl1pPr>
          </a:lstStyle>
          <a:p>
            <a:r>
              <a:rPr lang="en-US" smtClean="0"/>
              <a:t>Click to edit Master title style</a:t>
            </a:r>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3" name="Straight Connector 22"/>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7" name="Rectangle 16"/>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Tree>
    <p:extLst>
      <p:ext uri="{BB962C8B-B14F-4D97-AF65-F5344CB8AC3E}">
        <p14:creationId xmlns:p14="http://schemas.microsoft.com/office/powerpoint/2010/main" val="1688615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1"/>
          <p:cNvSpPr>
            <a:spLocks noGrp="1"/>
          </p:cNvSpPr>
          <p:nvPr>
            <p:ph type="title"/>
          </p:nvPr>
        </p:nvSpPr>
        <p:spPr>
          <a:xfrm>
            <a:off x="381000" y="384568"/>
            <a:ext cx="8382000" cy="595510"/>
          </a:xfrm>
        </p:spPr>
        <p:txBody>
          <a:bodyPr>
            <a:noAutofit/>
          </a:bodyPr>
          <a:lstStyle>
            <a:lvl1pPr algn="l">
              <a:defRPr sz="2400">
                <a:solidFill>
                  <a:srgbClr val="0067B1"/>
                </a:solidFill>
                <a:latin typeface="Arial" pitchFamily="34" charset="0"/>
                <a:cs typeface="Arial" pitchFamily="34" charset="0"/>
              </a:defRPr>
            </a:lvl1pPr>
          </a:lstStyle>
          <a:p>
            <a:r>
              <a:rPr lang="en-US" dirty="0" smtClean="0"/>
              <a:t>Click to edit Master title style</a:t>
            </a:r>
            <a:endParaRPr lang="en-US" dirty="0"/>
          </a:p>
        </p:txBody>
      </p:sp>
      <p:cxnSp>
        <p:nvCxnSpPr>
          <p:cNvPr id="19" name="Straight Connector 18"/>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7" name="Picture 1"/>
          <p:cNvPicPr>
            <a:picLocks noChangeAspect="1" noChangeArrowheads="1"/>
          </p:cNvPicPr>
          <p:nvPr userDrawn="1"/>
        </p:nvPicPr>
        <p:blipFill>
          <a:blip r:embed="rId2" cstate="print"/>
          <a:srcRect/>
          <a:stretch>
            <a:fillRect/>
          </a:stretch>
        </p:blipFill>
        <p:spPr bwMode="auto">
          <a:xfrm>
            <a:off x="7617124" y="6405562"/>
            <a:ext cx="1033863" cy="376189"/>
          </a:xfrm>
          <a:prstGeom prst="rect">
            <a:avLst/>
          </a:prstGeom>
          <a:noFill/>
          <a:ln w="9525">
            <a:noFill/>
            <a:miter lim="800000"/>
            <a:headEnd/>
            <a:tailEnd/>
          </a:ln>
        </p:spPr>
      </p:pic>
      <p:pic>
        <p:nvPicPr>
          <p:cNvPr id="8" name="Picture 7"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57842"/>
            <a:ext cx="1828800" cy="323959"/>
          </a:xfrm>
          <a:prstGeom prst="rect">
            <a:avLst/>
          </a:prstGeom>
        </p:spPr>
      </p:pic>
      <p:sp>
        <p:nvSpPr>
          <p:cNvPr id="15" name="TextBox 14"/>
          <p:cNvSpPr txBox="1"/>
          <p:nvPr userDrawn="1"/>
        </p:nvSpPr>
        <p:spPr>
          <a:xfrm>
            <a:off x="2228850" y="6381750"/>
            <a:ext cx="5029200" cy="406025"/>
          </a:xfrm>
          <a:prstGeom prst="rect">
            <a:avLst/>
          </a:prstGeom>
          <a:noFill/>
        </p:spPr>
        <p:txBody>
          <a:bodyPr wrap="square" lIns="82058" tIns="41029" rIns="82058" bIns="41029" rtlCol="0">
            <a:spAutoFit/>
          </a:bodyPr>
          <a:lstStyle/>
          <a:p>
            <a:pPr defTabSz="902641">
              <a:defRPr/>
            </a:pPr>
            <a:r>
              <a:rPr lang="en-US" sz="700" dirty="0" smtClean="0">
                <a:solidFill>
                  <a:srgbClr val="4D4D4D"/>
                </a:solidFill>
              </a:rPr>
              <a:t>© 2014 KPMG LLP, a Delaware limited liability partnership and the U.S. member firm of the KPMG network of independent member firms affiliated with KPMG International Cooperative (“KPMG International”), a Swiss entity. All rights reserved. NDPPS 278710</a:t>
            </a:r>
            <a:endParaRPr lang="en-US" sz="700" dirty="0">
              <a:solidFill>
                <a:prstClr val="black"/>
              </a:solidFill>
            </a:endParaRPr>
          </a:p>
        </p:txBody>
      </p:sp>
    </p:spTree>
    <p:extLst>
      <p:ext uri="{BB962C8B-B14F-4D97-AF65-F5344CB8AC3E}">
        <p14:creationId xmlns:p14="http://schemas.microsoft.com/office/powerpoint/2010/main" val="3594341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136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5"/>
          <p:cNvSpPr>
            <a:spLocks noGrp="1"/>
          </p:cNvSpPr>
          <p:nvPr>
            <p:ph type="sldNum" sz="quarter" idx="12"/>
          </p:nvPr>
        </p:nvSpPr>
        <p:spPr>
          <a:xfrm>
            <a:off x="6781800" y="6172201"/>
            <a:ext cx="2133600" cy="365125"/>
          </a:xfrm>
          <a:prstGeom prst="rect">
            <a:avLst/>
          </a:prstGeom>
        </p:spPr>
        <p:txBody>
          <a:bodyPr lIns="82058" tIns="41029" rIns="82058" bIns="41029"/>
          <a:lstStyle>
            <a:lvl1pPr algn="r">
              <a:defRPr sz="900">
                <a:solidFill>
                  <a:srgbClr val="0067B1"/>
                </a:solidFill>
                <a:latin typeface="Arial" pitchFamily="34" charset="0"/>
                <a:cs typeface="Arial" pitchFamily="34" charset="0"/>
              </a:defRPr>
            </a:lvl1pPr>
          </a:lstStyle>
          <a:p>
            <a:pPr defTabSz="820583"/>
            <a:fld id="{99FB7D82-1B90-44C0-ADB8-3A9D5731A9A8}" type="slidenum">
              <a:rPr lang="en-US" smtClean="0"/>
              <a:pPr defTabSz="820583"/>
              <a:t>‹#›</a:t>
            </a:fld>
            <a:endParaRPr lang="en-US" dirty="0"/>
          </a:p>
        </p:txBody>
      </p:sp>
      <p:sp>
        <p:nvSpPr>
          <p:cNvPr id="20"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2/20/2017</a:t>
            </a:fld>
            <a:endParaRPr lang="en-US" dirty="0"/>
          </a:p>
        </p:txBody>
      </p:sp>
      <p:sp>
        <p:nvSpPr>
          <p:cNvPr id="12" name="Slide Number Placeholder 5"/>
          <p:cNvSpPr txBox="1">
            <a:spLocks/>
          </p:cNvSpPr>
          <p:nvPr userDrawn="1"/>
        </p:nvSpPr>
        <p:spPr>
          <a:xfrm>
            <a:off x="6781800" y="6264275"/>
            <a:ext cx="2133600" cy="365125"/>
          </a:xfrm>
          <a:prstGeom prst="rect">
            <a:avLst/>
          </a:prstGeom>
        </p:spPr>
        <p:txBody>
          <a:bodyPr vert="horz" lIns="90264" tIns="45132" rIns="90264" bIns="45132"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1" name="Straight Connector 2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7600" y="6400800"/>
            <a:ext cx="992356" cy="358775"/>
          </a:xfrm>
          <a:prstGeom prst="rect">
            <a:avLst/>
          </a:prstGeom>
        </p:spPr>
      </p:pic>
    </p:spTree>
    <p:extLst>
      <p:ext uri="{BB962C8B-B14F-4D97-AF65-F5344CB8AC3E}">
        <p14:creationId xmlns:p14="http://schemas.microsoft.com/office/powerpoint/2010/main" val="2576400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400" b="0">
                <a:solidFill>
                  <a:srgbClr val="0090BA"/>
                </a:solidFill>
              </a:defRPr>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6"/>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0">
                <a:solidFill>
                  <a:srgbClr val="0090BA"/>
                </a:solidFill>
              </a:defRPr>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6"/>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5"/>
          <p:cNvSpPr>
            <a:spLocks noGrp="1"/>
          </p:cNvSpPr>
          <p:nvPr>
            <p:ph type="sldNum" sz="quarter" idx="12"/>
          </p:nvPr>
        </p:nvSpPr>
        <p:spPr>
          <a:xfrm>
            <a:off x="6781800" y="6172201"/>
            <a:ext cx="2133600" cy="365125"/>
          </a:xfrm>
          <a:prstGeom prst="rect">
            <a:avLst/>
          </a:prstGeom>
        </p:spPr>
        <p:txBody>
          <a:bodyPr lIns="82058" tIns="41029" rIns="82058" bIns="41029"/>
          <a:lstStyle>
            <a:lvl1pPr algn="r">
              <a:defRPr sz="900">
                <a:solidFill>
                  <a:srgbClr val="0067B1"/>
                </a:solidFill>
                <a:latin typeface="Arial" pitchFamily="34" charset="0"/>
                <a:cs typeface="Arial" pitchFamily="34" charset="0"/>
              </a:defRPr>
            </a:lvl1pPr>
          </a:lstStyle>
          <a:p>
            <a:pPr defTabSz="820583"/>
            <a:fld id="{99FB7D82-1B90-44C0-ADB8-3A9D5731A9A8}" type="slidenum">
              <a:rPr lang="en-US" smtClean="0"/>
              <a:pPr defTabSz="820583"/>
              <a:t>‹#›</a:t>
            </a:fld>
            <a:endParaRPr lang="en-US" dirty="0"/>
          </a:p>
        </p:txBody>
      </p:sp>
      <p:sp>
        <p:nvSpPr>
          <p:cNvPr id="22" name="Title 1"/>
          <p:cNvSpPr>
            <a:spLocks noGrp="1"/>
          </p:cNvSpPr>
          <p:nvPr>
            <p:ph type="title"/>
          </p:nvPr>
        </p:nvSpPr>
        <p:spPr>
          <a:xfrm>
            <a:off x="457200" y="76200"/>
            <a:ext cx="8229600" cy="1143000"/>
          </a:xfrm>
        </p:spPr>
        <p:txBody>
          <a:bodyPr>
            <a:normAutofit/>
          </a:bodyPr>
          <a:lstStyle>
            <a:lvl1pPr algn="l">
              <a:defRPr lang="en-US" sz="3600" dirty="0">
                <a:solidFill>
                  <a:srgbClr val="0067B1"/>
                </a:solidFill>
              </a:defRPr>
            </a:lvl1pPr>
          </a:lstStyle>
          <a:p>
            <a:r>
              <a:rPr lang="en-US" dirty="0" smtClean="0"/>
              <a:t>Click to edit Master title style</a:t>
            </a:r>
            <a:endParaRPr lang="en-US" dirty="0"/>
          </a:p>
        </p:txBody>
      </p:sp>
      <p:sp>
        <p:nvSpPr>
          <p:cNvPr id="13"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2/20/2017</a:t>
            </a:fld>
            <a:endParaRPr lang="en-US" dirty="0"/>
          </a:p>
        </p:txBody>
      </p:sp>
      <p:sp>
        <p:nvSpPr>
          <p:cNvPr id="14" name="Slide Number Placeholder 5"/>
          <p:cNvSpPr txBox="1">
            <a:spLocks/>
          </p:cNvSpPr>
          <p:nvPr userDrawn="1"/>
        </p:nvSpPr>
        <p:spPr>
          <a:xfrm>
            <a:off x="6781800" y="6264275"/>
            <a:ext cx="2133600" cy="365125"/>
          </a:xfrm>
          <a:prstGeom prst="rect">
            <a:avLst/>
          </a:prstGeom>
        </p:spPr>
        <p:txBody>
          <a:bodyPr vert="horz" lIns="90264" tIns="45132" rIns="90264" bIns="45132"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3" name="Straight Connector 22"/>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7" name="Rectangle 16"/>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7600" y="6400800"/>
            <a:ext cx="992356" cy="358775"/>
          </a:xfrm>
          <a:prstGeom prst="rect">
            <a:avLst/>
          </a:prstGeom>
        </p:spPr>
      </p:pic>
    </p:spTree>
    <p:extLst>
      <p:ext uri="{BB962C8B-B14F-4D97-AF65-F5344CB8AC3E}">
        <p14:creationId xmlns:p14="http://schemas.microsoft.com/office/powerpoint/2010/main" val="3181850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176"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457200" y="304800"/>
            <a:ext cx="8229600" cy="369332"/>
          </a:xfrm>
        </p:spPr>
        <p:txBody>
          <a:bodyPr wrap="square" lIns="0" tIns="0" rIns="0" bIns="0">
            <a:spAutoFit/>
          </a:bodyPr>
          <a:lstStyle>
            <a:lvl1pPr algn="l">
              <a:defRPr sz="24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2/20/2017</a:t>
            </a:fld>
            <a:endParaRPr lang="en-US" dirty="0"/>
          </a:p>
        </p:txBody>
      </p:sp>
      <p:sp>
        <p:nvSpPr>
          <p:cNvPr id="12" name="Slide Number Placeholder 5"/>
          <p:cNvSpPr>
            <a:spLocks noGrp="1"/>
          </p:cNvSpPr>
          <p:nvPr>
            <p:ph type="sldNum" sz="quarter" idx="12"/>
          </p:nvPr>
        </p:nvSpPr>
        <p:spPr>
          <a:xfrm>
            <a:off x="6781800" y="6264275"/>
            <a:ext cx="2133600" cy="365125"/>
          </a:xfrm>
          <a:prstGeom prst="rect">
            <a:avLst/>
          </a:prstGeom>
        </p:spPr>
        <p:txBody>
          <a:bodyPr lIns="82058" tIns="41029" rIns="82058" bIns="41029"/>
          <a:lstStyle>
            <a:lvl1pPr algn="r">
              <a:defRPr sz="900">
                <a:solidFill>
                  <a:srgbClr val="0067B1"/>
                </a:solidFill>
                <a:latin typeface="Arial" pitchFamily="34" charset="0"/>
                <a:cs typeface="Arial" pitchFamily="34" charset="0"/>
              </a:defRPr>
            </a:lvl1pPr>
          </a:lstStyle>
          <a:p>
            <a:pPr defTabSz="820583"/>
            <a:fld id="{99FB7D82-1B90-44C0-ADB8-3A9D5731A9A8}" type="slidenum">
              <a:rPr lang="en-US" smtClean="0"/>
              <a:pPr defTabSz="820583"/>
              <a:t>‹#›</a:t>
            </a:fld>
            <a:endParaRPr lang="en-US" dirty="0"/>
          </a:p>
        </p:txBody>
      </p:sp>
      <p:pic>
        <p:nvPicPr>
          <p:cNvPr id="18" name="Picture 17"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9" name="Straight Connector 18"/>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67600" y="6400800"/>
            <a:ext cx="992356" cy="358775"/>
          </a:xfrm>
          <a:prstGeom prst="rect">
            <a:avLst/>
          </a:prstGeom>
        </p:spPr>
      </p:pic>
    </p:spTree>
    <p:extLst>
      <p:ext uri="{BB962C8B-B14F-4D97-AF65-F5344CB8AC3E}">
        <p14:creationId xmlns:p14="http://schemas.microsoft.com/office/powerpoint/2010/main" val="8187554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lvl1pPr algn="l">
              <a:defRPr sz="24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1pPr marL="231775" indent="-230188">
              <a:defRPr sz="1600">
                <a:solidFill>
                  <a:srgbClr val="4D4D4D"/>
                </a:solidFill>
                <a:latin typeface="Arial" pitchFamily="34" charset="0"/>
                <a:cs typeface="Arial" pitchFamily="34" charset="0"/>
              </a:defRPr>
            </a:lvl1pPr>
            <a:lvl2pPr>
              <a:defRPr sz="1400">
                <a:solidFill>
                  <a:srgbClr val="4D4D4D"/>
                </a:solidFill>
                <a:latin typeface="Arial" pitchFamily="34" charset="0"/>
                <a:cs typeface="Arial" pitchFamily="34" charset="0"/>
              </a:defRPr>
            </a:lvl2pPr>
            <a:lvl3pPr>
              <a:defRPr sz="1200">
                <a:solidFill>
                  <a:srgbClr val="4D4D4D"/>
                </a:solidFill>
                <a:latin typeface="Arial" pitchFamily="34" charset="0"/>
                <a:cs typeface="Arial" pitchFamily="34" charset="0"/>
              </a:defRPr>
            </a:lvl3pPr>
            <a:lvl4pPr>
              <a:defRPr>
                <a:solidFill>
                  <a:srgbClr val="4D4D4D"/>
                </a:solidFill>
                <a:latin typeface="Arial" pitchFamily="34" charset="0"/>
                <a:cs typeface="Arial" pitchFamily="34" charset="0"/>
              </a:defRPr>
            </a:lvl4pPr>
            <a:lvl5pPr>
              <a:defRPr>
                <a:solidFill>
                  <a:srgbClr val="4D4D4D"/>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2/20/2017</a:t>
            </a:fld>
            <a:endParaRPr lang="en-US" dirty="0"/>
          </a:p>
        </p:txBody>
      </p:sp>
      <p:sp>
        <p:nvSpPr>
          <p:cNvPr id="6"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71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71800"/>
            <a:ext cx="7772400" cy="1362075"/>
          </a:xfrm>
        </p:spPr>
        <p:txBody>
          <a:bodyPr anchor="t"/>
          <a:lstStyle>
            <a:lvl1pPr algn="ctr">
              <a:defRPr sz="4000" b="0" cap="none" baseline="0">
                <a:solidFill>
                  <a:srgbClr val="0067B1"/>
                </a:solidFill>
              </a:defRPr>
            </a:lvl1pPr>
          </a:lstStyle>
          <a:p>
            <a:r>
              <a:rPr lang="en-US" dirty="0" smtClean="0"/>
              <a:t>Click to edit Master title style</a:t>
            </a:r>
            <a:endParaRPr lang="en-US" dirty="0"/>
          </a:p>
        </p:txBody>
      </p:sp>
      <p:sp>
        <p:nvSpPr>
          <p:cNvPr id="9"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2/20/2017</a:t>
            </a:fld>
            <a:endParaRPr lang="en-US" dirty="0"/>
          </a:p>
        </p:txBody>
      </p:sp>
      <p:sp>
        <p:nvSpPr>
          <p:cNvPr id="10"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1" name="Picture 10"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2" name="Straight Connector 11"/>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34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2/20/2017</a:t>
            </a:fld>
            <a:endParaRPr lang="en-US" dirty="0"/>
          </a:p>
        </p:txBody>
      </p:sp>
      <p:sp>
        <p:nvSpPr>
          <p:cNvPr id="12" name="Slide Number Placeholder 5"/>
          <p:cNvSpPr txBox="1">
            <a:spLocks/>
          </p:cNvSpPr>
          <p:nvPr userDrawn="1"/>
        </p:nvSpPr>
        <p:spPr>
          <a:xfrm>
            <a:off x="6781800" y="62642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1" name="Straight Connector 2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08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2" name="Title 1"/>
          <p:cNvSpPr>
            <a:spLocks noGrp="1"/>
          </p:cNvSpPr>
          <p:nvPr>
            <p:ph type="title"/>
          </p:nvPr>
        </p:nvSpPr>
        <p:spPr>
          <a:xfrm>
            <a:off x="457200" y="76200"/>
            <a:ext cx="8229600" cy="1143000"/>
          </a:xfrm>
        </p:spPr>
        <p:txBody>
          <a:bodyPr>
            <a:normAutofit/>
          </a:bodyPr>
          <a:lstStyle>
            <a:lvl1pPr algn="l">
              <a:defRPr lang="en-US" sz="3600" dirty="0">
                <a:solidFill>
                  <a:srgbClr val="0067B1"/>
                </a:solidFill>
              </a:defRPr>
            </a:lvl1pPr>
          </a:lstStyle>
          <a:p>
            <a:r>
              <a:rPr lang="en-US" dirty="0" smtClean="0"/>
              <a:t>Click to edit Master title style</a:t>
            </a:r>
            <a:endParaRPr lang="en-US" dirty="0"/>
          </a:p>
        </p:txBody>
      </p:sp>
      <p:sp>
        <p:nvSpPr>
          <p:cNvPr id="13"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2/20/2017</a:t>
            </a:fld>
            <a:endParaRPr lang="en-US" dirty="0"/>
          </a:p>
        </p:txBody>
      </p:sp>
      <p:sp>
        <p:nvSpPr>
          <p:cNvPr id="14" name="Slide Number Placeholder 5"/>
          <p:cNvSpPr txBox="1">
            <a:spLocks/>
          </p:cNvSpPr>
          <p:nvPr userDrawn="1"/>
        </p:nvSpPr>
        <p:spPr>
          <a:xfrm>
            <a:off x="6781800" y="62642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3" name="Straight Connector 22"/>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71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2/20/2017</a:t>
            </a:fld>
            <a:endParaRPr lang="en-US" dirty="0"/>
          </a:p>
        </p:txBody>
      </p:sp>
      <p:sp>
        <p:nvSpPr>
          <p:cNvPr id="12"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8" name="Picture 17"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9" name="Straight Connector 18"/>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descr="image00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75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2/20/2017</a:t>
            </a:fld>
            <a:endParaRPr lang="en-US" dirty="0"/>
          </a:p>
        </p:txBody>
      </p:sp>
      <p:sp>
        <p:nvSpPr>
          <p:cNvPr id="9"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0" name="Picture 9"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7"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02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300" b="0">
                <a:solidFill>
                  <a:srgbClr val="0067B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200">
                <a:solidFill>
                  <a:schemeClr val="bg1">
                    <a:lumMod val="75000"/>
                  </a:schemeClr>
                </a:solidFill>
                <a:latin typeface="Arial" pitchFamily="34" charset="0"/>
                <a:cs typeface="Arial" pitchFamily="34" charset="0"/>
              </a:defRPr>
            </a:lvl1pPr>
            <a:lvl2pPr marL="451320" indent="0" algn="ctr">
              <a:buNone/>
              <a:defRPr>
                <a:solidFill>
                  <a:schemeClr val="tx1">
                    <a:tint val="75000"/>
                  </a:schemeClr>
                </a:solidFill>
              </a:defRPr>
            </a:lvl2pPr>
            <a:lvl3pPr marL="902641" indent="0" algn="ctr">
              <a:buNone/>
              <a:defRPr>
                <a:solidFill>
                  <a:schemeClr val="tx1">
                    <a:tint val="75000"/>
                  </a:schemeClr>
                </a:solidFill>
              </a:defRPr>
            </a:lvl3pPr>
            <a:lvl4pPr marL="1353961" indent="0" algn="ctr">
              <a:buNone/>
              <a:defRPr>
                <a:solidFill>
                  <a:schemeClr val="tx1">
                    <a:tint val="75000"/>
                  </a:schemeClr>
                </a:solidFill>
              </a:defRPr>
            </a:lvl4pPr>
            <a:lvl5pPr marL="1805282" indent="0" algn="ctr">
              <a:buNone/>
              <a:defRPr>
                <a:solidFill>
                  <a:schemeClr val="tx1">
                    <a:tint val="75000"/>
                  </a:schemeClr>
                </a:solidFill>
              </a:defRPr>
            </a:lvl5pPr>
            <a:lvl6pPr marL="2256602" indent="0" algn="ctr">
              <a:buNone/>
              <a:defRPr>
                <a:solidFill>
                  <a:schemeClr val="tx1">
                    <a:tint val="75000"/>
                  </a:schemeClr>
                </a:solidFill>
              </a:defRPr>
            </a:lvl6pPr>
            <a:lvl7pPr marL="2707922" indent="0" algn="ctr">
              <a:buNone/>
              <a:defRPr>
                <a:solidFill>
                  <a:schemeClr val="tx1">
                    <a:tint val="75000"/>
                  </a:schemeClr>
                </a:solidFill>
              </a:defRPr>
            </a:lvl7pPr>
            <a:lvl8pPr marL="3159243" indent="0" algn="ctr">
              <a:buNone/>
              <a:defRPr>
                <a:solidFill>
                  <a:schemeClr val="tx1">
                    <a:tint val="75000"/>
                  </a:schemeClr>
                </a:solidFill>
              </a:defRPr>
            </a:lvl8pPr>
            <a:lvl9pPr marL="3610563" indent="0" algn="ctr">
              <a:buNone/>
              <a:defRPr>
                <a:solidFill>
                  <a:schemeClr val="tx1">
                    <a:tint val="75000"/>
                  </a:schemeClr>
                </a:solidFill>
              </a:defRPr>
            </a:lvl9pPr>
          </a:lstStyle>
          <a:p>
            <a:r>
              <a:rPr lang="en-US" smtClean="0"/>
              <a:t>Click to edit Master subtitle style</a:t>
            </a:r>
            <a:endParaRPr lang="en-US" dirty="0"/>
          </a:p>
        </p:txBody>
      </p:sp>
      <p:sp>
        <p:nvSpPr>
          <p:cNvPr id="6" name="Rectangle 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7" name="Picture 6" descr="BSWH_Logo_RGB.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9250" y="5814646"/>
            <a:ext cx="3365500" cy="596174"/>
          </a:xfrm>
          <a:prstGeom prst="rect">
            <a:avLst/>
          </a:prstGeom>
        </p:spPr>
      </p:pic>
      <p:sp>
        <p:nvSpPr>
          <p:cNvPr id="8" name="Rectangle 7"/>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Tree>
    <p:extLst>
      <p:ext uri="{BB962C8B-B14F-4D97-AF65-F5344CB8AC3E}">
        <p14:creationId xmlns:p14="http://schemas.microsoft.com/office/powerpoint/2010/main" val="15546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76948"/>
            <a:ext cx="8382000" cy="604128"/>
          </a:xfrm>
        </p:spPr>
        <p:txBody>
          <a:bodyPr>
            <a:noAutofit/>
          </a:bodyPr>
          <a:lstStyle>
            <a:lvl1pPr algn="l">
              <a:defRPr sz="2400" b="1">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104900"/>
            <a:ext cx="8382000" cy="5029200"/>
          </a:xfrm>
        </p:spPr>
        <p:txBody>
          <a:bodyPr/>
          <a:lstStyle>
            <a:lvl1pPr marL="228795" indent="-227228">
              <a:defRPr>
                <a:solidFill>
                  <a:srgbClr val="4D4D4D"/>
                </a:solidFill>
                <a:latin typeface="Arial" pitchFamily="34" charset="0"/>
                <a:cs typeface="Arial" pitchFamily="34" charset="0"/>
              </a:defRPr>
            </a:lvl1pPr>
            <a:lvl2pPr>
              <a:defRPr>
                <a:solidFill>
                  <a:srgbClr val="4D4D4D"/>
                </a:solidFill>
                <a:latin typeface="Arial" pitchFamily="34" charset="0"/>
                <a:cs typeface="Arial" pitchFamily="34" charset="0"/>
              </a:defRPr>
            </a:lvl2pPr>
            <a:lvl3pPr>
              <a:defRPr>
                <a:solidFill>
                  <a:srgbClr val="4D4D4D"/>
                </a:solidFill>
                <a:latin typeface="Arial" pitchFamily="34" charset="0"/>
                <a:cs typeface="Arial" pitchFamily="34" charset="0"/>
              </a:defRPr>
            </a:lvl3pPr>
            <a:lvl4pPr>
              <a:defRPr>
                <a:solidFill>
                  <a:srgbClr val="4D4D4D"/>
                </a:solidFill>
                <a:latin typeface="Arial" pitchFamily="34" charset="0"/>
                <a:cs typeface="Arial" pitchFamily="34" charset="0"/>
              </a:defRPr>
            </a:lvl4pPr>
            <a:lvl5pPr>
              <a:defRPr>
                <a:solidFill>
                  <a:srgbClr val="4D4D4D"/>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57842"/>
            <a:ext cx="1828800" cy="323959"/>
          </a:xfrm>
          <a:prstGeom prst="rect">
            <a:avLst/>
          </a:prstGeom>
        </p:spPr>
      </p:pic>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13313" name="Picture 1"/>
          <p:cNvPicPr>
            <a:picLocks noChangeAspect="1" noChangeArrowheads="1"/>
          </p:cNvPicPr>
          <p:nvPr userDrawn="1"/>
        </p:nvPicPr>
        <p:blipFill>
          <a:blip r:embed="rId3" cstate="print"/>
          <a:srcRect/>
          <a:stretch>
            <a:fillRect/>
          </a:stretch>
        </p:blipFill>
        <p:spPr bwMode="auto">
          <a:xfrm>
            <a:off x="7617124" y="6405562"/>
            <a:ext cx="1033863" cy="376189"/>
          </a:xfrm>
          <a:prstGeom prst="rect">
            <a:avLst/>
          </a:prstGeom>
          <a:noFill/>
          <a:ln w="9525">
            <a:noFill/>
            <a:miter lim="800000"/>
            <a:headEnd/>
            <a:tailEnd/>
          </a:ln>
        </p:spPr>
      </p:pic>
      <p:sp>
        <p:nvSpPr>
          <p:cNvPr id="17" name="TextBox 16"/>
          <p:cNvSpPr txBox="1"/>
          <p:nvPr userDrawn="1"/>
        </p:nvSpPr>
        <p:spPr>
          <a:xfrm>
            <a:off x="2228850" y="6381750"/>
            <a:ext cx="5029201" cy="406025"/>
          </a:xfrm>
          <a:prstGeom prst="rect">
            <a:avLst/>
          </a:prstGeom>
          <a:noFill/>
        </p:spPr>
        <p:txBody>
          <a:bodyPr wrap="square" lIns="82058" tIns="41029" rIns="82058" bIns="41029" rtlCol="0">
            <a:spAutoFit/>
          </a:bodyPr>
          <a:lstStyle/>
          <a:p>
            <a:pPr defTabSz="820583"/>
            <a:r>
              <a:rPr lang="en-US" sz="700" dirty="0" smtClean="0">
                <a:solidFill>
                  <a:srgbClr val="4D4D4D"/>
                </a:solidFill>
              </a:rPr>
              <a:t>© 2014 KPMG LLP, a Delaware limited liability partnership and the U.S. member firm of the KPMG network of independent member firms affiliated with KPMG International Cooperative (“KPMG International”), a Swiss entity. All rights reserved. NDPPS 278710</a:t>
            </a:r>
            <a:endParaRPr lang="en-US" sz="700" dirty="0">
              <a:solidFill>
                <a:srgbClr val="4D4D4D"/>
              </a:solidFill>
            </a:endParaRPr>
          </a:p>
        </p:txBody>
      </p:sp>
    </p:spTree>
    <p:extLst>
      <p:ext uri="{BB962C8B-B14F-4D97-AF65-F5344CB8AC3E}">
        <p14:creationId xmlns:p14="http://schemas.microsoft.com/office/powerpoint/2010/main" val="2035359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6DB44-7414-4946-B5A2-3BEFA0240D02}" type="datetime1">
              <a:rPr lang="en-US" smtClean="0"/>
              <a:t>2/20/2017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B7D82-1B90-44C0-ADB8-3A9D5731A9A8}" type="slidenum">
              <a:rPr lang="en-US" smtClean="0"/>
              <a:t>‹#›</a:t>
            </a:fld>
            <a:endParaRPr lang="en-US" dirty="0"/>
          </a:p>
        </p:txBody>
      </p:sp>
    </p:spTree>
    <p:extLst>
      <p:ext uri="{BB962C8B-B14F-4D97-AF65-F5344CB8AC3E}">
        <p14:creationId xmlns:p14="http://schemas.microsoft.com/office/powerpoint/2010/main" val="58740629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lvl1pPr algn="ctr" defTabSz="914400" rtl="0" eaLnBrk="1" latinLnBrk="0" hangingPunct="1">
        <a:spcBef>
          <a:spcPct val="0"/>
        </a:spcBef>
        <a:buNone/>
        <a:defRPr sz="4400" kern="1200">
          <a:solidFill>
            <a:srgbClr val="0067B1"/>
          </a:solidFill>
          <a:latin typeface="Arial" pitchFamily="34" charset="0"/>
          <a:ea typeface="+mj-ea"/>
          <a:cs typeface="Arial" pitchFamily="34" charset="0"/>
        </a:defRPr>
      </a:lvl1pPr>
    </p:titleStyle>
    <p:body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376947"/>
            <a:ext cx="8356600" cy="600953"/>
          </a:xfrm>
          <a:prstGeom prst="rect">
            <a:avLst/>
          </a:prstGeom>
        </p:spPr>
        <p:txBody>
          <a:bodyPr vert="horz" lIns="82058" tIns="41029" rIns="82058" bIns="41029"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93700" y="1092201"/>
            <a:ext cx="8356600" cy="5041900"/>
          </a:xfrm>
          <a:prstGeom prst="rect">
            <a:avLst/>
          </a:prstGeom>
        </p:spPr>
        <p:txBody>
          <a:bodyPr vert="horz" lIns="82058" tIns="41029" rIns="82058" bIns="4102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82058" tIns="41029" rIns="82058" bIns="41029" rtlCol="0" anchor="ctr"/>
          <a:lstStyle>
            <a:lvl1pPr algn="l">
              <a:defRPr sz="1200">
                <a:solidFill>
                  <a:schemeClr val="tx1">
                    <a:tint val="75000"/>
                  </a:schemeClr>
                </a:solidFill>
              </a:defRPr>
            </a:lvl1pPr>
          </a:lstStyle>
          <a:p>
            <a:pPr defTabSz="820583"/>
            <a:fld id="{5E36DB44-7414-4946-B5A2-3BEFA0240D02}" type="datetime1">
              <a:rPr lang="en-US" smtClean="0">
                <a:solidFill>
                  <a:prstClr val="black">
                    <a:tint val="75000"/>
                  </a:prstClr>
                </a:solidFill>
              </a:rPr>
              <a:pPr defTabSz="820583"/>
              <a:t>2/20/2017</a:t>
            </a:fld>
            <a:endParaRPr lang="en-US" dirty="0">
              <a:solidFill>
                <a:prstClr val="black">
                  <a:tint val="75000"/>
                </a:prstClr>
              </a:solidFill>
            </a:endParaRPr>
          </a:p>
        </p:txBody>
      </p:sp>
      <p:sp>
        <p:nvSpPr>
          <p:cNvPr id="5" name="Footer Placeholder 4"/>
          <p:cNvSpPr>
            <a:spLocks noGrp="1"/>
          </p:cNvSpPr>
          <p:nvPr>
            <p:ph type="ftr" sz="quarter" idx="3"/>
          </p:nvPr>
        </p:nvSpPr>
        <p:spPr>
          <a:xfrm>
            <a:off x="2228850" y="6400801"/>
            <a:ext cx="5029200" cy="417513"/>
          </a:xfrm>
          <a:prstGeom prst="rect">
            <a:avLst/>
          </a:prstGeom>
        </p:spPr>
        <p:txBody>
          <a:bodyPr vert="horz" lIns="82058" tIns="41029" rIns="82058" bIns="41029" rtlCol="0" anchor="t"/>
          <a:lstStyle>
            <a:lvl1pPr algn="l">
              <a:defRPr sz="800">
                <a:solidFill>
                  <a:srgbClr val="4D4D4D"/>
                </a:solidFill>
              </a:defRPr>
            </a:lvl1pPr>
          </a:lstStyle>
          <a:p>
            <a:pPr defTabSz="820583"/>
            <a:r>
              <a:rPr lang="en-US" dirty="0" smtClean="0"/>
              <a:t>© 2014 KPMG LLP, a Delaware limited liability partnership and the U.S. member firm of the KPMG network of independent member firms affiliated with KPMG International Cooperative (“KPMG International”), a Swiss entity. All rights reserved.</a:t>
            </a:r>
            <a:endParaRPr lang="en-US" dirty="0"/>
          </a:p>
        </p:txBody>
      </p:sp>
      <p:sp>
        <p:nvSpPr>
          <p:cNvPr id="11" name="Rectangle 10"/>
          <p:cNvSpPr/>
          <p:nvPr/>
        </p:nvSpPr>
        <p:spPr bwMode="gray">
          <a:xfrm>
            <a:off x="8400761" y="6338227"/>
            <a:ext cx="503530" cy="280987"/>
          </a:xfrm>
          <a:prstGeom prst="rect">
            <a:avLst/>
          </a:prstGeom>
        </p:spPr>
        <p:txBody>
          <a:bodyPr lIns="82058" tIns="41029" rIns="82058" bIns="41029"/>
          <a:lstStyle/>
          <a:p>
            <a:pPr algn="r" defTabSz="902641">
              <a:spcBef>
                <a:spcPct val="40000"/>
              </a:spcBef>
              <a:defRPr/>
            </a:pPr>
            <a:fld id="{6BA71C0A-9F0F-41ED-AE97-DBF05B351E59}" type="slidenum">
              <a:rPr lang="en-US" sz="900" smtClean="0">
                <a:solidFill>
                  <a:srgbClr val="0067B1"/>
                </a:solidFill>
                <a:cs typeface="Arial" pitchFamily="34" charset="0"/>
              </a:rPr>
              <a:pPr algn="r" defTabSz="902641">
                <a:spcBef>
                  <a:spcPct val="40000"/>
                </a:spcBef>
                <a:defRPr/>
              </a:pPr>
              <a:t>‹#›</a:t>
            </a:fld>
            <a:endParaRPr lang="en-US" sz="900" dirty="0">
              <a:solidFill>
                <a:srgbClr val="0067B1"/>
              </a:solidFill>
              <a:cs typeface="Arial" pitchFamily="34" charset="0"/>
            </a:endParaRPr>
          </a:p>
        </p:txBody>
      </p:sp>
    </p:spTree>
    <p:extLst>
      <p:ext uri="{BB962C8B-B14F-4D97-AF65-F5344CB8AC3E}">
        <p14:creationId xmlns:p14="http://schemas.microsoft.com/office/powerpoint/2010/main" val="40846872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iming>
    <p:tnLst>
      <p:par>
        <p:cTn id="1" dur="indefinite" restart="never" nodeType="tmRoot"/>
      </p:par>
    </p:tnLst>
  </p:timing>
  <p:hf hdr="0" ftr="0" dt="0"/>
  <p:txStyles>
    <p:titleStyle>
      <a:lvl1pPr algn="l" defTabSz="902641" rtl="0" eaLnBrk="1" latinLnBrk="0" hangingPunct="1">
        <a:spcBef>
          <a:spcPct val="0"/>
        </a:spcBef>
        <a:buNone/>
        <a:defRPr sz="2400" b="1" kern="1200">
          <a:solidFill>
            <a:srgbClr val="0067B1"/>
          </a:solidFill>
          <a:latin typeface="Arial" pitchFamily="34" charset="0"/>
          <a:ea typeface="+mj-ea"/>
          <a:cs typeface="Arial" pitchFamily="34" charset="0"/>
        </a:defRPr>
      </a:lvl1pPr>
    </p:titleStyle>
    <p:bodyStyle>
      <a:lvl1pPr marL="225660" indent="-225660" algn="l" defTabSz="902641" rtl="0" eaLnBrk="1" latinLnBrk="0" hangingPunct="1">
        <a:spcBef>
          <a:spcPct val="20000"/>
        </a:spcBef>
        <a:buClr>
          <a:schemeClr val="tx2"/>
        </a:buClr>
        <a:buFont typeface="Wingdings" pitchFamily="2" charset="2"/>
        <a:buChar char="§"/>
        <a:defRPr sz="1800" kern="1200">
          <a:solidFill>
            <a:srgbClr val="4D4D4D"/>
          </a:solidFill>
          <a:latin typeface="Arial" pitchFamily="34" charset="0"/>
          <a:ea typeface="+mn-ea"/>
          <a:cs typeface="Arial" pitchFamily="34" charset="0"/>
        </a:defRPr>
      </a:lvl1pPr>
      <a:lvl2pPr marL="451320" indent="-225660" algn="l" defTabSz="902641" rtl="0" eaLnBrk="1" latinLnBrk="0" hangingPunct="1">
        <a:spcBef>
          <a:spcPct val="20000"/>
        </a:spcBef>
        <a:buClr>
          <a:schemeClr val="tx2"/>
        </a:buClr>
        <a:buFont typeface="Wingdings" pitchFamily="2" charset="2"/>
        <a:buChar char="§"/>
        <a:defRPr sz="1600" kern="1200">
          <a:solidFill>
            <a:srgbClr val="4D4D4D"/>
          </a:solidFill>
          <a:latin typeface="Arial" pitchFamily="34" charset="0"/>
          <a:ea typeface="+mn-ea"/>
          <a:cs typeface="Arial" pitchFamily="34" charset="0"/>
        </a:defRPr>
      </a:lvl2pPr>
      <a:lvl3pPr marL="676981" indent="-225660" algn="l" defTabSz="902641" rtl="0" eaLnBrk="1" latinLnBrk="0" hangingPunct="1">
        <a:spcBef>
          <a:spcPct val="20000"/>
        </a:spcBef>
        <a:buClr>
          <a:schemeClr val="tx2"/>
        </a:buClr>
        <a:buFont typeface="Wingdings" pitchFamily="2" charset="2"/>
        <a:buChar char="§"/>
        <a:defRPr sz="1400" kern="1200">
          <a:solidFill>
            <a:srgbClr val="4D4D4D"/>
          </a:solidFill>
          <a:latin typeface="Arial" pitchFamily="34" charset="0"/>
          <a:ea typeface="+mn-ea"/>
          <a:cs typeface="Arial" pitchFamily="34" charset="0"/>
        </a:defRPr>
      </a:lvl3pPr>
      <a:lvl4pPr marL="902641" indent="-225660" algn="l" defTabSz="902641" rtl="0" eaLnBrk="1" latinLnBrk="0" hangingPunct="1">
        <a:spcBef>
          <a:spcPct val="20000"/>
        </a:spcBef>
        <a:buFont typeface="Arial" pitchFamily="34" charset="0"/>
        <a:buChar char="–"/>
        <a:defRPr sz="1200" kern="1200">
          <a:solidFill>
            <a:srgbClr val="4D4D4D"/>
          </a:solidFill>
          <a:latin typeface="Arial" pitchFamily="34" charset="0"/>
          <a:ea typeface="+mn-ea"/>
          <a:cs typeface="Arial" pitchFamily="34" charset="0"/>
        </a:defRPr>
      </a:lvl4pPr>
      <a:lvl5pPr marL="1128301" indent="-225660" algn="l" defTabSz="902641" rtl="0" eaLnBrk="1" latinLnBrk="0" hangingPunct="1">
        <a:spcBef>
          <a:spcPct val="20000"/>
        </a:spcBef>
        <a:buFont typeface="Arial" pitchFamily="34" charset="0"/>
        <a:buChar char="»"/>
        <a:defRPr sz="1200" kern="1200">
          <a:solidFill>
            <a:srgbClr val="4D4D4D"/>
          </a:solidFill>
          <a:latin typeface="Arial" pitchFamily="34" charset="0"/>
          <a:ea typeface="+mn-ea"/>
          <a:cs typeface="Arial" pitchFamily="34" charset="0"/>
        </a:defRPr>
      </a:lvl5pPr>
      <a:lvl6pPr marL="2482262" indent="-225660" algn="l" defTabSz="9026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3583" indent="-225660" algn="l" defTabSz="9026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4903" indent="-225660" algn="l" defTabSz="9026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36223" indent="-225660" algn="l" defTabSz="9026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2641" rtl="0" eaLnBrk="1" latinLnBrk="0" hangingPunct="1">
        <a:defRPr sz="1800" kern="1200">
          <a:solidFill>
            <a:schemeClr val="tx1"/>
          </a:solidFill>
          <a:latin typeface="+mn-lt"/>
          <a:ea typeface="+mn-ea"/>
          <a:cs typeface="+mn-cs"/>
        </a:defRPr>
      </a:lvl1pPr>
      <a:lvl2pPr marL="451320" algn="l" defTabSz="902641" rtl="0" eaLnBrk="1" latinLnBrk="0" hangingPunct="1">
        <a:defRPr sz="1800" kern="1200">
          <a:solidFill>
            <a:schemeClr val="tx1"/>
          </a:solidFill>
          <a:latin typeface="+mn-lt"/>
          <a:ea typeface="+mn-ea"/>
          <a:cs typeface="+mn-cs"/>
        </a:defRPr>
      </a:lvl2pPr>
      <a:lvl3pPr marL="902641" algn="l" defTabSz="902641" rtl="0" eaLnBrk="1" latinLnBrk="0" hangingPunct="1">
        <a:defRPr sz="1800" kern="1200">
          <a:solidFill>
            <a:schemeClr val="tx1"/>
          </a:solidFill>
          <a:latin typeface="+mn-lt"/>
          <a:ea typeface="+mn-ea"/>
          <a:cs typeface="+mn-cs"/>
        </a:defRPr>
      </a:lvl3pPr>
      <a:lvl4pPr marL="1353961" algn="l" defTabSz="902641" rtl="0" eaLnBrk="1" latinLnBrk="0" hangingPunct="1">
        <a:defRPr sz="1800" kern="1200">
          <a:solidFill>
            <a:schemeClr val="tx1"/>
          </a:solidFill>
          <a:latin typeface="+mn-lt"/>
          <a:ea typeface="+mn-ea"/>
          <a:cs typeface="+mn-cs"/>
        </a:defRPr>
      </a:lvl4pPr>
      <a:lvl5pPr marL="1805282" algn="l" defTabSz="902641" rtl="0" eaLnBrk="1" latinLnBrk="0" hangingPunct="1">
        <a:defRPr sz="1800" kern="1200">
          <a:solidFill>
            <a:schemeClr val="tx1"/>
          </a:solidFill>
          <a:latin typeface="+mn-lt"/>
          <a:ea typeface="+mn-ea"/>
          <a:cs typeface="+mn-cs"/>
        </a:defRPr>
      </a:lvl5pPr>
      <a:lvl6pPr marL="2256602" algn="l" defTabSz="902641" rtl="0" eaLnBrk="1" latinLnBrk="0" hangingPunct="1">
        <a:defRPr sz="1800" kern="1200">
          <a:solidFill>
            <a:schemeClr val="tx1"/>
          </a:solidFill>
          <a:latin typeface="+mn-lt"/>
          <a:ea typeface="+mn-ea"/>
          <a:cs typeface="+mn-cs"/>
        </a:defRPr>
      </a:lvl6pPr>
      <a:lvl7pPr marL="2707922" algn="l" defTabSz="902641" rtl="0" eaLnBrk="1" latinLnBrk="0" hangingPunct="1">
        <a:defRPr sz="1800" kern="1200">
          <a:solidFill>
            <a:schemeClr val="tx1"/>
          </a:solidFill>
          <a:latin typeface="+mn-lt"/>
          <a:ea typeface="+mn-ea"/>
          <a:cs typeface="+mn-cs"/>
        </a:defRPr>
      </a:lvl7pPr>
      <a:lvl8pPr marL="3159243" algn="l" defTabSz="902641" rtl="0" eaLnBrk="1" latinLnBrk="0" hangingPunct="1">
        <a:defRPr sz="1800" kern="1200">
          <a:solidFill>
            <a:schemeClr val="tx1"/>
          </a:solidFill>
          <a:latin typeface="+mn-lt"/>
          <a:ea typeface="+mn-ea"/>
          <a:cs typeface="+mn-cs"/>
        </a:defRPr>
      </a:lvl8pPr>
      <a:lvl9pPr marL="3610563" algn="l" defTabSz="9026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compliancehelpline.bswhealth.co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HIPAA Privacy Overview</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459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57201"/>
            <a:ext cx="7772400" cy="838200"/>
          </a:xfrm>
        </p:spPr>
        <p:txBody>
          <a:bodyPr>
            <a:normAutofit/>
          </a:bodyPr>
          <a:lstStyle/>
          <a:p>
            <a:r>
              <a:rPr lang="en-US" dirty="0" smtClean="0"/>
              <a:t>Incidental Disclosures</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9</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685800" y="1600200"/>
            <a:ext cx="7772400" cy="4419600"/>
          </a:xfrm>
          <a:prstGeom prst="rect">
            <a:avLst/>
          </a:prstGeom>
        </p:spPr>
        <p:txBody>
          <a:bodyPr/>
          <a:lst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q"/>
            </a:pPr>
            <a:r>
              <a:rPr lang="en-US" altLang="en-US" sz="1400" dirty="0" smtClean="0"/>
              <a:t>HIPAA recognizes there will be times when a conversation about a patient may be overheard (for example, calling out a patient’s name in the emergency department or during a discussion held with a patient in their semi-private room, etc.).  This type of disclosure of PHI is called “incidental disclosure.”</a:t>
            </a:r>
          </a:p>
          <a:p>
            <a:pPr>
              <a:buFont typeface="Wingdings" pitchFamily="2" charset="2"/>
              <a:buChar char="q"/>
            </a:pPr>
            <a:endParaRPr lang="en-US" altLang="en-US" sz="1400" dirty="0" smtClean="0"/>
          </a:p>
          <a:p>
            <a:pPr>
              <a:buFont typeface="Wingdings" pitchFamily="2" charset="2"/>
              <a:buChar char="q"/>
            </a:pPr>
            <a:r>
              <a:rPr lang="en-US" altLang="en-US" sz="1400" dirty="0" smtClean="0"/>
              <a:t>“Incidental disclosures” are permissible only if “reasonable safeguards” are taken (for example, speak to patient from the head of the bed; lower your voice; go to a family room, etc.)</a:t>
            </a:r>
          </a:p>
          <a:p>
            <a:pPr>
              <a:buFont typeface="Wingdings" pitchFamily="2" charset="2"/>
              <a:buChar char="q"/>
            </a:pPr>
            <a:endParaRPr lang="en-US" altLang="en-US" sz="1400" dirty="0" smtClean="0"/>
          </a:p>
          <a:p>
            <a:pPr>
              <a:buFont typeface="Times" pitchFamily="18" charset="0"/>
              <a:buNone/>
            </a:pPr>
            <a:r>
              <a:rPr lang="en-US" altLang="en-US" sz="1400" dirty="0" smtClean="0"/>
              <a:t>To avoid unauthorized disclosure of PHI, never discuss patient information:</a:t>
            </a:r>
            <a:endParaRPr lang="en-US" altLang="en-US" dirty="0" smtClean="0"/>
          </a:p>
          <a:p>
            <a:pPr lvl="1">
              <a:buFont typeface="Wingdings" pitchFamily="2" charset="2"/>
              <a:buChar char="q"/>
            </a:pPr>
            <a:r>
              <a:rPr lang="en-US" altLang="en-US" sz="1400" dirty="0" smtClean="0"/>
              <a:t>With the patient or family member in the waiting room where there is a risk that other patients can overhear.</a:t>
            </a:r>
          </a:p>
          <a:p>
            <a:pPr lvl="1">
              <a:buFont typeface="Wingdings" pitchFamily="2" charset="2"/>
              <a:buChar char="q"/>
            </a:pPr>
            <a:r>
              <a:rPr lang="en-US" altLang="en-US" sz="1400" dirty="0" smtClean="0"/>
              <a:t>In public areas such as elevators, dining areas, hallways, nursing units, parking lots, bathrooms, etc.</a:t>
            </a:r>
          </a:p>
          <a:p>
            <a:pPr lvl="1">
              <a:buFont typeface="Wingdings" pitchFamily="2" charset="2"/>
              <a:buChar char="q"/>
            </a:pPr>
            <a:r>
              <a:rPr lang="en-US" altLang="en-US" sz="1400" dirty="0" smtClean="0"/>
              <a:t>Outside Baylor Scott &amp; White Health with friends, family, neighbors, etc.</a:t>
            </a:r>
          </a:p>
          <a:p>
            <a:pPr lvl="1">
              <a:buFont typeface="Wingdings" pitchFamily="2" charset="2"/>
              <a:buChar char="q"/>
            </a:pPr>
            <a:r>
              <a:rPr lang="en-US" altLang="en-US" sz="1400" dirty="0" smtClean="0"/>
              <a:t>On social media websites (Facebook, Twitter, etc.)</a:t>
            </a:r>
            <a:endParaRPr lang="en-US" altLang="en-US" sz="1400" dirty="0" smtClean="0"/>
          </a:p>
        </p:txBody>
      </p:sp>
    </p:spTree>
    <p:extLst>
      <p:ext uri="{BB962C8B-B14F-4D97-AF65-F5344CB8AC3E}">
        <p14:creationId xmlns:p14="http://schemas.microsoft.com/office/powerpoint/2010/main" val="380199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533400"/>
            <a:ext cx="7772400" cy="904875"/>
          </a:xfrm>
        </p:spPr>
        <p:txBody>
          <a:bodyPr>
            <a:normAutofit/>
          </a:bodyPr>
          <a:lstStyle/>
          <a:p>
            <a:r>
              <a:rPr lang="en-US" dirty="0" smtClean="0"/>
              <a:t>HIPAA Security</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10</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533400" y="1524000"/>
            <a:ext cx="8077200" cy="3886200"/>
          </a:xfrm>
          <a:prstGeom prst="rect">
            <a:avLst/>
          </a:prstGeom>
        </p:spPr>
        <p:txBody>
          <a:bodyPr/>
          <a:lst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altLang="en-US" sz="2000" dirty="0" smtClean="0"/>
              <a:t>The HIPAA Security Rule is intended to protect the confidentiality, integrity, and availability of “electronic Protected Health Information (</a:t>
            </a:r>
            <a:r>
              <a:rPr lang="en-US" altLang="en-US" sz="2400" b="1" dirty="0" err="1" smtClean="0"/>
              <a:t>ePHI</a:t>
            </a:r>
            <a:r>
              <a:rPr lang="en-US" altLang="en-US" sz="2400" b="1" dirty="0" smtClean="0"/>
              <a:t>)</a:t>
            </a:r>
            <a:r>
              <a:rPr lang="en-US" altLang="en-US" sz="2000" dirty="0" smtClean="0"/>
              <a:t>.”</a:t>
            </a:r>
          </a:p>
          <a:p>
            <a:pPr marL="457200" indent="-457200">
              <a:buFont typeface="Times" pitchFamily="18" charset="0"/>
              <a:buNone/>
            </a:pPr>
            <a:endParaRPr lang="en-US" altLang="en-US" sz="2000" dirty="0" smtClean="0"/>
          </a:p>
          <a:p>
            <a:pPr marL="457200" indent="-457200"/>
            <a:r>
              <a:rPr lang="en-US" altLang="en-US" sz="2000" dirty="0" smtClean="0"/>
              <a:t>The HIPAA Security Rule is also intended to </a:t>
            </a:r>
            <a:r>
              <a:rPr lang="en-US" altLang="en-US" sz="2000" b="1" dirty="0" smtClean="0"/>
              <a:t>protect</a:t>
            </a:r>
            <a:r>
              <a:rPr lang="en-US" altLang="en-US" sz="2000" dirty="0" smtClean="0"/>
              <a:t> </a:t>
            </a:r>
            <a:r>
              <a:rPr lang="en-US" altLang="en-US" sz="2400" b="1" dirty="0" err="1" smtClean="0"/>
              <a:t>ePHI</a:t>
            </a:r>
            <a:r>
              <a:rPr lang="en-US" altLang="en-US" sz="2400" b="1" dirty="0" smtClean="0"/>
              <a:t> </a:t>
            </a:r>
            <a:r>
              <a:rPr lang="en-US" altLang="en-US" sz="2000" b="1" dirty="0" smtClean="0"/>
              <a:t>against</a:t>
            </a:r>
            <a:r>
              <a:rPr lang="en-US" altLang="en-US" sz="2000" dirty="0" smtClean="0"/>
              <a:t> any reasonably anticipated </a:t>
            </a:r>
            <a:r>
              <a:rPr lang="en-US" altLang="en-US" sz="2000" b="1" dirty="0" smtClean="0"/>
              <a:t>threat</a:t>
            </a:r>
            <a:r>
              <a:rPr lang="en-US" altLang="en-US" sz="2000" dirty="0" smtClean="0"/>
              <a:t> or </a:t>
            </a:r>
            <a:r>
              <a:rPr lang="en-US" altLang="en-US" sz="2000" b="1" dirty="0" smtClean="0"/>
              <a:t>hazard, </a:t>
            </a:r>
            <a:r>
              <a:rPr lang="en-US" altLang="en-US" sz="2000" dirty="0" smtClean="0"/>
              <a:t>AND</a:t>
            </a:r>
            <a:r>
              <a:rPr lang="en-US" altLang="en-US" sz="2000" b="1" dirty="0" smtClean="0"/>
              <a:t> improper use or disclosure.</a:t>
            </a:r>
          </a:p>
          <a:p>
            <a:pPr marL="457200" indent="-457200">
              <a:buFont typeface="Times" pitchFamily="18" charset="0"/>
              <a:buNone/>
            </a:pPr>
            <a:endParaRPr lang="en-US" altLang="en-US" sz="2000" b="1" dirty="0" smtClean="0"/>
          </a:p>
          <a:p>
            <a:pPr marL="457200" indent="-457200"/>
            <a:r>
              <a:rPr lang="en-US" altLang="en-US" sz="2000" dirty="0" smtClean="0"/>
              <a:t>Intended to protect </a:t>
            </a:r>
            <a:r>
              <a:rPr lang="en-US" altLang="en-US" sz="2400" b="1" dirty="0" err="1" smtClean="0"/>
              <a:t>ePHI</a:t>
            </a:r>
            <a:r>
              <a:rPr lang="en-US" altLang="en-US" sz="2000" dirty="0" smtClean="0"/>
              <a:t> through the use of </a:t>
            </a:r>
            <a:r>
              <a:rPr lang="en-US" altLang="en-US" sz="2000" b="1" dirty="0" smtClean="0"/>
              <a:t>physical</a:t>
            </a:r>
            <a:r>
              <a:rPr lang="en-US" altLang="en-US" sz="2000" dirty="0" smtClean="0"/>
              <a:t>, </a:t>
            </a:r>
            <a:r>
              <a:rPr lang="en-US" altLang="en-US" sz="2000" b="1" dirty="0" smtClean="0"/>
              <a:t>technical</a:t>
            </a:r>
            <a:r>
              <a:rPr lang="en-US" altLang="en-US" sz="2000" dirty="0" smtClean="0"/>
              <a:t>, &amp; </a:t>
            </a:r>
            <a:r>
              <a:rPr lang="en-US" altLang="en-US" sz="2000" b="1" dirty="0" smtClean="0"/>
              <a:t>administrative safeguards</a:t>
            </a:r>
            <a:r>
              <a:rPr lang="en-US" altLang="en-US" sz="2000" dirty="0" smtClean="0"/>
              <a:t>.</a:t>
            </a:r>
            <a:endParaRPr lang="en-US" altLang="en-US" sz="2400" b="1" dirty="0" smtClean="0"/>
          </a:p>
        </p:txBody>
      </p:sp>
    </p:spTree>
    <p:extLst>
      <p:ext uri="{BB962C8B-B14F-4D97-AF65-F5344CB8AC3E}">
        <p14:creationId xmlns:p14="http://schemas.microsoft.com/office/powerpoint/2010/main" val="1767097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533400"/>
            <a:ext cx="7772400" cy="752475"/>
          </a:xfrm>
        </p:spPr>
        <p:txBody>
          <a:bodyPr>
            <a:normAutofit/>
          </a:bodyPr>
          <a:lstStyle/>
          <a:p>
            <a:r>
              <a:rPr lang="en-US" dirty="0" smtClean="0"/>
              <a:t>Breach of PHI</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11</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04800" y="1219200"/>
            <a:ext cx="8534400" cy="5105400"/>
          </a:xfrm>
          <a:prstGeom prst="rect">
            <a:avLst/>
          </a:prstGeom>
        </p:spPr>
        <p:txBody>
          <a:bodyPr/>
          <a:lst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77950" indent="-1377950">
              <a:buFont typeface="Times" pitchFamily="18" charset="0"/>
              <a:buNone/>
              <a:defRPr/>
            </a:pPr>
            <a:r>
              <a:rPr lang="en-US" sz="1600" b="1" dirty="0" smtClean="0"/>
              <a:t>Breach</a:t>
            </a:r>
            <a:r>
              <a:rPr lang="en-US" sz="1600" dirty="0" smtClean="0"/>
              <a:t> – Unauthorized acquisition, access, use or disclosure of PHI which compromises the security or privacy of such information.</a:t>
            </a:r>
          </a:p>
          <a:p>
            <a:pPr marL="1377950" indent="-1377950">
              <a:buFont typeface="Times" pitchFamily="18" charset="0"/>
              <a:buNone/>
              <a:defRPr/>
            </a:pPr>
            <a:endParaRPr lang="en-US" sz="1600" b="1" u="sng" dirty="0" smtClean="0"/>
          </a:p>
          <a:p>
            <a:pPr marL="2517775" indent="-2517775">
              <a:buFont typeface="Times" pitchFamily="18" charset="0"/>
              <a:buNone/>
              <a:defRPr/>
            </a:pPr>
            <a:r>
              <a:rPr lang="en-US" sz="1600" b="1" dirty="0" smtClean="0"/>
              <a:t>Unsecured PHI</a:t>
            </a:r>
            <a:r>
              <a:rPr lang="en-US" sz="1600" dirty="0" smtClean="0"/>
              <a:t> – Protected Health Information that is not secured through the use of:</a:t>
            </a:r>
          </a:p>
          <a:p>
            <a:pPr marL="2517775" indent="225425">
              <a:defRPr/>
            </a:pPr>
            <a:r>
              <a:rPr lang="en-US" sz="1600" dirty="0" smtClean="0"/>
              <a:t>  Encryption</a:t>
            </a:r>
          </a:p>
          <a:p>
            <a:pPr marL="2862263" indent="-344488">
              <a:defRPr/>
            </a:pPr>
            <a:r>
              <a:rPr lang="en-US" sz="1600" dirty="0" smtClean="0"/>
              <a:t>Destruction (i.e. shredding or disposal in approved destruction containers)	</a:t>
            </a:r>
          </a:p>
          <a:p>
            <a:pPr marL="400050" lvl="1" indent="0">
              <a:buFont typeface="Times" pitchFamily="18" charset="0"/>
              <a:buNone/>
              <a:defRPr/>
            </a:pPr>
            <a:r>
              <a:rPr lang="en-US" sz="1600" b="1" dirty="0" smtClean="0"/>
              <a:t>General Employee Obligations:</a:t>
            </a:r>
          </a:p>
          <a:p>
            <a:pPr marL="400050" lvl="1" indent="0">
              <a:buFont typeface="Wingdings" pitchFamily="2" charset="2"/>
              <a:buChar char="q"/>
              <a:defRPr/>
            </a:pPr>
            <a:r>
              <a:rPr lang="en-US" sz="1600" dirty="0" smtClean="0"/>
              <a:t>  Only access, use and disclose PHI related to your job duties.</a:t>
            </a:r>
          </a:p>
          <a:p>
            <a:pPr marL="741363" lvl="1" indent="-341313">
              <a:buFont typeface="Wingdings" pitchFamily="2" charset="2"/>
              <a:buChar char="q"/>
              <a:defRPr/>
            </a:pPr>
            <a:r>
              <a:rPr lang="en-US" sz="1600" dirty="0" smtClean="0"/>
              <a:t>Employees should notify their manager, director, the Office of Information Security or the Office of Corporate Compliance if they suspect a breach of PHI.</a:t>
            </a:r>
          </a:p>
          <a:p>
            <a:pPr marL="341313" indent="-341313">
              <a:buFont typeface="Times" pitchFamily="18" charset="0"/>
              <a:buNone/>
              <a:defRPr/>
            </a:pPr>
            <a:endParaRPr lang="en-US" sz="1600" dirty="0" smtClean="0"/>
          </a:p>
          <a:p>
            <a:pPr marL="741363" lvl="1" indent="-341313">
              <a:buFont typeface="Times" pitchFamily="18" charset="0"/>
              <a:buNone/>
              <a:defRPr/>
            </a:pPr>
            <a:r>
              <a:rPr lang="en-US" sz="1600" b="1" dirty="0" smtClean="0"/>
              <a:t>User Access Audits:</a:t>
            </a:r>
          </a:p>
          <a:p>
            <a:pPr marL="741363" lvl="1" indent="-341313">
              <a:buFont typeface="Wingdings" pitchFamily="2" charset="2"/>
              <a:buChar char="q"/>
              <a:defRPr/>
            </a:pPr>
            <a:r>
              <a:rPr lang="en-US" sz="1600" dirty="0" smtClean="0"/>
              <a:t>BHCS conducts user access audits to validate appropriate access and use of PHI.</a:t>
            </a:r>
          </a:p>
          <a:p>
            <a:pPr marL="741363" lvl="1" indent="-341313">
              <a:buFont typeface="Wingdings" pitchFamily="2" charset="2"/>
              <a:buChar char="q"/>
              <a:defRPr/>
            </a:pPr>
            <a:r>
              <a:rPr lang="en-US" sz="1600" dirty="0" smtClean="0"/>
              <a:t>User access logs are maintained and are audited as part of the BHCS privacy/security program.</a:t>
            </a:r>
            <a:endParaRPr lang="en-US" sz="1600" dirty="0" smtClean="0"/>
          </a:p>
        </p:txBody>
      </p:sp>
    </p:spTree>
    <p:extLst>
      <p:ext uri="{BB962C8B-B14F-4D97-AF65-F5344CB8AC3E}">
        <p14:creationId xmlns:p14="http://schemas.microsoft.com/office/powerpoint/2010/main" val="2724604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609600"/>
            <a:ext cx="7772400" cy="676275"/>
          </a:xfrm>
        </p:spPr>
        <p:txBody>
          <a:bodyPr>
            <a:normAutofit fontScale="90000"/>
          </a:bodyPr>
          <a:lstStyle/>
          <a:p>
            <a:r>
              <a:rPr lang="en-US" dirty="0" smtClean="0"/>
              <a:t>Examples of Potential Breaches</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12</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04800" y="1524000"/>
            <a:ext cx="8458200" cy="4876800"/>
          </a:xfrm>
          <a:prstGeom prst="rect">
            <a:avLst/>
          </a:prstGeom>
        </p:spPr>
        <p:txBody>
          <a:bodyPr/>
          <a:lst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altLang="en-US" sz="1800" dirty="0" smtClean="0"/>
              <a:t>Faxes and emails sent to wrong persons</a:t>
            </a:r>
          </a:p>
          <a:p>
            <a:pPr marL="457200" indent="-457200"/>
            <a:r>
              <a:rPr lang="en-US" altLang="en-US" sz="1800" dirty="0" smtClean="0"/>
              <a:t>PHI left unattended in public areas</a:t>
            </a:r>
          </a:p>
          <a:p>
            <a:pPr marL="457200" indent="-457200"/>
            <a:r>
              <a:rPr lang="en-US" altLang="en-US" sz="1800" dirty="0" smtClean="0"/>
              <a:t>Viewing PHI of VIP’s/celebrities for curiosity purposes</a:t>
            </a:r>
          </a:p>
          <a:p>
            <a:pPr marL="457200" indent="-457200"/>
            <a:r>
              <a:rPr lang="en-US" altLang="en-US" sz="1800" dirty="0" smtClean="0"/>
              <a:t>Looking at your family member or friend’s medical record</a:t>
            </a:r>
          </a:p>
          <a:p>
            <a:pPr marL="457200" indent="-457200"/>
            <a:r>
              <a:rPr lang="en-US" altLang="en-US" sz="1800" dirty="0" smtClean="0"/>
              <a:t>Releasing PHI to the wrong person</a:t>
            </a:r>
          </a:p>
          <a:p>
            <a:pPr marL="457200" indent="-457200"/>
            <a:r>
              <a:rPr lang="en-US" altLang="en-US" sz="1800" dirty="0" smtClean="0"/>
              <a:t>Hallway conversations overheard by others</a:t>
            </a:r>
          </a:p>
          <a:p>
            <a:pPr marL="457200" indent="-457200"/>
            <a:r>
              <a:rPr lang="en-US" altLang="en-US" sz="1800" dirty="0" smtClean="0"/>
              <a:t>Discussing treatment information with patient in front of family members or friends, without getting the patient’s authorization first</a:t>
            </a:r>
          </a:p>
          <a:p>
            <a:pPr marL="457200" indent="-457200"/>
            <a:r>
              <a:rPr lang="en-US" altLang="en-US" sz="1800" dirty="0" smtClean="0"/>
              <a:t>Theft of laptop, iPad, iPhone, or other mobile devices containing PHI</a:t>
            </a:r>
          </a:p>
          <a:p>
            <a:pPr marL="457200" indent="-457200"/>
            <a:r>
              <a:rPr lang="en-US" altLang="en-US" sz="1800" dirty="0" smtClean="0"/>
              <a:t>Giving a workforce member your login information without getting them deputized</a:t>
            </a:r>
          </a:p>
          <a:p>
            <a:pPr marL="457200" indent="-457200"/>
            <a:r>
              <a:rPr lang="en-US" altLang="en-US" sz="1800" dirty="0" smtClean="0"/>
              <a:t>Sending an email containing PHI to your personal email account</a:t>
            </a:r>
          </a:p>
          <a:p>
            <a:pPr marL="457200" indent="-457200"/>
            <a:r>
              <a:rPr lang="en-US" altLang="en-US" sz="1800" dirty="0" smtClean="0"/>
              <a:t>Uploading a presentation containing PHI to a “cloud” not approved by Baylor </a:t>
            </a:r>
            <a:endParaRPr lang="en-US" altLang="en-US" sz="1800" dirty="0" smtClean="0"/>
          </a:p>
        </p:txBody>
      </p:sp>
    </p:spTree>
    <p:extLst>
      <p:ext uri="{BB962C8B-B14F-4D97-AF65-F5344CB8AC3E}">
        <p14:creationId xmlns:p14="http://schemas.microsoft.com/office/powerpoint/2010/main" val="3442123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33400"/>
            <a:ext cx="7772400" cy="828675"/>
          </a:xfrm>
        </p:spPr>
        <p:txBody>
          <a:bodyPr>
            <a:normAutofit/>
          </a:bodyPr>
          <a:lstStyle/>
          <a:p>
            <a:r>
              <a:rPr lang="en-US" dirty="0" smtClean="0"/>
              <a:t>Safeguards</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13</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81000" y="1371600"/>
            <a:ext cx="8382000" cy="5181600"/>
          </a:xfrm>
          <a:prstGeom prst="rect">
            <a:avLst/>
          </a:prstGeom>
        </p:spPr>
        <p:txBody>
          <a:bodyPr/>
          <a:lst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Times" pitchFamily="18" charset="0"/>
              <a:buNone/>
              <a:defRPr/>
            </a:pPr>
            <a:r>
              <a:rPr lang="en-US" sz="1400" smtClean="0"/>
              <a:t>Safeguards that help prevent breaches of PHI:</a:t>
            </a:r>
          </a:p>
          <a:p>
            <a:pPr marL="457200" indent="-457200">
              <a:buFont typeface="Times" pitchFamily="18" charset="0"/>
              <a:buNone/>
              <a:defRPr/>
            </a:pPr>
            <a:endParaRPr lang="en-US" sz="1400" smtClean="0"/>
          </a:p>
          <a:p>
            <a:pPr marL="457200" indent="-457200">
              <a:buFont typeface="Wingdings" pitchFamily="2" charset="2"/>
              <a:buChar char="q"/>
              <a:defRPr/>
            </a:pPr>
            <a:r>
              <a:rPr lang="en-US" sz="1400" b="1" smtClean="0"/>
              <a:t>Sign-in list:  </a:t>
            </a:r>
            <a:r>
              <a:rPr lang="en-US" sz="1400" smtClean="0"/>
              <a:t>Patient information such as names on a waiting list, surgery schedule, or patient white board should only have the minimum amount of information displayed.</a:t>
            </a:r>
          </a:p>
          <a:p>
            <a:pPr marL="457200" indent="-457200">
              <a:buFont typeface="Wingdings" pitchFamily="2" charset="2"/>
              <a:buChar char="q"/>
              <a:defRPr/>
            </a:pPr>
            <a:r>
              <a:rPr lang="en-US" sz="1400" b="1" smtClean="0"/>
              <a:t>Computer:  </a:t>
            </a:r>
            <a:r>
              <a:rPr lang="en-US" sz="1400" smtClean="0"/>
              <a:t>Make sure computer screens are not visible by patients or unauthorized individuals to prevent anyone from viewing PHI.</a:t>
            </a:r>
          </a:p>
          <a:p>
            <a:pPr marL="457200" indent="-457200">
              <a:buFont typeface="Wingdings" pitchFamily="2" charset="2"/>
              <a:buChar char="q"/>
              <a:defRPr/>
            </a:pPr>
            <a:r>
              <a:rPr lang="en-US" sz="1400" b="1" smtClean="0"/>
              <a:t>Log off </a:t>
            </a:r>
            <a:r>
              <a:rPr lang="en-US" sz="1400" smtClean="0"/>
              <a:t>your computer or workstation before you walk away.</a:t>
            </a:r>
          </a:p>
          <a:p>
            <a:pPr marL="457200" indent="-457200">
              <a:buFont typeface="Wingdings" pitchFamily="2" charset="2"/>
              <a:buChar char="q"/>
              <a:defRPr/>
            </a:pPr>
            <a:r>
              <a:rPr lang="en-US" sz="1400" b="1" smtClean="0"/>
              <a:t>Fax:  </a:t>
            </a:r>
            <a:r>
              <a:rPr lang="en-US" sz="1400" smtClean="0"/>
              <a:t>Make sure that you are dialing the correct fax number and use the approved Baylor Health Care System fax cover sheet with the confidentiality disclosure, filling in all required fields.</a:t>
            </a:r>
          </a:p>
          <a:p>
            <a:pPr marL="457200" indent="-457200">
              <a:buFont typeface="Wingdings" pitchFamily="2" charset="2"/>
              <a:buChar char="q"/>
              <a:defRPr/>
            </a:pPr>
            <a:r>
              <a:rPr lang="en-US" sz="1400" b="1" smtClean="0"/>
              <a:t>Copiers and printers:  </a:t>
            </a:r>
            <a:r>
              <a:rPr lang="en-US" sz="1400" smtClean="0"/>
              <a:t>All documents should be removed from printers and copiers immediately if the document contains PHI.  Printers and copiers should be located only in protected areas not accessible to the public.</a:t>
            </a:r>
          </a:p>
          <a:p>
            <a:pPr marL="457200" indent="-457200">
              <a:buFont typeface="Wingdings" pitchFamily="2" charset="2"/>
              <a:buChar char="q"/>
              <a:defRPr/>
            </a:pPr>
            <a:r>
              <a:rPr lang="en-US" sz="1400" b="1" smtClean="0"/>
              <a:t>Medical records binders:  </a:t>
            </a:r>
            <a:r>
              <a:rPr lang="en-US" sz="1400" smtClean="0"/>
              <a:t>Place the binders in a physical location not easily accessible by unauthorized individuals (do not leave it on a desk and never leave unattended).</a:t>
            </a:r>
          </a:p>
          <a:p>
            <a:pPr marL="457200" indent="-457200">
              <a:buFont typeface="Wingdings" pitchFamily="2" charset="2"/>
              <a:buChar char="q"/>
              <a:defRPr/>
            </a:pPr>
            <a:endParaRPr lang="en-US" sz="1400" b="1" smtClean="0"/>
          </a:p>
          <a:p>
            <a:pPr marL="519113" indent="-519113">
              <a:buFont typeface="Times" pitchFamily="18" charset="0"/>
              <a:buNone/>
              <a:defRPr/>
            </a:pPr>
            <a:r>
              <a:rPr lang="en-US" sz="1400" b="1" smtClean="0"/>
              <a:t>Note:  </a:t>
            </a:r>
            <a:r>
              <a:rPr lang="en-US" sz="1400" smtClean="0"/>
              <a:t>If you are working with a physical chart and you have to step away, close the chart and return it to its appropriate storage place.</a:t>
            </a:r>
          </a:p>
          <a:p>
            <a:pPr marL="519113" indent="-519113">
              <a:buFont typeface="Times" pitchFamily="18" charset="0"/>
              <a:buNone/>
              <a:defRPr/>
            </a:pPr>
            <a:endParaRPr lang="en-US" sz="1400" b="1" smtClean="0"/>
          </a:p>
          <a:p>
            <a:pPr marL="519113" indent="-519113">
              <a:buFont typeface="Wingdings" pitchFamily="2" charset="2"/>
              <a:buChar char="q"/>
              <a:defRPr/>
            </a:pPr>
            <a:r>
              <a:rPr lang="en-US" sz="1400" smtClean="0"/>
              <a:t>Secure laptops and other mobile devices when not in use.  Do not store laptops in plain sight in your car.  Secure them in the trunk and take them in the house at night.</a:t>
            </a:r>
            <a:endParaRPr lang="en-US" sz="1400" dirty="0" smtClean="0"/>
          </a:p>
        </p:txBody>
      </p:sp>
    </p:spTree>
    <p:extLst>
      <p:ext uri="{BB962C8B-B14F-4D97-AF65-F5344CB8AC3E}">
        <p14:creationId xmlns:p14="http://schemas.microsoft.com/office/powerpoint/2010/main" val="4135355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7772400" cy="1362075"/>
          </a:xfrm>
        </p:spPr>
        <p:txBody>
          <a:bodyPr>
            <a:normAutofit/>
          </a:bodyPr>
          <a:lstStyle/>
          <a:p>
            <a:r>
              <a:rPr lang="en-US" dirty="0" smtClean="0"/>
              <a:t>Physical &amp; Electronic Safety</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14</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04800" y="1523035"/>
            <a:ext cx="8458200" cy="5257800"/>
          </a:xfrm>
          <a:prstGeom prst="rect">
            <a:avLst/>
          </a:prstGeom>
        </p:spPr>
        <p:txBody>
          <a:bodyPr/>
          <a:lst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Times" pitchFamily="18" charset="0"/>
              <a:buNone/>
              <a:defRPr/>
            </a:pPr>
            <a:r>
              <a:rPr lang="en-US" sz="1400" b="1" dirty="0" smtClean="0"/>
              <a:t>Physical Security</a:t>
            </a:r>
          </a:p>
          <a:p>
            <a:pPr marL="0" indent="0">
              <a:buFont typeface="Wingdings" pitchFamily="2" charset="2"/>
              <a:buChar char="q"/>
              <a:defRPr/>
            </a:pPr>
            <a:r>
              <a:rPr lang="en-US" sz="1400" dirty="0" smtClean="0"/>
              <a:t>   Only authorized individuals should be allowed in areas where PHI is present.</a:t>
            </a:r>
          </a:p>
          <a:p>
            <a:pPr marL="341313" indent="-341313">
              <a:buFont typeface="Wingdings" pitchFamily="2" charset="2"/>
              <a:buChar char="q"/>
              <a:defRPr/>
            </a:pPr>
            <a:r>
              <a:rPr lang="en-US" sz="1400" dirty="0" smtClean="0"/>
              <a:t>Challenge individuals you do not recognize or who may not necessarily have the authority to be in a work area.</a:t>
            </a:r>
          </a:p>
          <a:p>
            <a:pPr marL="0" indent="0">
              <a:buFont typeface="Wingdings" pitchFamily="2" charset="2"/>
              <a:buChar char="q"/>
              <a:defRPr/>
            </a:pPr>
            <a:r>
              <a:rPr lang="en-US" sz="1400" dirty="0" smtClean="0"/>
              <a:t>   Visitors are not allowed at an employee’s work station where PHI can be seen.</a:t>
            </a:r>
          </a:p>
          <a:p>
            <a:pPr marL="341313" indent="-341313">
              <a:buFont typeface="Wingdings" pitchFamily="2" charset="2"/>
              <a:buChar char="q"/>
              <a:defRPr/>
            </a:pPr>
            <a:r>
              <a:rPr lang="en-US" sz="1400" dirty="0" smtClean="0"/>
              <a:t>Vendors, drug representatives, computer/equipment repair technicians, etc. must have proper identification and have signed a confidentiality agreement to be in a work area where PHI is present.</a:t>
            </a:r>
          </a:p>
          <a:p>
            <a:pPr marL="341313" indent="-341313">
              <a:buFont typeface="Wingdings" pitchFamily="2" charset="2"/>
              <a:buChar char="q"/>
              <a:defRPr/>
            </a:pPr>
            <a:r>
              <a:rPr lang="en-US" sz="1400" dirty="0" smtClean="0"/>
              <a:t>You are responsible for taking precautions to protect PHI from being seen at your workstation.</a:t>
            </a:r>
          </a:p>
          <a:p>
            <a:pPr marL="341313" indent="-341313">
              <a:buFont typeface="Wingdings" pitchFamily="2" charset="2"/>
              <a:buChar char="q"/>
              <a:defRPr/>
            </a:pPr>
            <a:endParaRPr lang="en-US" sz="1400" dirty="0" smtClean="0"/>
          </a:p>
          <a:p>
            <a:pPr marL="341313" indent="-341313">
              <a:buFont typeface="Times" pitchFamily="18" charset="0"/>
              <a:buNone/>
              <a:defRPr/>
            </a:pPr>
            <a:r>
              <a:rPr lang="en-US" sz="1400" b="1" dirty="0" smtClean="0"/>
              <a:t>Electronic (Computer) Security</a:t>
            </a:r>
          </a:p>
          <a:p>
            <a:pPr marL="341313" indent="-341313">
              <a:buFont typeface="Wingdings" pitchFamily="2" charset="2"/>
              <a:buChar char="q"/>
              <a:defRPr/>
            </a:pPr>
            <a:r>
              <a:rPr lang="en-US" sz="1400" dirty="0" smtClean="0"/>
              <a:t>Protect systems from improper access or alteration by not sharing passwords and/or user names.</a:t>
            </a:r>
          </a:p>
          <a:p>
            <a:pPr marL="341313" indent="-341313">
              <a:buFont typeface="Wingdings" pitchFamily="2" charset="2"/>
              <a:buChar char="q"/>
              <a:defRPr/>
            </a:pPr>
            <a:r>
              <a:rPr lang="en-US" sz="1400" dirty="0" smtClean="0"/>
              <a:t>If working on a computer and you need to step away for some reason, log off of the system.  Do NOT leave the computer unattended.</a:t>
            </a:r>
          </a:p>
          <a:p>
            <a:pPr marL="341313" indent="-341313">
              <a:buFont typeface="Wingdings" pitchFamily="2" charset="2"/>
              <a:buChar char="q"/>
              <a:defRPr/>
            </a:pPr>
            <a:r>
              <a:rPr lang="en-US" sz="1400" dirty="0" smtClean="0"/>
              <a:t>Access Does Not Equal Authorization.</a:t>
            </a:r>
          </a:p>
          <a:p>
            <a:pPr marL="741363" lvl="1" indent="-341313">
              <a:buFont typeface="Times" pitchFamily="18" charset="0"/>
              <a:buNone/>
              <a:defRPr/>
            </a:pPr>
            <a:r>
              <a:rPr lang="en-US" sz="1400" dirty="0" smtClean="0"/>
              <a:t>-  You must have a job-related reason to access, use or disclose PHI.</a:t>
            </a:r>
            <a:endParaRPr lang="en-US" sz="1400" dirty="0" smtClean="0"/>
          </a:p>
        </p:txBody>
      </p:sp>
    </p:spTree>
    <p:extLst>
      <p:ext uri="{BB962C8B-B14F-4D97-AF65-F5344CB8AC3E}">
        <p14:creationId xmlns:p14="http://schemas.microsoft.com/office/powerpoint/2010/main" val="1788537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609600"/>
            <a:ext cx="7772400" cy="1362075"/>
          </a:xfrm>
        </p:spPr>
        <p:txBody>
          <a:bodyPr>
            <a:normAutofit/>
          </a:bodyPr>
          <a:lstStyle/>
          <a:p>
            <a:r>
              <a:rPr lang="en-US" dirty="0" smtClean="0"/>
              <a:t>Documents and Records Security</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15</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685800" y="1752600"/>
            <a:ext cx="7772400" cy="4267200"/>
          </a:xfrm>
          <a:prstGeom prst="rect">
            <a:avLst/>
          </a:prstGeom>
        </p:spPr>
        <p:txBody>
          <a:bodyPr/>
          <a:lst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Times" pitchFamily="18" charset="0"/>
              <a:buNone/>
              <a:defRPr/>
            </a:pPr>
            <a:r>
              <a:rPr lang="en-US" sz="1600" b="1" dirty="0" smtClean="0"/>
              <a:t>Document and Records Security</a:t>
            </a:r>
          </a:p>
          <a:p>
            <a:pPr marL="0" indent="0">
              <a:buFont typeface="Times" pitchFamily="18" charset="0"/>
              <a:buNone/>
              <a:defRPr/>
            </a:pPr>
            <a:endParaRPr lang="en-US" sz="1600" b="1" dirty="0" smtClean="0"/>
          </a:p>
          <a:p>
            <a:pPr marL="0" indent="0">
              <a:spcAft>
                <a:spcPts val="600"/>
              </a:spcAft>
              <a:buFont typeface="Wingdings" pitchFamily="2" charset="2"/>
              <a:buChar char="q"/>
              <a:defRPr/>
            </a:pPr>
            <a:r>
              <a:rPr lang="en-US" sz="1600" dirty="0" smtClean="0"/>
              <a:t>  Lock bins, drawers and files when not in use.</a:t>
            </a:r>
          </a:p>
          <a:p>
            <a:pPr marL="0" indent="0">
              <a:spcAft>
                <a:spcPts val="600"/>
              </a:spcAft>
              <a:buFont typeface="Wingdings" pitchFamily="2" charset="2"/>
              <a:buChar char="q"/>
              <a:defRPr/>
            </a:pPr>
            <a:r>
              <a:rPr lang="en-US" sz="1600" dirty="0" smtClean="0"/>
              <a:t>  Keep work areas free of exposed PHI when you are not present.</a:t>
            </a:r>
          </a:p>
          <a:p>
            <a:pPr marL="0" indent="0">
              <a:spcAft>
                <a:spcPts val="600"/>
              </a:spcAft>
              <a:buFont typeface="Wingdings" pitchFamily="2" charset="2"/>
              <a:buChar char="q"/>
              <a:defRPr/>
            </a:pPr>
            <a:r>
              <a:rPr lang="en-US" sz="1600" dirty="0" smtClean="0"/>
              <a:t>  Faxes, printouts and reports should only be accessed by authorized persons.</a:t>
            </a:r>
          </a:p>
          <a:p>
            <a:pPr marL="287338" indent="-287338">
              <a:spcAft>
                <a:spcPts val="600"/>
              </a:spcAft>
              <a:buFont typeface="Wingdings" pitchFamily="2" charset="2"/>
              <a:buChar char="q"/>
              <a:defRPr/>
            </a:pPr>
            <a:r>
              <a:rPr lang="en-US" sz="1600" dirty="0" smtClean="0"/>
              <a:t>Use trash can to dispose of documents that </a:t>
            </a:r>
            <a:r>
              <a:rPr lang="en-US" sz="1600" b="1" dirty="0" smtClean="0"/>
              <a:t>do not contain </a:t>
            </a:r>
            <a:r>
              <a:rPr lang="en-US" sz="1600" dirty="0" smtClean="0"/>
              <a:t>individual identifiable and patient health information.</a:t>
            </a:r>
          </a:p>
          <a:p>
            <a:pPr marL="287338" indent="-287338">
              <a:spcAft>
                <a:spcPts val="600"/>
              </a:spcAft>
              <a:buFont typeface="Wingdings" pitchFamily="2" charset="2"/>
              <a:buChar char="q"/>
              <a:defRPr/>
            </a:pPr>
            <a:r>
              <a:rPr lang="en-US" sz="1600" dirty="0" smtClean="0"/>
              <a:t>Use hospital approved shredding containers to destroy documents </a:t>
            </a:r>
            <a:r>
              <a:rPr lang="en-US" sz="1600" b="1" dirty="0" smtClean="0"/>
              <a:t>that contain </a:t>
            </a:r>
            <a:r>
              <a:rPr lang="en-US" sz="1600" dirty="0" smtClean="0"/>
              <a:t>individually identifiable and patient health information.</a:t>
            </a:r>
          </a:p>
          <a:p>
            <a:pPr marL="287338" indent="-287338">
              <a:spcBef>
                <a:spcPts val="0"/>
              </a:spcBef>
              <a:buFont typeface="Wingdings" pitchFamily="2" charset="2"/>
              <a:buChar char="q"/>
              <a:defRPr/>
            </a:pPr>
            <a:r>
              <a:rPr lang="en-US" sz="1600" dirty="0" smtClean="0"/>
              <a:t>Use bio-hazard bin to dispose of bio-hazard material (example: IV bags) labeled with patient information</a:t>
            </a:r>
            <a:r>
              <a:rPr lang="en-US" dirty="0" smtClean="0"/>
              <a:t>.</a:t>
            </a:r>
            <a:endParaRPr lang="en-US" dirty="0" smtClean="0"/>
          </a:p>
        </p:txBody>
      </p:sp>
    </p:spTree>
    <p:extLst>
      <p:ext uri="{BB962C8B-B14F-4D97-AF65-F5344CB8AC3E}">
        <p14:creationId xmlns:p14="http://schemas.microsoft.com/office/powerpoint/2010/main" val="16469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533400"/>
            <a:ext cx="9067800" cy="1362075"/>
          </a:xfrm>
        </p:spPr>
        <p:txBody>
          <a:bodyPr>
            <a:normAutofit/>
          </a:bodyPr>
          <a:lstStyle/>
          <a:p>
            <a:r>
              <a:rPr lang="en-US" dirty="0" smtClean="0"/>
              <a:t>Discipline, Sanctions &amp; Enforcement</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16</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685800" y="1447800"/>
            <a:ext cx="7772400" cy="4953000"/>
          </a:xfrm>
          <a:prstGeom prst="rect">
            <a:avLst/>
          </a:prstGeom>
        </p:spPr>
        <p:txBody>
          <a:bodyPr/>
          <a:lst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1313" indent="-341313">
              <a:spcAft>
                <a:spcPts val="600"/>
              </a:spcAft>
              <a:buFont typeface="Wingdings" pitchFamily="2" charset="2"/>
              <a:buChar char="q"/>
              <a:defRPr/>
            </a:pPr>
            <a:r>
              <a:rPr lang="en-US" sz="1800" dirty="0" smtClean="0"/>
              <a:t>Baylor Scott &amp; White Health may impose disciplinary actions on those who violate any part of the HIPAA Privacy and Security Rule and hospital policies.</a:t>
            </a:r>
          </a:p>
          <a:p>
            <a:pPr marL="341313" indent="-341313">
              <a:spcAft>
                <a:spcPts val="600"/>
              </a:spcAft>
              <a:buFont typeface="Wingdings" pitchFamily="2" charset="2"/>
              <a:buChar char="q"/>
              <a:defRPr/>
            </a:pPr>
            <a:r>
              <a:rPr lang="en-US" sz="1800" dirty="0" smtClean="0"/>
              <a:t>The severity of the disciplinary action will be based on the nature of the violation and harm to affected patients.</a:t>
            </a:r>
          </a:p>
          <a:p>
            <a:pPr marL="341313" indent="-341313">
              <a:spcAft>
                <a:spcPts val="600"/>
              </a:spcAft>
              <a:buFont typeface="Wingdings" pitchFamily="2" charset="2"/>
              <a:buChar char="q"/>
              <a:defRPr/>
            </a:pPr>
            <a:r>
              <a:rPr lang="en-US" sz="1800" dirty="0" smtClean="0"/>
              <a:t>Employees may be held </a:t>
            </a:r>
            <a:r>
              <a:rPr lang="en-US" sz="1800" b="1" dirty="0" smtClean="0"/>
              <a:t>personally liable</a:t>
            </a:r>
            <a:r>
              <a:rPr lang="en-US" sz="1800" dirty="0" smtClean="0"/>
              <a:t> for violating the HIPAA Privacy Rule and for breaches of PHI.</a:t>
            </a:r>
          </a:p>
          <a:p>
            <a:pPr marL="341313" indent="-341313">
              <a:spcAft>
                <a:spcPts val="600"/>
              </a:spcAft>
              <a:buFont typeface="Wingdings" pitchFamily="2" charset="2"/>
              <a:buChar char="q"/>
              <a:defRPr/>
            </a:pPr>
            <a:r>
              <a:rPr lang="en-US" sz="1800" b="1" dirty="0" smtClean="0"/>
              <a:t>Fines for violating the HIPAA Privacy Rule can range from $100 to $50,000 per violation, with a $1.5 million maximum yearly fine per violation.</a:t>
            </a:r>
          </a:p>
          <a:p>
            <a:pPr marL="341313" indent="-341313">
              <a:spcAft>
                <a:spcPts val="600"/>
              </a:spcAft>
              <a:buFont typeface="Wingdings" pitchFamily="2" charset="2"/>
              <a:buChar char="q"/>
              <a:defRPr/>
            </a:pPr>
            <a:r>
              <a:rPr lang="en-US" sz="1800" b="1" dirty="0" smtClean="0"/>
              <a:t>Additional sanctions, including civil &amp; criminal charges, may also be brought against you for violating federal and state privacy laws by the State of Texas Attorney General.</a:t>
            </a:r>
          </a:p>
          <a:p>
            <a:pPr marL="341313" indent="-341313">
              <a:buFont typeface="Wingdings" pitchFamily="2" charset="2"/>
              <a:buChar char="q"/>
              <a:defRPr/>
            </a:pPr>
            <a:r>
              <a:rPr lang="en-US" sz="1800" dirty="0" smtClean="0"/>
              <a:t>Physicians have received jail time for violating privacy and security laws.</a:t>
            </a:r>
          </a:p>
          <a:p>
            <a:pPr marL="0" indent="0">
              <a:buFont typeface="Times" pitchFamily="18" charset="0"/>
              <a:buNone/>
              <a:defRPr/>
            </a:pPr>
            <a:endParaRPr lang="en-US" sz="1800" dirty="0" smtClean="0"/>
          </a:p>
        </p:txBody>
      </p:sp>
    </p:spTree>
    <p:extLst>
      <p:ext uri="{BB962C8B-B14F-4D97-AF65-F5344CB8AC3E}">
        <p14:creationId xmlns:p14="http://schemas.microsoft.com/office/powerpoint/2010/main" val="2884478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533400"/>
            <a:ext cx="8763000" cy="1362075"/>
          </a:xfrm>
        </p:spPr>
        <p:txBody>
          <a:bodyPr>
            <a:normAutofit/>
          </a:bodyPr>
          <a:lstStyle/>
          <a:p>
            <a:r>
              <a:rPr lang="en-US" dirty="0" smtClean="0"/>
              <a:t>Reporting Privacy/Security Concerns</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17</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152400" y="1524000"/>
            <a:ext cx="8763000" cy="4419600"/>
          </a:xfrm>
          <a:prstGeom prst="rect">
            <a:avLst/>
          </a:prstGeom>
        </p:spPr>
        <p:txBody>
          <a:bodyPr/>
          <a:lst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000" dirty="0" smtClean="0"/>
              <a:t>Patients, visitors, volunteers, students, interns, residents, physicians, staff and employees have the right to make a complaint.</a:t>
            </a:r>
          </a:p>
          <a:p>
            <a:pPr marL="0" indent="0">
              <a:buNone/>
            </a:pPr>
            <a:endParaRPr lang="en-US" altLang="en-US" sz="2000" dirty="0" smtClean="0"/>
          </a:p>
          <a:p>
            <a:pPr marL="0" indent="0">
              <a:buNone/>
            </a:pPr>
            <a:r>
              <a:rPr lang="en-US" altLang="en-US" sz="2000" dirty="0" smtClean="0"/>
              <a:t>Complaints about HIPAA Privacy and/or security or suspected violations can be reported by via:</a:t>
            </a:r>
          </a:p>
          <a:p>
            <a:pPr marL="285750" indent="-285750">
              <a:buFont typeface="Wingdings" panose="05000000000000000000" pitchFamily="2" charset="2"/>
              <a:buChar char="§"/>
            </a:pPr>
            <a:endParaRPr lang="en-US" altLang="en-US" sz="2000" dirty="0"/>
          </a:p>
          <a:p>
            <a:pPr marL="285750" indent="-285750">
              <a:spcBef>
                <a:spcPts val="0"/>
              </a:spcBef>
              <a:spcAft>
                <a:spcPts val="1200"/>
              </a:spcAft>
              <a:buFont typeface="Wingdings" panose="05000000000000000000" pitchFamily="2" charset="2"/>
              <a:buChar char="§"/>
            </a:pPr>
            <a:r>
              <a:rPr lang="en-US" altLang="en-US" sz="1600" dirty="0" smtClean="0"/>
              <a:t>BSWH Privacy Line at 866-218-6920 or</a:t>
            </a:r>
          </a:p>
          <a:p>
            <a:pPr marL="285750" indent="-285750">
              <a:spcBef>
                <a:spcPts val="0"/>
              </a:spcBef>
              <a:spcAft>
                <a:spcPts val="1200"/>
              </a:spcAft>
              <a:buFont typeface="Wingdings" panose="05000000000000000000" pitchFamily="2" charset="2"/>
              <a:buChar char="§"/>
            </a:pPr>
            <a:r>
              <a:rPr lang="en-US" altLang="en-US" sz="1600" dirty="0" smtClean="0"/>
              <a:t>Contacting the Compliance </a:t>
            </a:r>
            <a:r>
              <a:rPr lang="en-US" altLang="en-US" sz="1600" dirty="0" err="1" smtClean="0"/>
              <a:t>HelpLine</a:t>
            </a:r>
            <a:r>
              <a:rPr lang="en-US" altLang="en-US" sz="1600" dirty="0" smtClean="0"/>
              <a:t> at 866-245-0815 or </a:t>
            </a:r>
          </a:p>
          <a:p>
            <a:pPr marL="285750" indent="-285750">
              <a:spcBef>
                <a:spcPts val="0"/>
              </a:spcBef>
              <a:spcAft>
                <a:spcPts val="1200"/>
              </a:spcAft>
              <a:buFont typeface="Wingdings" panose="05000000000000000000" pitchFamily="2" charset="2"/>
              <a:buChar char="§"/>
            </a:pPr>
            <a:r>
              <a:rPr lang="en-US" altLang="en-US" sz="1600" dirty="0" smtClean="0">
                <a:hlinkClick r:id="rId2"/>
              </a:rPr>
              <a:t>http://ComplianceHelpLine.BSWHealth.com</a:t>
            </a:r>
            <a:endParaRPr lang="en-US" altLang="en-US" sz="1600" dirty="0" smtClean="0"/>
          </a:p>
          <a:p>
            <a:pPr marL="285750" indent="-285750">
              <a:buFont typeface="Times" pitchFamily="18" charset="0"/>
              <a:buNone/>
            </a:pPr>
            <a:endParaRPr lang="en-US" altLang="en-US" sz="2000" dirty="0" smtClean="0"/>
          </a:p>
          <a:p>
            <a:pPr marL="285750" indent="-285750">
              <a:buFont typeface="Times" pitchFamily="18" charset="0"/>
              <a:buNone/>
            </a:pPr>
            <a:endParaRPr lang="en-US" altLang="en-US" sz="1800" dirty="0" smtClean="0"/>
          </a:p>
          <a:p>
            <a:pPr marL="285750" indent="-285750"/>
            <a:endParaRPr lang="en-US" altLang="en-US" sz="2400" dirty="0" smtClean="0"/>
          </a:p>
        </p:txBody>
      </p:sp>
    </p:spTree>
    <p:extLst>
      <p:ext uri="{BB962C8B-B14F-4D97-AF65-F5344CB8AC3E}">
        <p14:creationId xmlns:p14="http://schemas.microsoft.com/office/powerpoint/2010/main" val="1640768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609601"/>
            <a:ext cx="8915400" cy="1143000"/>
          </a:xfrm>
        </p:spPr>
        <p:txBody>
          <a:bodyPr>
            <a:normAutofit fontScale="90000"/>
          </a:bodyPr>
          <a:lstStyle/>
          <a:p>
            <a:r>
              <a:rPr lang="en-US" dirty="0" smtClean="0"/>
              <a:t>6 Rights to Help Prevent Disclosures</a:t>
            </a:r>
            <a:br>
              <a:rPr lang="en-US" dirty="0" smtClean="0"/>
            </a:br>
            <a:r>
              <a:rPr lang="en-US" sz="1600" b="1" dirty="0" smtClean="0"/>
              <a:t>When Mailing, Faxing, Releasing Information to Patients/Others, and entering Information into the HER.</a:t>
            </a:r>
            <a:r>
              <a:rPr lang="en-US" b="1" dirty="0" smtClean="0"/>
              <a:t/>
            </a:r>
            <a:br>
              <a:rPr lang="en-US" b="1"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18</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a:spLocks noChangeArrowheads="1"/>
          </p:cNvSpPr>
          <p:nvPr/>
        </p:nvSpPr>
        <p:spPr bwMode="auto">
          <a:xfrm>
            <a:off x="0" y="2000309"/>
            <a:ext cx="9144000" cy="3139321"/>
          </a:xfrm>
          <a:prstGeom prst="rect">
            <a:avLst/>
          </a:prstGeom>
          <a:noFill/>
          <a:ln w="9525">
            <a:noFill/>
            <a:miter lim="800000"/>
            <a:headEnd/>
            <a:tailEnd/>
          </a:ln>
        </p:spPr>
        <p:txBody>
          <a:bodyPr anchor="ctr">
            <a:spAutoFit/>
          </a:bodyPr>
          <a:lstStyle/>
          <a:p>
            <a:pPr>
              <a:defRPr/>
            </a:pPr>
            <a:endParaRPr lang="en-US" sz="900" dirty="0">
              <a:ea typeface="Calibri" pitchFamily="34" charset="0"/>
              <a:cs typeface="Times New Roman" pitchFamily="18" charset="0"/>
            </a:endParaRPr>
          </a:p>
          <a:p>
            <a:pPr algn="ctr">
              <a:defRPr/>
            </a:pPr>
            <a:endParaRPr lang="en-US" dirty="0">
              <a:ea typeface="Calibri" pitchFamily="34" charset="0"/>
              <a:cs typeface="Times New Roman" pitchFamily="18" charset="0"/>
            </a:endParaRPr>
          </a:p>
          <a:p>
            <a:pPr marL="342900" indent="-342900">
              <a:buFont typeface="+mj-lt"/>
              <a:buAutoNum type="arabicPeriod"/>
              <a:defRPr/>
            </a:pPr>
            <a:r>
              <a:rPr lang="en-US" sz="1800" b="1" dirty="0">
                <a:solidFill>
                  <a:srgbClr val="FF0000"/>
                </a:solidFill>
                <a:latin typeface="Calibri" pitchFamily="34" charset="0"/>
                <a:ea typeface="Calibri" pitchFamily="34" charset="0"/>
                <a:cs typeface="Times New Roman" pitchFamily="18" charset="0"/>
              </a:rPr>
              <a:t>Right patient and right document when handing protected health information (PHI) to the patient</a:t>
            </a:r>
            <a:endParaRPr lang="en-US" sz="900" dirty="0">
              <a:ea typeface="Calibri" pitchFamily="34" charset="0"/>
              <a:cs typeface="Times New Roman" pitchFamily="18" charset="0"/>
            </a:endParaRPr>
          </a:p>
          <a:p>
            <a:pPr marL="342900" indent="-342900">
              <a:buFont typeface="+mj-lt"/>
              <a:buAutoNum type="arabicPeriod"/>
              <a:defRPr/>
            </a:pPr>
            <a:r>
              <a:rPr lang="en-US" sz="1800" b="1" dirty="0">
                <a:solidFill>
                  <a:srgbClr val="FF0000"/>
                </a:solidFill>
                <a:latin typeface="Calibri" pitchFamily="34" charset="0"/>
                <a:ea typeface="Calibri" pitchFamily="34" charset="0"/>
                <a:cs typeface="Times New Roman" pitchFamily="18" charset="0"/>
              </a:rPr>
              <a:t>Right name on document</a:t>
            </a:r>
            <a:endParaRPr lang="en-US" sz="900" dirty="0">
              <a:ea typeface="Calibri" pitchFamily="34" charset="0"/>
              <a:cs typeface="Times New Roman" pitchFamily="18" charset="0"/>
            </a:endParaRPr>
          </a:p>
          <a:p>
            <a:pPr marL="342900" indent="-342900">
              <a:buFont typeface="+mj-lt"/>
              <a:buAutoNum type="arabicPeriod"/>
              <a:defRPr/>
            </a:pPr>
            <a:r>
              <a:rPr lang="en-US" sz="1800" b="1" dirty="0">
                <a:solidFill>
                  <a:srgbClr val="FF0000"/>
                </a:solidFill>
                <a:latin typeface="Calibri" pitchFamily="34" charset="0"/>
                <a:ea typeface="Calibri" pitchFamily="34" charset="0"/>
                <a:cs typeface="Times New Roman" pitchFamily="18" charset="0"/>
              </a:rPr>
              <a:t>Right name on envelope</a:t>
            </a:r>
            <a:endParaRPr lang="en-US" sz="900" dirty="0">
              <a:ea typeface="Calibri" pitchFamily="34" charset="0"/>
              <a:cs typeface="Times New Roman" pitchFamily="18" charset="0"/>
            </a:endParaRPr>
          </a:p>
          <a:p>
            <a:pPr marL="342900" indent="-342900">
              <a:buFont typeface="+mj-lt"/>
              <a:buAutoNum type="arabicPeriod"/>
              <a:defRPr/>
            </a:pPr>
            <a:r>
              <a:rPr lang="en-US" sz="1800" b="1" dirty="0">
                <a:solidFill>
                  <a:srgbClr val="FF0000"/>
                </a:solidFill>
                <a:latin typeface="Calibri" pitchFamily="34" charset="0"/>
                <a:ea typeface="Calibri" pitchFamily="34" charset="0"/>
                <a:cs typeface="Times New Roman" pitchFamily="18" charset="0"/>
              </a:rPr>
              <a:t>Right fax telephone number</a:t>
            </a:r>
            <a:endParaRPr lang="en-US" sz="900" dirty="0">
              <a:ea typeface="Calibri" pitchFamily="34" charset="0"/>
              <a:cs typeface="Times New Roman" pitchFamily="18" charset="0"/>
            </a:endParaRPr>
          </a:p>
          <a:p>
            <a:pPr marL="342900" indent="-342900">
              <a:buFont typeface="+mj-lt"/>
              <a:buAutoNum type="arabicPeriod"/>
              <a:defRPr/>
            </a:pPr>
            <a:r>
              <a:rPr lang="en-US" sz="1800" b="1" dirty="0">
                <a:solidFill>
                  <a:srgbClr val="FF0000"/>
                </a:solidFill>
                <a:latin typeface="Calibri" pitchFamily="34" charset="0"/>
                <a:ea typeface="Calibri" pitchFamily="34" charset="0"/>
                <a:cs typeface="Times New Roman" pitchFamily="18" charset="0"/>
              </a:rPr>
              <a:t>Right authorization to release information</a:t>
            </a:r>
            <a:endParaRPr lang="en-US" sz="900" dirty="0">
              <a:ea typeface="Calibri" pitchFamily="34" charset="0"/>
              <a:cs typeface="Times New Roman" pitchFamily="18" charset="0"/>
            </a:endParaRPr>
          </a:p>
          <a:p>
            <a:pPr marL="342900" indent="-342900">
              <a:buFont typeface="+mj-lt"/>
              <a:buAutoNum type="arabicPeriod"/>
              <a:defRPr/>
            </a:pPr>
            <a:r>
              <a:rPr lang="en-US" sz="1800" b="1" dirty="0">
                <a:solidFill>
                  <a:srgbClr val="FF0000"/>
                </a:solidFill>
                <a:latin typeface="Calibri" pitchFamily="34" charset="0"/>
                <a:ea typeface="Calibri" pitchFamily="34" charset="0"/>
                <a:cs typeface="Times New Roman" pitchFamily="18" charset="0"/>
              </a:rPr>
              <a:t>Right email address in EHR patient chart</a:t>
            </a:r>
            <a:endParaRPr lang="en-US" sz="900" dirty="0">
              <a:ea typeface="Calibri" pitchFamily="34" charset="0"/>
              <a:cs typeface="Times New Roman" pitchFamily="18" charset="0"/>
            </a:endParaRPr>
          </a:p>
          <a:p>
            <a:pPr algn="ctr">
              <a:defRPr/>
            </a:pPr>
            <a:r>
              <a:rPr lang="en-US" sz="1800" dirty="0">
                <a:solidFill>
                  <a:srgbClr val="FF0000"/>
                </a:solidFill>
                <a:latin typeface="Calibri" pitchFamily="34" charset="0"/>
                <a:ea typeface="Calibri" pitchFamily="34" charset="0"/>
                <a:cs typeface="Times New Roman" pitchFamily="18" charset="0"/>
              </a:rPr>
              <a:t/>
            </a:r>
            <a:br>
              <a:rPr lang="en-US" sz="1800" dirty="0">
                <a:solidFill>
                  <a:srgbClr val="FF0000"/>
                </a:solidFill>
                <a:latin typeface="Calibri" pitchFamily="34" charset="0"/>
                <a:ea typeface="Calibri" pitchFamily="34" charset="0"/>
                <a:cs typeface="Times New Roman" pitchFamily="18" charset="0"/>
              </a:rPr>
            </a:br>
            <a:endParaRPr lang="en-US" sz="900" dirty="0">
              <a:ea typeface="Calibri" pitchFamily="34" charset="0"/>
              <a:cs typeface="Times New Roman" pitchFamily="18" charset="0"/>
            </a:endParaRPr>
          </a:p>
          <a:p>
            <a:pPr algn="ctr">
              <a:defRPr/>
            </a:pPr>
            <a:r>
              <a:rPr lang="en-US" sz="1800" b="1" dirty="0">
                <a:solidFill>
                  <a:srgbClr val="FF0000"/>
                </a:solidFill>
                <a:latin typeface="Calibri" pitchFamily="34" charset="0"/>
                <a:ea typeface="Calibri" pitchFamily="34" charset="0"/>
                <a:cs typeface="Times New Roman" pitchFamily="18" charset="0"/>
              </a:rPr>
              <a:t>Ensure the name is matched and is validated!</a:t>
            </a:r>
            <a:endParaRPr lang="en-US" dirty="0">
              <a:ea typeface="Calibri" pitchFamily="34" charset="0"/>
              <a:cs typeface="Times New Roman" pitchFamily="18" charset="0"/>
            </a:endParaRPr>
          </a:p>
        </p:txBody>
      </p:sp>
    </p:spTree>
    <p:extLst>
      <p:ext uri="{BB962C8B-B14F-4D97-AF65-F5344CB8AC3E}">
        <p14:creationId xmlns:p14="http://schemas.microsoft.com/office/powerpoint/2010/main" val="3141223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57200"/>
            <a:ext cx="7772400" cy="1362075"/>
          </a:xfrm>
        </p:spPr>
        <p:txBody>
          <a:bodyPr>
            <a:normAutofit/>
          </a:bodyPr>
          <a:lstStyle/>
          <a:p>
            <a:r>
              <a:rPr lang="en-US" dirty="0" smtClean="0"/>
              <a:t>Learning Objectives</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1</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txBox="1">
            <a:spLocks noChangeArrowheads="1"/>
          </p:cNvSpPr>
          <p:nvPr/>
        </p:nvSpPr>
        <p:spPr>
          <a:xfrm>
            <a:off x="506392" y="1295400"/>
            <a:ext cx="8077200" cy="4876800"/>
          </a:xfrm>
          <a:prstGeom prst="rect">
            <a:avLst/>
          </a:prstGeom>
        </p:spPr>
        <p:txBody>
          <a:bodyPr/>
          <a:lst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Times" pitchFamily="18" charset="0"/>
              <a:buNone/>
            </a:pPr>
            <a:r>
              <a:rPr lang="en-US" altLang="en-US" sz="2000" smtClean="0"/>
              <a:t>Learning objectives for this lesson:</a:t>
            </a:r>
          </a:p>
          <a:p>
            <a:pPr>
              <a:buFont typeface="Times" pitchFamily="18" charset="0"/>
              <a:buNone/>
            </a:pPr>
            <a:endParaRPr lang="en-US" altLang="en-US" sz="600" smtClean="0"/>
          </a:p>
          <a:p>
            <a:pPr lvl="1">
              <a:buFont typeface="Wingdings" pitchFamily="2" charset="2"/>
              <a:buChar char="q"/>
            </a:pPr>
            <a:r>
              <a:rPr lang="en-US" altLang="en-US" sz="2000" smtClean="0"/>
              <a:t>Understanding the HIPAA Privacy and Security Rule.</a:t>
            </a:r>
          </a:p>
          <a:p>
            <a:pPr lvl="1">
              <a:buFont typeface="Wingdings" pitchFamily="2" charset="2"/>
              <a:buChar char="q"/>
            </a:pPr>
            <a:r>
              <a:rPr lang="en-US" altLang="en-US" sz="2000" smtClean="0"/>
              <a:t>Who must comply?</a:t>
            </a:r>
          </a:p>
          <a:p>
            <a:pPr lvl="1">
              <a:buFont typeface="Wingdings" pitchFamily="2" charset="2"/>
              <a:buChar char="q"/>
            </a:pPr>
            <a:r>
              <a:rPr lang="en-US" altLang="en-US" sz="2000" smtClean="0"/>
              <a:t>What information is impacted by the Privacy and Security Rule</a:t>
            </a:r>
          </a:p>
          <a:p>
            <a:pPr lvl="1">
              <a:buFont typeface="Wingdings" pitchFamily="2" charset="2"/>
              <a:buChar char="q"/>
            </a:pPr>
            <a:r>
              <a:rPr lang="en-US" altLang="en-US" sz="2000" smtClean="0"/>
              <a:t>Use and disclosure of protected health information (PHI)</a:t>
            </a:r>
          </a:p>
          <a:p>
            <a:pPr lvl="1">
              <a:buFont typeface="Wingdings" pitchFamily="2" charset="2"/>
              <a:buChar char="q"/>
            </a:pPr>
            <a:r>
              <a:rPr lang="en-US" altLang="en-US" sz="2000" smtClean="0"/>
              <a:t>Patient rights under HIPAA</a:t>
            </a:r>
          </a:p>
          <a:p>
            <a:pPr lvl="1">
              <a:buFont typeface="Wingdings" pitchFamily="2" charset="2"/>
              <a:buChar char="q"/>
            </a:pPr>
            <a:r>
              <a:rPr lang="en-US" altLang="en-US" sz="2000" smtClean="0"/>
              <a:t>Minimum necessary</a:t>
            </a:r>
          </a:p>
          <a:p>
            <a:pPr lvl="1">
              <a:buFont typeface="Wingdings" pitchFamily="2" charset="2"/>
              <a:buChar char="q"/>
            </a:pPr>
            <a:r>
              <a:rPr lang="en-US" altLang="en-US" sz="2000" smtClean="0"/>
              <a:t>Security awareness</a:t>
            </a:r>
          </a:p>
          <a:p>
            <a:pPr lvl="1">
              <a:buFont typeface="Wingdings" pitchFamily="2" charset="2"/>
              <a:buChar char="q"/>
            </a:pPr>
            <a:r>
              <a:rPr lang="en-US" altLang="en-US" sz="2000" smtClean="0"/>
              <a:t>What is a breach of unsecured PHI?</a:t>
            </a:r>
          </a:p>
          <a:p>
            <a:pPr lvl="1">
              <a:buFont typeface="Wingdings" pitchFamily="2" charset="2"/>
              <a:buChar char="q"/>
            </a:pPr>
            <a:r>
              <a:rPr lang="en-US" altLang="en-US" sz="2000" smtClean="0"/>
              <a:t>Health care information breach examples</a:t>
            </a:r>
          </a:p>
          <a:p>
            <a:pPr lvl="1">
              <a:buFont typeface="Wingdings" pitchFamily="2" charset="2"/>
              <a:buChar char="q"/>
            </a:pPr>
            <a:r>
              <a:rPr lang="en-US" altLang="en-US" sz="2000" smtClean="0"/>
              <a:t>Safeguards</a:t>
            </a:r>
          </a:p>
          <a:p>
            <a:pPr lvl="1">
              <a:buFont typeface="Wingdings" pitchFamily="2" charset="2"/>
              <a:buChar char="q"/>
            </a:pPr>
            <a:r>
              <a:rPr lang="en-US" altLang="en-US" sz="2000" smtClean="0"/>
              <a:t>Discipline, sanctions and enforcement</a:t>
            </a:r>
          </a:p>
          <a:p>
            <a:pPr lvl="1">
              <a:buFont typeface="Wingdings" pitchFamily="2" charset="2"/>
              <a:buChar char="q"/>
            </a:pPr>
            <a:r>
              <a:rPr lang="en-US" altLang="en-US" sz="2000" smtClean="0"/>
              <a:t> How to report privacy or security concerns</a:t>
            </a:r>
          </a:p>
          <a:p>
            <a:pPr>
              <a:buFont typeface="Wingdings" pitchFamily="2" charset="2"/>
              <a:buChar char="q"/>
            </a:pPr>
            <a:endParaRPr lang="en-US" altLang="en-US" sz="2400" dirty="0" smtClean="0"/>
          </a:p>
        </p:txBody>
      </p:sp>
    </p:spTree>
    <p:extLst>
      <p:ext uri="{BB962C8B-B14F-4D97-AF65-F5344CB8AC3E}">
        <p14:creationId xmlns:p14="http://schemas.microsoft.com/office/powerpoint/2010/main" val="2333679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FB7D82-1B90-44C0-ADB8-3A9D5731A9A8}" type="slidenum">
              <a:rPr lang="en-US" smtClean="0"/>
              <a:pPr/>
              <a:t>19</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7749" y="1371600"/>
            <a:ext cx="8906605" cy="2062103"/>
          </a:xfrm>
          <a:prstGeom prst="rect">
            <a:avLst/>
          </a:prstGeom>
          <a:noFill/>
        </p:spPr>
        <p:txBody>
          <a:bodyPr wrap="none" rtlCol="0">
            <a:spAutoFit/>
          </a:bodyPr>
          <a:lstStyle/>
          <a:p>
            <a:r>
              <a:rPr lang="en-US" sz="3200" dirty="0" smtClean="0"/>
              <a:t>There is no test associated with this module</a:t>
            </a:r>
          </a:p>
          <a:p>
            <a:pPr marL="514350" indent="-514350">
              <a:buFont typeface="+mj-lt"/>
              <a:buAutoNum type="arabicPeriod"/>
            </a:pPr>
            <a:endParaRPr lang="en-US" sz="3200" dirty="0" smtClean="0"/>
          </a:p>
          <a:p>
            <a:pPr marL="514350" indent="-514350">
              <a:buFont typeface="+mj-lt"/>
              <a:buAutoNum type="arabicPeriod"/>
            </a:pPr>
            <a:r>
              <a:rPr lang="en-US" sz="3200" dirty="0" smtClean="0"/>
              <a:t>Close this document</a:t>
            </a:r>
          </a:p>
          <a:p>
            <a:pPr marL="514350" indent="-514350">
              <a:buFont typeface="+mj-lt"/>
              <a:buAutoNum type="arabicPeriod"/>
            </a:pPr>
            <a:r>
              <a:rPr lang="en-US" sz="3200" dirty="0" smtClean="0"/>
              <a:t>Click on the box to verify review of the document</a:t>
            </a:r>
            <a:endParaRPr lang="en-US" sz="3200" dirty="0"/>
          </a:p>
        </p:txBody>
      </p:sp>
    </p:spTree>
    <p:extLst>
      <p:ext uri="{BB962C8B-B14F-4D97-AF65-F5344CB8AC3E}">
        <p14:creationId xmlns:p14="http://schemas.microsoft.com/office/powerpoint/2010/main" val="3276904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533400"/>
            <a:ext cx="7772400" cy="1362075"/>
          </a:xfrm>
        </p:spPr>
        <p:txBody>
          <a:bodyPr>
            <a:normAutofit/>
          </a:bodyPr>
          <a:lstStyle/>
          <a:p>
            <a:r>
              <a:rPr lang="en-US" dirty="0" smtClean="0"/>
              <a:t>What is the HIPAA Privacy Rule?</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2</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609600" y="1676400"/>
            <a:ext cx="8153400" cy="3429000"/>
          </a:xfrm>
          <a:prstGeom prst="rect">
            <a:avLst/>
          </a:prstGeom>
          <a:ln w="28575">
            <a:solidFill>
              <a:schemeClr val="bg2"/>
            </a:solidFill>
            <a:miter lim="800000"/>
            <a:headEnd/>
            <a:tailEnd/>
          </a:ln>
        </p:spPr>
        <p:txBody>
          <a:bodyPr/>
          <a:lst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Times" pitchFamily="18" charset="0"/>
              <a:buNone/>
            </a:pPr>
            <a:r>
              <a:rPr lang="en-US" altLang="en-US" sz="2400" dirty="0" smtClean="0"/>
              <a:t>The </a:t>
            </a:r>
            <a:r>
              <a:rPr lang="en-US" altLang="en-US" sz="2400" b="1" dirty="0" smtClean="0"/>
              <a:t>H</a:t>
            </a:r>
            <a:r>
              <a:rPr lang="en-US" altLang="en-US" sz="2400" dirty="0" smtClean="0"/>
              <a:t>ealth </a:t>
            </a:r>
            <a:r>
              <a:rPr lang="en-US" altLang="en-US" sz="2400" b="1" dirty="0" smtClean="0"/>
              <a:t>I</a:t>
            </a:r>
            <a:r>
              <a:rPr lang="en-US" altLang="en-US" sz="2400" dirty="0" smtClean="0"/>
              <a:t>nsurance </a:t>
            </a:r>
            <a:r>
              <a:rPr lang="en-US" altLang="en-US" sz="2400" b="1" dirty="0" smtClean="0"/>
              <a:t>P</a:t>
            </a:r>
            <a:r>
              <a:rPr lang="en-US" altLang="en-US" sz="2400" dirty="0" smtClean="0"/>
              <a:t>ortability and </a:t>
            </a:r>
            <a:r>
              <a:rPr lang="en-US" altLang="en-US" sz="2400" b="1" dirty="0" smtClean="0"/>
              <a:t>A</a:t>
            </a:r>
            <a:r>
              <a:rPr lang="en-US" altLang="en-US" sz="2400" dirty="0" smtClean="0"/>
              <a:t>ccountability </a:t>
            </a:r>
            <a:r>
              <a:rPr lang="en-US" altLang="en-US" sz="2400" b="1" dirty="0" smtClean="0"/>
              <a:t>A</a:t>
            </a:r>
            <a:r>
              <a:rPr lang="en-US" altLang="en-US" sz="2400" dirty="0" smtClean="0"/>
              <a:t>ct (HIPAA) Privacy Rule defines how covered entities may use and disclose “Protected Health Information (PHI)” and identifies specific rights patients have related to the use and disclosure of their health information.</a:t>
            </a:r>
          </a:p>
          <a:p>
            <a:pPr marL="0" indent="0">
              <a:buFont typeface="Times" pitchFamily="18" charset="0"/>
              <a:buNone/>
            </a:pPr>
            <a:endParaRPr lang="en-US" altLang="en-US" sz="2400" b="1" u="sng" dirty="0" smtClean="0"/>
          </a:p>
          <a:p>
            <a:pPr marL="0" indent="0">
              <a:buFont typeface="Times" pitchFamily="18" charset="0"/>
              <a:buNone/>
            </a:pPr>
            <a:r>
              <a:rPr lang="en-US" altLang="en-US" sz="2400" b="1" i="1" dirty="0" smtClean="0"/>
              <a:t>The Office for Civil Rights </a:t>
            </a:r>
            <a:r>
              <a:rPr lang="en-US" altLang="en-US" sz="2400" dirty="0" smtClean="0"/>
              <a:t>oversees compliance with the HIPAA Privacy and Security Rules.</a:t>
            </a:r>
            <a:endParaRPr lang="en-US" altLang="en-US" sz="2400" dirty="0" smtClean="0"/>
          </a:p>
        </p:txBody>
      </p:sp>
    </p:spTree>
    <p:extLst>
      <p:ext uri="{BB962C8B-B14F-4D97-AF65-F5344CB8AC3E}">
        <p14:creationId xmlns:p14="http://schemas.microsoft.com/office/powerpoint/2010/main" val="3336596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57200"/>
            <a:ext cx="7772400" cy="1362075"/>
          </a:xfrm>
        </p:spPr>
        <p:txBody>
          <a:bodyPr>
            <a:normAutofit/>
          </a:bodyPr>
          <a:lstStyle/>
          <a:p>
            <a:r>
              <a:rPr lang="en-US" dirty="0" smtClean="0"/>
              <a:t>Who Must Comply with the HIPAA Privacy Rule?</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3</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457200" y="1905000"/>
            <a:ext cx="8229600" cy="4114800"/>
          </a:xfrm>
          <a:prstGeom prst="rect">
            <a:avLst/>
          </a:prstGeom>
        </p:spPr>
        <p:txBody>
          <a:bodyPr/>
          <a:lst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Times" pitchFamily="18" charset="0"/>
              <a:buNone/>
              <a:defRPr/>
            </a:pPr>
            <a:r>
              <a:rPr lang="en-US" sz="2000" smtClean="0"/>
              <a:t>The following entities must comply with the HIPAA Privacy Rule.  Each is referred to as a “Covered Entity (CE)”:</a:t>
            </a:r>
          </a:p>
          <a:p>
            <a:pPr marL="0" indent="0">
              <a:buFont typeface="Times" pitchFamily="18" charset="0"/>
              <a:buNone/>
              <a:defRPr/>
            </a:pPr>
            <a:endParaRPr lang="en-US" sz="2000" smtClean="0"/>
          </a:p>
          <a:p>
            <a:pPr marL="400050" lvl="1" indent="0">
              <a:buFont typeface="Wingdings" pitchFamily="2" charset="2"/>
              <a:buChar char="q"/>
              <a:defRPr/>
            </a:pPr>
            <a:r>
              <a:rPr lang="en-US" sz="2000" smtClean="0"/>
              <a:t>  Health Plans</a:t>
            </a:r>
          </a:p>
          <a:p>
            <a:pPr marL="400050" lvl="1" indent="0">
              <a:buFont typeface="Wingdings" pitchFamily="2" charset="2"/>
              <a:buChar char="q"/>
              <a:defRPr/>
            </a:pPr>
            <a:r>
              <a:rPr lang="en-US" sz="2000" smtClean="0"/>
              <a:t>  Health Care Providers</a:t>
            </a:r>
          </a:p>
          <a:p>
            <a:pPr marL="400050" lvl="1" indent="0">
              <a:buFont typeface="Wingdings" pitchFamily="2" charset="2"/>
              <a:buChar char="q"/>
              <a:defRPr/>
            </a:pPr>
            <a:r>
              <a:rPr lang="en-US" sz="2000" smtClean="0"/>
              <a:t>  Health Care Clearinghouses</a:t>
            </a:r>
          </a:p>
          <a:p>
            <a:pPr marL="400050" lvl="1" indent="0">
              <a:buFont typeface="Wingdings" pitchFamily="2" charset="2"/>
              <a:buChar char="q"/>
              <a:defRPr/>
            </a:pPr>
            <a:endParaRPr lang="en-US" sz="2000" smtClean="0"/>
          </a:p>
          <a:p>
            <a:pPr marL="0" lvl="1" indent="0">
              <a:buFont typeface="Times" pitchFamily="18" charset="0"/>
              <a:buNone/>
              <a:defRPr/>
            </a:pPr>
            <a:r>
              <a:rPr lang="en-US" sz="2000" smtClean="0"/>
              <a:t>Companies that provide services to Covered Entities (CE) and utilize the CEs‘ Protected Health Information to provide service for or on behalf of the CE are referred to as Business Associates (BAs).  BAs must also comply with the HIPAA Privacy and Security Rule.</a:t>
            </a:r>
            <a:endParaRPr lang="en-US" sz="2000" dirty="0" smtClean="0"/>
          </a:p>
        </p:txBody>
      </p:sp>
    </p:spTree>
    <p:extLst>
      <p:ext uri="{BB962C8B-B14F-4D97-AF65-F5344CB8AC3E}">
        <p14:creationId xmlns:p14="http://schemas.microsoft.com/office/powerpoint/2010/main" val="3336596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70802">
            <a:off x="6070600" y="4497387"/>
            <a:ext cx="15748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title"/>
          </p:nvPr>
        </p:nvSpPr>
        <p:spPr>
          <a:xfrm>
            <a:off x="304800" y="533400"/>
            <a:ext cx="8610600" cy="838200"/>
          </a:xfrm>
        </p:spPr>
        <p:txBody>
          <a:bodyPr>
            <a:normAutofit fontScale="90000"/>
          </a:bodyPr>
          <a:lstStyle/>
          <a:p>
            <a:pPr algn="ctr"/>
            <a:r>
              <a:rPr lang="en-US" altLang="en-US" sz="2400" dirty="0" smtClean="0"/>
              <a:t>Protected Health Information (PHI)</a:t>
            </a:r>
            <a:br>
              <a:rPr lang="en-US" altLang="en-US" sz="2400" dirty="0" smtClean="0"/>
            </a:br>
            <a:endParaRPr lang="en-US" altLang="en-US" sz="4000" dirty="0" smtClean="0"/>
          </a:p>
        </p:txBody>
      </p:sp>
      <p:sp>
        <p:nvSpPr>
          <p:cNvPr id="7172" name="Text Placeholder 2"/>
          <p:cNvSpPr>
            <a:spLocks noGrp="1"/>
          </p:cNvSpPr>
          <p:nvPr>
            <p:ph type="body" idx="1"/>
          </p:nvPr>
        </p:nvSpPr>
        <p:spPr>
          <a:xfrm>
            <a:off x="304800" y="1143000"/>
            <a:ext cx="4648200" cy="381000"/>
          </a:xfrm>
        </p:spPr>
        <p:txBody>
          <a:bodyPr/>
          <a:lstStyle/>
          <a:p>
            <a:r>
              <a:rPr lang="en-US" altLang="en-US" sz="1800" smtClean="0"/>
              <a:t>Personally Identifiable Information (PII)</a:t>
            </a:r>
          </a:p>
        </p:txBody>
      </p:sp>
      <p:sp>
        <p:nvSpPr>
          <p:cNvPr id="7173" name="Content Placeholder 3"/>
          <p:cNvSpPr>
            <a:spLocks noGrp="1"/>
          </p:cNvSpPr>
          <p:nvPr>
            <p:ph sz="half" idx="2"/>
          </p:nvPr>
        </p:nvSpPr>
        <p:spPr>
          <a:xfrm>
            <a:off x="324091" y="1676400"/>
            <a:ext cx="4343400" cy="2514600"/>
          </a:xfrm>
          <a:ln w="19050">
            <a:solidFill>
              <a:srgbClr val="696969"/>
            </a:solidFill>
            <a:miter lim="800000"/>
            <a:headEnd/>
            <a:tailEnd/>
          </a:ln>
        </p:spPr>
        <p:txBody>
          <a:bodyPr/>
          <a:lstStyle/>
          <a:p>
            <a:r>
              <a:rPr lang="en-US" altLang="en-US" sz="1800" dirty="0" smtClean="0"/>
              <a:t>Name</a:t>
            </a:r>
          </a:p>
          <a:p>
            <a:r>
              <a:rPr lang="en-US" altLang="en-US" sz="1800" dirty="0" smtClean="0"/>
              <a:t>Address</a:t>
            </a:r>
          </a:p>
          <a:p>
            <a:r>
              <a:rPr lang="en-US" altLang="en-US" sz="1800" dirty="0" smtClean="0"/>
              <a:t>Social Security Number</a:t>
            </a:r>
          </a:p>
          <a:p>
            <a:r>
              <a:rPr lang="en-US" altLang="en-US" sz="1800" dirty="0" smtClean="0"/>
              <a:t>Age</a:t>
            </a:r>
          </a:p>
          <a:p>
            <a:r>
              <a:rPr lang="en-US" altLang="en-US" sz="1800" dirty="0" smtClean="0"/>
              <a:t>Phone Number</a:t>
            </a:r>
          </a:p>
          <a:p>
            <a:r>
              <a:rPr lang="en-US" altLang="en-US" sz="1800" dirty="0" smtClean="0"/>
              <a:t>Driver’s License Number</a:t>
            </a:r>
          </a:p>
          <a:p>
            <a:r>
              <a:rPr lang="en-US" altLang="en-US" sz="1800" dirty="0" smtClean="0"/>
              <a:t>Date of Birth</a:t>
            </a:r>
          </a:p>
        </p:txBody>
      </p:sp>
      <p:sp>
        <p:nvSpPr>
          <p:cNvPr id="7174" name="Text Placeholder 4"/>
          <p:cNvSpPr>
            <a:spLocks noGrp="1"/>
          </p:cNvSpPr>
          <p:nvPr>
            <p:ph type="body" sz="quarter" idx="3"/>
          </p:nvPr>
        </p:nvSpPr>
        <p:spPr>
          <a:xfrm>
            <a:off x="4876800" y="1143000"/>
            <a:ext cx="4038600" cy="381000"/>
          </a:xfrm>
        </p:spPr>
        <p:txBody>
          <a:bodyPr>
            <a:normAutofit/>
          </a:bodyPr>
          <a:lstStyle/>
          <a:p>
            <a:pPr algn="ctr"/>
            <a:r>
              <a:rPr lang="en-US" altLang="en-US" sz="1800" dirty="0" smtClean="0"/>
              <a:t>Clinical </a:t>
            </a:r>
            <a:r>
              <a:rPr lang="en-US" altLang="en-US" sz="1800" dirty="0" smtClean="0"/>
              <a:t>Information</a:t>
            </a:r>
          </a:p>
        </p:txBody>
      </p:sp>
      <p:sp>
        <p:nvSpPr>
          <p:cNvPr id="7175" name="Content Placeholder 5"/>
          <p:cNvSpPr>
            <a:spLocks noGrp="1"/>
          </p:cNvSpPr>
          <p:nvPr>
            <p:ph sz="quarter" idx="4"/>
          </p:nvPr>
        </p:nvSpPr>
        <p:spPr>
          <a:xfrm>
            <a:off x="4953000" y="1676400"/>
            <a:ext cx="4038600" cy="2514600"/>
          </a:xfrm>
          <a:ln w="19050">
            <a:solidFill>
              <a:srgbClr val="696969"/>
            </a:solidFill>
            <a:miter lim="800000"/>
            <a:headEnd/>
            <a:tailEnd/>
          </a:ln>
        </p:spPr>
        <p:txBody>
          <a:bodyPr/>
          <a:lstStyle/>
          <a:p>
            <a:r>
              <a:rPr lang="en-US" altLang="en-US" sz="1800" dirty="0" smtClean="0"/>
              <a:t>Clinical Notes</a:t>
            </a:r>
          </a:p>
          <a:p>
            <a:r>
              <a:rPr lang="en-US" altLang="en-US" sz="1800" dirty="0" smtClean="0"/>
              <a:t>Lab &amp; Test Results</a:t>
            </a:r>
          </a:p>
          <a:p>
            <a:r>
              <a:rPr lang="en-US" altLang="en-US" sz="1800" dirty="0" smtClean="0"/>
              <a:t>Admission and Discharge Dates</a:t>
            </a:r>
          </a:p>
          <a:p>
            <a:r>
              <a:rPr lang="en-US" altLang="en-US" sz="1800" dirty="0" smtClean="0"/>
              <a:t>Operative Reports</a:t>
            </a:r>
          </a:p>
          <a:p>
            <a:r>
              <a:rPr lang="en-US" altLang="en-US" sz="1800" dirty="0" smtClean="0"/>
              <a:t>Other documents outlining patient’s medical care</a:t>
            </a:r>
          </a:p>
          <a:p>
            <a:r>
              <a:rPr lang="en-US" altLang="en-US" sz="1800" dirty="0" smtClean="0"/>
              <a:t>Illness, treatment, medication list</a:t>
            </a:r>
          </a:p>
        </p:txBody>
      </p:sp>
      <p:sp>
        <p:nvSpPr>
          <p:cNvPr id="7" name="Slide Number Placeholder 6"/>
          <p:cNvSpPr>
            <a:spLocks noGrp="1"/>
          </p:cNvSpPr>
          <p:nvPr>
            <p:ph type="sldNum" sz="quarter" idx="4294967295"/>
          </p:nvPr>
        </p:nvSpPr>
        <p:spPr>
          <a:xfrm>
            <a:off x="7162800" y="6324600"/>
            <a:ext cx="1905000" cy="457200"/>
          </a:xfrm>
          <a:prstGeom prst="rect">
            <a:avLst/>
          </a:prstGeom>
        </p:spPr>
        <p:txBody>
          <a:bodyPr/>
          <a:lstStyle/>
          <a:p>
            <a:pPr>
              <a:defRPr/>
            </a:pPr>
            <a:fld id="{9155CF4C-D5C7-4FF5-A734-56EF0F9F50D9}" type="slidenum">
              <a:rPr lang="en-US" smtClean="0"/>
              <a:pPr>
                <a:defRPr/>
              </a:pPr>
              <a:t>4</a:t>
            </a:fld>
            <a:endParaRPr lang="en-US" sz="1200" dirty="0"/>
          </a:p>
        </p:txBody>
      </p:sp>
      <p:pic>
        <p:nvPicPr>
          <p:cNvPr id="7178" name="Picture 6" descr="C:\Users\e65242\AppData\Local\Microsoft\Windows\Temporary Internet Files\Content.IE5\UUP51X1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577555"/>
            <a:ext cx="1300163"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Box 10"/>
          <p:cNvSpPr txBox="1">
            <a:spLocks noChangeArrowheads="1"/>
          </p:cNvSpPr>
          <p:nvPr/>
        </p:nvSpPr>
        <p:spPr bwMode="auto">
          <a:xfrm>
            <a:off x="304800" y="4324984"/>
            <a:ext cx="655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pitchFamily="18" charset="0"/>
              <a:buChar char="•"/>
              <a:defRPr sz="1600">
                <a:solidFill>
                  <a:schemeClr val="tx1"/>
                </a:solidFill>
                <a:latin typeface="Arial" charset="0"/>
              </a:defRPr>
            </a:lvl1pPr>
            <a:lvl2pPr marL="742950" indent="-285750">
              <a:spcBef>
                <a:spcPct val="20000"/>
              </a:spcBef>
              <a:buFont typeface="Times" pitchFamily="18" charset="0"/>
              <a:buChar char="•"/>
              <a:defRPr sz="1600">
                <a:solidFill>
                  <a:schemeClr val="tx1"/>
                </a:solidFill>
                <a:latin typeface="Arial" charset="0"/>
              </a:defRPr>
            </a:lvl2pPr>
            <a:lvl3pPr marL="1143000" indent="-228600">
              <a:spcBef>
                <a:spcPct val="20000"/>
              </a:spcBef>
              <a:buFont typeface="Times" pitchFamily="18" charset="0"/>
              <a:buChar char="•"/>
              <a:defRPr sz="1600">
                <a:solidFill>
                  <a:schemeClr val="tx1"/>
                </a:solidFill>
                <a:latin typeface="Arial" charset="0"/>
              </a:defRPr>
            </a:lvl3pPr>
            <a:lvl4pPr marL="1600200" indent="-228600" algn="r">
              <a:spcBef>
                <a:spcPct val="20000"/>
              </a:spcBef>
              <a:buFont typeface="Times" pitchFamily="18" charset="0"/>
              <a:buChar char="•"/>
              <a:defRPr sz="1600">
                <a:solidFill>
                  <a:schemeClr val="tx1"/>
                </a:solidFill>
                <a:latin typeface="Arial" charset="0"/>
              </a:defRPr>
            </a:lvl4pPr>
            <a:lvl5pPr marL="2057400" indent="-228600">
              <a:spcBef>
                <a:spcPct val="20000"/>
              </a:spcBef>
              <a:buFont typeface="Times" pitchFamily="18" charset="0"/>
              <a:buChar char="•"/>
              <a:defRPr sz="1600">
                <a:solidFill>
                  <a:schemeClr val="tx1"/>
                </a:solidFill>
                <a:latin typeface="Arial" charset="0"/>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charset="0"/>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charset="0"/>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charset="0"/>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charset="0"/>
              </a:defRPr>
            </a:lvl9pPr>
          </a:lstStyle>
          <a:p>
            <a:pPr>
              <a:spcBef>
                <a:spcPct val="0"/>
              </a:spcBef>
              <a:buFontTx/>
              <a:buNone/>
            </a:pPr>
            <a:r>
              <a:rPr lang="en-US" altLang="en-US" sz="2000" dirty="0">
                <a:latin typeface="Times" pitchFamily="18" charset="0"/>
              </a:rPr>
              <a:t>PHI may be stored and/or communicated in several formats:</a:t>
            </a:r>
          </a:p>
        </p:txBody>
      </p:sp>
      <p:sp>
        <p:nvSpPr>
          <p:cNvPr id="7180" name="TextBox 11"/>
          <p:cNvSpPr txBox="1">
            <a:spLocks noChangeArrowheads="1"/>
          </p:cNvSpPr>
          <p:nvPr/>
        </p:nvSpPr>
        <p:spPr bwMode="auto">
          <a:xfrm>
            <a:off x="304800" y="4736609"/>
            <a:ext cx="4038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pitchFamily="18" charset="0"/>
              <a:buChar char="•"/>
              <a:defRPr sz="1600">
                <a:solidFill>
                  <a:schemeClr val="tx1"/>
                </a:solidFill>
                <a:latin typeface="Arial" charset="0"/>
              </a:defRPr>
            </a:lvl1pPr>
            <a:lvl2pPr marL="742950" indent="-285750">
              <a:spcBef>
                <a:spcPct val="20000"/>
              </a:spcBef>
              <a:buFont typeface="Times" pitchFamily="18" charset="0"/>
              <a:buChar char="•"/>
              <a:defRPr sz="1600">
                <a:solidFill>
                  <a:schemeClr val="tx1"/>
                </a:solidFill>
                <a:latin typeface="Arial" charset="0"/>
              </a:defRPr>
            </a:lvl2pPr>
            <a:lvl3pPr marL="1143000" indent="-228600">
              <a:spcBef>
                <a:spcPct val="20000"/>
              </a:spcBef>
              <a:buFont typeface="Times" pitchFamily="18" charset="0"/>
              <a:buChar char="•"/>
              <a:defRPr sz="1600">
                <a:solidFill>
                  <a:schemeClr val="tx1"/>
                </a:solidFill>
                <a:latin typeface="Arial" charset="0"/>
              </a:defRPr>
            </a:lvl3pPr>
            <a:lvl4pPr marL="1600200" indent="-228600" algn="r">
              <a:spcBef>
                <a:spcPct val="20000"/>
              </a:spcBef>
              <a:buFont typeface="Times" pitchFamily="18" charset="0"/>
              <a:buChar char="•"/>
              <a:defRPr sz="1600">
                <a:solidFill>
                  <a:schemeClr val="tx1"/>
                </a:solidFill>
                <a:latin typeface="Arial" charset="0"/>
              </a:defRPr>
            </a:lvl4pPr>
            <a:lvl5pPr marL="2057400" indent="-228600">
              <a:spcBef>
                <a:spcPct val="20000"/>
              </a:spcBef>
              <a:buFont typeface="Times" pitchFamily="18" charset="0"/>
              <a:buChar char="•"/>
              <a:defRPr sz="1600">
                <a:solidFill>
                  <a:schemeClr val="tx1"/>
                </a:solidFill>
                <a:latin typeface="Arial" charset="0"/>
              </a:defRPr>
            </a:lvl5pPr>
            <a:lvl6pPr marL="2514600" indent="-228600" eaLnBrk="0" fontAlgn="base" hangingPunct="0">
              <a:spcBef>
                <a:spcPct val="20000"/>
              </a:spcBef>
              <a:spcAft>
                <a:spcPct val="0"/>
              </a:spcAft>
              <a:buFont typeface="Times" pitchFamily="18" charset="0"/>
              <a:buChar char="•"/>
              <a:defRPr sz="1600">
                <a:solidFill>
                  <a:schemeClr val="tx1"/>
                </a:solidFill>
                <a:latin typeface="Arial" charset="0"/>
              </a:defRPr>
            </a:lvl6pPr>
            <a:lvl7pPr marL="2971800" indent="-228600" eaLnBrk="0" fontAlgn="base" hangingPunct="0">
              <a:spcBef>
                <a:spcPct val="20000"/>
              </a:spcBef>
              <a:spcAft>
                <a:spcPct val="0"/>
              </a:spcAft>
              <a:buFont typeface="Times" pitchFamily="18" charset="0"/>
              <a:buChar char="•"/>
              <a:defRPr sz="1600">
                <a:solidFill>
                  <a:schemeClr val="tx1"/>
                </a:solidFill>
                <a:latin typeface="Arial" charset="0"/>
              </a:defRPr>
            </a:lvl7pPr>
            <a:lvl8pPr marL="3429000" indent="-228600" eaLnBrk="0" fontAlgn="base" hangingPunct="0">
              <a:spcBef>
                <a:spcPct val="20000"/>
              </a:spcBef>
              <a:spcAft>
                <a:spcPct val="0"/>
              </a:spcAft>
              <a:buFont typeface="Times" pitchFamily="18" charset="0"/>
              <a:buChar char="•"/>
              <a:defRPr sz="1600">
                <a:solidFill>
                  <a:schemeClr val="tx1"/>
                </a:solidFill>
                <a:latin typeface="Arial" charset="0"/>
              </a:defRPr>
            </a:lvl8pPr>
            <a:lvl9pPr marL="3886200" indent="-228600" eaLnBrk="0" fontAlgn="base" hangingPunct="0">
              <a:spcBef>
                <a:spcPct val="20000"/>
              </a:spcBef>
              <a:spcAft>
                <a:spcPct val="0"/>
              </a:spcAft>
              <a:buFont typeface="Times" pitchFamily="18" charset="0"/>
              <a:buChar char="•"/>
              <a:defRPr sz="1600">
                <a:solidFill>
                  <a:schemeClr val="tx1"/>
                </a:solidFill>
                <a:latin typeface="Arial" charset="0"/>
              </a:defRPr>
            </a:lvl9pPr>
          </a:lstStyle>
          <a:p>
            <a:pPr>
              <a:spcBef>
                <a:spcPct val="0"/>
              </a:spcBef>
              <a:buFont typeface="Arial" charset="0"/>
              <a:buChar char="•"/>
            </a:pPr>
            <a:r>
              <a:rPr lang="en-US" altLang="en-US" sz="1800" dirty="0">
                <a:latin typeface="Arial" panose="020B0604020202020204" pitchFamily="34" charset="0"/>
                <a:cs typeface="Arial" panose="020B0604020202020204" pitchFamily="34" charset="0"/>
              </a:rPr>
              <a:t>  Paper</a:t>
            </a:r>
          </a:p>
          <a:p>
            <a:pPr>
              <a:spcBef>
                <a:spcPct val="0"/>
              </a:spcBef>
              <a:buFont typeface="Arial" charset="0"/>
              <a:buChar char="•"/>
            </a:pPr>
            <a:r>
              <a:rPr lang="en-US" altLang="en-US" sz="1800" dirty="0">
                <a:latin typeface="Arial" panose="020B0604020202020204" pitchFamily="34" charset="0"/>
                <a:cs typeface="Arial" panose="020B0604020202020204" pitchFamily="34" charset="0"/>
              </a:rPr>
              <a:t>  Electronic</a:t>
            </a:r>
          </a:p>
          <a:p>
            <a:pPr>
              <a:spcBef>
                <a:spcPct val="0"/>
              </a:spcBef>
              <a:buFont typeface="Arial" charset="0"/>
              <a:buChar char="•"/>
            </a:pPr>
            <a:r>
              <a:rPr lang="en-US" altLang="en-US" sz="1800" dirty="0">
                <a:latin typeface="Arial" panose="020B0604020202020204" pitchFamily="34" charset="0"/>
                <a:cs typeface="Arial" panose="020B0604020202020204" pitchFamily="34" charset="0"/>
              </a:rPr>
              <a:t>  Verbal</a:t>
            </a:r>
          </a:p>
        </p:txBody>
      </p:sp>
      <p:sp>
        <p:nvSpPr>
          <p:cNvPr id="13" name="Rectangle 12"/>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270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57201"/>
            <a:ext cx="7772400" cy="685800"/>
          </a:xfrm>
        </p:spPr>
        <p:txBody>
          <a:bodyPr>
            <a:normAutofit fontScale="90000"/>
          </a:bodyPr>
          <a:lstStyle/>
          <a:p>
            <a:r>
              <a:rPr lang="en-US" dirty="0" smtClean="0"/>
              <a:t>List of HIPAA Personal Identifiers</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5</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533400" y="1295400"/>
            <a:ext cx="8001000" cy="5486400"/>
          </a:xfrm>
          <a:prstGeom prst="rect">
            <a:avLst/>
          </a:prstGeom>
        </p:spPr>
        <p:txBody>
          <a:bodyPr/>
          <a:lst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200" dirty="0" smtClean="0"/>
              <a:t>Name;</a:t>
            </a:r>
          </a:p>
          <a:p>
            <a:r>
              <a:rPr lang="en-US" altLang="en-US" sz="1200" dirty="0" smtClean="0"/>
              <a:t>All geographic subdivisions smaller than a State, including street address, city, county, precinct, zip code, and their equivalent geocodes</a:t>
            </a:r>
          </a:p>
          <a:p>
            <a:r>
              <a:rPr lang="en-US" altLang="en-US" sz="1200" dirty="0" smtClean="0"/>
              <a:t>All elements of dates (except year) for dates directly related to an individual, including birth date, admission date, discharge date, date of death; and all ages over 89 and all elements of dates (including year) indicative of such age, except that such ages and elements may be aggregated into a single category of age 90 or older;</a:t>
            </a:r>
          </a:p>
          <a:p>
            <a:r>
              <a:rPr lang="en-US" altLang="en-US" sz="1200" dirty="0" smtClean="0"/>
              <a:t>Phone numbers;</a:t>
            </a:r>
          </a:p>
          <a:p>
            <a:r>
              <a:rPr lang="en-US" altLang="en-US" sz="1200" dirty="0" smtClean="0"/>
              <a:t>Fax numbers;</a:t>
            </a:r>
          </a:p>
          <a:p>
            <a:r>
              <a:rPr lang="en-US" altLang="en-US" sz="1200" dirty="0" smtClean="0"/>
              <a:t>Email addresses;</a:t>
            </a:r>
          </a:p>
          <a:p>
            <a:r>
              <a:rPr lang="en-US" altLang="en-US" sz="1200" dirty="0" smtClean="0"/>
              <a:t>Social Security numbers;</a:t>
            </a:r>
          </a:p>
          <a:p>
            <a:r>
              <a:rPr lang="en-US" altLang="en-US" sz="1200" dirty="0" smtClean="0"/>
              <a:t>Medical record numbers;</a:t>
            </a:r>
          </a:p>
          <a:p>
            <a:r>
              <a:rPr lang="en-US" altLang="en-US" sz="1200" dirty="0" smtClean="0"/>
              <a:t>Health plan beneficiary numbers;</a:t>
            </a:r>
          </a:p>
          <a:p>
            <a:r>
              <a:rPr lang="en-US" altLang="en-US" sz="1200" dirty="0" smtClean="0"/>
              <a:t>Account numbers;</a:t>
            </a:r>
          </a:p>
          <a:p>
            <a:r>
              <a:rPr lang="en-US" altLang="en-US" sz="1200" dirty="0" smtClean="0"/>
              <a:t>Certificate/license numbers;</a:t>
            </a:r>
          </a:p>
          <a:p>
            <a:r>
              <a:rPr lang="en-US" altLang="en-US" sz="1200" dirty="0" smtClean="0"/>
              <a:t>Vehicle identifiers and serial numbers, including license plate numbers;</a:t>
            </a:r>
          </a:p>
          <a:p>
            <a:r>
              <a:rPr lang="en-US" altLang="en-US" sz="1200" dirty="0" smtClean="0"/>
              <a:t>Device identifiers and serial numbers;</a:t>
            </a:r>
          </a:p>
          <a:p>
            <a:r>
              <a:rPr lang="en-US" altLang="en-US" sz="1200" dirty="0" smtClean="0"/>
              <a:t>Web Universal Resource Locators (URLs);</a:t>
            </a:r>
          </a:p>
          <a:p>
            <a:r>
              <a:rPr lang="en-US" altLang="en-US" sz="1200" dirty="0" smtClean="0"/>
              <a:t>Internet Protocol (IP) address numbers;</a:t>
            </a:r>
          </a:p>
          <a:p>
            <a:r>
              <a:rPr lang="en-US" altLang="en-US" sz="1200" dirty="0" smtClean="0"/>
              <a:t>Biometric identifiers, including finger and voice prints;</a:t>
            </a:r>
          </a:p>
          <a:p>
            <a:r>
              <a:rPr lang="en-US" altLang="en-US" sz="1200" dirty="0" smtClean="0"/>
              <a:t>Full face photographic images and any comparable images; and</a:t>
            </a:r>
          </a:p>
          <a:p>
            <a:r>
              <a:rPr lang="en-US" altLang="en-US" sz="1200" dirty="0" smtClean="0"/>
              <a:t>Any other unique identifying number, characteristic, or code (note this does not mean the unique code assigned by the investigator to code the data</a:t>
            </a:r>
          </a:p>
          <a:p>
            <a:endParaRPr lang="en-US" altLang="en-US" dirty="0" smtClean="0"/>
          </a:p>
        </p:txBody>
      </p:sp>
    </p:spTree>
    <p:extLst>
      <p:ext uri="{BB962C8B-B14F-4D97-AF65-F5344CB8AC3E}">
        <p14:creationId xmlns:p14="http://schemas.microsoft.com/office/powerpoint/2010/main" val="3336596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772400" cy="676275"/>
          </a:xfrm>
        </p:spPr>
        <p:txBody>
          <a:bodyPr>
            <a:normAutofit fontScale="90000"/>
          </a:bodyPr>
          <a:lstStyle/>
          <a:p>
            <a:r>
              <a:rPr lang="en-US" dirty="0" smtClean="0"/>
              <a:t>Use and Disclosure of PHI</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6</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76200" y="1371600"/>
            <a:ext cx="8991600" cy="4648200"/>
          </a:xfrm>
          <a:prstGeom prst="rect">
            <a:avLst/>
          </a:prstGeom>
        </p:spPr>
        <p:txBody>
          <a:bodyPr/>
          <a:lst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panose="05000000000000000000" pitchFamily="2" charset="2"/>
              <a:buChar char="Ø"/>
              <a:defRPr/>
            </a:pPr>
            <a:r>
              <a:rPr lang="en-US" sz="2000" b="1" dirty="0" smtClean="0"/>
              <a:t>Use:  </a:t>
            </a:r>
            <a:r>
              <a:rPr lang="en-US" sz="2000" dirty="0" smtClean="0"/>
              <a:t>Information used within Baylor Scott &amp; White Health.</a:t>
            </a:r>
          </a:p>
          <a:p>
            <a:pPr marL="457200" indent="-457200">
              <a:buFont typeface="Wingdings" panose="05000000000000000000" pitchFamily="2" charset="2"/>
              <a:buChar char="Ø"/>
              <a:defRPr/>
            </a:pPr>
            <a:endParaRPr lang="en-US" sz="2000" dirty="0" smtClean="0"/>
          </a:p>
          <a:p>
            <a:pPr marL="463550" indent="-463550">
              <a:buFont typeface="Wingdings" panose="05000000000000000000" pitchFamily="2" charset="2"/>
              <a:buChar char="Ø"/>
              <a:tabLst>
                <a:tab pos="2006600" algn="l"/>
              </a:tabLst>
              <a:defRPr/>
            </a:pPr>
            <a:r>
              <a:rPr lang="en-US" sz="2000" b="1" dirty="0" smtClean="0"/>
              <a:t>Disclosure:  </a:t>
            </a:r>
            <a:r>
              <a:rPr lang="en-US" sz="2000" dirty="0" smtClean="0"/>
              <a:t>Information released outside of Baylor Scott &amp; White Health</a:t>
            </a:r>
            <a:r>
              <a:rPr lang="en-US" sz="2000" dirty="0"/>
              <a:t>.</a:t>
            </a:r>
            <a:endParaRPr lang="en-US" sz="2000" dirty="0" smtClean="0"/>
          </a:p>
          <a:p>
            <a:pPr marL="463550" indent="-463550">
              <a:buFont typeface="Times" pitchFamily="18" charset="0"/>
              <a:buNone/>
              <a:tabLst>
                <a:tab pos="2006600" algn="l"/>
              </a:tabLst>
              <a:defRPr/>
            </a:pPr>
            <a:endParaRPr lang="en-US" sz="800" dirty="0" smtClean="0"/>
          </a:p>
          <a:p>
            <a:pPr marL="463550" indent="0">
              <a:spcAft>
                <a:spcPts val="600"/>
              </a:spcAft>
              <a:buFont typeface="Times" pitchFamily="18" charset="0"/>
              <a:buNone/>
              <a:tabLst>
                <a:tab pos="2006600" algn="l"/>
              </a:tabLst>
              <a:defRPr/>
            </a:pPr>
            <a:endParaRPr lang="en-US" sz="2000" i="1" dirty="0" smtClean="0"/>
          </a:p>
          <a:p>
            <a:pPr marL="463550" indent="0">
              <a:spcAft>
                <a:spcPts val="600"/>
              </a:spcAft>
              <a:buNone/>
              <a:tabLst>
                <a:tab pos="2006600" algn="l"/>
              </a:tabLst>
              <a:defRPr/>
            </a:pPr>
            <a:r>
              <a:rPr lang="en-US" sz="2000" i="1" dirty="0" smtClean="0"/>
              <a:t>Allowable Uses and Disclosures:</a:t>
            </a:r>
            <a:r>
              <a:rPr lang="en-US" sz="2000" dirty="0" smtClean="0"/>
              <a:t> </a:t>
            </a:r>
            <a:endParaRPr lang="en-US" sz="900" dirty="0" smtClean="0"/>
          </a:p>
          <a:p>
            <a:pPr marL="857250" lvl="1" indent="-393700">
              <a:buFont typeface="Arial" panose="020B0604020202020204" pitchFamily="34" charset="0"/>
              <a:buChar char="•"/>
              <a:defRPr/>
            </a:pPr>
            <a:r>
              <a:rPr lang="en-US" sz="2000" dirty="0" smtClean="0"/>
              <a:t>To the individual patient;</a:t>
            </a:r>
          </a:p>
          <a:p>
            <a:pPr marL="857250" lvl="1" indent="-393700">
              <a:buFont typeface="Arial" panose="020B0604020202020204" pitchFamily="34" charset="0"/>
              <a:buChar char="•"/>
              <a:defRPr/>
            </a:pPr>
            <a:r>
              <a:rPr lang="en-US" sz="2000" dirty="0" smtClean="0"/>
              <a:t>Treatment;</a:t>
            </a:r>
          </a:p>
          <a:p>
            <a:pPr marL="857250" lvl="1" indent="-393700">
              <a:buFont typeface="Arial" panose="020B0604020202020204" pitchFamily="34" charset="0"/>
              <a:buChar char="•"/>
              <a:defRPr/>
            </a:pPr>
            <a:r>
              <a:rPr lang="en-US" sz="2000" dirty="0" smtClean="0"/>
              <a:t>Payment;</a:t>
            </a:r>
          </a:p>
          <a:p>
            <a:pPr marL="857250" lvl="1" indent="-393700">
              <a:buFont typeface="Arial" panose="020B0604020202020204" pitchFamily="34" charset="0"/>
              <a:buChar char="•"/>
              <a:defRPr/>
            </a:pPr>
            <a:r>
              <a:rPr lang="en-US" sz="2000" dirty="0" smtClean="0"/>
              <a:t>Health Care Operations (i.e. quality management, budgeting, patient satisfaction surveys);</a:t>
            </a:r>
          </a:p>
          <a:p>
            <a:pPr marL="857250" lvl="1" indent="-393700">
              <a:buFont typeface="Arial" panose="020B0604020202020204" pitchFamily="34" charset="0"/>
              <a:buChar char="•"/>
              <a:defRPr/>
            </a:pPr>
            <a:r>
              <a:rPr lang="en-US" sz="2000" dirty="0" smtClean="0"/>
              <a:t>Unless a specific exception exists, all other uses and disclosures require specific patient authorization.</a:t>
            </a:r>
            <a:endParaRPr lang="en-US" sz="2000" dirty="0" smtClean="0"/>
          </a:p>
        </p:txBody>
      </p:sp>
    </p:spTree>
    <p:extLst>
      <p:ext uri="{BB962C8B-B14F-4D97-AF65-F5344CB8AC3E}">
        <p14:creationId xmlns:p14="http://schemas.microsoft.com/office/powerpoint/2010/main" val="380199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33400"/>
            <a:ext cx="7772400" cy="752475"/>
          </a:xfrm>
        </p:spPr>
        <p:txBody>
          <a:bodyPr>
            <a:normAutofit/>
          </a:bodyPr>
          <a:lstStyle/>
          <a:p>
            <a:r>
              <a:rPr lang="en-US" dirty="0" smtClean="0"/>
              <a:t>Patient Rights Under HIPAA</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7</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533400" y="1600200"/>
            <a:ext cx="8305800" cy="3886200"/>
          </a:xfrm>
          <a:prstGeom prst="rect">
            <a:avLst/>
          </a:prstGeom>
        </p:spPr>
        <p:txBody>
          <a:bodyPr/>
          <a:lst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altLang="en-US" sz="2000" smtClean="0"/>
              <a:t>Receive a copy of the notice of privacy practices</a:t>
            </a:r>
          </a:p>
          <a:p>
            <a:pPr marL="457200" indent="-457200">
              <a:buFont typeface="Times" pitchFamily="18" charset="0"/>
              <a:buNone/>
            </a:pPr>
            <a:endParaRPr lang="en-US" altLang="en-US" sz="800" smtClean="0"/>
          </a:p>
          <a:p>
            <a:pPr marL="457200" indent="-457200"/>
            <a:r>
              <a:rPr lang="en-US" altLang="en-US" sz="2000" smtClean="0"/>
              <a:t>Request access and copies of the Designated Record Set (“DRS”)</a:t>
            </a:r>
          </a:p>
          <a:p>
            <a:pPr marL="457200" indent="-457200">
              <a:buFont typeface="Times" pitchFamily="18" charset="0"/>
              <a:buNone/>
            </a:pPr>
            <a:endParaRPr lang="en-US" altLang="en-US" sz="800" smtClean="0"/>
          </a:p>
          <a:p>
            <a:pPr marL="457200" indent="-457200"/>
            <a:r>
              <a:rPr lang="en-US" altLang="en-US" sz="2000" smtClean="0"/>
              <a:t>Request an amendment of the “DRS”</a:t>
            </a:r>
          </a:p>
          <a:p>
            <a:pPr marL="457200" indent="-457200">
              <a:buFont typeface="Times" pitchFamily="18" charset="0"/>
              <a:buNone/>
            </a:pPr>
            <a:endParaRPr lang="en-US" altLang="en-US" sz="800" smtClean="0"/>
          </a:p>
          <a:p>
            <a:pPr marL="457200" indent="-457200"/>
            <a:r>
              <a:rPr lang="en-US" altLang="en-US" sz="2000" smtClean="0"/>
              <a:t>Request restrictions on the “DRS” for treatment, payment, &amp; healthcare operations purposes</a:t>
            </a:r>
          </a:p>
          <a:p>
            <a:pPr marL="457200" indent="-457200">
              <a:buFont typeface="Times" pitchFamily="18" charset="0"/>
              <a:buNone/>
            </a:pPr>
            <a:endParaRPr lang="en-US" altLang="en-US" sz="800" smtClean="0"/>
          </a:p>
          <a:p>
            <a:pPr marL="457200" indent="-457200"/>
            <a:r>
              <a:rPr lang="en-US" altLang="en-US" sz="2000" smtClean="0"/>
              <a:t>Request confidential communications</a:t>
            </a:r>
          </a:p>
          <a:p>
            <a:pPr marL="457200" indent="-457200">
              <a:buFont typeface="Times" pitchFamily="18" charset="0"/>
              <a:buNone/>
            </a:pPr>
            <a:endParaRPr lang="en-US" altLang="en-US" sz="800" smtClean="0"/>
          </a:p>
          <a:p>
            <a:pPr marL="457200" indent="-457200"/>
            <a:r>
              <a:rPr lang="en-US" altLang="en-US" sz="2000" smtClean="0"/>
              <a:t>Receive an accounting of disclosures</a:t>
            </a:r>
          </a:p>
          <a:p>
            <a:pPr marL="457200" indent="-457200">
              <a:buFont typeface="Times" pitchFamily="18" charset="0"/>
              <a:buNone/>
            </a:pPr>
            <a:endParaRPr lang="en-US" altLang="en-US" sz="800" smtClean="0"/>
          </a:p>
          <a:p>
            <a:pPr marL="457200" indent="-457200"/>
            <a:r>
              <a:rPr lang="en-US" altLang="en-US" sz="2000" smtClean="0"/>
              <a:t>Receive notification of a breach</a:t>
            </a:r>
            <a:endParaRPr lang="en-US" altLang="en-US" sz="2000" smtClean="0"/>
          </a:p>
        </p:txBody>
      </p:sp>
    </p:spTree>
    <p:extLst>
      <p:ext uri="{BB962C8B-B14F-4D97-AF65-F5344CB8AC3E}">
        <p14:creationId xmlns:p14="http://schemas.microsoft.com/office/powerpoint/2010/main" val="380199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81001"/>
            <a:ext cx="7772400" cy="685800"/>
          </a:xfrm>
        </p:spPr>
        <p:txBody>
          <a:bodyPr>
            <a:normAutofit fontScale="90000"/>
          </a:bodyPr>
          <a:lstStyle/>
          <a:p>
            <a:r>
              <a:rPr lang="en-US" dirty="0" smtClean="0"/>
              <a:t>Minimum Necessary</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8</a:t>
            </a:fld>
            <a:endParaRPr lang="en-US" dirty="0"/>
          </a:p>
        </p:txBody>
      </p:sp>
      <p:sp>
        <p:nvSpPr>
          <p:cNvPr id="2" name="Rectangle 1"/>
          <p:cNvSpPr/>
          <p:nvPr/>
        </p:nvSpPr>
        <p:spPr>
          <a:xfrm>
            <a:off x="7086600" y="6324600"/>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04800" y="1524000"/>
            <a:ext cx="3962400" cy="4495800"/>
          </a:xfrm>
          <a:prstGeom prst="rect">
            <a:avLst/>
          </a:prstGeom>
          <a:ln w="28575">
            <a:solidFill>
              <a:srgbClr val="696969"/>
            </a:solidFill>
            <a:miter lim="800000"/>
            <a:headEnd/>
            <a:tailEnd/>
          </a:ln>
        </p:spPr>
        <p:txBody>
          <a:bodyPr/>
          <a:lst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3550" indent="-463550">
              <a:buFont typeface="Wingdings" pitchFamily="2" charset="2"/>
              <a:buChar char="q"/>
            </a:pPr>
            <a:r>
              <a:rPr lang="en-US" altLang="en-US" sz="2000" smtClean="0"/>
              <a:t>Minimum necessary means limiting information uses, disclosures and requests only to those persons authorized to be privy to a patient’s PHI.</a:t>
            </a:r>
          </a:p>
          <a:p>
            <a:pPr marL="463550" indent="-463550">
              <a:buFont typeface="Wingdings" pitchFamily="2" charset="2"/>
              <a:buChar char="q"/>
            </a:pPr>
            <a:endParaRPr lang="en-US" altLang="en-US" sz="2000" smtClean="0"/>
          </a:p>
          <a:p>
            <a:pPr marL="463550" indent="-463550">
              <a:buFont typeface="Wingdings" pitchFamily="2" charset="2"/>
              <a:buChar char="q"/>
            </a:pPr>
            <a:r>
              <a:rPr lang="en-US" altLang="en-US" sz="2000" smtClean="0"/>
              <a:t>Give only the minimum necessary access or disclosure of PHI to perform the job function or to respond to a request.</a:t>
            </a:r>
            <a:endParaRPr lang="en-US" altLang="en-US" sz="2000" dirty="0" smtClean="0"/>
          </a:p>
        </p:txBody>
      </p:sp>
      <p:sp>
        <p:nvSpPr>
          <p:cNvPr id="7" name="Content Placeholder 3"/>
          <p:cNvSpPr txBox="1">
            <a:spLocks/>
          </p:cNvSpPr>
          <p:nvPr/>
        </p:nvSpPr>
        <p:spPr>
          <a:xfrm>
            <a:off x="4452257" y="1524000"/>
            <a:ext cx="4343400" cy="4495800"/>
          </a:xfrm>
          <a:prstGeom prst="rect">
            <a:avLst/>
          </a:prstGeom>
          <a:ln w="28575">
            <a:solidFill>
              <a:srgbClr val="696969"/>
            </a:solidFill>
          </a:ln>
        </p:spPr>
        <p:txBody>
          <a:bodyPr/>
          <a:lst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Times" pitchFamily="18" charset="0"/>
              <a:buNone/>
              <a:defRPr/>
            </a:pPr>
            <a:r>
              <a:rPr lang="en-US" sz="1400" b="1" dirty="0" smtClean="0"/>
              <a:t>Before obtaining patient information, ask yourself:</a:t>
            </a:r>
          </a:p>
          <a:p>
            <a:pPr>
              <a:buFont typeface="Times" pitchFamily="18" charset="0"/>
              <a:buNone/>
              <a:defRPr/>
            </a:pPr>
            <a:endParaRPr lang="en-US" sz="1400" b="1" dirty="0" smtClean="0"/>
          </a:p>
          <a:p>
            <a:pPr>
              <a:buFont typeface="Times" pitchFamily="18" charset="0"/>
              <a:buNone/>
              <a:defRPr/>
            </a:pPr>
            <a:r>
              <a:rPr lang="en-US" sz="1400" b="1" dirty="0" smtClean="0"/>
              <a:t>“Do I need to know this to do my job?”</a:t>
            </a:r>
          </a:p>
          <a:p>
            <a:pPr>
              <a:buFont typeface="Times" pitchFamily="18" charset="0"/>
              <a:buNone/>
              <a:defRPr/>
            </a:pPr>
            <a:endParaRPr lang="en-US" sz="1400" b="1" dirty="0" smtClean="0"/>
          </a:p>
          <a:p>
            <a:pPr lvl="1">
              <a:buFont typeface="Wingdings" pitchFamily="2" charset="2"/>
              <a:buChar char="q"/>
              <a:defRPr/>
            </a:pPr>
            <a:r>
              <a:rPr lang="en-US" sz="1400" dirty="0" smtClean="0"/>
              <a:t>Share only the minimum necessary PHI</a:t>
            </a:r>
          </a:p>
          <a:p>
            <a:pPr lvl="1">
              <a:buFont typeface="Wingdings" pitchFamily="2" charset="2"/>
              <a:buChar char="q"/>
              <a:defRPr/>
            </a:pPr>
            <a:r>
              <a:rPr lang="en-US" sz="1400" dirty="0" smtClean="0"/>
              <a:t>Know your role for Baylor Scott &amp; White Health</a:t>
            </a:r>
          </a:p>
          <a:p>
            <a:pPr lvl="1">
              <a:buFont typeface="Wingdings" pitchFamily="2" charset="2"/>
              <a:buChar char="q"/>
              <a:defRPr/>
            </a:pPr>
            <a:r>
              <a:rPr lang="en-US" sz="1400" dirty="0" smtClean="0"/>
              <a:t>Know the roles of your co-workers</a:t>
            </a:r>
          </a:p>
          <a:p>
            <a:pPr lvl="1">
              <a:buFont typeface="Wingdings" pitchFamily="2" charset="2"/>
              <a:buChar char="q"/>
              <a:defRPr/>
            </a:pPr>
            <a:r>
              <a:rPr lang="en-US" sz="1400" dirty="0" smtClean="0"/>
              <a:t>Limit your own exposure of PHI to only what is needed to perform your job or meet a request.</a:t>
            </a:r>
          </a:p>
          <a:p>
            <a:pPr lvl="1">
              <a:buFont typeface="Wingdings" pitchFamily="2" charset="2"/>
              <a:buChar char="q"/>
              <a:defRPr/>
            </a:pPr>
            <a:endParaRPr lang="en-US" sz="1400" dirty="0" smtClean="0"/>
          </a:p>
          <a:p>
            <a:pPr lvl="1" indent="-742950">
              <a:buFont typeface="Times" pitchFamily="18" charset="0"/>
              <a:buNone/>
              <a:defRPr/>
            </a:pPr>
            <a:r>
              <a:rPr lang="en-US" sz="1400" b="1" dirty="0" smtClean="0"/>
              <a:t>Before sharing PHI, ask yourself:</a:t>
            </a:r>
          </a:p>
          <a:p>
            <a:pPr lvl="1" indent="-742950">
              <a:buFont typeface="Times" pitchFamily="18" charset="0"/>
              <a:buNone/>
              <a:defRPr/>
            </a:pPr>
            <a:endParaRPr lang="en-US" sz="1400" b="1" dirty="0" smtClean="0"/>
          </a:p>
          <a:p>
            <a:pPr marL="109538" lvl="1" indent="-109538">
              <a:buFont typeface="Times" pitchFamily="18" charset="0"/>
              <a:buNone/>
              <a:defRPr/>
            </a:pPr>
            <a:r>
              <a:rPr lang="en-US" sz="1400" b="1" dirty="0" smtClean="0"/>
              <a:t>“Does this person need this PHI to treat the patient, receive payment or conduct hospital operations?”</a:t>
            </a:r>
            <a:endParaRPr lang="en-US" sz="1400" b="1" dirty="0" smtClean="0"/>
          </a:p>
        </p:txBody>
      </p:sp>
    </p:spTree>
    <p:extLst>
      <p:ext uri="{BB962C8B-B14F-4D97-AF65-F5344CB8AC3E}">
        <p14:creationId xmlns:p14="http://schemas.microsoft.com/office/powerpoint/2010/main" val="380199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BSWH">
  <a:themeElements>
    <a:clrScheme name="BSWH">
      <a:dk1>
        <a:sysClr val="windowText" lastClr="000000"/>
      </a:dk1>
      <a:lt1>
        <a:sysClr val="window" lastClr="FFFFFF"/>
      </a:lt1>
      <a:dk2>
        <a:srgbClr val="0067B1"/>
      </a:dk2>
      <a:lt2>
        <a:srgbClr val="EEECE1"/>
      </a:lt2>
      <a:accent1>
        <a:srgbClr val="72C7E7"/>
      </a:accent1>
      <a:accent2>
        <a:srgbClr val="FF5800"/>
      </a:accent2>
      <a:accent3>
        <a:srgbClr val="00AF3F"/>
      </a:accent3>
      <a:accent4>
        <a:srgbClr val="FFD478"/>
      </a:accent4>
      <a:accent5>
        <a:srgbClr val="0090BA"/>
      </a:accent5>
      <a:accent6>
        <a:srgbClr val="FFB652"/>
      </a:accent6>
      <a:hlink>
        <a:srgbClr val="0000FF"/>
      </a:hlink>
      <a:folHlink>
        <a:srgbClr val="99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78710_Baylor Scott &amp; White Presentation-2">
  <a:themeElements>
    <a:clrScheme name="BSWH">
      <a:dk1>
        <a:sysClr val="windowText" lastClr="000000"/>
      </a:dk1>
      <a:lt1>
        <a:sysClr val="window" lastClr="FFFFFF"/>
      </a:lt1>
      <a:dk2>
        <a:srgbClr val="0067B1"/>
      </a:dk2>
      <a:lt2>
        <a:srgbClr val="EEECE1"/>
      </a:lt2>
      <a:accent1>
        <a:srgbClr val="72C7E7"/>
      </a:accent1>
      <a:accent2>
        <a:srgbClr val="FF5800"/>
      </a:accent2>
      <a:accent3>
        <a:srgbClr val="00AF3F"/>
      </a:accent3>
      <a:accent4>
        <a:srgbClr val="FFD478"/>
      </a:accent4>
      <a:accent5>
        <a:srgbClr val="0090BA"/>
      </a:accent5>
      <a:accent6>
        <a:srgbClr val="FFB652"/>
      </a:accent6>
      <a:hlink>
        <a:srgbClr val="0000FF"/>
      </a:hlink>
      <a:folHlink>
        <a:srgbClr val="99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45EFB42DF4084586A5528D5640223B" ma:contentTypeVersion="0" ma:contentTypeDescription="Create a new document." ma:contentTypeScope="" ma:versionID="4ba495316ace41b50e69c987479462b3">
  <xsd:schema xmlns:xsd="http://www.w3.org/2001/XMLSchema" xmlns:xs="http://www.w3.org/2001/XMLSchema" xmlns:p="http://schemas.microsoft.com/office/2006/metadata/properties" xmlns:ns1="http://schemas.microsoft.com/sharepoint/v3" xmlns:ns2="fdd401dd-0544-4b36-a403-36e55b57f0ec" xmlns:ns3="71210548-68c7-466a-a508-23e448383ee8" targetNamespace="http://schemas.microsoft.com/office/2006/metadata/properties" ma:root="true" ma:fieldsID="450bc255ffca3b114f47b343e9567551" ns1:_="" ns2:_="" ns3:_="">
    <xsd:import namespace="http://schemas.microsoft.com/sharepoint/v3"/>
    <xsd:import namespace="fdd401dd-0544-4b36-a403-36e55b57f0ec"/>
    <xsd:import namespace="71210548-68c7-466a-a508-23e448383ee8"/>
    <xsd:element name="properties">
      <xsd:complexType>
        <xsd:sequence>
          <xsd:element name="documentManagement">
            <xsd:complexType>
              <xsd:all>
                <xsd:element ref="ns1:PublishingStartDate" minOccurs="0"/>
                <xsd:element ref="ns1:PublishingExpirationDate" minOccurs="0"/>
                <xsd:element ref="ns2:Baylor_x0020_EntityTaxHTField0" minOccurs="0"/>
                <xsd:element ref="ns3:Councils_x0020_and_x0020_Committee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d401dd-0544-4b36-a403-36e55b57f0ec" elementFormDefault="qualified">
    <xsd:import namespace="http://schemas.microsoft.com/office/2006/documentManagement/types"/>
    <xsd:import namespace="http://schemas.microsoft.com/office/infopath/2007/PartnerControls"/>
    <xsd:element name="Baylor_x0020_EntityTaxHTField0" ma:index="10" nillable="true" ma:displayName="Baylor Entity_0" ma:hidden="true" ma:internalName="Baylor_x0020_EntityTaxHTField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210548-68c7-466a-a508-23e448383ee8" elementFormDefault="qualified">
    <xsd:import namespace="http://schemas.microsoft.com/office/2006/documentManagement/types"/>
    <xsd:import namespace="http://schemas.microsoft.com/office/infopath/2007/PartnerControls"/>
    <xsd:element name="Councils_x0020_and_x0020_CommitteesTaxHTField0" ma:index="11" nillable="true" ma:displayName="Councils and Committees_0" ma:hidden="true" ma:internalName="Councils_x0020_and_x0020_CommitteesTaxHTField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tem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uncils_x0020_and_x0020_CommitteesTaxHTField0 xmlns="71210548-68c7-466a-a508-23e448383ee8" xsi:nil="true"/>
    <Baylor_x0020_EntityTaxHTField0 xmlns="fdd401dd-0544-4b36-a403-36e55b57f0ec">BHCS|3d56efe3-1275-4340-adb7-4f672fc44434</Baylor_x0020_EntityTaxHTField0>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192E68-19AB-4B78-AAC8-9A684E13EE98}">
  <ds:schemaRefs>
    <ds:schemaRef ds:uri="http://schemas.microsoft.com/sharepoint/v3/contenttype/forms"/>
  </ds:schemaRefs>
</ds:datastoreItem>
</file>

<file path=customXml/itemProps2.xml><?xml version="1.0" encoding="utf-8"?>
<ds:datastoreItem xmlns:ds="http://schemas.openxmlformats.org/officeDocument/2006/customXml" ds:itemID="{46DCEC98-7149-4289-B5C0-1186B713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d401dd-0544-4b36-a403-36e55b57f0ec"/>
    <ds:schemaRef ds:uri="71210548-68c7-466a-a508-23e448383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173696-1DE1-4A3A-85F9-FF55CF672739}">
  <ds:schemaRefs>
    <ds:schemaRef ds:uri="http://schemas.microsoft.com/office/2006/documentManagement/types"/>
    <ds:schemaRef ds:uri="http://purl.org/dc/elements/1.1/"/>
    <ds:schemaRef ds:uri="http://schemas.microsoft.com/sharepoint/v3"/>
    <ds:schemaRef ds:uri="http://schemas.microsoft.com/office/2006/metadata/properties"/>
    <ds:schemaRef ds:uri="http://schemas.openxmlformats.org/package/2006/metadata/core-properties"/>
    <ds:schemaRef ds:uri="71210548-68c7-466a-a508-23e448383ee8"/>
    <ds:schemaRef ds:uri="http://www.w3.org/XML/1998/namespace"/>
    <ds:schemaRef ds:uri="http://purl.org/dc/terms/"/>
    <ds:schemaRef ds:uri="http://schemas.microsoft.com/office/infopath/2007/PartnerControls"/>
    <ds:schemaRef ds:uri="fdd401dd-0544-4b36-a403-36e55b57f0e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42401</TotalTime>
  <Words>1987</Words>
  <Application>Microsoft Office PowerPoint</Application>
  <PresentationFormat>On-screen Show (4:3)</PresentationFormat>
  <Paragraphs>235</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BSWH</vt:lpstr>
      <vt:lpstr>278710_Baylor Scott &amp; White Presentation-2</vt:lpstr>
      <vt:lpstr>HIPAA Privacy Overview</vt:lpstr>
      <vt:lpstr>Learning Objectives</vt:lpstr>
      <vt:lpstr>What is the HIPAA Privacy Rule?</vt:lpstr>
      <vt:lpstr>Who Must Comply with the HIPAA Privacy Rule?</vt:lpstr>
      <vt:lpstr>Protected Health Information (PHI) </vt:lpstr>
      <vt:lpstr>List of HIPAA Personal Identifiers</vt:lpstr>
      <vt:lpstr>Use and Disclosure of PHI</vt:lpstr>
      <vt:lpstr>Patient Rights Under HIPAA</vt:lpstr>
      <vt:lpstr>Minimum Necessary</vt:lpstr>
      <vt:lpstr>Incidental Disclosures</vt:lpstr>
      <vt:lpstr>HIPAA Security</vt:lpstr>
      <vt:lpstr>Breach of PHI</vt:lpstr>
      <vt:lpstr>Examples of Potential Breaches</vt:lpstr>
      <vt:lpstr>Safeguards</vt:lpstr>
      <vt:lpstr>Physical &amp; Electronic Safety</vt:lpstr>
      <vt:lpstr>Documents and Records Security</vt:lpstr>
      <vt:lpstr>Discipline, Sanctions &amp; Enforcement</vt:lpstr>
      <vt:lpstr>Reporting Privacy/Security Concerns</vt:lpstr>
      <vt:lpstr>6 Rights to Help Prevent Disclosures When Mailing, Faxing, Releasing Information to Patients/Others, and entering Information into the HER.  </vt:lpstr>
      <vt:lpstr>PowerPoint Presentation</vt:lpstr>
    </vt:vector>
  </TitlesOfParts>
  <Company>Baylor Health Care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Horne, Kate A.</dc:creator>
  <cp:lastModifiedBy>Lingenfelter, Lisa D.</cp:lastModifiedBy>
  <cp:revision>656</cp:revision>
  <cp:lastPrinted>2016-03-02T14:58:43Z</cp:lastPrinted>
  <dcterms:created xsi:type="dcterms:W3CDTF">2013-10-03T16:13:41Z</dcterms:created>
  <dcterms:modified xsi:type="dcterms:W3CDTF">2017-02-20T13:59:17Z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0x0101009C45EFB42DF4084586A5528D5640223B</vt:lpwstr>
  </property>
  <property fmtid="{D5CDD505-2E9C-101B-9397-08002B2CF9AE}" pid="3" name="Baylor Entity">
    <vt:lpwstr>5;#BHCS|3d56efe3-1275-4340-adb7-4f672fc44434</vt:lpwstr>
  </property>
  <property fmtid="{D5CDD505-2E9C-101B-9397-08002B2CF9AE}" pid="4" name="TaxCatchAll">
    <vt:lpwstr>5;#BHCS|3d56efe3-1275-4340-adb7-4f672fc44434</vt:lpwstr>
  </property>
  <property fmtid="{D5CDD505-2E9C-101B-9397-08002B2CF9AE}" pid="5" name="Councils and Committees">
    <vt:lpwstr/>
  </property>
</Properties>
</file>