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4" r:id="rId5"/>
    <p:sldId id="271" r:id="rId6"/>
    <p:sldId id="263" r:id="rId7"/>
    <p:sldId id="262" r:id="rId8"/>
    <p:sldId id="269" r:id="rId9"/>
    <p:sldId id="266" r:id="rId10"/>
    <p:sldId id="265" r:id="rId11"/>
    <p:sldId id="261"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527654"/>
    <a:srgbClr val="60BA78"/>
    <a:srgbClr val="0033CC"/>
    <a:srgbClr val="41D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39B2BCB-09F1-413F-A837-24A2393FD8A8}" type="datetimeFigureOut">
              <a:rPr lang="en-US" smtClean="0"/>
              <a:pPr/>
              <a:t>2/20/2017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B3E5C-3077-45A7-9D22-D44CD8330C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AFB3E5C-3077-45A7-9D22-D44CD8330C6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AFB3E5C-3077-45A7-9D22-D44CD8330C6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39B2BCB-09F1-413F-A837-24A2393FD8A8}" type="datetimeFigureOut">
              <a:rPr lang="en-US" smtClean="0"/>
              <a:pPr/>
              <a:t>2/20/2017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39B2BCB-09F1-413F-A837-24A2393FD8A8}" type="datetimeFigureOut">
              <a:rPr lang="en-US" smtClean="0"/>
              <a:pPr/>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B3E5C-3077-45A7-9D22-D44CD8330C6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39B2BCB-09F1-413F-A837-24A2393FD8A8}" type="datetimeFigureOut">
              <a:rPr lang="en-US" smtClean="0"/>
              <a:pPr/>
              <a:t>2/20/2017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AFB3E5C-3077-45A7-9D22-D44CD8330C6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9B2BCB-09F1-413F-A837-24A2393FD8A8}" type="datetimeFigureOut">
              <a:rPr lang="en-US" smtClean="0"/>
              <a:pPr/>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AFB3E5C-3077-45A7-9D22-D44CD8330C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9B2BCB-09F1-413F-A837-24A2393FD8A8}" type="datetimeFigureOut">
              <a:rPr lang="en-US" smtClean="0"/>
              <a:pPr/>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AFB3E5C-3077-45A7-9D22-D44CD8330C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9B2BCB-09F1-413F-A837-24A2393FD8A8}" type="datetimeFigureOut">
              <a:rPr lang="en-US" smtClean="0"/>
              <a:pPr/>
              <a:t>2/20/2017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AFB3E5C-3077-45A7-9D22-D44CD8330C6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9B2BCB-09F1-413F-A837-24A2393FD8A8}" type="datetimeFigureOut">
              <a:rPr lang="en-US" smtClean="0"/>
              <a:pPr/>
              <a:t>2/20/2017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9B2BCB-09F1-413F-A837-24A2393FD8A8}" type="datetimeFigureOut">
              <a:rPr lang="en-US" smtClean="0"/>
              <a:pPr/>
              <a:t>2/20/2017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AFB3E5C-3077-45A7-9D22-D44CD8330C6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000" dirty="0" smtClean="0"/>
              <a:t>Keeping Safe While You Work</a:t>
            </a:r>
            <a:endParaRPr lang="en-US" sz="2000" dirty="0"/>
          </a:p>
        </p:txBody>
      </p:sp>
      <p:sp>
        <p:nvSpPr>
          <p:cNvPr id="2" name="Title 1"/>
          <p:cNvSpPr>
            <a:spLocks noGrp="1"/>
          </p:cNvSpPr>
          <p:nvPr>
            <p:ph type="ctrTitle"/>
          </p:nvPr>
        </p:nvSpPr>
        <p:spPr>
          <a:xfrm>
            <a:off x="304800" y="381000"/>
            <a:ext cx="8534400" cy="1143000"/>
          </a:xfrm>
        </p:spPr>
        <p:txBody>
          <a:bodyPr>
            <a:normAutofit/>
          </a:bodyPr>
          <a:lstStyle/>
          <a:p>
            <a:r>
              <a:rPr lang="en-US" sz="4000" dirty="0" smtClean="0"/>
              <a:t>PPE: Personal Protection Equipment</a:t>
            </a:r>
            <a:endParaRPr lang="en-US" sz="4000" dirty="0"/>
          </a:p>
        </p:txBody>
      </p:sp>
      <p:sp>
        <p:nvSpPr>
          <p:cNvPr id="4" name="TextBox 3"/>
          <p:cNvSpPr txBox="1"/>
          <p:nvPr/>
        </p:nvSpPr>
        <p:spPr>
          <a:xfrm>
            <a:off x="3025302" y="5791200"/>
            <a:ext cx="4023858" cy="369332"/>
          </a:xfrm>
          <a:prstGeom prst="rect">
            <a:avLst/>
          </a:prstGeom>
          <a:noFill/>
        </p:spPr>
        <p:txBody>
          <a:bodyPr wrap="none" rtlCol="0">
            <a:spAutoFit/>
          </a:bodyPr>
          <a:lstStyle/>
          <a:p>
            <a:r>
              <a:rPr lang="en-US" b="1" i="1" dirty="0" smtClean="0">
                <a:solidFill>
                  <a:srgbClr val="C00000"/>
                </a:solidFill>
              </a:rPr>
              <a:t>Please view in Full Screen Mode</a:t>
            </a:r>
            <a:endParaRPr lang="en-US" b="1" i="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sz="quarter" idx="1"/>
          </p:nvPr>
        </p:nvSpPr>
        <p:spPr>
          <a:xfrm>
            <a:off x="301752" y="1527048"/>
            <a:ext cx="8503920" cy="2968752"/>
          </a:xfrm>
        </p:spPr>
        <p:txBody>
          <a:bodyPr/>
          <a:lstStyle/>
          <a:p>
            <a:pPr algn="ctr">
              <a:buNone/>
            </a:pPr>
            <a:r>
              <a:rPr lang="en-US" sz="2400" dirty="0" smtClean="0">
                <a:latin typeface="Franklin Gothic Book" pitchFamily="34" charset="0"/>
              </a:rPr>
              <a:t>   Although PPE is always available, </a:t>
            </a:r>
          </a:p>
          <a:p>
            <a:pPr algn="ctr">
              <a:buNone/>
            </a:pPr>
            <a:r>
              <a:rPr lang="en-US" sz="2400" dirty="0" smtClean="0">
                <a:latin typeface="Franklin Gothic Book" pitchFamily="34" charset="0"/>
              </a:rPr>
              <a:t>it is up to the discretion of the staff when to use it.</a:t>
            </a:r>
          </a:p>
          <a:p>
            <a:pPr algn="ctr">
              <a:buNone/>
            </a:pPr>
            <a:r>
              <a:rPr lang="en-US" dirty="0" smtClean="0"/>
              <a:t> </a:t>
            </a:r>
            <a:endParaRPr lang="en-US" dirty="0"/>
          </a:p>
        </p:txBody>
      </p:sp>
      <p:pic>
        <p:nvPicPr>
          <p:cNvPr id="1026" name="Picture 2" descr="C:\Documents and Settings\e66942\Local Settings\Temporary Internet Files\Content.IE5\P1K2VCTH\MC900434730[1].png"/>
          <p:cNvPicPr>
            <a:picLocks noChangeAspect="1" noChangeArrowheads="1"/>
          </p:cNvPicPr>
          <p:nvPr/>
        </p:nvPicPr>
        <p:blipFill>
          <a:blip r:embed="rId2" cstate="print"/>
          <a:srcRect/>
          <a:stretch>
            <a:fillRect/>
          </a:stretch>
        </p:blipFill>
        <p:spPr bwMode="auto">
          <a:xfrm>
            <a:off x="3429143" y="2286143"/>
            <a:ext cx="2285714" cy="2285714"/>
          </a:xfrm>
          <a:prstGeom prst="rect">
            <a:avLst/>
          </a:prstGeom>
          <a:noFill/>
        </p:spPr>
      </p:pic>
      <p:sp>
        <p:nvSpPr>
          <p:cNvPr id="5" name="Rectangle 4"/>
          <p:cNvSpPr/>
          <p:nvPr/>
        </p:nvSpPr>
        <p:spPr>
          <a:xfrm>
            <a:off x="3657600" y="3733800"/>
            <a:ext cx="17526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04800" y="4953000"/>
            <a:ext cx="8077200" cy="830997"/>
          </a:xfrm>
          <a:prstGeom prst="rect">
            <a:avLst/>
          </a:prstGeom>
          <a:noFill/>
        </p:spPr>
        <p:txBody>
          <a:bodyPr wrap="square" rtlCol="0">
            <a:spAutoFit/>
          </a:bodyPr>
          <a:lstStyle/>
          <a:p>
            <a:pPr algn="ctr"/>
            <a:r>
              <a:rPr lang="en-US" sz="2400" dirty="0" smtClean="0">
                <a:latin typeface="Franklin Gothic Book" pitchFamily="34" charset="0"/>
              </a:rPr>
              <a:t>This statement is </a:t>
            </a:r>
            <a:r>
              <a:rPr lang="en-US" sz="2400" b="1" dirty="0" smtClean="0">
                <a:solidFill>
                  <a:srgbClr val="FF0000"/>
                </a:solidFill>
                <a:latin typeface="Franklin Gothic Book" pitchFamily="34" charset="0"/>
              </a:rPr>
              <a:t>FALSE</a:t>
            </a:r>
            <a:r>
              <a:rPr lang="en-US" sz="2400" dirty="0" smtClean="0">
                <a:latin typeface="Franklin Gothic Book" pitchFamily="34" charset="0"/>
              </a:rPr>
              <a:t>.  PPE is available and is to be used according to established safe practice standards</a:t>
            </a:r>
            <a:r>
              <a:rPr lang="en-US" dirty="0" smtClean="0">
                <a:latin typeface="Franklin Gothic Book" pitchFamily="34" charset="0"/>
              </a:rPr>
              <a:t>.  </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PPE and </a:t>
            </a:r>
            <a:r>
              <a:rPr lang="en-US" dirty="0" err="1" smtClean="0"/>
              <a:t>Handwashing</a:t>
            </a:r>
            <a:endParaRPr lang="en-US" dirty="0"/>
          </a:p>
        </p:txBody>
      </p:sp>
      <p:sp>
        <p:nvSpPr>
          <p:cNvPr id="3" name="Content Placeholder 2"/>
          <p:cNvSpPr>
            <a:spLocks noGrp="1"/>
          </p:cNvSpPr>
          <p:nvPr>
            <p:ph sz="quarter" idx="1"/>
          </p:nvPr>
        </p:nvSpPr>
        <p:spPr>
          <a:xfrm>
            <a:off x="301752" y="1524000"/>
            <a:ext cx="8503920" cy="4572000"/>
          </a:xfrm>
        </p:spPr>
        <p:txBody>
          <a:bodyPr>
            <a:normAutofit/>
          </a:bodyPr>
          <a:lstStyle/>
          <a:p>
            <a:pPr>
              <a:buNone/>
            </a:pPr>
            <a:r>
              <a:rPr lang="en-US" sz="2800" dirty="0" smtClean="0">
                <a:latin typeface="+mj-lt"/>
              </a:rPr>
              <a:t>	</a:t>
            </a:r>
          </a:p>
          <a:p>
            <a:pPr>
              <a:buNone/>
            </a:pPr>
            <a:endParaRPr lang="en-US" sz="2800" dirty="0" smtClean="0">
              <a:latin typeface="+mj-lt"/>
            </a:endParaRPr>
          </a:p>
          <a:p>
            <a:pPr>
              <a:buNone/>
            </a:pPr>
            <a:r>
              <a:rPr lang="en-US" sz="2800" dirty="0" smtClean="0">
                <a:latin typeface="+mj-lt"/>
              </a:rPr>
              <a:t>	</a:t>
            </a:r>
            <a:r>
              <a:rPr lang="en-US" sz="2400" dirty="0" smtClean="0">
                <a:latin typeface="Franklin Gothic Book" pitchFamily="34" charset="0"/>
              </a:rPr>
              <a:t>PPE reduces but does not completely eliminate the possibility of infection.  PPE is only effective if used correctly.  The use of PPE does not replace basic hygiene measures such as hand washing - </a:t>
            </a:r>
            <a:r>
              <a:rPr lang="en-US" sz="2400" dirty="0" err="1" smtClean="0">
                <a:latin typeface="Franklin Gothic Book" pitchFamily="34" charset="0"/>
              </a:rPr>
              <a:t>handwashing</a:t>
            </a:r>
            <a:r>
              <a:rPr lang="en-US" sz="2400" dirty="0" smtClean="0">
                <a:latin typeface="Franklin Gothic Book" pitchFamily="34" charset="0"/>
              </a:rPr>
              <a:t> is still essential to prevent transmission of infection</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Responsible?</a:t>
            </a:r>
            <a:endParaRPr lang="en-US" dirty="0"/>
          </a:p>
        </p:txBody>
      </p:sp>
      <p:sp>
        <p:nvSpPr>
          <p:cNvPr id="3" name="Content Placeholder 2"/>
          <p:cNvSpPr>
            <a:spLocks noGrp="1"/>
          </p:cNvSpPr>
          <p:nvPr>
            <p:ph sz="quarter" idx="1"/>
          </p:nvPr>
        </p:nvSpPr>
        <p:spPr>
          <a:xfrm>
            <a:off x="304800" y="2133600"/>
            <a:ext cx="8503920" cy="2892552"/>
          </a:xfrm>
        </p:spPr>
        <p:txBody>
          <a:bodyPr/>
          <a:lstStyle/>
          <a:p>
            <a:r>
              <a:rPr lang="en-US" dirty="0" smtClean="0">
                <a:latin typeface="Franklin Gothic Book" pitchFamily="34" charset="0"/>
              </a:rPr>
              <a:t>It is the responsibility of BSWH All Saints to have adequate PPE available to each team member.</a:t>
            </a:r>
          </a:p>
          <a:p>
            <a:pPr>
              <a:buNone/>
            </a:pPr>
            <a:endParaRPr lang="en-US" dirty="0" smtClean="0">
              <a:latin typeface="Franklin Gothic Book" pitchFamily="34" charset="0"/>
            </a:endParaRPr>
          </a:p>
          <a:p>
            <a:r>
              <a:rPr lang="en-US" dirty="0" smtClean="0">
                <a:latin typeface="Franklin Gothic Book" pitchFamily="34" charset="0"/>
              </a:rPr>
              <a:t>It is the responsibility of each team member to be familiar with and to utilize the PPE appropriate for each work task.</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Cheesy but true…</a:t>
            </a:r>
            <a:endParaRPr lang="en-US" dirty="0"/>
          </a:p>
        </p:txBody>
      </p:sp>
      <p:sp>
        <p:nvSpPr>
          <p:cNvPr id="3" name="Content Placeholder 2"/>
          <p:cNvSpPr>
            <a:spLocks noGrp="1"/>
          </p:cNvSpPr>
          <p:nvPr>
            <p:ph sz="quarter" idx="1"/>
          </p:nvPr>
        </p:nvSpPr>
        <p:spPr>
          <a:xfrm>
            <a:off x="228600" y="1828800"/>
            <a:ext cx="8503920" cy="4572000"/>
          </a:xfrm>
        </p:spPr>
        <p:txBody>
          <a:bodyPr>
            <a:normAutofit fontScale="55000" lnSpcReduction="20000"/>
          </a:bodyPr>
          <a:lstStyle/>
          <a:p>
            <a:endParaRPr lang="en-US" dirty="0" smtClean="0">
              <a:latin typeface="Franklin Gothic Book" pitchFamily="34" charset="0"/>
            </a:endParaRPr>
          </a:p>
          <a:p>
            <a:endParaRPr lang="en-US" dirty="0" smtClean="0">
              <a:latin typeface="Franklin Gothic Book" pitchFamily="34" charset="0"/>
            </a:endParaRPr>
          </a:p>
          <a:p>
            <a:endParaRPr lang="en-US" dirty="0" smtClean="0">
              <a:latin typeface="Franklin Gothic Book" pitchFamily="34" charset="0"/>
            </a:endParaRPr>
          </a:p>
          <a:p>
            <a:r>
              <a:rPr lang="en-US" sz="3800" dirty="0" smtClean="0">
                <a:latin typeface="Franklin Gothic Book" pitchFamily="34" charset="0"/>
              </a:rPr>
              <a:t>Safety is a cheap and effective insurance policy.  ~Author Unknown</a:t>
            </a:r>
          </a:p>
          <a:p>
            <a:endParaRPr lang="en-US" sz="3800" dirty="0" smtClean="0">
              <a:latin typeface="Franklin Gothic Book" pitchFamily="34" charset="0"/>
            </a:endParaRPr>
          </a:p>
          <a:p>
            <a:r>
              <a:rPr lang="en-US" sz="3800" dirty="0" smtClean="0">
                <a:latin typeface="Franklin Gothic Book" pitchFamily="34" charset="0"/>
              </a:rPr>
              <a:t>Working safely may get old, but so do those who practice it.  ~Author Unknown</a:t>
            </a:r>
          </a:p>
          <a:p>
            <a:endParaRPr lang="en-US" sz="3800" dirty="0" smtClean="0">
              <a:latin typeface="Franklin Gothic Book" pitchFamily="34" charset="0"/>
            </a:endParaRPr>
          </a:p>
          <a:p>
            <a:pPr marL="274320" lvl="1">
              <a:buClr>
                <a:schemeClr val="accent1"/>
              </a:buClr>
              <a:buSzPct val="85000"/>
              <a:buFont typeface="Wingdings 2"/>
              <a:buChar char=""/>
            </a:pPr>
            <a:r>
              <a:rPr lang="en-US" sz="3800" dirty="0" smtClean="0">
                <a:solidFill>
                  <a:schemeClr val="tx1"/>
                </a:solidFill>
                <a:latin typeface="Franklin Gothic Book" pitchFamily="34" charset="0"/>
              </a:rPr>
              <a:t>Personal protective equipment is self-defense.  ~Author Unknown </a:t>
            </a:r>
          </a:p>
          <a:p>
            <a:endParaRPr lang="en-US" sz="3100" dirty="0" smtClean="0">
              <a:latin typeface="Franklin Gothic Book" pitchFamily="34" charset="0"/>
            </a:endParaRPr>
          </a:p>
          <a:p>
            <a:pPr>
              <a:buNone/>
            </a:pP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01752" y="228600"/>
            <a:ext cx="8534400" cy="758952"/>
          </a:xfrm>
        </p:spPr>
        <p:txBody>
          <a:bodyPr/>
          <a:lstStyle/>
          <a:p>
            <a:r>
              <a:rPr lang="en-US" dirty="0" smtClean="0"/>
              <a:t>Competency Assessment</a:t>
            </a:r>
            <a:endParaRPr lang="en-US" dirty="0"/>
          </a:p>
        </p:txBody>
      </p:sp>
      <p:sp>
        <p:nvSpPr>
          <p:cNvPr id="5" name="TextBox 2"/>
          <p:cNvSpPr txBox="1"/>
          <p:nvPr/>
        </p:nvSpPr>
        <p:spPr>
          <a:xfrm>
            <a:off x="762000" y="2270927"/>
            <a:ext cx="8095830" cy="181588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smtClean="0"/>
              <a:t>There is no test associated with this module</a:t>
            </a:r>
          </a:p>
          <a:p>
            <a:pPr marL="514350" indent="-514350">
              <a:buFont typeface="+mj-lt"/>
              <a:buAutoNum type="arabicPeriod"/>
            </a:pPr>
            <a:r>
              <a:rPr lang="en-US" sz="2800" dirty="0" smtClean="0"/>
              <a:t>Close </a:t>
            </a:r>
            <a:r>
              <a:rPr lang="en-US" sz="2800" dirty="0" smtClean="0"/>
              <a:t>this document</a:t>
            </a:r>
          </a:p>
          <a:p>
            <a:pPr marL="514350" indent="-514350">
              <a:buFont typeface="+mj-lt"/>
              <a:buAutoNum type="arabicPeriod"/>
            </a:pPr>
            <a:r>
              <a:rPr lang="en-US" sz="2800" dirty="0" smtClean="0"/>
              <a:t>Click on the box to verify review of the document</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PPE?</a:t>
            </a:r>
            <a:endParaRPr lang="en-US" dirty="0"/>
          </a:p>
        </p:txBody>
      </p:sp>
      <p:sp>
        <p:nvSpPr>
          <p:cNvPr id="4" name="TextBox 3"/>
          <p:cNvSpPr txBox="1"/>
          <p:nvPr/>
        </p:nvSpPr>
        <p:spPr>
          <a:xfrm>
            <a:off x="304800" y="1410355"/>
            <a:ext cx="8686800" cy="5816977"/>
          </a:xfrm>
          <a:prstGeom prst="rect">
            <a:avLst/>
          </a:prstGeom>
          <a:noFill/>
        </p:spPr>
        <p:txBody>
          <a:bodyPr wrap="square" rtlCol="0">
            <a:spAutoFit/>
          </a:bodyPr>
          <a:lstStyle/>
          <a:p>
            <a:endParaRPr lang="en-US" sz="2400" dirty="0" smtClean="0">
              <a:latin typeface="+mj-lt"/>
            </a:endParaRPr>
          </a:p>
          <a:p>
            <a:pPr>
              <a:buFont typeface="Arial" pitchFamily="34" charset="0"/>
              <a:buChar char="•"/>
            </a:pPr>
            <a:r>
              <a:rPr lang="en-US" sz="2400" dirty="0" smtClean="0">
                <a:latin typeface="Franklin Gothic Book" pitchFamily="34" charset="0"/>
              </a:rPr>
              <a:t>Personal protective equipment (PPE) : specialized clothing or equipment worn by an employee for protection against infectious materials.  (OSHA)</a:t>
            </a:r>
          </a:p>
          <a:p>
            <a:pPr>
              <a:buFont typeface="Arial" pitchFamily="34" charset="0"/>
              <a:buChar char="•"/>
            </a:pPr>
            <a:endParaRPr lang="en-US" sz="2400" dirty="0" smtClean="0">
              <a:latin typeface="Franklin Gothic Book" pitchFamily="34" charset="0"/>
            </a:endParaRPr>
          </a:p>
          <a:p>
            <a:pPr>
              <a:buFont typeface="Arial" pitchFamily="34" charset="0"/>
              <a:buChar char="•"/>
            </a:pPr>
            <a:r>
              <a:rPr lang="en-US" sz="2400" dirty="0" smtClean="0">
                <a:latin typeface="Franklin Gothic Book" pitchFamily="34" charset="0"/>
              </a:rPr>
              <a:t>Personal protective equipment (PPE) is any type of face mask, glove, or clothing that acts as a barrier between infectious materials and the skin, mouth, nose, or eyes (mucous membranes). When used properly, personal protective equipment can help prevent the spread of infection from one person to another.  (FDA)</a:t>
            </a:r>
          </a:p>
          <a:p>
            <a:endParaRPr lang="en-US" sz="2800" dirty="0" smtClean="0">
              <a:latin typeface="Franklin Gothic Book" pitchFamily="34" charset="0"/>
            </a:endParaRPr>
          </a:p>
          <a:p>
            <a:endParaRPr lang="en-US" sz="2800" dirty="0" smtClean="0">
              <a:latin typeface="Franklin Gothic Book" pitchFamily="34" charset="0"/>
            </a:endParaRPr>
          </a:p>
          <a:p>
            <a:endParaRPr lang="en-US" sz="2800" dirty="0" smtClean="0">
              <a:latin typeface="Franklin Gothic Book" pitchFamily="34" charset="0"/>
            </a:endParaRPr>
          </a:p>
          <a:p>
            <a:endParaRPr lang="en-US" sz="24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PPE my only protection?</a:t>
            </a:r>
            <a:endParaRPr lang="en-US" dirty="0"/>
          </a:p>
        </p:txBody>
      </p:sp>
      <p:sp>
        <p:nvSpPr>
          <p:cNvPr id="2051" name="Rectangle 3"/>
          <p:cNvSpPr>
            <a:spLocks noChangeArrowheads="1"/>
          </p:cNvSpPr>
          <p:nvPr/>
        </p:nvSpPr>
        <p:spPr bwMode="auto">
          <a:xfrm>
            <a:off x="228600" y="1560494"/>
            <a:ext cx="86868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   Using personal protective equipment is essential, but it is generally the last line of defense after engineering controls, work practices, and administrative controls.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Engineering controls involve physically changing a machine or work environment.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Administrative controls involve changing how or when workers do their jobs, such as scheduling work and rotating workers to reduce exposures.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Work practices involve training workers how to perform tasks in ways that reduce their exposure to</a:t>
            </a:r>
            <a:r>
              <a:rPr lang="en-US" sz="2000" dirty="0">
                <a:latin typeface="Franklin Gothic Book" pitchFamily="34" charset="0"/>
              </a:rPr>
              <a:t> </a:t>
            </a: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workplace hazards. </a:t>
            </a:r>
            <a:endParaRPr kumimoji="0" lang="en-US" sz="2000" b="0" i="0" u="none" strike="noStrike" cap="none" normalizeH="0" baseline="0" dirty="0" smtClean="0">
              <a:ln>
                <a:noFill/>
              </a:ln>
              <a:solidFill>
                <a:schemeClr val="tx1"/>
              </a:solidFill>
              <a:effectLst/>
              <a:latin typeface="Franklin Gothic Boo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and Where to Use PPE?</a:t>
            </a:r>
            <a:endParaRPr lang="en-US" dirty="0"/>
          </a:p>
        </p:txBody>
      </p:sp>
      <p:sp>
        <p:nvSpPr>
          <p:cNvPr id="3" name="Content Placeholder 2"/>
          <p:cNvSpPr>
            <a:spLocks noGrp="1"/>
          </p:cNvSpPr>
          <p:nvPr>
            <p:ph sz="quarter" idx="1"/>
          </p:nvPr>
        </p:nvSpPr>
        <p:spPr>
          <a:xfrm>
            <a:off x="381000" y="1447800"/>
            <a:ext cx="8305800" cy="4572000"/>
          </a:xfrm>
        </p:spPr>
        <p:txBody>
          <a:bodyPr>
            <a:normAutofit lnSpcReduction="10000"/>
          </a:bodyPr>
          <a:lstStyle/>
          <a:p>
            <a:pPr>
              <a:buNone/>
            </a:pPr>
            <a:r>
              <a:rPr lang="en-US" sz="2000" dirty="0" smtClean="0">
                <a:latin typeface="Franklin Gothic Book" pitchFamily="34" charset="0"/>
              </a:rPr>
              <a:t>      </a:t>
            </a:r>
          </a:p>
          <a:p>
            <a:pPr>
              <a:buNone/>
            </a:pPr>
            <a:r>
              <a:rPr lang="en-US" sz="2000" dirty="0" smtClean="0">
                <a:latin typeface="Franklin Gothic Book" pitchFamily="34" charset="0"/>
              </a:rPr>
              <a:t>       Always use appropriate PPE in areas where exposure to/contact with blood, body fluid, or other infectious agents might occur.  In our laboratory, these areas are designated as “dirty”:  lab coat and gloves are always required.</a:t>
            </a:r>
          </a:p>
          <a:p>
            <a:pPr algn="ctr">
              <a:spcBef>
                <a:spcPts val="0"/>
              </a:spcBef>
              <a:buNone/>
            </a:pPr>
            <a:r>
              <a:rPr lang="en-US" sz="1600" i="1" dirty="0" smtClean="0">
                <a:latin typeface="Franklin Gothic Book" pitchFamily="34" charset="0"/>
              </a:rPr>
              <a:t>(Our laboratory has clearly designated “dirty” and “clean” areas.  </a:t>
            </a:r>
          </a:p>
          <a:p>
            <a:pPr algn="ctr">
              <a:spcBef>
                <a:spcPts val="0"/>
              </a:spcBef>
              <a:buNone/>
            </a:pPr>
            <a:r>
              <a:rPr lang="en-US" sz="1600" i="1" dirty="0" smtClean="0">
                <a:latin typeface="Franklin Gothic Book" pitchFamily="34" charset="0"/>
              </a:rPr>
              <a:t>PPE should </a:t>
            </a:r>
            <a:r>
              <a:rPr lang="en-US" sz="1600" i="1" u="sng" dirty="0" smtClean="0">
                <a:latin typeface="Franklin Gothic Book" pitchFamily="34" charset="0"/>
              </a:rPr>
              <a:t>never </a:t>
            </a:r>
            <a:r>
              <a:rPr lang="en-US" sz="1600" i="1" dirty="0" smtClean="0">
                <a:latin typeface="Franklin Gothic Book" pitchFamily="34" charset="0"/>
              </a:rPr>
              <a:t>be worn in areas marked as “clean”.)</a:t>
            </a:r>
          </a:p>
          <a:p>
            <a:pPr algn="ctr">
              <a:spcBef>
                <a:spcPts val="0"/>
              </a:spcBef>
              <a:buNone/>
            </a:pPr>
            <a:endParaRPr lang="en-US" sz="2000" i="1" dirty="0" smtClean="0">
              <a:latin typeface="Franklin Gothic Book" pitchFamily="34" charset="0"/>
            </a:endParaRPr>
          </a:p>
          <a:p>
            <a:pPr>
              <a:spcBef>
                <a:spcPts val="0"/>
              </a:spcBef>
              <a:buNone/>
            </a:pPr>
            <a:endParaRPr lang="en-US" sz="2000" i="1" dirty="0" smtClean="0">
              <a:latin typeface="Franklin Gothic Book" pitchFamily="34" charset="0"/>
            </a:endParaRPr>
          </a:p>
          <a:p>
            <a:pPr>
              <a:spcBef>
                <a:spcPts val="0"/>
              </a:spcBef>
              <a:buNone/>
            </a:pPr>
            <a:r>
              <a:rPr lang="en-US" sz="2000" dirty="0" smtClean="0">
                <a:latin typeface="Franklin Gothic Book" pitchFamily="34" charset="0"/>
              </a:rPr>
              <a:t>       In the laboratory, staff also comes into contact with many chemical agents.  Information concerning PPE for handling chemicals can be found on SDS sheets. Section 8 on each SDS  designates the types of special protective equipment (respirator, gloves, eye protection, ventilation) that are recommended to be used when working with the chemical. Remember, there are various types of protective equipment that are specially designed for certain tasks.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SDS, Section 8 (PPE)</a:t>
            </a:r>
            <a:endParaRPr lang="en-US" dirty="0"/>
          </a:p>
        </p:txBody>
      </p:sp>
      <p:pic>
        <p:nvPicPr>
          <p:cNvPr id="3" name="Picture 2"/>
          <p:cNvPicPr/>
          <p:nvPr/>
        </p:nvPicPr>
        <p:blipFill rotWithShape="1">
          <a:blip r:embed="rId2"/>
          <a:srcRect l="5598" t="32944" r="21633" b="39067"/>
          <a:stretch/>
        </p:blipFill>
        <p:spPr bwMode="auto">
          <a:xfrm>
            <a:off x="609600" y="1676400"/>
            <a:ext cx="7924799" cy="4190999"/>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311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PPE</a:t>
            </a:r>
            <a:endParaRPr lang="en-US" dirty="0"/>
          </a:p>
        </p:txBody>
      </p:sp>
      <p:sp>
        <p:nvSpPr>
          <p:cNvPr id="3" name="Content Placeholder 2"/>
          <p:cNvSpPr>
            <a:spLocks noGrp="1"/>
          </p:cNvSpPr>
          <p:nvPr>
            <p:ph sz="quarter" idx="1"/>
          </p:nvPr>
        </p:nvSpPr>
        <p:spPr>
          <a:xfrm>
            <a:off x="685800" y="1905000"/>
            <a:ext cx="7772400" cy="4572000"/>
          </a:xfrm>
        </p:spPr>
        <p:txBody>
          <a:bodyPr>
            <a:normAutofit/>
          </a:bodyPr>
          <a:lstStyle/>
          <a:p>
            <a:r>
              <a:rPr lang="en-US" sz="2400" dirty="0" smtClean="0">
                <a:latin typeface="Franklin Gothic Book" pitchFamily="34" charset="0"/>
              </a:rPr>
              <a:t>Gloves – protect hands</a:t>
            </a:r>
          </a:p>
          <a:p>
            <a:r>
              <a:rPr lang="en-US" sz="2400" dirty="0" smtClean="0">
                <a:latin typeface="Franklin Gothic Book" pitchFamily="34" charset="0"/>
              </a:rPr>
              <a:t>Gowns/aprons – protect skin and/or clothing</a:t>
            </a:r>
          </a:p>
          <a:p>
            <a:r>
              <a:rPr lang="en-US" sz="2400" dirty="0" smtClean="0">
                <a:latin typeface="Franklin Gothic Book" pitchFamily="34" charset="0"/>
              </a:rPr>
              <a:t>Masks and respirators– protect mouth/nose</a:t>
            </a:r>
          </a:p>
          <a:p>
            <a:r>
              <a:rPr lang="en-US" sz="2400" dirty="0" smtClean="0">
                <a:latin typeface="Franklin Gothic Book" pitchFamily="34" charset="0"/>
              </a:rPr>
              <a:t>Respirators (PAPR) – protect respiratory tract from airborne infectious agents</a:t>
            </a:r>
          </a:p>
          <a:p>
            <a:r>
              <a:rPr lang="en-US" sz="2400" dirty="0" smtClean="0">
                <a:latin typeface="Franklin Gothic Book" pitchFamily="34" charset="0"/>
              </a:rPr>
              <a:t>Goggles – protect eyes</a:t>
            </a:r>
          </a:p>
          <a:p>
            <a:r>
              <a:rPr lang="en-US" sz="2400" dirty="0" smtClean="0">
                <a:latin typeface="Franklin Gothic Book" pitchFamily="34" charset="0"/>
              </a:rPr>
              <a:t>Face shields – protect face, mouth, nose, and eyes</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PAPR</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a:r>
            <a:br>
              <a:rPr lang="en-US" dirty="0" smtClean="0"/>
            </a:br>
            <a:r>
              <a:rPr lang="en-US" dirty="0" smtClean="0"/>
              <a:t/>
            </a:r>
            <a:br>
              <a:rPr lang="en-US" dirty="0" smtClean="0"/>
            </a:br>
            <a:endParaRPr lang="en-US" dirty="0"/>
          </a:p>
        </p:txBody>
      </p:sp>
      <p:sp>
        <p:nvSpPr>
          <p:cNvPr id="4" name="TextBox 3"/>
          <p:cNvSpPr txBox="1"/>
          <p:nvPr/>
        </p:nvSpPr>
        <p:spPr>
          <a:xfrm>
            <a:off x="381000" y="1676400"/>
            <a:ext cx="8458200" cy="4616648"/>
          </a:xfrm>
          <a:prstGeom prst="rect">
            <a:avLst/>
          </a:prstGeom>
          <a:noFill/>
        </p:spPr>
        <p:txBody>
          <a:bodyPr wrap="square" rtlCol="0">
            <a:spAutoFit/>
          </a:bodyPr>
          <a:lstStyle/>
          <a:p>
            <a:r>
              <a:rPr lang="en-US" sz="2000" dirty="0" smtClean="0">
                <a:latin typeface="Franklin Gothic Book" pitchFamily="34" charset="0"/>
              </a:rPr>
              <a:t>PAPR = Powered Air Purifying Respirator</a:t>
            </a:r>
          </a:p>
          <a:p>
            <a:endParaRPr lang="en-US" sz="2000" dirty="0" smtClean="0">
              <a:latin typeface="Franklin Gothic Book" pitchFamily="34" charset="0"/>
            </a:endParaRPr>
          </a:p>
          <a:p>
            <a:pPr lvl="0">
              <a:buFont typeface="Arial" pitchFamily="34" charset="0"/>
              <a:buChar char="•"/>
            </a:pPr>
            <a:r>
              <a:rPr lang="en-US" dirty="0">
                <a:latin typeface="Franklin Gothic Book" pitchFamily="34" charset="0"/>
              </a:rPr>
              <a:t>The equipment is battery operated, consists of a half or full face piece, breathing tube, battery-operated blower, and particulate filters (HEPA only</a:t>
            </a:r>
            <a:r>
              <a:rPr lang="en-US" dirty="0" smtClean="0">
                <a:latin typeface="Franklin Gothic Book" pitchFamily="34" charset="0"/>
              </a:rPr>
              <a:t>).</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uses a blower to pass contaminated air through a HEPA filter, which removes the contaminant and supplies purified air to a face piece. </a:t>
            </a:r>
            <a:endParaRPr lang="en-US" dirty="0" smtClean="0">
              <a:latin typeface="Franklin Gothic Book" pitchFamily="34" charset="0"/>
            </a:endParaRP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is not a true positive-pressure device because it can be over-breathed when inhaling. </a:t>
            </a:r>
            <a:endParaRPr lang="en-US" dirty="0" smtClean="0">
              <a:latin typeface="Franklin Gothic Book" pitchFamily="34" charset="0"/>
            </a:endParaRP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face shield may also be used in conjunction with a half-mask PAPR respirator for protection against body fluids</a:t>
            </a:r>
            <a:r>
              <a:rPr lang="en-US" dirty="0" smtClean="0">
                <a:latin typeface="Franklin Gothic Book" pitchFamily="34" charset="0"/>
              </a:rPr>
              <a:t>.</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Used when a regular mask is not sufficient</a:t>
            </a:r>
          </a:p>
          <a:p>
            <a:endParaRPr lang="en-US" sz="2000" dirty="0">
              <a:latin typeface="Franklin Gothic Boo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Influencing PPE Selection</a:t>
            </a:r>
            <a:endParaRPr lang="en-US" dirty="0"/>
          </a:p>
        </p:txBody>
      </p:sp>
      <p:sp>
        <p:nvSpPr>
          <p:cNvPr id="3" name="Content Placeholder 2"/>
          <p:cNvSpPr>
            <a:spLocks noGrp="1"/>
          </p:cNvSpPr>
          <p:nvPr>
            <p:ph sz="quarter" idx="1"/>
          </p:nvPr>
        </p:nvSpPr>
        <p:spPr>
          <a:xfrm>
            <a:off x="304800" y="2057400"/>
            <a:ext cx="8503920" cy="4572000"/>
          </a:xfrm>
        </p:spPr>
        <p:txBody>
          <a:bodyPr>
            <a:normAutofit/>
          </a:bodyPr>
          <a:lstStyle/>
          <a:p>
            <a:pPr marL="342900" indent="-342900">
              <a:spcBef>
                <a:spcPct val="30000"/>
              </a:spcBef>
              <a:buClr>
                <a:srgbClr val="FFFF99"/>
              </a:buClr>
            </a:pPr>
            <a:r>
              <a:rPr lang="en-US" sz="2400" dirty="0" smtClean="0">
                <a:latin typeface="Franklin Gothic Book" pitchFamily="34" charset="0"/>
              </a:rPr>
              <a:t>Type of exposure anticipated</a:t>
            </a:r>
          </a:p>
          <a:p>
            <a:pPr marL="742950" lvl="1" indent="-285750">
              <a:spcBef>
                <a:spcPct val="30000"/>
              </a:spcBef>
              <a:buClr>
                <a:srgbClr val="FFFF99"/>
              </a:buClr>
              <a:buNone/>
            </a:pPr>
            <a:r>
              <a:rPr lang="en-US" sz="2400" dirty="0" smtClean="0">
                <a:solidFill>
                  <a:schemeClr val="tx1"/>
                </a:solidFill>
                <a:latin typeface="Franklin Gothic Book" pitchFamily="34" charset="0"/>
              </a:rPr>
              <a:t>Splash/spray versus touch</a:t>
            </a:r>
          </a:p>
          <a:p>
            <a:pPr marL="742950" lvl="1" indent="-285750">
              <a:spcBef>
                <a:spcPct val="30000"/>
              </a:spcBef>
              <a:buClr>
                <a:srgbClr val="FFFF99"/>
              </a:buClr>
              <a:buNone/>
            </a:pPr>
            <a:r>
              <a:rPr lang="en-US" sz="2400" dirty="0" smtClean="0">
                <a:solidFill>
                  <a:schemeClr val="tx1"/>
                </a:solidFill>
                <a:latin typeface="Franklin Gothic Book" pitchFamily="34" charset="0"/>
              </a:rPr>
              <a:t>Category of isolation precautions</a:t>
            </a:r>
          </a:p>
          <a:p>
            <a:pPr marL="742950" lvl="1" indent="-285750">
              <a:spcBef>
                <a:spcPct val="30000"/>
              </a:spcBef>
              <a:buClr>
                <a:srgbClr val="FFFF99"/>
              </a:buClr>
              <a:buNone/>
            </a:pPr>
            <a:endParaRPr lang="en-US" sz="2400" dirty="0" smtClean="0">
              <a:solidFill>
                <a:schemeClr val="tx1"/>
              </a:solidFill>
              <a:latin typeface="Franklin Gothic Book" pitchFamily="34" charset="0"/>
            </a:endParaRPr>
          </a:p>
          <a:p>
            <a:pPr marL="342900" indent="-342900">
              <a:spcBef>
                <a:spcPct val="30000"/>
              </a:spcBef>
              <a:buClr>
                <a:srgbClr val="FFFF99"/>
              </a:buClr>
            </a:pPr>
            <a:r>
              <a:rPr lang="en-US" sz="2400" dirty="0" smtClean="0">
                <a:latin typeface="Franklin Gothic Book" pitchFamily="34" charset="0"/>
              </a:rPr>
              <a:t>Durability and appropriateness for the task</a:t>
            </a:r>
          </a:p>
          <a:p>
            <a:pPr marL="342900" indent="-342900">
              <a:spcBef>
                <a:spcPct val="30000"/>
              </a:spcBef>
              <a:buClr>
                <a:srgbClr val="FFFF99"/>
              </a:buClr>
            </a:pPr>
            <a:endParaRPr lang="en-US" sz="2400" dirty="0" smtClean="0">
              <a:latin typeface="Franklin Gothic Book" pitchFamily="34" charset="0"/>
            </a:endParaRPr>
          </a:p>
          <a:p>
            <a:pPr marL="342900" indent="-342900">
              <a:spcBef>
                <a:spcPct val="30000"/>
              </a:spcBef>
              <a:buClr>
                <a:srgbClr val="FFFF99"/>
              </a:buClr>
            </a:pPr>
            <a:r>
              <a:rPr lang="en-US" sz="2400" dirty="0" smtClean="0">
                <a:latin typeface="Franklin Gothic Book" pitchFamily="34" charset="0"/>
              </a:rPr>
              <a:t>Fit</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sz="quarter" idx="1"/>
          </p:nvPr>
        </p:nvSpPr>
        <p:spPr>
          <a:xfrm>
            <a:off x="304800" y="1752600"/>
            <a:ext cx="8503920" cy="3044952"/>
          </a:xfrm>
        </p:spPr>
        <p:txBody>
          <a:bodyPr/>
          <a:lstStyle/>
          <a:p>
            <a:pPr algn="ctr">
              <a:buNone/>
            </a:pPr>
            <a:r>
              <a:rPr lang="en-US" sz="2400" dirty="0" smtClean="0">
                <a:latin typeface="Franklin Gothic Book" pitchFamily="34" charset="0"/>
              </a:rPr>
              <a:t>When pouring from one container to another, </a:t>
            </a:r>
          </a:p>
          <a:p>
            <a:pPr algn="ctr">
              <a:buNone/>
            </a:pPr>
            <a:r>
              <a:rPr lang="en-US" sz="2400" dirty="0" smtClean="0">
                <a:latin typeface="Franklin Gothic Book" pitchFamily="34" charset="0"/>
              </a:rPr>
              <a:t>eye protection should be worn to guard from splash exposure.</a:t>
            </a:r>
          </a:p>
          <a:p>
            <a:pPr>
              <a:buNone/>
            </a:pPr>
            <a:endParaRPr lang="en-US" dirty="0"/>
          </a:p>
        </p:txBody>
      </p:sp>
      <p:pic>
        <p:nvPicPr>
          <p:cNvPr id="2050" name="Picture 2" descr="C:\Documents and Settings\e66942\Local Settings\Temporary Internet Files\Content.IE5\JH8ZJJ8W\MM900286745[1].gif"/>
          <p:cNvPicPr>
            <a:picLocks noChangeAspect="1" noChangeArrowheads="1" noCrop="1"/>
          </p:cNvPicPr>
          <p:nvPr/>
        </p:nvPicPr>
        <p:blipFill>
          <a:blip r:embed="rId2" cstate="print"/>
          <a:srcRect/>
          <a:stretch>
            <a:fillRect/>
          </a:stretch>
        </p:blipFill>
        <p:spPr bwMode="auto">
          <a:xfrm>
            <a:off x="3352800" y="2819400"/>
            <a:ext cx="1918188" cy="1833563"/>
          </a:xfrm>
          <a:prstGeom prst="rect">
            <a:avLst/>
          </a:prstGeom>
          <a:noFill/>
        </p:spPr>
      </p:pic>
      <p:sp>
        <p:nvSpPr>
          <p:cNvPr id="5" name="TextBox 4"/>
          <p:cNvSpPr txBox="1"/>
          <p:nvPr/>
        </p:nvSpPr>
        <p:spPr>
          <a:xfrm>
            <a:off x="304800" y="4953000"/>
            <a:ext cx="8077200" cy="830997"/>
          </a:xfrm>
          <a:prstGeom prst="rect">
            <a:avLst/>
          </a:prstGeom>
          <a:noFill/>
        </p:spPr>
        <p:txBody>
          <a:bodyPr wrap="square" rtlCol="0">
            <a:spAutoFit/>
          </a:bodyPr>
          <a:lstStyle/>
          <a:p>
            <a:pPr algn="ctr"/>
            <a:r>
              <a:rPr lang="en-US" sz="2400" dirty="0" smtClean="0">
                <a:latin typeface="Franklin Gothic Book" pitchFamily="34" charset="0"/>
              </a:rPr>
              <a:t>This statement is </a:t>
            </a:r>
            <a:r>
              <a:rPr lang="en-US" sz="2400" b="1" dirty="0" smtClean="0">
                <a:solidFill>
                  <a:srgbClr val="339933"/>
                </a:solidFill>
                <a:latin typeface="Franklin Gothic Book" pitchFamily="34" charset="0"/>
              </a:rPr>
              <a:t>TRUE</a:t>
            </a:r>
            <a:r>
              <a:rPr lang="en-US" sz="2400" dirty="0" smtClean="0">
                <a:solidFill>
                  <a:srgbClr val="339933"/>
                </a:solidFill>
                <a:latin typeface="Franklin Gothic Book" pitchFamily="34" charset="0"/>
              </a:rPr>
              <a:t> </a:t>
            </a:r>
            <a:r>
              <a:rPr lang="en-US" sz="2400" dirty="0" smtClean="0">
                <a:latin typeface="Franklin Gothic Book" pitchFamily="34" charset="0"/>
              </a:rPr>
              <a:t>.  Eye protection should be worn anytime a splash hazard exists.</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240</TotalTime>
  <Words>701</Words>
  <Application>Microsoft Office PowerPoint</Application>
  <PresentationFormat>On-screen Show (4:3)</PresentationFormat>
  <Paragraphs>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PPE: Personal Protection Equipment</vt:lpstr>
      <vt:lpstr>What is PPE?</vt:lpstr>
      <vt:lpstr>Is PPE my only protection?</vt:lpstr>
      <vt:lpstr>When and Where to Use PPE?</vt:lpstr>
      <vt:lpstr>Example of SDS, Section 8 (PPE)</vt:lpstr>
      <vt:lpstr>Types of PPE</vt:lpstr>
      <vt:lpstr>PAPR</vt:lpstr>
      <vt:lpstr>Factors Influencing PPE Selection</vt:lpstr>
      <vt:lpstr>True or False</vt:lpstr>
      <vt:lpstr>True or False</vt:lpstr>
      <vt:lpstr>PPE and Handwashing</vt:lpstr>
      <vt:lpstr>Who is Responsible?</vt:lpstr>
      <vt:lpstr>Cheesy but true…</vt:lpstr>
      <vt:lpstr>Competency Assessment</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Personal Protection Equipment</dc:title>
  <dc:creator>e66942</dc:creator>
  <cp:lastModifiedBy>Lingenfelter, Lisa D.</cp:lastModifiedBy>
  <cp:revision>27</cp:revision>
  <dcterms:created xsi:type="dcterms:W3CDTF">2012-10-01T15:34:16Z</dcterms:created>
  <dcterms:modified xsi:type="dcterms:W3CDTF">2017-02-20T14:04:42Z</dcterms:modified>
</cp:coreProperties>
</file>