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7" r:id="rId6"/>
    <p:sldId id="262" r:id="rId7"/>
    <p:sldId id="289" r:id="rId8"/>
    <p:sldId id="266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8/12/2014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FreshLoc</a:t>
            </a:r>
            <a:r>
              <a:rPr lang="en-US" dirty="0" smtClean="0"/>
              <a:t> Training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171" t="35356" r="34216" b="46124"/>
          <a:stretch>
            <a:fillRect/>
          </a:stretch>
        </p:blipFill>
        <p:spPr bwMode="auto">
          <a:xfrm>
            <a:off x="1295400" y="38862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SWH_logo_email_si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62400"/>
            <a:ext cx="3429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FreshLoc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7406640" cy="3026736"/>
          </a:xfrm>
        </p:spPr>
        <p:txBody>
          <a:bodyPr/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dirty="0" smtClean="0"/>
              <a:t>A wireless, constant monitoring of all refrigerators, freezers, ovens, room temperature, and humidity where indicated.  This is a system controlled remotely by a 3</a:t>
            </a:r>
            <a:r>
              <a:rPr lang="en-US" baseline="30000" dirty="0" smtClean="0"/>
              <a:t>rd</a:t>
            </a:r>
            <a:r>
              <a:rPr lang="en-US" dirty="0" smtClean="0"/>
              <a:t> party vendor in which access is granted to view, change, and correct temperature readings.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7406640" cy="1011702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2950536"/>
          </a:xfrm>
        </p:spPr>
        <p:txBody>
          <a:bodyPr>
            <a:normAutofit fontScale="70000" lnSpcReduction="20000"/>
          </a:bodyPr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sz="4000" dirty="0" smtClean="0"/>
              <a:t>This product helps standardize Laboratory procedures with regards to refrigerator, freezer, room temperature, and oven monitoring in accordance with CAP standards.  Data is also recalled faster for instances where a look-back is necessary.  It is a continuous monitoring system, unlike previous methods.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3255336"/>
          </a:xfrm>
        </p:spPr>
        <p:txBody>
          <a:bodyPr/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dirty="0" err="1" smtClean="0"/>
              <a:t>FreshLoc</a:t>
            </a:r>
            <a:r>
              <a:rPr lang="en-US" dirty="0" smtClean="0"/>
              <a:t> is located in all refrigerators, freezers, ovens, and where applicable room temperature readings are needed.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has access to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3255963"/>
          </a:xfrm>
        </p:spPr>
        <p:txBody>
          <a:bodyPr/>
          <a:lstStyle/>
          <a:p>
            <a:pPr lvl="1" algn="l">
              <a:spcBef>
                <a:spcPts val="0"/>
              </a:spcBef>
            </a:pPr>
            <a:r>
              <a:rPr lang="en-US" dirty="0" smtClean="0"/>
              <a:t>All leadership personnel</a:t>
            </a:r>
          </a:p>
          <a:p>
            <a:pPr lvl="1" algn="l">
              <a:spcBef>
                <a:spcPts val="0"/>
              </a:spcBef>
            </a:pPr>
            <a:endParaRPr lang="en-US" dirty="0" smtClean="0"/>
          </a:p>
          <a:p>
            <a:pPr lvl="2" algn="l"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/>
              <a:t>Managers are ultimately the Super Users</a:t>
            </a:r>
          </a:p>
          <a:p>
            <a:pPr lvl="2" algn="l">
              <a:buFont typeface="Wingdings" pitchFamily="2" charset="2"/>
              <a:buChar char="ü"/>
            </a:pPr>
            <a:r>
              <a:rPr lang="en-US" dirty="0" smtClean="0"/>
              <a:t>Supervisors</a:t>
            </a:r>
          </a:p>
          <a:p>
            <a:pPr lvl="2" algn="l">
              <a:buFont typeface="Wingdings" pitchFamily="2" charset="2"/>
              <a:buChar char="ü"/>
            </a:pPr>
            <a:r>
              <a:rPr lang="en-US" dirty="0" smtClean="0"/>
              <a:t>Senior Technologists</a:t>
            </a:r>
          </a:p>
          <a:p>
            <a:pPr lvl="2" algn="l">
              <a:buFont typeface="Wingdings" pitchFamily="2" charset="2"/>
              <a:buChar char="ü"/>
            </a:pPr>
            <a:r>
              <a:rPr lang="en-US" dirty="0" smtClean="0"/>
              <a:t>DPIC (Designated Person In Charge)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Alert for Temperature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7406640" cy="1752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FreshLoc</a:t>
            </a:r>
            <a:r>
              <a:rPr lang="en-US" sz="2800" dirty="0" smtClean="0"/>
              <a:t> constantly monitors the temperatures; in the event of a temperature failure, an alert will be sent.  At our facility, this alert is received via pager located in the </a:t>
            </a:r>
            <a:r>
              <a:rPr lang="en-US" sz="2800" dirty="0" err="1" smtClean="0"/>
              <a:t>Corelab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Alert (Pager)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331536"/>
          </a:xfrm>
        </p:spPr>
        <p:txBody>
          <a:bodyPr>
            <a:normAutofit fontScale="62500" lnSpcReduction="20000"/>
          </a:bodyPr>
          <a:lstStyle/>
          <a:p>
            <a:endParaRPr lang="en-US" sz="4500" dirty="0" smtClean="0"/>
          </a:p>
          <a:p>
            <a:r>
              <a:rPr lang="en-US" sz="4500" dirty="0" smtClean="0"/>
              <a:t>When the pager goes off it will display:</a:t>
            </a:r>
          </a:p>
          <a:p>
            <a:endParaRPr lang="en-US" sz="45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Alert: #S16844091 (this is the strobe ID #)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[</a:t>
            </a:r>
            <a:r>
              <a:rPr lang="en-US" sz="4500" dirty="0" err="1" smtClean="0"/>
              <a:t>BayAS</a:t>
            </a:r>
            <a:r>
              <a:rPr lang="en-US" sz="4500" dirty="0" smtClean="0"/>
              <a:t>-Lab] (lab location)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BB – </a:t>
            </a:r>
            <a:r>
              <a:rPr lang="en-US" sz="4500" dirty="0" err="1" smtClean="0"/>
              <a:t>Cryo</a:t>
            </a:r>
            <a:r>
              <a:rPr lang="en-US" sz="4500" dirty="0" smtClean="0"/>
              <a:t> </a:t>
            </a:r>
            <a:r>
              <a:rPr lang="en-US" sz="4500" dirty="0" err="1" smtClean="0"/>
              <a:t>Frz</a:t>
            </a:r>
            <a:r>
              <a:rPr lang="en-US" sz="4500" dirty="0" smtClean="0"/>
              <a:t> #1 (location)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&gt;-20 (temp warning)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an alert is received…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36363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Immediately notify the department the alert is for.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Identify on-site staff having access to </a:t>
            </a:r>
            <a:r>
              <a:rPr lang="en-US" dirty="0" err="1" smtClean="0"/>
              <a:t>FreshLoc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 alerts should be followed-up promptly with a appropriate documentation of resolution.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Competency Assessment</a:t>
            </a:r>
            <a:endParaRPr lang="en-US" dirty="0"/>
          </a:p>
        </p:txBody>
      </p:sp>
      <p:pic>
        <p:nvPicPr>
          <p:cNvPr id="5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2763838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21336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Please log onto MTS* and take the exam  to complete this module.</a:t>
            </a:r>
          </a:p>
          <a:p>
            <a:pPr algn="ctr"/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(score of 100% is required)</a:t>
            </a:r>
          </a:p>
          <a:p>
            <a:pPr algn="ctr"/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63246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*http://www.medtraining.org/ltac2/default.aspx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303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FreshLoc Training</vt:lpstr>
      <vt:lpstr>What is FreshLoc</vt:lpstr>
      <vt:lpstr>Why FreshLoc?</vt:lpstr>
      <vt:lpstr>Where is FreshLoc?</vt:lpstr>
      <vt:lpstr>Who has access to FreshLoc?</vt:lpstr>
      <vt:lpstr>Alert for Temperature Failure</vt:lpstr>
      <vt:lpstr>The Alert (Pager)</vt:lpstr>
      <vt:lpstr>When an alert is received…</vt:lpstr>
      <vt:lpstr>Competency Assessment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FreshLoc Training</dc:title>
  <dc:creator>e66942</dc:creator>
  <cp:lastModifiedBy>e66942</cp:lastModifiedBy>
  <cp:revision>19</cp:revision>
  <dcterms:created xsi:type="dcterms:W3CDTF">2012-04-25T14:46:25Z</dcterms:created>
  <dcterms:modified xsi:type="dcterms:W3CDTF">2014-08-12T10:41:16Z</dcterms:modified>
</cp:coreProperties>
</file>