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60" r:id="rId4"/>
    <p:sldId id="258" r:id="rId5"/>
    <p:sldId id="259" r:id="rId6"/>
    <p:sldId id="268" r:id="rId7"/>
    <p:sldId id="269" r:id="rId8"/>
    <p:sldId id="286" r:id="rId9"/>
    <p:sldId id="287" r:id="rId10"/>
    <p:sldId id="261" r:id="rId11"/>
    <p:sldId id="262" r:id="rId12"/>
    <p:sldId id="288" r:id="rId13"/>
    <p:sldId id="263" r:id="rId14"/>
    <p:sldId id="264" r:id="rId15"/>
    <p:sldId id="293" r:id="rId16"/>
    <p:sldId id="265" r:id="rId17"/>
    <p:sldId id="267" r:id="rId18"/>
    <p:sldId id="266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1" r:id="rId28"/>
    <p:sldId id="280" r:id="rId29"/>
    <p:sldId id="278" r:id="rId30"/>
    <p:sldId id="282" r:id="rId31"/>
    <p:sldId id="283" r:id="rId32"/>
    <p:sldId id="284" r:id="rId33"/>
    <p:sldId id="285" r:id="rId34"/>
    <p:sldId id="289" r:id="rId35"/>
    <p:sldId id="290" r:id="rId36"/>
    <p:sldId id="295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438A1-CA31-4CB5-B6D1-B7C8714B28E4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2D50F-4BE5-4F0F-8B02-901CCFF6B4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3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B649E67-3D58-40F4-9EBD-28D20A1C7EF1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E67-3D58-40F4-9EBD-28D20A1C7EF1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B649E67-3D58-40F4-9EBD-28D20A1C7EF1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E67-3D58-40F4-9EBD-28D20A1C7EF1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E67-3D58-40F4-9EBD-28D20A1C7EF1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B649E67-3D58-40F4-9EBD-28D20A1C7EF1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B649E67-3D58-40F4-9EBD-28D20A1C7EF1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E67-3D58-40F4-9EBD-28D20A1C7EF1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E67-3D58-40F4-9EBD-28D20A1C7EF1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E67-3D58-40F4-9EBD-28D20A1C7EF1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B649E67-3D58-40F4-9EBD-28D20A1C7EF1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649E67-3D58-40F4-9EBD-28D20A1C7EF1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800600"/>
            <a:ext cx="7391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BASMC Clinical Laboratory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Lean and Kanban Processes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Team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8153400" cy="4495800"/>
          </a:xfrm>
        </p:spPr>
        <p:txBody>
          <a:bodyPr/>
          <a:lstStyle/>
          <a:p>
            <a:r>
              <a:rPr lang="en-US" dirty="0" smtClean="0"/>
              <a:t>Layout of processing and corelab areas changed for more efficient workflow.</a:t>
            </a:r>
          </a:p>
          <a:p>
            <a:r>
              <a:rPr lang="en-US" dirty="0" smtClean="0"/>
              <a:t>Staff responsibilities revised to eliminate interruptions and duplication of tasks.</a:t>
            </a:r>
          </a:p>
          <a:p>
            <a:r>
              <a:rPr lang="en-US" dirty="0" smtClean="0"/>
              <a:t>Kanban implemented for management of supplies.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“Kanban”?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/>
              <a:t>Kanban: Japanese word meaning “signal” or card</a:t>
            </a:r>
          </a:p>
          <a:p>
            <a:pPr>
              <a:buNone/>
            </a:pPr>
            <a:endParaRPr lang="en-US" sz="3600" dirty="0" smtClean="0"/>
          </a:p>
          <a:p>
            <a:pPr lvl="1"/>
            <a:r>
              <a:rPr lang="en-US" sz="3600" dirty="0" smtClean="0"/>
              <a:t>Kanban is a method of keeping a minimal amount of inventory and pulling items when needed</a:t>
            </a:r>
          </a:p>
          <a:p>
            <a:pPr lvl="1"/>
            <a:r>
              <a:rPr lang="en-US" sz="3600" dirty="0" smtClean="0"/>
              <a:t>Kanban is a systematic method of ordering materials and supplies.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&amp; Kanban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828800"/>
            <a:ext cx="7772400" cy="4570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Implementing </a:t>
            </a:r>
            <a:r>
              <a:rPr lang="en-US" sz="2800" noProof="0" dirty="0" smtClean="0"/>
              <a:t>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anban does not make you “Lean”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Kanban is just a tool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primary goal is not “zero inventories”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 one: No interruptions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 two: Minimum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Kanban?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Our previous method was not working, cycling between: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Excess inventory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Depleting inventory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Expired inventory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r>
              <a:rPr lang="en-US" sz="3200" dirty="0" smtClean="0"/>
              <a:t>Resulting in: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Wasted space, cash, motion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Disorganization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Delayed test results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Increased stress</a:t>
            </a:r>
          </a:p>
          <a:p>
            <a:pPr lvl="1">
              <a:buNone/>
            </a:pPr>
            <a:r>
              <a:rPr lang="en-US" sz="32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is“FIFO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FIFO = First In First Out</a:t>
            </a:r>
          </a:p>
          <a:p>
            <a:pPr marL="320040" lvl="1" indent="-32004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3200" i="1" dirty="0" smtClean="0"/>
              <a:t>Critical for avoiding expiration of supplies</a:t>
            </a:r>
          </a:p>
          <a:p>
            <a:pPr algn="ctr">
              <a:buNone/>
            </a:pPr>
            <a:endParaRPr lang="en-US" sz="44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Concept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Old supplies to the front and new supplies behind.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Always pull supplies from LEFT to RIGHT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“FIFO”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 process that works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Protects the patient</a:t>
            </a:r>
            <a:endParaRPr lang="en-US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Protects the hospital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 standard process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dependent on any one individual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system that can work consistently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An adaptable process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system that works well over time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 react to growth and change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Kanban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34950" indent="-234950"/>
            <a:r>
              <a:rPr lang="en-US" dirty="0" smtClean="0"/>
              <a:t>Two-bin</a:t>
            </a:r>
          </a:p>
          <a:p>
            <a:pPr marL="742950" lvl="1" indent="-285750"/>
            <a:r>
              <a:rPr lang="en-US" dirty="0" smtClean="0"/>
              <a:t>Empty bin </a:t>
            </a:r>
            <a:r>
              <a:rPr lang="en-US" dirty="0" smtClean="0">
                <a:sym typeface="Wingdings" pitchFamily="2" charset="2"/>
              </a:rPr>
              <a:t> Replenishment Trigger</a:t>
            </a:r>
            <a:endParaRPr lang="en-US" dirty="0" smtClean="0"/>
          </a:p>
          <a:p>
            <a:pPr marL="234950" indent="-234950"/>
            <a:r>
              <a:rPr lang="en-US" dirty="0" smtClean="0"/>
              <a:t>Multiple-bin</a:t>
            </a:r>
          </a:p>
          <a:p>
            <a:pPr marL="742950" lvl="1" indent="-285750"/>
            <a:r>
              <a:rPr lang="en-US" dirty="0" smtClean="0"/>
              <a:t>On regular cycle, # of bins used = # to order</a:t>
            </a:r>
          </a:p>
          <a:p>
            <a:pPr marL="234950" indent="-234950"/>
            <a:r>
              <a:rPr lang="en-US" dirty="0" smtClean="0"/>
              <a:t>Re-order point</a:t>
            </a:r>
          </a:p>
          <a:p>
            <a:pPr marL="742950" lvl="1" indent="-285750"/>
            <a:r>
              <a:rPr lang="en-US" dirty="0" smtClean="0"/>
              <a:t>When inventory reaches a certain level, order a planned quantity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Kanban Reorder Point System</a:t>
            </a:r>
            <a:endParaRPr lang="en-US" dirty="0"/>
          </a:p>
        </p:txBody>
      </p:sp>
      <p:pic>
        <p:nvPicPr>
          <p:cNvPr id="5" name="Picture 2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4528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2362200"/>
            <a:ext cx="5181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Pre-printed cards containing order information for each supply item are used to “mark” the order point for that item.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card is placed at a predetermined point to “trigger” the user to order the item.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Bin</a:t>
            </a:r>
            <a:endParaRPr lang="en-US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331" t="12395" r="53230" b="8145"/>
          <a:stretch>
            <a:fillRect/>
          </a:stretch>
        </p:blipFill>
        <p:spPr bwMode="auto">
          <a:xfrm>
            <a:off x="685800" y="1600200"/>
            <a:ext cx="2514600" cy="31535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 descr="C:\Documents and Settings\mgraban\My Documents\My Pictures\Picasa Exports\CMC Core 5S Pilot\DSC03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00200"/>
            <a:ext cx="40634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50292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one bin is empty, a second one is ready to complete the current task.  Then, the empty is replenished and placed as the second bin.  Placement can be stacked or one behind the other.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Bin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b="2838"/>
          <a:stretch>
            <a:fillRect/>
          </a:stretch>
        </p:blipFill>
        <p:spPr bwMode="blackWhite">
          <a:xfrm>
            <a:off x="4737100" y="1358900"/>
            <a:ext cx="394335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2667000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smtClean="0"/>
              <a:t>Works the same as two-bin, but not limited to just two containers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“Lean”?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>
              <a:buNone/>
            </a:pPr>
            <a:r>
              <a:rPr lang="en-US" sz="2800" dirty="0" smtClean="0"/>
              <a:t>	</a:t>
            </a:r>
            <a:r>
              <a:rPr lang="en-US" sz="3600" dirty="0" smtClean="0"/>
              <a:t>A fanatical devotion to the elimination of waste and non-value added activities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609600" indent="-609600" eaLnBrk="1" hangingPunct="1">
              <a:buNone/>
            </a:pPr>
            <a:endParaRPr lang="en-US" sz="2800" dirty="0" smtClean="0"/>
          </a:p>
          <a:p>
            <a:pPr marL="609600" indent="-609600" eaLnBrk="1" hangingPunct="1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800" dirty="0" smtClean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124200" y="3200400"/>
            <a:ext cx="3048000" cy="2819400"/>
          </a:xfrm>
          <a:custGeom>
            <a:avLst/>
            <a:gdLst>
              <a:gd name="T0" fmla="*/ 1181100 w 21600"/>
              <a:gd name="T1" fmla="*/ 0 h 21600"/>
              <a:gd name="T2" fmla="*/ 345909 w 21600"/>
              <a:gd name="T3" fmla="*/ 345909 h 21600"/>
              <a:gd name="T4" fmla="*/ 0 w 21600"/>
              <a:gd name="T5" fmla="*/ 1181100 h 21600"/>
              <a:gd name="T6" fmla="*/ 345909 w 21600"/>
              <a:gd name="T7" fmla="*/ 2016291 h 21600"/>
              <a:gd name="T8" fmla="*/ 1181100 w 21600"/>
              <a:gd name="T9" fmla="*/ 2362200 h 21600"/>
              <a:gd name="T10" fmla="*/ 2016291 w 21600"/>
              <a:gd name="T11" fmla="*/ 2016291 h 21600"/>
              <a:gd name="T12" fmla="*/ 2362200 w 21600"/>
              <a:gd name="T13" fmla="*/ 1181100 h 21600"/>
              <a:gd name="T14" fmla="*/ 2016291 w 21600"/>
              <a:gd name="T15" fmla="*/ 3459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95600" y="4038600"/>
            <a:ext cx="42672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spcAft>
                <a:spcPct val="30000"/>
              </a:spcAft>
              <a:buFont typeface="Wingdings 2" pitchFamily="18" charset="2"/>
              <a:buNone/>
            </a:pPr>
            <a:r>
              <a:rPr lang="en-US" sz="8000" dirty="0">
                <a:latin typeface="Times New Roman" pitchFamily="18" charset="0"/>
              </a:rPr>
              <a:t>WASTE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Reorder Point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9818" b="17001"/>
          <a:stretch>
            <a:fillRect/>
          </a:stretch>
        </p:blipFill>
        <p:spPr bwMode="blackWhite">
          <a:xfrm>
            <a:off x="4495800" y="1316038"/>
            <a:ext cx="44196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blackWhite">
          <a:xfrm flipH="1" flipV="1">
            <a:off x="2981325" y="3213100"/>
            <a:ext cx="954088" cy="1431925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blackWhite">
          <a:xfrm flipV="1">
            <a:off x="4800600" y="2666999"/>
            <a:ext cx="1219200" cy="21336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 l="18382" t="4303" r="25816" b="5827"/>
          <a:stretch>
            <a:fillRect/>
          </a:stretch>
        </p:blipFill>
        <p:spPr bwMode="blackWhite">
          <a:xfrm>
            <a:off x="5641975" y="3802063"/>
            <a:ext cx="21685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9"/>
          <p:cNvSpPr>
            <a:spLocks noChangeShapeType="1"/>
          </p:cNvSpPr>
          <p:nvPr/>
        </p:nvSpPr>
        <p:spPr bwMode="blackWhite">
          <a:xfrm>
            <a:off x="4648200" y="4953000"/>
            <a:ext cx="1416050" cy="357187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t="850" r="53333" b="5072"/>
          <a:stretch>
            <a:fillRect/>
          </a:stretch>
        </p:blipFill>
        <p:spPr bwMode="blackWhite">
          <a:xfrm>
            <a:off x="381000" y="1371600"/>
            <a:ext cx="3408362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/>
          </p:cNvSpPr>
          <p:nvPr/>
        </p:nvSpPr>
        <p:spPr bwMode="blackWhite">
          <a:xfrm>
            <a:off x="3581400" y="4724400"/>
            <a:ext cx="1689100" cy="852487"/>
          </a:xfrm>
          <a:prstGeom prst="borderCallout2">
            <a:avLst>
              <a:gd name="adj1" fmla="val 10017"/>
              <a:gd name="adj2" fmla="val 598"/>
              <a:gd name="adj3" fmla="val 14065"/>
              <a:gd name="adj4" fmla="val -70583"/>
              <a:gd name="adj5" fmla="val -119532"/>
              <a:gd name="adj6" fmla="val -139287"/>
            </a:avLst>
          </a:prstGeom>
          <a:solidFill>
            <a:srgbClr val="FFFF66"/>
          </a:solidFill>
          <a:ln w="38100">
            <a:solidFill>
              <a:srgbClr val="FFFF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eaLnBrk="0" hangingPunct="0"/>
            <a:r>
              <a:rPr lang="en-US" sz="2400" b="1" dirty="0">
                <a:solidFill>
                  <a:schemeClr val="folHlink"/>
                </a:solidFill>
              </a:rPr>
              <a:t>Re-Order Point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blackWhite">
          <a:xfrm flipH="1" flipV="1">
            <a:off x="2895600" y="3352798"/>
            <a:ext cx="990600" cy="1219201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Control with Kanban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81600" y="5343525"/>
            <a:ext cx="3429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pic>
        <p:nvPicPr>
          <p:cNvPr id="5" name="Picture 3" descr="DSC00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3800" y="4267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C00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SC00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3100" y="28067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11500" y="1892300"/>
            <a:ext cx="2980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When removing supplies</a:t>
            </a:r>
          </a:p>
          <a:p>
            <a:r>
              <a:rPr lang="en-US" sz="2000" dirty="0"/>
              <a:t>pull card when you get to it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1600200"/>
            <a:ext cx="22935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Proper organization </a:t>
            </a:r>
          </a:p>
          <a:p>
            <a:r>
              <a:rPr lang="en-US" sz="2000" dirty="0"/>
              <a:t>of supplies</a:t>
            </a: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2660650" y="5059363"/>
            <a:ext cx="1552476" cy="400110"/>
          </a:xfrm>
          <a:prstGeom prst="borderCallout2">
            <a:avLst>
              <a:gd name="adj1" fmla="val 39046"/>
              <a:gd name="adj2" fmla="val 105833"/>
              <a:gd name="adj3" fmla="val 39046"/>
              <a:gd name="adj4" fmla="val 126245"/>
              <a:gd name="adj5" fmla="val -326984"/>
              <a:gd name="adj6" fmla="val 135526"/>
            </a:avLst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/>
              <a:t>Reorder Point</a:t>
            </a: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3970338" y="5802313"/>
            <a:ext cx="1669047" cy="400110"/>
          </a:xfrm>
          <a:prstGeom prst="borderCallout2">
            <a:avLst>
              <a:gd name="adj1" fmla="val 39046"/>
              <a:gd name="adj2" fmla="val 105667"/>
              <a:gd name="adj3" fmla="val 39046"/>
              <a:gd name="adj4" fmla="val 179694"/>
              <a:gd name="adj5" fmla="val -62225"/>
              <a:gd name="adj6" fmla="val 213046"/>
            </a:avLst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/>
              <a:t>Items to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Kanban in On-Going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752600"/>
            <a:ext cx="8077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 smtClean="0"/>
              <a:t>Not just one-time setup</a:t>
            </a:r>
          </a:p>
          <a:p>
            <a:pPr marL="342900" indent="-342900"/>
            <a:endParaRPr lang="en-US" sz="3200" dirty="0" smtClean="0"/>
          </a:p>
          <a:p>
            <a:pPr marL="342900" indent="-342900"/>
            <a:r>
              <a:rPr lang="en-US" sz="3200" dirty="0" smtClean="0"/>
              <a:t>To be successful, this requires: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/>
              <a:t>Training and communication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/>
              <a:t>Attention to detail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/>
              <a:t>Discipline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/>
              <a:t>Management oversight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/>
              <a:t>Clear ownership of the process and cards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Kanban Guidelines for Staff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8775" y="1404938"/>
            <a:ext cx="8226425" cy="45704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 what to do when a Kanban container is empty or when a re-order point is hit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order material before it is needed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running out of material before more arrives or expediting, adjust the </a:t>
            </a:r>
            <a:r>
              <a:rPr lang="en-US" sz="4000" dirty="0" smtClean="0"/>
              <a:t>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anban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Reacting to Problems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87630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900" dirty="0" smtClean="0"/>
              <a:t>If Kanban was not sized properly, need proper reaction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Short-term: Expedite the items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Long-term: Adjust the Kanban system</a:t>
            </a:r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4800" y="2590800"/>
            <a:ext cx="7848600" cy="426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lang="en-US" sz="290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Long-term change: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Adjust the system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card / bin size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5867400" y="2952966"/>
            <a:ext cx="2938463" cy="36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43000" y="5715000"/>
            <a:ext cx="3651962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This can be done manually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724400" y="4876800"/>
            <a:ext cx="27432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Variations in Stocking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133600"/>
            <a:ext cx="91440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Ways to handle seasonal supply needs: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/>
              <a:t>Increase bin quantities for busy season (two-bin)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/>
              <a:t>Temporarily add bins (multiple-bin)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/>
              <a:t>Increase re-order point and quantities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Kanban Formal Review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dirty="0" smtClean="0"/>
              <a:t>Daily:</a:t>
            </a:r>
          </a:p>
          <a:p>
            <a:pPr marL="742950" lvl="1" indent="-285750" eaLnBrk="1" hangingPunct="1"/>
            <a:r>
              <a:rPr lang="en-US" dirty="0" smtClean="0"/>
              <a:t>Are stock areas organized?</a:t>
            </a:r>
          </a:p>
          <a:p>
            <a:pPr marL="742950" lvl="1" indent="-285750" eaLnBrk="1" hangingPunct="1"/>
            <a:r>
              <a:rPr lang="en-US" dirty="0" smtClean="0"/>
              <a:t>Are cards/bins being moved properly?</a:t>
            </a:r>
          </a:p>
          <a:p>
            <a:pPr marL="742950" lvl="1" indent="-285750" eaLnBrk="1" hangingPunct="1"/>
            <a:r>
              <a:rPr lang="en-US" i="1" dirty="0" smtClean="0"/>
              <a:t>Tip: once things are working well, card/bin checks can be done less often</a:t>
            </a:r>
          </a:p>
          <a:p>
            <a:pPr marL="342900" indent="-342900" eaLnBrk="1" hangingPunct="1"/>
            <a:r>
              <a:rPr lang="en-US" dirty="0" smtClean="0"/>
              <a:t>Monthly:</a:t>
            </a:r>
          </a:p>
          <a:p>
            <a:pPr marL="742950" lvl="1" indent="-285750" eaLnBrk="1" hangingPunct="1"/>
            <a:r>
              <a:rPr lang="en-US" dirty="0" smtClean="0"/>
              <a:t>Evaluate stock levels</a:t>
            </a:r>
          </a:p>
          <a:p>
            <a:pPr marL="1143000" lvl="2" indent="-228600" eaLnBrk="1" hangingPunct="1"/>
            <a:r>
              <a:rPr lang="en-US" dirty="0" smtClean="0"/>
              <a:t>Has volume / demand increased for department?</a:t>
            </a:r>
          </a:p>
          <a:p>
            <a:pPr marL="1143000" lvl="2" indent="-228600" eaLnBrk="1" hangingPunct="1"/>
            <a:r>
              <a:rPr lang="en-US" dirty="0" smtClean="0"/>
              <a:t>Any recurring stock outs or problems?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Kanban Looks Like in the Laboratory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Kanban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Phlebotomy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7600" y="1752600"/>
            <a:ext cx="4038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/>
            <a:r>
              <a:rPr lang="en-US" sz="2000" b="1" dirty="0">
                <a:solidFill>
                  <a:schemeClr val="folHlink"/>
                </a:solidFill>
              </a:rPr>
              <a:t>Before:</a:t>
            </a:r>
          </a:p>
          <a:p>
            <a:pPr marL="228600" indent="-228600" eaLnBrk="0" hangingPunct="0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Stored far from front of lab</a:t>
            </a:r>
          </a:p>
          <a:p>
            <a:pPr marL="228600" indent="-228600" eaLnBrk="0" hangingPunct="0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Location blocked flow</a:t>
            </a:r>
          </a:p>
          <a:p>
            <a:pPr marL="228600" indent="-228600" eaLnBrk="0" hangingPunct="0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Uncontrolled inventory quantities</a:t>
            </a:r>
          </a:p>
          <a:p>
            <a:pPr marL="228600" indent="-228600" eaLnBrk="0" hangingPunct="0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Inconsistent restocking process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 t="3804" b="2899"/>
          <a:stretch>
            <a:fillRect/>
          </a:stretch>
        </p:blipFill>
        <p:spPr bwMode="auto">
          <a:xfrm>
            <a:off x="5105400" y="4038600"/>
            <a:ext cx="3505200" cy="24526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8600" y="4724400"/>
            <a:ext cx="487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folHlink"/>
                </a:solidFill>
              </a:rPr>
              <a:t>After: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Closer to front of lab &amp; phlebotomy carts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Reduced 6 linear feet of storage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More frequent &amp; standardized replenishment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Phlebotomy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7813" y="3130550"/>
            <a:ext cx="3532187" cy="202723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 stock: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dumping into bins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Helps maintain FIFO &amp; avoid expiration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r="23256"/>
          <a:stretch>
            <a:fillRect/>
          </a:stretch>
        </p:blipFill>
        <p:spPr bwMode="blackWhite">
          <a:xfrm>
            <a:off x="3797300" y="1346200"/>
            <a:ext cx="50292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3600" dirty="0" smtClean="0"/>
              <a:t>It’s for the good of:</a:t>
            </a:r>
          </a:p>
          <a:p>
            <a:pPr lvl="1"/>
            <a:r>
              <a:rPr lang="en-US" sz="2800" dirty="0" smtClean="0"/>
              <a:t>Patients</a:t>
            </a:r>
          </a:p>
          <a:p>
            <a:pPr lvl="1"/>
            <a:r>
              <a:rPr lang="en-US" sz="2800" dirty="0" smtClean="0"/>
              <a:t>Employees</a:t>
            </a:r>
          </a:p>
          <a:p>
            <a:pPr lvl="1"/>
            <a:r>
              <a:rPr lang="en-US" sz="2800" dirty="0" smtClean="0"/>
              <a:t>The organization in the long-term</a:t>
            </a:r>
          </a:p>
          <a:p>
            <a:pPr lvl="1"/>
            <a:r>
              <a:rPr lang="en-US" sz="2800" dirty="0" smtClean="0"/>
              <a:t>Reducing Laboratory Turn-Around- Times and errors</a:t>
            </a:r>
          </a:p>
          <a:p>
            <a:pPr lvl="1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Stockroom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249238" y="1354138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White">
          <a:xfrm>
            <a:off x="4321175" y="3097213"/>
            <a:ext cx="4648200" cy="34861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AutoShape 5"/>
          <p:cNvSpPr>
            <a:spLocks/>
          </p:cNvSpPr>
          <p:nvPr/>
        </p:nvSpPr>
        <p:spPr bwMode="blackWhite">
          <a:xfrm>
            <a:off x="6324600" y="1676400"/>
            <a:ext cx="2492375" cy="1223962"/>
          </a:xfrm>
          <a:prstGeom prst="borderCallout2">
            <a:avLst>
              <a:gd name="adj1" fmla="val 7046"/>
              <a:gd name="adj2" fmla="val -3056"/>
              <a:gd name="adj3" fmla="val 7046"/>
              <a:gd name="adj4" fmla="val -25097"/>
              <a:gd name="adj5" fmla="val 216020"/>
              <a:gd name="adj6" fmla="val -49347"/>
            </a:avLst>
          </a:prstGeom>
          <a:solidFill>
            <a:srgbClr val="FFFF66"/>
          </a:solidFill>
          <a:ln w="508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eaLnBrk="0" hangingPunct="0"/>
            <a:r>
              <a:rPr lang="en-US" sz="2400" b="1" dirty="0">
                <a:solidFill>
                  <a:schemeClr val="folHlink"/>
                </a:solidFill>
              </a:rPr>
              <a:t>Reminder to pull material from Left to Right (for FIFO)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Two-Bin Example Lab Bench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600200"/>
            <a:ext cx="85344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Kanban and 5S practices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Bottom bin turned around – why?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2057400" y="2667000"/>
            <a:ext cx="5181600" cy="388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stCxn id="10" idx="3"/>
          </p:cNvCxnSpPr>
          <p:nvPr/>
        </p:nvCxnSpPr>
        <p:spPr>
          <a:xfrm flipV="1">
            <a:off x="1654760" y="3810000"/>
            <a:ext cx="1317040" cy="32266"/>
          </a:xfrm>
          <a:prstGeom prst="straightConnector1">
            <a:avLst/>
          </a:prstGeom>
          <a:ln w="254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3657600"/>
            <a:ext cx="142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bin in use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52600" y="4800600"/>
            <a:ext cx="1317040" cy="32266"/>
          </a:xfrm>
          <a:prstGeom prst="straightConnector1">
            <a:avLst/>
          </a:prstGeom>
          <a:ln w="254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4648200"/>
            <a:ext cx="1842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bin full</a:t>
            </a:r>
          </a:p>
          <a:p>
            <a:r>
              <a:rPr lang="en-US" dirty="0" smtClean="0"/>
              <a:t>and ready for</a:t>
            </a:r>
          </a:p>
          <a:p>
            <a:r>
              <a:rPr lang="en-US" dirty="0" smtClean="0"/>
              <a:t>use when top one </a:t>
            </a:r>
          </a:p>
          <a:p>
            <a:r>
              <a:rPr lang="en-US" dirty="0" smtClean="0"/>
              <a:t>is empty.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Reorder Point 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98963" y="1697038"/>
            <a:ext cx="4186237" cy="4570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Card in bin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Meant to be visual indicator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“Re-Order Point =1”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“Quantity = 4”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533400" y="1600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&amp; Kanban 5S Concept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775" y="1676400"/>
            <a:ext cx="8556625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“5S”:	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2800" b="1" dirty="0" smtClean="0">
                <a:solidFill>
                  <a:srgbClr val="CC0000"/>
                </a:solidFill>
              </a:rPr>
              <a:t>S</a:t>
            </a:r>
            <a:r>
              <a:rPr lang="en-US" sz="2800" dirty="0" smtClean="0"/>
              <a:t>ort, </a:t>
            </a:r>
            <a:r>
              <a:rPr lang="en-US" sz="2800" b="1" dirty="0" smtClean="0">
                <a:solidFill>
                  <a:srgbClr val="CC0000"/>
                </a:solidFill>
              </a:rPr>
              <a:t>S</a:t>
            </a:r>
            <a:r>
              <a:rPr lang="en-US" sz="2800" dirty="0" smtClean="0"/>
              <a:t>et in Order, </a:t>
            </a:r>
            <a:r>
              <a:rPr lang="en-US" sz="2800" b="1" dirty="0" smtClean="0">
                <a:solidFill>
                  <a:srgbClr val="CC0000"/>
                </a:solidFill>
              </a:rPr>
              <a:t>S</a:t>
            </a:r>
            <a:r>
              <a:rPr lang="en-US" sz="2800" dirty="0" smtClean="0"/>
              <a:t>hine, </a:t>
            </a:r>
            <a:r>
              <a:rPr lang="en-US" sz="2800" b="1" dirty="0" smtClean="0">
                <a:solidFill>
                  <a:srgbClr val="CC0000"/>
                </a:solidFill>
              </a:rPr>
              <a:t>S</a:t>
            </a:r>
            <a:r>
              <a:rPr lang="en-US" sz="2800" dirty="0" smtClean="0"/>
              <a:t>tandardize, and </a:t>
            </a:r>
            <a:r>
              <a:rPr lang="en-US" sz="2800" b="1" dirty="0" smtClean="0">
                <a:solidFill>
                  <a:srgbClr val="CC0000"/>
                </a:solidFill>
              </a:rPr>
              <a:t>S</a:t>
            </a:r>
            <a:r>
              <a:rPr lang="en-US" sz="2800" dirty="0" smtClean="0"/>
              <a:t>ustain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Clear the workplace of unneeded clutter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Put frequently used items where they are used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“A place for everything and everything in its place”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goal of 5S is not just neatness but: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Reducing waste (walking, looking for things)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Make problems easily identifiable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Kanban Improvement for our Lab?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81000" y="1752600"/>
            <a:ext cx="8226425" cy="4570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needed a process that works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Protects the patient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no stock outs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Protects the hospital  controls costs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needed a standard process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dependent on any one individual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system that can work consistently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needed an adaptable process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system that works well over time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react to growth and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YES!</a:t>
            </a:r>
            <a:endParaRPr lang="en-US" dirty="0"/>
          </a:p>
        </p:txBody>
      </p:sp>
      <p:pic>
        <p:nvPicPr>
          <p:cNvPr id="1028" name="Picture 4" descr="C:\Documents and Settings\e66942\Local Settings\Temporary Internet Files\Content.IE5\9K99F9D3\MC90044132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19400"/>
            <a:ext cx="3048000" cy="304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220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Thumbs up for Lean and Kanban!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Competency Assessment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is an MTS exam associated with this training module:</a:t>
            </a:r>
          </a:p>
          <a:p>
            <a:pPr algn="ctr"/>
            <a:r>
              <a:rPr lang="en-US" sz="2000" dirty="0" smtClean="0"/>
              <a:t>Score of 100% is required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1600" dirty="0" smtClean="0"/>
              <a:t>http://www.medtraining.org/ltac2/default.aspx</a:t>
            </a:r>
          </a:p>
        </p:txBody>
      </p:sp>
      <p:pic>
        <p:nvPicPr>
          <p:cNvPr id="205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505200"/>
            <a:ext cx="2763986" cy="2821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990600" y="2590800"/>
            <a:ext cx="747916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Close this document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Check the box verifying review of the document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Click “Take Test” to open exam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119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Laboratory Disciplines Where Lean Applied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pPr lvl="1">
              <a:defRPr/>
            </a:pPr>
            <a:r>
              <a:rPr lang="en-US" dirty="0" smtClean="0"/>
              <a:t>In-patient phlebotomy</a:t>
            </a:r>
            <a:endParaRPr lang="en-US" sz="4000" dirty="0" smtClean="0"/>
          </a:p>
          <a:p>
            <a:pPr lvl="1">
              <a:defRPr/>
            </a:pPr>
            <a:r>
              <a:rPr lang="en-US" dirty="0" smtClean="0"/>
              <a:t>Specimen Processing</a:t>
            </a:r>
            <a:endParaRPr lang="en-US" sz="4000" dirty="0" smtClean="0"/>
          </a:p>
          <a:p>
            <a:pPr lvl="1">
              <a:defRPr/>
            </a:pPr>
            <a:r>
              <a:rPr lang="en-US" dirty="0" smtClean="0"/>
              <a:t>Chemistry</a:t>
            </a:r>
            <a:endParaRPr lang="en-US" sz="4000" dirty="0" smtClean="0"/>
          </a:p>
          <a:p>
            <a:pPr lvl="1">
              <a:defRPr/>
            </a:pPr>
            <a:r>
              <a:rPr lang="en-US" dirty="0" smtClean="0"/>
              <a:t>Hematology</a:t>
            </a:r>
            <a:endParaRPr lang="en-US" sz="4000" dirty="0" smtClean="0"/>
          </a:p>
          <a:p>
            <a:pPr lvl="1">
              <a:defRPr/>
            </a:pPr>
            <a:r>
              <a:rPr lang="en-US" dirty="0" smtClean="0"/>
              <a:t>Coagulation</a:t>
            </a:r>
            <a:endParaRPr lang="en-US" sz="4000" dirty="0" smtClean="0"/>
          </a:p>
          <a:p>
            <a:pPr lvl="1">
              <a:defRPr/>
            </a:pPr>
            <a:r>
              <a:rPr lang="en-US" dirty="0" smtClean="0"/>
              <a:t>Immunoassay</a:t>
            </a:r>
            <a:endParaRPr lang="en-US" sz="4000" dirty="0" smtClean="0"/>
          </a:p>
          <a:p>
            <a:pPr lvl="1">
              <a:defRPr/>
            </a:pPr>
            <a:r>
              <a:rPr lang="en-US" dirty="0" smtClean="0"/>
              <a:t>Urinalysis</a:t>
            </a:r>
          </a:p>
          <a:p>
            <a:pPr lvl="1">
              <a:defRPr/>
            </a:pPr>
            <a:r>
              <a:rPr lang="en-US" dirty="0" smtClean="0"/>
              <a:t>Blood Bank</a:t>
            </a:r>
          </a:p>
          <a:p>
            <a:pPr lvl="1">
              <a:defRPr/>
            </a:pPr>
            <a:r>
              <a:rPr lang="en-US" dirty="0" smtClean="0"/>
              <a:t>Histology</a:t>
            </a:r>
          </a:p>
          <a:p>
            <a:pPr lvl="1">
              <a:buNone/>
              <a:defRPr/>
            </a:pPr>
            <a:endParaRPr lang="en-US" dirty="0" smtClean="0"/>
          </a:p>
          <a:p>
            <a:pPr lvl="1">
              <a:buNone/>
              <a:defRPr/>
            </a:pPr>
            <a:r>
              <a:rPr lang="en-US" dirty="0" smtClean="0"/>
              <a:t>POC is currently in the assessment phase (2013) </a:t>
            </a:r>
          </a:p>
          <a:p>
            <a:pPr lvl="1">
              <a:buNone/>
              <a:defRPr/>
            </a:pPr>
            <a:endParaRPr lang="en-US" dirty="0" smtClean="0"/>
          </a:p>
          <a:p>
            <a:pPr lvl="1">
              <a:buNone/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Lean Team Observed “How we’ve always done it”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153400" cy="4495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Videotaping and process observation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Videotaping of staff performing routine daily tasks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Staff asked “How?” and “Why?”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Process pilots and changes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Evaluating Layout, workstation design, processes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Emphasis on “working smarter, not harder”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Activity of the Product: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What is actually happening?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What steps are actually value added?  </a:t>
            </a:r>
          </a:p>
          <a:p>
            <a:r>
              <a:rPr lang="en-GB" dirty="0" smtClean="0"/>
              <a:t>Activity of the Person:</a:t>
            </a:r>
          </a:p>
          <a:p>
            <a:pPr lvl="1"/>
            <a:r>
              <a:rPr lang="en-GB" dirty="0" smtClean="0"/>
              <a:t>What % of time is value added?</a:t>
            </a:r>
          </a:p>
          <a:p>
            <a:pPr lvl="1"/>
            <a:r>
              <a:rPr lang="en-GB" dirty="0" smtClean="0"/>
              <a:t>Where are people imparting variability?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Staff given opportunity to offer input and inquire about process.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the “old” way…</a:t>
            </a:r>
            <a:endParaRPr lang="en-US" dirty="0"/>
          </a:p>
        </p:txBody>
      </p:sp>
      <p:pic>
        <p:nvPicPr>
          <p:cNvPr id="4" name="Picture 2" descr="C:\Documents and Settings\mgraban\My Documents\4.Projects\2009-1 Louisville\ULH Start\DSC07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82762"/>
            <a:ext cx="3654425" cy="487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mgraban\My Documents\4.Projects\2009-1 Louisville\ULH Start\DSC07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4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mgraban\My Documents\4.Projects\2009-1 Louisville\ULH Start\DSC07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267200"/>
            <a:ext cx="3098857" cy="232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the Lean way</a:t>
            </a:r>
            <a:endParaRPr lang="en-US" dirty="0"/>
          </a:p>
        </p:txBody>
      </p:sp>
      <p:pic>
        <p:nvPicPr>
          <p:cNvPr id="4" name="Picture 2" descr="C:\Documents and Settings\mgraban\My Documents\My Pictures\Picasa Exports\CMC Core 5S Pilot\DSC03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66" y="1567282"/>
            <a:ext cx="2975634" cy="223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mgraban\My Documents\My Pictures\Picasa Exports\CMC Core 5S Pilot\DSC03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412" y="1578184"/>
            <a:ext cx="2903028" cy="217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mgraban\My Documents\My Pictures\Picasa Exports\CMC Core 5S Pilot\DSC03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75" y="4070349"/>
            <a:ext cx="3345036" cy="25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mgraban\My Documents\My Pictures\Picasa Exports\CMC Core 5S Pilot\DSC036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267200"/>
            <a:ext cx="3092180" cy="23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Areas Formatted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7246"/>
          <a:stretch>
            <a:fillRect/>
          </a:stretch>
        </p:blipFill>
        <p:spPr bwMode="auto">
          <a:xfrm>
            <a:off x="457200" y="1600200"/>
            <a:ext cx="35337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00200"/>
            <a:ext cx="45434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799" y="4724400"/>
            <a:ext cx="8839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taped “footprint” for all instruments and supplies ensures an orderly work area and gives user a quick visual of any items missing from bench.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Lean Benefits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600200"/>
            <a:ext cx="4183063" cy="441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Patients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Better, safer care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 Turnaround Time / Length of Stay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 Cost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Employees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 waste, walking, and frustration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time for taking care of patients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 risk of errors</a:t>
            </a: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724400" y="1676400"/>
            <a:ext cx="4030663" cy="44958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Physicians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Improved support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 delays / cancellations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capacity for surgery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Reduction of risk of errors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Hospital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Reducing costs by eliminating waste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Driving revenue growth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Attracting and keeping great employees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278</TotalTime>
  <Words>1085</Words>
  <Application>Microsoft Office PowerPoint</Application>
  <PresentationFormat>On-screen Show (4:3)</PresentationFormat>
  <Paragraphs>235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Median</vt:lpstr>
      <vt:lpstr>BASMC Clinical Laboratory  </vt:lpstr>
      <vt:lpstr>What is “Lean”?</vt:lpstr>
      <vt:lpstr>Why Lean?</vt:lpstr>
      <vt:lpstr>Laboratory Disciplines Where Lean Applied</vt:lpstr>
      <vt:lpstr>Lean Team Observed “How we’ve always done it”</vt:lpstr>
      <vt:lpstr>Storage the “old” way…</vt:lpstr>
      <vt:lpstr>…and the Lean way</vt:lpstr>
      <vt:lpstr>Work Areas Formatted</vt:lpstr>
      <vt:lpstr>Lean Benefits</vt:lpstr>
      <vt:lpstr>Lean Team Outcomes</vt:lpstr>
      <vt:lpstr>What is “Kanban”?</vt:lpstr>
      <vt:lpstr>Lean &amp; Kanban</vt:lpstr>
      <vt:lpstr>Why Kanban?</vt:lpstr>
      <vt:lpstr>What is“FIFO”?</vt:lpstr>
      <vt:lpstr>Implementation of “FIFO”</vt:lpstr>
      <vt:lpstr>Types of Kanban</vt:lpstr>
      <vt:lpstr>Kanban Reorder Point System</vt:lpstr>
      <vt:lpstr>Two Bin</vt:lpstr>
      <vt:lpstr>Multiple Bin</vt:lpstr>
      <vt:lpstr>Reorder Point</vt:lpstr>
      <vt:lpstr>Material Control with Kanban</vt:lpstr>
      <vt:lpstr>Kanban in On-Going</vt:lpstr>
      <vt:lpstr>Kanban Guidelines for Staff</vt:lpstr>
      <vt:lpstr>Reacting to Problems</vt:lpstr>
      <vt:lpstr>Seasonal Variations in Stocking</vt:lpstr>
      <vt:lpstr>Kanban Formal Review</vt:lpstr>
      <vt:lpstr>Kanban</vt:lpstr>
      <vt:lpstr>Phlebotomy</vt:lpstr>
      <vt:lpstr>Phlebotomy</vt:lpstr>
      <vt:lpstr>Stockroom</vt:lpstr>
      <vt:lpstr>Two-Bin Example Lab Bench</vt:lpstr>
      <vt:lpstr>Reorder Point Example</vt:lpstr>
      <vt:lpstr>Lean &amp; Kanban 5S Concept</vt:lpstr>
      <vt:lpstr>Kanban Improvement for our Lab?</vt:lpstr>
      <vt:lpstr>YES!</vt:lpstr>
      <vt:lpstr>Competency Assessment</vt:lpstr>
      <vt:lpstr>Competency</vt:lpstr>
    </vt:vector>
  </TitlesOfParts>
  <Company>Baylor Health Care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BASMC Clinical Laboratory</dc:title>
  <dc:creator>e66942</dc:creator>
  <cp:lastModifiedBy>Lingenfelter, Lisa D.</cp:lastModifiedBy>
  <cp:revision>36</cp:revision>
  <dcterms:created xsi:type="dcterms:W3CDTF">2012-04-19T12:11:07Z</dcterms:created>
  <dcterms:modified xsi:type="dcterms:W3CDTF">2017-02-28T17:34:33Z</dcterms:modified>
</cp:coreProperties>
</file>