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9" r:id="rId3"/>
    <p:sldId id="304" r:id="rId4"/>
    <p:sldId id="262" r:id="rId5"/>
    <p:sldId id="275" r:id="rId6"/>
    <p:sldId id="276" r:id="rId7"/>
    <p:sldId id="306" r:id="rId8"/>
    <p:sldId id="313" r:id="rId9"/>
    <p:sldId id="277" r:id="rId10"/>
    <p:sldId id="278" r:id="rId11"/>
    <p:sldId id="264" r:id="rId12"/>
    <p:sldId id="279" r:id="rId13"/>
    <p:sldId id="301" r:id="rId14"/>
    <p:sldId id="297" r:id="rId15"/>
    <p:sldId id="300" r:id="rId16"/>
    <p:sldId id="284" r:id="rId17"/>
    <p:sldId id="270" r:id="rId18"/>
    <p:sldId id="285" r:id="rId19"/>
    <p:sldId id="291" r:id="rId20"/>
    <p:sldId id="311" r:id="rId21"/>
    <p:sldId id="294" r:id="rId22"/>
    <p:sldId id="295" r:id="rId23"/>
    <p:sldId id="296" r:id="rId24"/>
    <p:sldId id="303" r:id="rId25"/>
    <p:sldId id="310" r:id="rId26"/>
    <p:sldId id="312" r:id="rId27"/>
  </p:sldIdLst>
  <p:sldSz cx="9144000" cy="6858000" type="screen4x3"/>
  <p:notesSz cx="9296400" cy="7010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99CC"/>
    <a:srgbClr val="3399FF"/>
    <a:srgbClr val="008000"/>
    <a:srgbClr val="0000FF"/>
    <a:srgbClr val="FF3300"/>
    <a:srgbClr val="33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3" autoAdjust="0"/>
    <p:restoredTop sz="94693" autoAdjust="0"/>
  </p:normalViewPr>
  <p:slideViewPr>
    <p:cSldViewPr>
      <p:cViewPr varScale="1">
        <p:scale>
          <a:sx n="78" d="100"/>
          <a:sy n="78" d="100"/>
        </p:scale>
        <p:origin x="-461"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16D697D1-ED0D-4924-A73E-FEB21D06FDAC}" type="datetimeFigureOut">
              <a:rPr lang="en-US" smtClean="0"/>
              <a:t>2/27/2017</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7975"/>
            <a:ext cx="4029075" cy="3508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1440" tIns="45720" rIns="91440" bIns="45720" rtlCol="0" anchor="b"/>
          <a:lstStyle>
            <a:lvl1pPr algn="r">
              <a:defRPr sz="1200"/>
            </a:lvl1pPr>
          </a:lstStyle>
          <a:p>
            <a:fld id="{394D1772-5721-493F-8F85-FA81995E867C}" type="slidenum">
              <a:rPr lang="en-US" smtClean="0"/>
              <a:t>‹#›</a:t>
            </a:fld>
            <a:endParaRPr lang="en-US" dirty="0"/>
          </a:p>
        </p:txBody>
      </p:sp>
    </p:spTree>
    <p:extLst>
      <p:ext uri="{BB962C8B-B14F-4D97-AF65-F5344CB8AC3E}">
        <p14:creationId xmlns:p14="http://schemas.microsoft.com/office/powerpoint/2010/main" val="193900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change this page and add how to place this onto</a:t>
            </a:r>
            <a:r>
              <a:rPr lang="en-US" baseline="0" dirty="0" smtClean="0"/>
              <a:t> staff mylinks.</a:t>
            </a:r>
            <a:endParaRPr lang="en-US" dirty="0"/>
          </a:p>
        </p:txBody>
      </p:sp>
      <p:sp>
        <p:nvSpPr>
          <p:cNvPr id="4" name="Slide Number Placeholder 3"/>
          <p:cNvSpPr>
            <a:spLocks noGrp="1"/>
          </p:cNvSpPr>
          <p:nvPr>
            <p:ph type="sldNum" sz="quarter" idx="10"/>
          </p:nvPr>
        </p:nvSpPr>
        <p:spPr/>
        <p:txBody>
          <a:bodyPr/>
          <a:lstStyle/>
          <a:p>
            <a:fld id="{394D1772-5721-493F-8F85-FA81995E867C}" type="slidenum">
              <a:rPr lang="en-US" smtClean="0"/>
              <a:t>2</a:t>
            </a:fld>
            <a:endParaRPr lang="en-US" dirty="0"/>
          </a:p>
        </p:txBody>
      </p:sp>
    </p:spTree>
    <p:extLst>
      <p:ext uri="{BB962C8B-B14F-4D97-AF65-F5344CB8AC3E}">
        <p14:creationId xmlns:p14="http://schemas.microsoft.com/office/powerpoint/2010/main" val="265682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with instructions</a:t>
            </a:r>
            <a:endParaRPr lang="en-US" dirty="0"/>
          </a:p>
        </p:txBody>
      </p:sp>
      <p:sp>
        <p:nvSpPr>
          <p:cNvPr id="4" name="Slide Number Placeholder 3"/>
          <p:cNvSpPr>
            <a:spLocks noGrp="1"/>
          </p:cNvSpPr>
          <p:nvPr>
            <p:ph type="sldNum" sz="quarter" idx="10"/>
          </p:nvPr>
        </p:nvSpPr>
        <p:spPr/>
        <p:txBody>
          <a:bodyPr/>
          <a:lstStyle/>
          <a:p>
            <a:fld id="{394D1772-5721-493F-8F85-FA81995E867C}" type="slidenum">
              <a:rPr lang="en-US" smtClean="0"/>
              <a:t>3</a:t>
            </a:fld>
            <a:endParaRPr lang="en-US" dirty="0"/>
          </a:p>
        </p:txBody>
      </p:sp>
    </p:spTree>
    <p:extLst>
      <p:ext uri="{BB962C8B-B14F-4D97-AF65-F5344CB8AC3E}">
        <p14:creationId xmlns:p14="http://schemas.microsoft.com/office/powerpoint/2010/main" val="140308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select the patient by either using the patient’s name or MRN#.</a:t>
            </a:r>
            <a:endParaRPr lang="en-US" dirty="0"/>
          </a:p>
        </p:txBody>
      </p:sp>
      <p:sp>
        <p:nvSpPr>
          <p:cNvPr id="4" name="Slide Number Placeholder 3"/>
          <p:cNvSpPr>
            <a:spLocks noGrp="1"/>
          </p:cNvSpPr>
          <p:nvPr>
            <p:ph type="sldNum" sz="quarter" idx="10"/>
          </p:nvPr>
        </p:nvSpPr>
        <p:spPr/>
        <p:txBody>
          <a:bodyPr/>
          <a:lstStyle/>
          <a:p>
            <a:fld id="{394D1772-5721-493F-8F85-FA81995E867C}" type="slidenum">
              <a:rPr lang="en-US" smtClean="0"/>
              <a:t>9</a:t>
            </a:fld>
            <a:endParaRPr lang="en-US" dirty="0"/>
          </a:p>
        </p:txBody>
      </p:sp>
    </p:spTree>
    <p:extLst>
      <p:ext uri="{BB962C8B-B14F-4D97-AF65-F5344CB8AC3E}">
        <p14:creationId xmlns:p14="http://schemas.microsoft.com/office/powerpoint/2010/main" val="141719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p:txBody>
      </p:sp>
      <p:sp>
        <p:nvSpPr>
          <p:cNvPr id="4" name="Slide Number Placeholder 3"/>
          <p:cNvSpPr>
            <a:spLocks noGrp="1"/>
          </p:cNvSpPr>
          <p:nvPr>
            <p:ph type="sldNum" sz="quarter" idx="10"/>
          </p:nvPr>
        </p:nvSpPr>
        <p:spPr/>
        <p:txBody>
          <a:bodyPr/>
          <a:lstStyle/>
          <a:p>
            <a:fld id="{394D1772-5721-493F-8F85-FA81995E867C}" type="slidenum">
              <a:rPr lang="en-US" smtClean="0"/>
              <a:t>12</a:t>
            </a:fld>
            <a:endParaRPr lang="en-US" dirty="0"/>
          </a:p>
        </p:txBody>
      </p:sp>
    </p:spTree>
    <p:extLst>
      <p:ext uri="{BB962C8B-B14F-4D97-AF65-F5344CB8AC3E}">
        <p14:creationId xmlns:p14="http://schemas.microsoft.com/office/powerpoint/2010/main" val="366051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D1772-5721-493F-8F85-FA81995E867C}" type="slidenum">
              <a:rPr lang="en-US" smtClean="0"/>
              <a:t>20</a:t>
            </a:fld>
            <a:endParaRPr lang="en-US" dirty="0"/>
          </a:p>
        </p:txBody>
      </p:sp>
    </p:spTree>
    <p:extLst>
      <p:ext uri="{BB962C8B-B14F-4D97-AF65-F5344CB8AC3E}">
        <p14:creationId xmlns:p14="http://schemas.microsoft.com/office/powerpoint/2010/main" val="2055310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82352C6D-92B9-4C80-9F26-D96357C7178F}" type="datetimeFigureOut">
              <a:rPr lang="en-US"/>
              <a:pPr>
                <a:defRPr/>
              </a:pPr>
              <a:t>2/27/2017</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556701AA-EF00-419E-9395-612E2A730B0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A028711-8BB4-40D2-A141-218EC21D04D6}" type="datetimeFigureOut">
              <a:rPr lang="en-US"/>
              <a:pPr>
                <a:defRPr/>
              </a:pPr>
              <a:t>2/27/2017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4CDA0C0C-B8BB-4576-BBF0-DFBDB504E85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409562E-AF50-4D77-BCCC-AE0B9FC87633}" type="datetimeFigureOut">
              <a:rPr lang="en-US"/>
              <a:pPr>
                <a:defRPr/>
              </a:pPr>
              <a:t>2/27/2017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19A65BE-6C0D-4A87-8A8F-B4BF3C2D03A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454085C-EFAE-428F-8E0C-946E70B2EF38}" type="datetimeFigureOut">
              <a:rPr lang="en-US"/>
              <a:pPr>
                <a:defRPr/>
              </a:pPr>
              <a:t>2/27/2017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BC24505-FB90-4F3C-B3A7-465E82C7E4F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C398B7-569C-4509-A8A9-9FC27FDEF78B}" type="datetimeFigureOut">
              <a:rPr lang="en-US"/>
              <a:pPr>
                <a:defRPr/>
              </a:pPr>
              <a:t>2/27/2017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6BED6E-39A0-4EAE-994B-56F5263DDF0B}"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62B27D0-F949-46B2-B49E-1ADC243DEDD5}" type="datetimeFigureOut">
              <a:rPr lang="en-US"/>
              <a:pPr>
                <a:defRPr/>
              </a:pPr>
              <a:t>2/27/2017</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8827899D-D71A-4DBB-9C16-5883E1919E9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2D87D01F-DDDA-4D9D-AE5E-64FC5D3A6961}" type="datetimeFigureOut">
              <a:rPr lang="en-US"/>
              <a:pPr>
                <a:defRPr/>
              </a:pPr>
              <a:t>2/27/2017</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207CEF99-7DE1-434E-9456-1B7799FC79B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29DD9D5-403C-4346-97EF-0D701FB300C2}" type="datetimeFigureOut">
              <a:rPr lang="en-US"/>
              <a:pPr>
                <a:defRPr/>
              </a:pPr>
              <a:t>2/27/2017</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BF800741-B228-4936-9A6F-D1825793C23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D742FFC-7697-4601-80F0-BA62370369A7}" type="datetimeFigureOut">
              <a:rPr lang="en-US"/>
              <a:pPr>
                <a:defRPr/>
              </a:pPr>
              <a:t>2/27/2017</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C44609C5-0052-4331-A189-D3F19F9A67D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D03F6C2-6B5B-4157-ADE4-AC6040376CA2}" type="datetimeFigureOut">
              <a:rPr lang="en-US"/>
              <a:pPr>
                <a:defRPr/>
              </a:pPr>
              <a:t>2/27/2017</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12BCC8A9-90D2-41A9-BA77-32F5239FDDB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DBB927D-F385-4EDD-BE6C-A8DF8F8319CC}" type="datetimeFigureOut">
              <a:rPr lang="en-US"/>
              <a:pPr>
                <a:defRPr/>
              </a:pPr>
              <a:t>2/27/2017</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53A9B5A-BB8F-4A6B-B9D9-61A2B3EE7D4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2079D432-333D-485A-B16D-1B2A725C5725}" type="datetimeFigureOut">
              <a:rPr lang="en-US"/>
              <a:pPr>
                <a:defRPr/>
              </a:pPr>
              <a:t>2/27/2017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CE251C6E-B8C4-49C6-9133-35B47DBF903D}"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879" r:id="rId1"/>
    <p:sldLayoutId id="2147483871" r:id="rId2"/>
    <p:sldLayoutId id="2147483880" r:id="rId3"/>
    <p:sldLayoutId id="2147483872" r:id="rId4"/>
    <p:sldLayoutId id="2147483873" r:id="rId5"/>
    <p:sldLayoutId id="2147483874" r:id="rId6"/>
    <p:sldLayoutId id="2147483875" r:id="rId7"/>
    <p:sldLayoutId id="2147483876" r:id="rId8"/>
    <p:sldLayoutId id="2147483881" r:id="rId9"/>
    <p:sldLayoutId id="2147483877" r:id="rId10"/>
    <p:sldLayoutId id="214748387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MIDAS REPORTING</a:t>
            </a:r>
            <a:endParaRPr lang="en-US" dirty="0"/>
          </a:p>
        </p:txBody>
      </p:sp>
      <p:sp>
        <p:nvSpPr>
          <p:cNvPr id="5123" name="Subtitle 2"/>
          <p:cNvSpPr>
            <a:spLocks noGrp="1"/>
          </p:cNvSpPr>
          <p:nvPr>
            <p:ph type="subTitle" idx="1"/>
          </p:nvPr>
        </p:nvSpPr>
        <p:spPr>
          <a:xfrm>
            <a:off x="533400" y="3228975"/>
            <a:ext cx="7854950" cy="1752600"/>
          </a:xfrm>
        </p:spPr>
        <p:txBody>
          <a:bodyPr/>
          <a:lstStyle/>
          <a:p>
            <a:pPr marR="0" eaLnBrk="1" hangingPunct="1"/>
            <a:r>
              <a:rPr lang="en-US" dirty="0" smtClean="0"/>
              <a:t>TRAINING GUIDE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Grp="1" noChangeAspect="1" noChangeArrowheads="1"/>
          </p:cNvPicPr>
          <p:nvPr>
            <p:ph type="body" idx="1"/>
          </p:nvPr>
        </p:nvPicPr>
        <p:blipFill rotWithShape="1">
          <a:blip r:embed="rId2" cstate="print"/>
          <a:srcRect t="13470" b="33593"/>
          <a:stretch/>
        </p:blipFill>
        <p:spPr>
          <a:xfrm>
            <a:off x="152400" y="1676400"/>
            <a:ext cx="8915400" cy="4396903"/>
          </a:xfrm>
          <a:noFill/>
          <a:ln w="1270">
            <a:solidFill>
              <a:schemeClr val="tx1"/>
            </a:solidFill>
          </a:ln>
        </p:spPr>
      </p:pic>
      <p:sp>
        <p:nvSpPr>
          <p:cNvPr id="14341" name="Line 7"/>
          <p:cNvSpPr>
            <a:spLocks noChangeShapeType="1"/>
          </p:cNvSpPr>
          <p:nvPr/>
        </p:nvSpPr>
        <p:spPr bwMode="auto">
          <a:xfrm>
            <a:off x="5715000" y="1524000"/>
            <a:ext cx="2514600" cy="1295400"/>
          </a:xfrm>
          <a:prstGeom prst="line">
            <a:avLst/>
          </a:prstGeom>
          <a:noFill/>
          <a:ln w="57150">
            <a:solidFill>
              <a:srgbClr val="000080"/>
            </a:solidFill>
            <a:round/>
            <a:headEnd/>
            <a:tailEnd type="triangle" w="med" len="med"/>
          </a:ln>
        </p:spPr>
        <p:txBody>
          <a:bodyPr/>
          <a:lstStyle/>
          <a:p>
            <a:endParaRPr lang="en-US" dirty="0"/>
          </a:p>
        </p:txBody>
      </p:sp>
      <p:sp>
        <p:nvSpPr>
          <p:cNvPr id="2" name="TextBox 1"/>
          <p:cNvSpPr txBox="1"/>
          <p:nvPr/>
        </p:nvSpPr>
        <p:spPr>
          <a:xfrm>
            <a:off x="3334211" y="685800"/>
            <a:ext cx="3031599" cy="923330"/>
          </a:xfrm>
          <a:prstGeom prst="rect">
            <a:avLst/>
          </a:prstGeom>
          <a:noFill/>
        </p:spPr>
        <p:txBody>
          <a:bodyPr wrap="none" rtlCol="0">
            <a:spAutoFit/>
          </a:bodyPr>
          <a:lstStyle/>
          <a:p>
            <a:r>
              <a:rPr lang="en-US" dirty="0" smtClean="0"/>
              <a:t>Once you enter </a:t>
            </a:r>
          </a:p>
          <a:p>
            <a:r>
              <a:rPr lang="en-US" b="1" i="1" dirty="0" smtClean="0"/>
              <a:t>either</a:t>
            </a:r>
            <a:r>
              <a:rPr lang="en-US" dirty="0" smtClean="0"/>
              <a:t> NAME </a:t>
            </a:r>
            <a:r>
              <a:rPr lang="en-US" b="1" dirty="0" smtClean="0"/>
              <a:t>or</a:t>
            </a:r>
            <a:r>
              <a:rPr lang="en-US" dirty="0" smtClean="0"/>
              <a:t> NUMBER, </a:t>
            </a:r>
          </a:p>
          <a:p>
            <a:r>
              <a:rPr lang="en-US" dirty="0" smtClean="0"/>
              <a:t>Click on  “Lookup”</a:t>
            </a:r>
            <a:endParaRPr lang="en-US" dirty="0"/>
          </a:p>
        </p:txBody>
      </p:sp>
      <p:sp>
        <p:nvSpPr>
          <p:cNvPr id="4" name="Rectangle 3"/>
          <p:cNvSpPr/>
          <p:nvPr/>
        </p:nvSpPr>
        <p:spPr>
          <a:xfrm>
            <a:off x="914400" y="3124200"/>
            <a:ext cx="1143000" cy="228600"/>
          </a:xfrm>
          <a:prstGeom prst="rect">
            <a:avLst/>
          </a:prstGeom>
          <a:solidFill>
            <a:schemeClr val="bg1">
              <a:lumMod val="85000"/>
            </a:schemeClr>
          </a:solidFill>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895600" y="3132992"/>
            <a:ext cx="1143000" cy="228600"/>
          </a:xfrm>
          <a:prstGeom prst="rect">
            <a:avLst/>
          </a:prstGeom>
          <a:solidFill>
            <a:schemeClr val="bg1">
              <a:lumMod val="85000"/>
            </a:schemeClr>
          </a:solidFill>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11888" y="3148781"/>
            <a:ext cx="511680" cy="246221"/>
          </a:xfrm>
          <a:prstGeom prst="rect">
            <a:avLst/>
          </a:prstGeom>
          <a:solidFill>
            <a:schemeClr val="bg1">
              <a:alpha val="0"/>
            </a:schemeClr>
          </a:solidFill>
        </p:spPr>
        <p:txBody>
          <a:bodyPr wrap="none" rtlCol="0">
            <a:spAutoFit/>
          </a:bodyPr>
          <a:lstStyle/>
          <a:p>
            <a:pPr algn="l"/>
            <a:r>
              <a:rPr lang="en-US" sz="1000" dirty="0" smtClean="0"/>
              <a:t>Smith</a:t>
            </a:r>
            <a:endParaRPr lang="en-US" sz="1000" dirty="0"/>
          </a:p>
        </p:txBody>
      </p:sp>
      <p:sp>
        <p:nvSpPr>
          <p:cNvPr id="11" name="TextBox 10"/>
          <p:cNvSpPr txBox="1"/>
          <p:nvPr/>
        </p:nvSpPr>
        <p:spPr>
          <a:xfrm>
            <a:off x="2895600" y="3138733"/>
            <a:ext cx="460382" cy="246221"/>
          </a:xfrm>
          <a:prstGeom prst="rect">
            <a:avLst/>
          </a:prstGeom>
          <a:solidFill>
            <a:schemeClr val="bg1">
              <a:alpha val="0"/>
            </a:schemeClr>
          </a:solidFill>
        </p:spPr>
        <p:txBody>
          <a:bodyPr wrap="none" rtlCol="0">
            <a:spAutoFit/>
          </a:bodyPr>
          <a:lstStyle/>
          <a:p>
            <a:pPr algn="l"/>
            <a:r>
              <a:rPr lang="en-US" sz="1000" dirty="0" smtClean="0"/>
              <a:t>Jane</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eaLnBrk="1" fontAlgn="auto" hangingPunct="1">
              <a:spcAft>
                <a:spcPts val="0"/>
              </a:spcAft>
              <a:defRPr/>
            </a:pPr>
            <a:r>
              <a:rPr lang="en-US" sz="4000" dirty="0" smtClean="0"/>
              <a:t>Enter Last Name and First Name</a:t>
            </a:r>
            <a:br>
              <a:rPr lang="en-US" sz="4000" dirty="0" smtClean="0"/>
            </a:br>
            <a:r>
              <a:rPr lang="en-US" sz="4000" dirty="0" smtClean="0"/>
              <a:t>Select Correct Patient</a:t>
            </a:r>
            <a:endParaRPr lang="en-US" sz="4000" dirty="0"/>
          </a:p>
        </p:txBody>
      </p:sp>
      <p:pic>
        <p:nvPicPr>
          <p:cNvPr id="15363" name="Picture 2"/>
          <p:cNvPicPr>
            <a:picLocks noGrp="1" noChangeAspect="1" noChangeArrowheads="1"/>
          </p:cNvPicPr>
          <p:nvPr>
            <p:ph idx="1"/>
          </p:nvPr>
        </p:nvPicPr>
        <p:blipFill>
          <a:blip r:embed="rId2" cstate="print"/>
          <a:srcRect b="11739"/>
          <a:stretch>
            <a:fillRect/>
          </a:stretch>
        </p:blipFill>
        <p:spPr>
          <a:xfrm>
            <a:off x="0" y="0"/>
            <a:ext cx="9144000" cy="5791200"/>
          </a:xfrm>
          <a:noFill/>
        </p:spPr>
      </p:pic>
      <p:sp>
        <p:nvSpPr>
          <p:cNvPr id="15364" name="TextBox 3"/>
          <p:cNvSpPr txBox="1">
            <a:spLocks noChangeArrowheads="1"/>
          </p:cNvSpPr>
          <p:nvPr/>
        </p:nvSpPr>
        <p:spPr bwMode="auto">
          <a:xfrm>
            <a:off x="609600" y="6022032"/>
            <a:ext cx="8077200" cy="646331"/>
          </a:xfrm>
          <a:prstGeom prst="rect">
            <a:avLst/>
          </a:prstGeom>
          <a:noFill/>
          <a:ln w="9525">
            <a:noFill/>
            <a:miter lim="800000"/>
            <a:headEnd/>
            <a:tailEnd/>
          </a:ln>
        </p:spPr>
        <p:txBody>
          <a:bodyPr wrap="square">
            <a:spAutoFit/>
          </a:bodyPr>
          <a:lstStyle/>
          <a:p>
            <a:r>
              <a:rPr lang="en-US" sz="1200" b="1" dirty="0" smtClean="0">
                <a:solidFill>
                  <a:srgbClr val="990033"/>
                </a:solidFill>
              </a:rPr>
              <a:t>If there is more than one encounter, locate and click on the correct admission date then click “YES”</a:t>
            </a:r>
          </a:p>
          <a:p>
            <a:endParaRPr lang="en-US" sz="1200" b="1" dirty="0" smtClean="0">
              <a:solidFill>
                <a:srgbClr val="990033"/>
              </a:solidFill>
            </a:endParaRPr>
          </a:p>
          <a:p>
            <a:r>
              <a:rPr lang="en-US" sz="1200" b="1" dirty="0" smtClean="0">
                <a:solidFill>
                  <a:srgbClr val="990033"/>
                </a:solidFill>
              </a:rPr>
              <a:t>(Scroll down if the date does not display on the initial screen)</a:t>
            </a:r>
            <a:endParaRPr lang="en-US" sz="1200" b="1" dirty="0">
              <a:solidFill>
                <a:srgbClr val="990033"/>
              </a:solidFill>
            </a:endParaRPr>
          </a:p>
        </p:txBody>
      </p:sp>
      <p:sp>
        <p:nvSpPr>
          <p:cNvPr id="15365" name="Line 7"/>
          <p:cNvSpPr>
            <a:spLocks noChangeShapeType="1"/>
          </p:cNvSpPr>
          <p:nvPr/>
        </p:nvSpPr>
        <p:spPr bwMode="auto">
          <a:xfrm>
            <a:off x="7543800" y="1676400"/>
            <a:ext cx="685800" cy="0"/>
          </a:xfrm>
          <a:prstGeom prst="line">
            <a:avLst/>
          </a:prstGeom>
          <a:noFill/>
          <a:ln w="57150">
            <a:solidFill>
              <a:srgbClr val="000080"/>
            </a:solidFill>
            <a:round/>
            <a:headEnd/>
            <a:tailEnd type="triangle" w="med" len="med"/>
          </a:ln>
        </p:spPr>
        <p:txBody>
          <a:bodyPr/>
          <a:lstStyle/>
          <a:p>
            <a:endParaRPr lang="en-US" dirty="0"/>
          </a:p>
        </p:txBody>
      </p:sp>
      <p:sp>
        <p:nvSpPr>
          <p:cNvPr id="6" name="Rectangle 5"/>
          <p:cNvSpPr/>
          <p:nvPr/>
        </p:nvSpPr>
        <p:spPr>
          <a:xfrm>
            <a:off x="916021" y="2057400"/>
            <a:ext cx="1143000" cy="228600"/>
          </a:xfrm>
          <a:prstGeom prst="rect">
            <a:avLst/>
          </a:prstGeom>
          <a:solidFill>
            <a:schemeClr val="bg1">
              <a:lumMod val="85000"/>
            </a:schemeClr>
          </a:solidFill>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895600" y="2057400"/>
            <a:ext cx="1143000" cy="228600"/>
          </a:xfrm>
          <a:prstGeom prst="rect">
            <a:avLst/>
          </a:prstGeom>
          <a:solidFill>
            <a:schemeClr val="bg1">
              <a:lumMod val="85000"/>
            </a:schemeClr>
          </a:solidFill>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75841" y="2048589"/>
            <a:ext cx="511680" cy="246221"/>
          </a:xfrm>
          <a:prstGeom prst="rect">
            <a:avLst/>
          </a:prstGeom>
          <a:solidFill>
            <a:schemeClr val="bg1">
              <a:alpha val="0"/>
            </a:schemeClr>
          </a:solidFill>
        </p:spPr>
        <p:txBody>
          <a:bodyPr wrap="none" rtlCol="0">
            <a:spAutoFit/>
          </a:bodyPr>
          <a:lstStyle/>
          <a:p>
            <a:pPr algn="l"/>
            <a:r>
              <a:rPr lang="en-US" sz="1000" dirty="0" smtClean="0"/>
              <a:t>Smith</a:t>
            </a:r>
            <a:endParaRPr lang="en-US" sz="1000" dirty="0"/>
          </a:p>
        </p:txBody>
      </p:sp>
      <p:sp>
        <p:nvSpPr>
          <p:cNvPr id="9" name="TextBox 8"/>
          <p:cNvSpPr txBox="1"/>
          <p:nvPr/>
        </p:nvSpPr>
        <p:spPr>
          <a:xfrm>
            <a:off x="2940829" y="2039779"/>
            <a:ext cx="460382" cy="246221"/>
          </a:xfrm>
          <a:prstGeom prst="rect">
            <a:avLst/>
          </a:prstGeom>
          <a:solidFill>
            <a:schemeClr val="bg1">
              <a:alpha val="0"/>
            </a:schemeClr>
          </a:solidFill>
        </p:spPr>
        <p:txBody>
          <a:bodyPr wrap="none" rtlCol="0">
            <a:spAutoFit/>
          </a:bodyPr>
          <a:lstStyle/>
          <a:p>
            <a:pPr algn="l"/>
            <a:r>
              <a:rPr lang="en-US" sz="1000" dirty="0" smtClean="0"/>
              <a:t>Jane</a:t>
            </a:r>
            <a:endParaRPr lang="en-US" sz="1000" dirty="0"/>
          </a:p>
        </p:txBody>
      </p:sp>
      <p:sp>
        <p:nvSpPr>
          <p:cNvPr id="10" name="Rectangle 9"/>
          <p:cNvSpPr/>
          <p:nvPr/>
        </p:nvSpPr>
        <p:spPr>
          <a:xfrm>
            <a:off x="381860" y="3352800"/>
            <a:ext cx="1143000" cy="2057400"/>
          </a:xfrm>
          <a:prstGeom prst="rect">
            <a:avLst/>
          </a:prstGeom>
          <a:solidFill>
            <a:schemeClr val="bg1">
              <a:lumMod val="65000"/>
            </a:schemeClr>
          </a:soli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ts val="1200"/>
              </a:lnSpc>
            </a:pPr>
            <a:r>
              <a:rPr lang="en-US" sz="800" dirty="0">
                <a:solidFill>
                  <a:schemeClr val="tx1"/>
                </a:solidFill>
                <a:latin typeface="Arial" panose="020B0604020202020204" pitchFamily="34" charset="0"/>
                <a:cs typeface="Arial" panose="020B0604020202020204" pitchFamily="34" charset="0"/>
              </a:rPr>
              <a:t>Smith, Jane</a:t>
            </a:r>
          </a:p>
          <a:p>
            <a:pPr algn="l">
              <a:lnSpc>
                <a:spcPts val="1200"/>
              </a:lnSpc>
            </a:pPr>
            <a:r>
              <a:rPr lang="en-US" sz="800" dirty="0" smtClean="0">
                <a:solidFill>
                  <a:schemeClr val="tx1"/>
                </a:solidFill>
                <a:latin typeface="Arial" panose="020B0604020202020204" pitchFamily="34" charset="0"/>
                <a:cs typeface="Arial" panose="020B0604020202020204" pitchFamily="34" charset="0"/>
              </a:rPr>
              <a:t>Smith, </a:t>
            </a:r>
            <a:r>
              <a:rPr lang="en-US" sz="800" dirty="0">
                <a:solidFill>
                  <a:schemeClr val="tx1"/>
                </a:solidFill>
                <a:latin typeface="Arial" panose="020B0604020202020204" pitchFamily="34" charset="0"/>
                <a:cs typeface="Arial" panose="020B0604020202020204" pitchFamily="34" charset="0"/>
              </a:rPr>
              <a:t>Jane</a:t>
            </a:r>
          </a:p>
          <a:p>
            <a:pPr algn="l">
              <a:lnSpc>
                <a:spcPts val="1200"/>
              </a:lnSpc>
            </a:pPr>
            <a:r>
              <a:rPr lang="en-US" sz="800" dirty="0">
                <a:solidFill>
                  <a:schemeClr val="tx1"/>
                </a:solidFill>
                <a:latin typeface="Arial" panose="020B0604020202020204" pitchFamily="34" charset="0"/>
                <a:cs typeface="Arial" panose="020B0604020202020204" pitchFamily="34" charset="0"/>
              </a:rPr>
              <a:t>Smith, </a:t>
            </a:r>
            <a:r>
              <a:rPr lang="en-US" sz="800" dirty="0" smtClean="0">
                <a:solidFill>
                  <a:schemeClr val="tx1"/>
                </a:solidFill>
                <a:latin typeface="Arial" panose="020B0604020202020204" pitchFamily="34" charset="0"/>
                <a:cs typeface="Arial" panose="020B0604020202020204" pitchFamily="34" charset="0"/>
              </a:rPr>
              <a:t>Jane</a:t>
            </a:r>
          </a:p>
          <a:p>
            <a:pPr algn="l">
              <a:lnSpc>
                <a:spcPts val="1200"/>
              </a:lnSpc>
            </a:pPr>
            <a:r>
              <a:rPr lang="en-US" sz="800" dirty="0">
                <a:solidFill>
                  <a:schemeClr val="tx1"/>
                </a:solidFill>
                <a:latin typeface="Arial" panose="020B0604020202020204" pitchFamily="34" charset="0"/>
                <a:cs typeface="Arial" panose="020B0604020202020204" pitchFamily="34" charset="0"/>
              </a:rPr>
              <a:t>Smith, Jane</a:t>
            </a:r>
          </a:p>
          <a:p>
            <a:pPr algn="l">
              <a:lnSpc>
                <a:spcPts val="1200"/>
              </a:lnSpc>
            </a:pPr>
            <a:r>
              <a:rPr lang="en-US" sz="800" dirty="0">
                <a:solidFill>
                  <a:schemeClr val="tx1"/>
                </a:solidFill>
                <a:latin typeface="Arial" panose="020B0604020202020204" pitchFamily="34" charset="0"/>
                <a:cs typeface="Arial" panose="020B0604020202020204" pitchFamily="34" charset="0"/>
              </a:rPr>
              <a:t>Smith </a:t>
            </a:r>
            <a:r>
              <a:rPr lang="en-US" sz="800" dirty="0" smtClean="0">
                <a:solidFill>
                  <a:schemeClr val="tx1"/>
                </a:solidFill>
                <a:latin typeface="Arial" panose="020B0604020202020204" pitchFamily="34" charset="0"/>
                <a:cs typeface="Arial" panose="020B0604020202020204" pitchFamily="34" charset="0"/>
              </a:rPr>
              <a:t>,Jane</a:t>
            </a:r>
            <a:endParaRPr lang="en-US" sz="800" dirty="0">
              <a:solidFill>
                <a:schemeClr val="tx1"/>
              </a:solidFill>
              <a:latin typeface="Arial" panose="020B0604020202020204" pitchFamily="34" charset="0"/>
              <a:cs typeface="Arial" panose="020B0604020202020204" pitchFamily="34" charset="0"/>
            </a:endParaRPr>
          </a:p>
          <a:p>
            <a:pPr algn="l">
              <a:lnSpc>
                <a:spcPts val="1200"/>
              </a:lnSpc>
            </a:pPr>
            <a:r>
              <a:rPr lang="en-US" sz="800" dirty="0">
                <a:solidFill>
                  <a:schemeClr val="tx1"/>
                </a:solidFill>
                <a:latin typeface="Arial" panose="020B0604020202020204" pitchFamily="34" charset="0"/>
                <a:cs typeface="Arial" panose="020B0604020202020204" pitchFamily="34" charset="0"/>
              </a:rPr>
              <a:t>Smith, </a:t>
            </a:r>
            <a:r>
              <a:rPr lang="en-US" sz="800" dirty="0" smtClean="0">
                <a:solidFill>
                  <a:schemeClr val="tx1"/>
                </a:solidFill>
                <a:latin typeface="Arial" panose="020B0604020202020204" pitchFamily="34" charset="0"/>
                <a:cs typeface="Arial" panose="020B0604020202020204" pitchFamily="34" charset="0"/>
              </a:rPr>
              <a:t>Jane</a:t>
            </a:r>
          </a:p>
          <a:p>
            <a:pPr algn="l">
              <a:lnSpc>
                <a:spcPts val="1200"/>
              </a:lnSpc>
            </a:pPr>
            <a:r>
              <a:rPr lang="en-US" sz="800" dirty="0">
                <a:solidFill>
                  <a:schemeClr val="tx1"/>
                </a:solidFill>
                <a:latin typeface="Arial" panose="020B0604020202020204" pitchFamily="34" charset="0"/>
                <a:cs typeface="Arial" panose="020B0604020202020204" pitchFamily="34" charset="0"/>
              </a:rPr>
              <a:t>Smith, Jane</a:t>
            </a:r>
          </a:p>
          <a:p>
            <a:pPr algn="l">
              <a:lnSpc>
                <a:spcPts val="1200"/>
              </a:lnSpc>
            </a:pPr>
            <a:r>
              <a:rPr lang="en-US" sz="800" dirty="0">
                <a:solidFill>
                  <a:schemeClr val="tx1"/>
                </a:solidFill>
                <a:latin typeface="Arial" panose="020B0604020202020204" pitchFamily="34" charset="0"/>
                <a:cs typeface="Arial" panose="020B0604020202020204" pitchFamily="34" charset="0"/>
              </a:rPr>
              <a:t>Smith, Jane</a:t>
            </a:r>
          </a:p>
          <a:p>
            <a:pPr algn="l">
              <a:lnSpc>
                <a:spcPts val="1200"/>
              </a:lnSpc>
            </a:pPr>
            <a:r>
              <a:rPr lang="en-US" sz="800" dirty="0">
                <a:solidFill>
                  <a:schemeClr val="tx1"/>
                </a:solidFill>
                <a:latin typeface="Arial" panose="020B0604020202020204" pitchFamily="34" charset="0"/>
                <a:cs typeface="Arial" panose="020B0604020202020204" pitchFamily="34" charset="0"/>
              </a:rPr>
              <a:t>Smith, Jane</a:t>
            </a:r>
          </a:p>
          <a:p>
            <a:pPr algn="l">
              <a:lnSpc>
                <a:spcPts val="1200"/>
              </a:lnSpc>
            </a:pPr>
            <a:r>
              <a:rPr lang="en-US" sz="800" dirty="0">
                <a:solidFill>
                  <a:schemeClr val="tx1"/>
                </a:solidFill>
                <a:latin typeface="Arial" panose="020B0604020202020204" pitchFamily="34" charset="0"/>
                <a:cs typeface="Arial" panose="020B0604020202020204" pitchFamily="34" charset="0"/>
              </a:rPr>
              <a:t>Smith, Jane</a:t>
            </a:r>
          </a:p>
          <a:p>
            <a:pPr algn="l">
              <a:lnSpc>
                <a:spcPts val="1200"/>
              </a:lnSpc>
            </a:pPr>
            <a:r>
              <a:rPr lang="en-US" sz="800" dirty="0">
                <a:solidFill>
                  <a:schemeClr val="tx1"/>
                </a:solidFill>
                <a:latin typeface="Arial" panose="020B0604020202020204" pitchFamily="34" charset="0"/>
                <a:cs typeface="Arial" panose="020B0604020202020204" pitchFamily="34" charset="0"/>
              </a:rPr>
              <a:t>Smith ,Jane</a:t>
            </a:r>
          </a:p>
          <a:p>
            <a:pPr algn="l"/>
            <a:endParaRPr lang="en-US" sz="800" dirty="0">
              <a:solidFill>
                <a:schemeClr val="tx1"/>
              </a:solidFill>
              <a:latin typeface="Arial" panose="020B0604020202020204" pitchFamily="34" charset="0"/>
              <a:cs typeface="Arial" panose="020B0604020202020204" pitchFamily="34" charset="0"/>
            </a:endParaRPr>
          </a:p>
          <a:p>
            <a:pPr algn="l"/>
            <a:endParaRPr lang="en-US" sz="8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404341" y="3048000"/>
            <a:ext cx="1143000" cy="228600"/>
          </a:xfrm>
          <a:prstGeom prst="rect">
            <a:avLst/>
          </a:prstGeom>
          <a:solidFill>
            <a:schemeClr val="bg1">
              <a:lumMod val="65000"/>
            </a:schemeClr>
          </a:solidFill>
          <a:ln w="254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73754" y="3030379"/>
            <a:ext cx="857927" cy="246221"/>
          </a:xfrm>
          <a:prstGeom prst="rect">
            <a:avLst/>
          </a:prstGeom>
          <a:solidFill>
            <a:schemeClr val="bg1">
              <a:alpha val="0"/>
            </a:schemeClr>
          </a:solidFill>
        </p:spPr>
        <p:txBody>
          <a:bodyPr wrap="none" rtlCol="0">
            <a:spAutoFit/>
          </a:bodyPr>
          <a:lstStyle/>
          <a:p>
            <a:pPr algn="l"/>
            <a:r>
              <a:rPr lang="en-US" sz="1000" dirty="0" smtClean="0"/>
              <a:t>Smith, Jane</a:t>
            </a:r>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rotWithShape="1">
          <a:blip r:embed="rId3"/>
          <a:srcRect t="31067" r="58747" b="5849"/>
          <a:stretch/>
        </p:blipFill>
        <p:spPr>
          <a:xfrm>
            <a:off x="3200400" y="1524000"/>
            <a:ext cx="4419600" cy="5029200"/>
          </a:xfrm>
          <a:prstGeom prst="rect">
            <a:avLst/>
          </a:prstGeom>
        </p:spPr>
      </p:pic>
      <p:sp>
        <p:nvSpPr>
          <p:cNvPr id="16390" name="Text Box 8"/>
          <p:cNvSpPr txBox="1">
            <a:spLocks noChangeArrowheads="1"/>
          </p:cNvSpPr>
          <p:nvPr/>
        </p:nvSpPr>
        <p:spPr bwMode="auto">
          <a:xfrm rot="10800000" flipV="1">
            <a:off x="304800" y="1524000"/>
            <a:ext cx="2667000" cy="646331"/>
          </a:xfrm>
          <a:prstGeom prst="rect">
            <a:avLst/>
          </a:prstGeom>
          <a:noFill/>
          <a:ln w="9525" algn="ctr">
            <a:noFill/>
            <a:miter lim="800000"/>
            <a:headEnd/>
            <a:tailEnd/>
          </a:ln>
        </p:spPr>
        <p:txBody>
          <a:bodyPr wrap="square">
            <a:spAutoFit/>
          </a:bodyPr>
          <a:lstStyle/>
          <a:p>
            <a:r>
              <a:rPr lang="en-US" dirty="0" smtClean="0">
                <a:solidFill>
                  <a:srgbClr val="C00000"/>
                </a:solidFill>
              </a:rPr>
              <a:t>Fields labeled in </a:t>
            </a:r>
            <a:r>
              <a:rPr lang="en-US" b="1" dirty="0" smtClean="0">
                <a:solidFill>
                  <a:srgbClr val="C00000"/>
                </a:solidFill>
              </a:rPr>
              <a:t>BOLD </a:t>
            </a:r>
          </a:p>
          <a:p>
            <a:r>
              <a:rPr lang="en-US" dirty="0" smtClean="0">
                <a:solidFill>
                  <a:srgbClr val="C00000"/>
                </a:solidFill>
              </a:rPr>
              <a:t>must </a:t>
            </a:r>
            <a:r>
              <a:rPr lang="en-US" dirty="0">
                <a:solidFill>
                  <a:srgbClr val="C00000"/>
                </a:solidFill>
              </a:rPr>
              <a:t>be answered</a:t>
            </a:r>
            <a:r>
              <a:rPr lang="en-US" sz="1200" dirty="0">
                <a:solidFill>
                  <a:srgbClr val="C00000"/>
                </a:solidFill>
              </a:rPr>
              <a:t> </a:t>
            </a:r>
          </a:p>
        </p:txBody>
      </p:sp>
      <p:cxnSp>
        <p:nvCxnSpPr>
          <p:cNvPr id="11" name="Straight Arrow Connector 10"/>
          <p:cNvCxnSpPr/>
          <p:nvPr/>
        </p:nvCxnSpPr>
        <p:spPr>
          <a:xfrm>
            <a:off x="2451370" y="3657600"/>
            <a:ext cx="952499"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37993" y="4114800"/>
            <a:ext cx="952499"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51370" y="4267200"/>
            <a:ext cx="952499"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69601" y="4572000"/>
            <a:ext cx="952499"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rotWithShape="1">
          <a:blip r:embed="rId2"/>
          <a:srcRect t="29084" r="58681" b="14748"/>
          <a:stretch/>
        </p:blipFill>
        <p:spPr>
          <a:xfrm>
            <a:off x="228600" y="1712067"/>
            <a:ext cx="3526277" cy="3706239"/>
          </a:xfrm>
          <a:prstGeom prst="rect">
            <a:avLst/>
          </a:prstGeom>
        </p:spPr>
      </p:pic>
      <p:sp>
        <p:nvSpPr>
          <p:cNvPr id="17412" name="TextBox 4"/>
          <p:cNvSpPr txBox="1">
            <a:spLocks noChangeArrowheads="1"/>
          </p:cNvSpPr>
          <p:nvPr/>
        </p:nvSpPr>
        <p:spPr bwMode="auto">
          <a:xfrm>
            <a:off x="363166" y="990600"/>
            <a:ext cx="5522068" cy="523220"/>
          </a:xfrm>
          <a:prstGeom prst="rect">
            <a:avLst/>
          </a:prstGeom>
          <a:noFill/>
          <a:ln w="9525">
            <a:noFill/>
            <a:miter lim="800000"/>
            <a:headEnd/>
            <a:tailEnd/>
          </a:ln>
        </p:spPr>
        <p:txBody>
          <a:bodyPr wrap="square">
            <a:spAutoFit/>
          </a:bodyPr>
          <a:lstStyle/>
          <a:p>
            <a:pPr algn="l"/>
            <a:r>
              <a:rPr lang="en-US" sz="2800" b="1" dirty="0" smtClean="0">
                <a:solidFill>
                  <a:srgbClr val="990033"/>
                </a:solidFill>
              </a:rPr>
              <a:t>Where did Event Occur?</a:t>
            </a:r>
            <a:endParaRPr lang="en-US" sz="2800" dirty="0">
              <a:solidFill>
                <a:srgbClr val="FF0000"/>
              </a:solidFill>
            </a:endParaRPr>
          </a:p>
        </p:txBody>
      </p:sp>
      <p:sp>
        <p:nvSpPr>
          <p:cNvPr id="17413" name="Line 7"/>
          <p:cNvSpPr>
            <a:spLocks noChangeShapeType="1"/>
          </p:cNvSpPr>
          <p:nvPr/>
        </p:nvSpPr>
        <p:spPr bwMode="auto">
          <a:xfrm flipH="1">
            <a:off x="1981200" y="3638144"/>
            <a:ext cx="1143000" cy="0"/>
          </a:xfrm>
          <a:prstGeom prst="line">
            <a:avLst/>
          </a:prstGeom>
          <a:noFill/>
          <a:ln w="57150">
            <a:solidFill>
              <a:srgbClr val="000080"/>
            </a:solidFill>
            <a:round/>
            <a:headEnd/>
            <a:tailEnd type="triangle" w="med" len="med"/>
          </a:ln>
        </p:spPr>
        <p:txBody>
          <a:bodyPr/>
          <a:lstStyle/>
          <a:p>
            <a:endParaRPr lang="en-US" dirty="0"/>
          </a:p>
        </p:txBody>
      </p:sp>
      <p:sp>
        <p:nvSpPr>
          <p:cNvPr id="5" name="TextBox 4"/>
          <p:cNvSpPr txBox="1">
            <a:spLocks noChangeArrowheads="1"/>
          </p:cNvSpPr>
          <p:nvPr/>
        </p:nvSpPr>
        <p:spPr bwMode="auto">
          <a:xfrm>
            <a:off x="3070698" y="3407311"/>
            <a:ext cx="4782766" cy="461665"/>
          </a:xfrm>
          <a:prstGeom prst="rect">
            <a:avLst/>
          </a:prstGeom>
          <a:noFill/>
          <a:ln w="9525">
            <a:noFill/>
            <a:miter lim="800000"/>
            <a:headEnd/>
            <a:tailEnd/>
          </a:ln>
        </p:spPr>
        <p:txBody>
          <a:bodyPr wrap="square">
            <a:spAutoFit/>
          </a:bodyPr>
          <a:lstStyle/>
          <a:p>
            <a:pPr algn="l"/>
            <a:r>
              <a:rPr lang="en-US" sz="1200" b="1" dirty="0">
                <a:solidFill>
                  <a:srgbClr val="990033"/>
                </a:solidFill>
              </a:rPr>
              <a:t>Click </a:t>
            </a:r>
            <a:r>
              <a:rPr lang="en-US" sz="1200" b="1" dirty="0" smtClean="0">
                <a:solidFill>
                  <a:srgbClr val="990033"/>
                </a:solidFill>
              </a:rPr>
              <a:t>to open drop down menu; location list will display.  </a:t>
            </a:r>
          </a:p>
          <a:p>
            <a:pPr algn="l"/>
            <a:r>
              <a:rPr lang="en-US" sz="1200" b="1" dirty="0" smtClean="0">
                <a:solidFill>
                  <a:srgbClr val="990033"/>
                </a:solidFill>
              </a:rPr>
              <a:t>Scroll down or click “Next”, then click on desired location.</a:t>
            </a:r>
            <a:endParaRPr lang="en-US" sz="1200" b="1" dirty="0">
              <a:solidFill>
                <a:srgbClr val="990033"/>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rotWithShape="1">
          <a:blip r:embed="rId2"/>
          <a:srcRect t="28694" r="31537" b="23319"/>
          <a:stretch/>
        </p:blipFill>
        <p:spPr>
          <a:xfrm>
            <a:off x="533400" y="1455241"/>
            <a:ext cx="6705600" cy="3972793"/>
          </a:xfrm>
          <a:prstGeom prst="rect">
            <a:avLst/>
          </a:prstGeom>
        </p:spPr>
      </p:pic>
      <p:sp>
        <p:nvSpPr>
          <p:cNvPr id="19460" name="TextBox 4"/>
          <p:cNvSpPr txBox="1">
            <a:spLocks noChangeArrowheads="1"/>
          </p:cNvSpPr>
          <p:nvPr/>
        </p:nvSpPr>
        <p:spPr bwMode="auto">
          <a:xfrm>
            <a:off x="2881009" y="4038600"/>
            <a:ext cx="5181600" cy="646331"/>
          </a:xfrm>
          <a:prstGeom prst="rect">
            <a:avLst/>
          </a:prstGeom>
          <a:noFill/>
          <a:ln w="9525">
            <a:noFill/>
            <a:miter lim="800000"/>
            <a:headEnd/>
            <a:tailEnd/>
          </a:ln>
        </p:spPr>
        <p:txBody>
          <a:bodyPr wrap="square">
            <a:spAutoFit/>
          </a:bodyPr>
          <a:lstStyle/>
          <a:p>
            <a:r>
              <a:rPr lang="en-US" sz="1200" b="1" dirty="0">
                <a:solidFill>
                  <a:srgbClr val="990033"/>
                </a:solidFill>
              </a:rPr>
              <a:t>Type in your </a:t>
            </a:r>
            <a:r>
              <a:rPr lang="en-US" sz="1200" b="1" dirty="0" smtClean="0">
                <a:solidFill>
                  <a:srgbClr val="990033"/>
                </a:solidFill>
              </a:rPr>
              <a:t>employee  </a:t>
            </a:r>
            <a:r>
              <a:rPr lang="en-US" sz="1200" b="1" dirty="0">
                <a:solidFill>
                  <a:srgbClr val="990033"/>
                </a:solidFill>
              </a:rPr>
              <a:t>number </a:t>
            </a:r>
            <a:r>
              <a:rPr lang="en-US" sz="1200" b="1" dirty="0" smtClean="0">
                <a:solidFill>
                  <a:srgbClr val="990033"/>
                </a:solidFill>
              </a:rPr>
              <a:t>(digits only, no “e”) OR last name</a:t>
            </a:r>
          </a:p>
          <a:p>
            <a:r>
              <a:rPr lang="en-US" sz="1200" b="1" dirty="0" smtClean="0">
                <a:solidFill>
                  <a:srgbClr val="990033"/>
                </a:solidFill>
              </a:rPr>
              <a:t>Then click </a:t>
            </a:r>
            <a:r>
              <a:rPr lang="en-US" sz="1200" b="1" dirty="0">
                <a:solidFill>
                  <a:srgbClr val="990033"/>
                </a:solidFill>
              </a:rPr>
              <a:t>on the </a:t>
            </a:r>
            <a:r>
              <a:rPr lang="en-US" sz="1200" b="1" dirty="0" smtClean="0">
                <a:solidFill>
                  <a:srgbClr val="990033"/>
                </a:solidFill>
              </a:rPr>
              <a:t>dots to open drop down menu.</a:t>
            </a:r>
          </a:p>
          <a:p>
            <a:r>
              <a:rPr lang="en-US" sz="1200" b="1" dirty="0" smtClean="0">
                <a:solidFill>
                  <a:srgbClr val="990033"/>
                </a:solidFill>
              </a:rPr>
              <a:t>Choose your name from list</a:t>
            </a:r>
            <a:endParaRPr lang="en-US" sz="1200" b="1" dirty="0">
              <a:solidFill>
                <a:srgbClr val="990033"/>
              </a:solidFill>
            </a:endParaRPr>
          </a:p>
        </p:txBody>
      </p:sp>
      <p:sp>
        <p:nvSpPr>
          <p:cNvPr id="19461" name="Line 7"/>
          <p:cNvSpPr>
            <a:spLocks noChangeShapeType="1"/>
          </p:cNvSpPr>
          <p:nvPr/>
        </p:nvSpPr>
        <p:spPr bwMode="auto">
          <a:xfrm flipH="1" flipV="1">
            <a:off x="2545405" y="4369339"/>
            <a:ext cx="1066800" cy="2153"/>
          </a:xfrm>
          <a:prstGeom prst="line">
            <a:avLst/>
          </a:prstGeom>
          <a:noFill/>
          <a:ln w="57150">
            <a:solidFill>
              <a:srgbClr val="000080"/>
            </a:solidFill>
            <a:round/>
            <a:headEnd/>
            <a:tailEnd type="triangle" w="med" len="med"/>
          </a:ln>
        </p:spPr>
        <p:txBody>
          <a:bodyPr/>
          <a:lstStyle/>
          <a:p>
            <a:endParaRPr lang="en-US" dirty="0"/>
          </a:p>
        </p:txBody>
      </p:sp>
      <p:sp>
        <p:nvSpPr>
          <p:cNvPr id="5" name="TextBox 4"/>
          <p:cNvSpPr txBox="1">
            <a:spLocks noChangeArrowheads="1"/>
          </p:cNvSpPr>
          <p:nvPr/>
        </p:nvSpPr>
        <p:spPr bwMode="auto">
          <a:xfrm>
            <a:off x="609600" y="685800"/>
            <a:ext cx="5522068" cy="769441"/>
          </a:xfrm>
          <a:prstGeom prst="rect">
            <a:avLst/>
          </a:prstGeom>
          <a:noFill/>
          <a:ln w="9525">
            <a:noFill/>
            <a:miter lim="800000"/>
            <a:headEnd/>
            <a:tailEnd/>
          </a:ln>
        </p:spPr>
        <p:txBody>
          <a:bodyPr wrap="square">
            <a:spAutoFit/>
          </a:bodyPr>
          <a:lstStyle/>
          <a:p>
            <a:pPr algn="l"/>
            <a:r>
              <a:rPr lang="en-US" sz="2800" b="1" dirty="0" smtClean="0">
                <a:solidFill>
                  <a:srgbClr val="990033"/>
                </a:solidFill>
              </a:rPr>
              <a:t>Entered by?  </a:t>
            </a:r>
          </a:p>
          <a:p>
            <a:pPr algn="l"/>
            <a:r>
              <a:rPr lang="en-US" sz="1600" b="1" i="1" dirty="0" smtClean="0">
                <a:solidFill>
                  <a:srgbClr val="990033"/>
                </a:solidFill>
              </a:rPr>
              <a:t>(who is entering this report)</a:t>
            </a:r>
            <a:endParaRPr lang="en-US" sz="1600" i="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Grp="1" noChangeAspect="1" noChangeArrowheads="1"/>
          </p:cNvPicPr>
          <p:nvPr>
            <p:ph type="body" idx="1"/>
          </p:nvPr>
        </p:nvPicPr>
        <p:blipFill rotWithShape="1">
          <a:blip r:embed="rId2" cstate="print"/>
          <a:srcRect t="25491" r="56652" b="15313"/>
          <a:stretch/>
        </p:blipFill>
        <p:spPr>
          <a:xfrm>
            <a:off x="685800" y="1405181"/>
            <a:ext cx="4876799" cy="4496797"/>
          </a:xfrm>
          <a:noFill/>
        </p:spPr>
      </p:pic>
      <p:sp>
        <p:nvSpPr>
          <p:cNvPr id="22532" name="TextBox 8"/>
          <p:cNvSpPr txBox="1">
            <a:spLocks noChangeArrowheads="1"/>
          </p:cNvSpPr>
          <p:nvPr/>
        </p:nvSpPr>
        <p:spPr bwMode="auto">
          <a:xfrm>
            <a:off x="4462528" y="5087034"/>
            <a:ext cx="3600785" cy="276999"/>
          </a:xfrm>
          <a:prstGeom prst="rect">
            <a:avLst/>
          </a:prstGeom>
          <a:noFill/>
          <a:ln w="9525">
            <a:noFill/>
            <a:miter lim="800000"/>
            <a:headEnd/>
            <a:tailEnd/>
          </a:ln>
        </p:spPr>
        <p:txBody>
          <a:bodyPr wrap="square">
            <a:spAutoFit/>
          </a:bodyPr>
          <a:lstStyle/>
          <a:p>
            <a:r>
              <a:rPr lang="en-US" sz="1200" b="1" dirty="0" smtClean="0">
                <a:solidFill>
                  <a:srgbClr val="990033"/>
                </a:solidFill>
              </a:rPr>
              <a:t>Click </a:t>
            </a:r>
            <a:r>
              <a:rPr lang="en-US" sz="1200" b="1" dirty="0">
                <a:solidFill>
                  <a:srgbClr val="990033"/>
                </a:solidFill>
              </a:rPr>
              <a:t>on drop down </a:t>
            </a:r>
            <a:r>
              <a:rPr lang="en-US" sz="1200" b="1" dirty="0" smtClean="0">
                <a:solidFill>
                  <a:srgbClr val="990033"/>
                </a:solidFill>
              </a:rPr>
              <a:t>box and choose from list </a:t>
            </a:r>
          </a:p>
        </p:txBody>
      </p:sp>
      <p:sp>
        <p:nvSpPr>
          <p:cNvPr id="22533" name="Line 7"/>
          <p:cNvSpPr>
            <a:spLocks noChangeShapeType="1"/>
          </p:cNvSpPr>
          <p:nvPr/>
        </p:nvSpPr>
        <p:spPr bwMode="auto">
          <a:xfrm flipH="1">
            <a:off x="4172320" y="5410200"/>
            <a:ext cx="1066800" cy="0"/>
          </a:xfrm>
          <a:prstGeom prst="line">
            <a:avLst/>
          </a:prstGeom>
          <a:noFill/>
          <a:ln w="57150">
            <a:solidFill>
              <a:srgbClr val="000080"/>
            </a:solidFill>
            <a:round/>
            <a:headEnd/>
            <a:tailEnd type="triangle" w="med" len="med"/>
          </a:ln>
        </p:spPr>
        <p:txBody>
          <a:bodyPr/>
          <a:lstStyle/>
          <a:p>
            <a:endParaRPr lang="en-US" dirty="0"/>
          </a:p>
        </p:txBody>
      </p:sp>
      <p:sp>
        <p:nvSpPr>
          <p:cNvPr id="7" name="TextBox 4"/>
          <p:cNvSpPr txBox="1">
            <a:spLocks noChangeArrowheads="1"/>
          </p:cNvSpPr>
          <p:nvPr/>
        </p:nvSpPr>
        <p:spPr bwMode="auto">
          <a:xfrm>
            <a:off x="547991" y="838200"/>
            <a:ext cx="5522068" cy="523220"/>
          </a:xfrm>
          <a:prstGeom prst="rect">
            <a:avLst/>
          </a:prstGeom>
          <a:noFill/>
          <a:ln w="9525">
            <a:noFill/>
            <a:miter lim="800000"/>
            <a:headEnd/>
            <a:tailEnd/>
          </a:ln>
        </p:spPr>
        <p:txBody>
          <a:bodyPr wrap="square">
            <a:spAutoFit/>
          </a:bodyPr>
          <a:lstStyle/>
          <a:p>
            <a:pPr algn="l"/>
            <a:r>
              <a:rPr lang="en-US" sz="2800" b="1" dirty="0" smtClean="0">
                <a:solidFill>
                  <a:srgbClr val="990033"/>
                </a:solidFill>
              </a:rPr>
              <a:t>Event Type</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Grp="1" noChangeAspect="1" noChangeArrowheads="1"/>
          </p:cNvPicPr>
          <p:nvPr>
            <p:ph type="body" idx="1"/>
          </p:nvPr>
        </p:nvPicPr>
        <p:blipFill rotWithShape="1">
          <a:blip r:embed="rId2" cstate="print"/>
          <a:srcRect t="27148" r="48421" b="15737"/>
          <a:stretch/>
        </p:blipFill>
        <p:spPr>
          <a:xfrm>
            <a:off x="381000" y="1390258"/>
            <a:ext cx="4714740" cy="4154508"/>
          </a:xfrm>
          <a:noFill/>
        </p:spPr>
      </p:pic>
      <p:sp>
        <p:nvSpPr>
          <p:cNvPr id="24580" name="TextBox 3"/>
          <p:cNvSpPr txBox="1">
            <a:spLocks noChangeArrowheads="1"/>
          </p:cNvSpPr>
          <p:nvPr/>
        </p:nvSpPr>
        <p:spPr bwMode="auto">
          <a:xfrm>
            <a:off x="4800600" y="4913531"/>
            <a:ext cx="4191000" cy="276999"/>
          </a:xfrm>
          <a:prstGeom prst="rect">
            <a:avLst/>
          </a:prstGeom>
          <a:noFill/>
          <a:ln w="9525">
            <a:noFill/>
            <a:miter lim="800000"/>
            <a:headEnd/>
            <a:tailEnd/>
          </a:ln>
        </p:spPr>
        <p:txBody>
          <a:bodyPr wrap="square">
            <a:spAutoFit/>
          </a:bodyPr>
          <a:lstStyle/>
          <a:p>
            <a:pPr algn="l"/>
            <a:r>
              <a:rPr lang="en-US" sz="1200" b="1" dirty="0">
                <a:solidFill>
                  <a:srgbClr val="990033"/>
                </a:solidFill>
              </a:rPr>
              <a:t>Click on drop down box </a:t>
            </a:r>
            <a:r>
              <a:rPr lang="en-US" sz="1200" b="1" dirty="0" smtClean="0">
                <a:solidFill>
                  <a:srgbClr val="990033"/>
                </a:solidFill>
              </a:rPr>
              <a:t>; use </a:t>
            </a:r>
            <a:r>
              <a:rPr lang="en-US" sz="1200" b="1" dirty="0">
                <a:solidFill>
                  <a:srgbClr val="990033"/>
                </a:solidFill>
              </a:rPr>
              <a:t>scroll bar if needed. </a:t>
            </a:r>
          </a:p>
        </p:txBody>
      </p:sp>
      <p:sp>
        <p:nvSpPr>
          <p:cNvPr id="24581" name="Line 7"/>
          <p:cNvSpPr>
            <a:spLocks noChangeShapeType="1"/>
          </p:cNvSpPr>
          <p:nvPr/>
        </p:nvSpPr>
        <p:spPr bwMode="auto">
          <a:xfrm flipH="1">
            <a:off x="3048000" y="5257800"/>
            <a:ext cx="1752600" cy="0"/>
          </a:xfrm>
          <a:prstGeom prst="line">
            <a:avLst/>
          </a:prstGeom>
          <a:noFill/>
          <a:ln w="57150">
            <a:solidFill>
              <a:srgbClr val="000080"/>
            </a:solidFill>
            <a:round/>
            <a:headEnd/>
            <a:tailEnd type="triangle" w="med" len="med"/>
          </a:ln>
        </p:spPr>
        <p:txBody>
          <a:bodyPr/>
          <a:lstStyle/>
          <a:p>
            <a:endParaRPr lang="en-US" dirty="0"/>
          </a:p>
        </p:txBody>
      </p:sp>
      <p:sp>
        <p:nvSpPr>
          <p:cNvPr id="6" name="TextBox 4"/>
          <p:cNvSpPr txBox="1">
            <a:spLocks noChangeArrowheads="1"/>
          </p:cNvSpPr>
          <p:nvPr/>
        </p:nvSpPr>
        <p:spPr bwMode="auto">
          <a:xfrm>
            <a:off x="381000" y="914400"/>
            <a:ext cx="5522068" cy="523220"/>
          </a:xfrm>
          <a:prstGeom prst="rect">
            <a:avLst/>
          </a:prstGeom>
          <a:noFill/>
          <a:ln w="9525">
            <a:noFill/>
            <a:miter lim="800000"/>
            <a:headEnd/>
            <a:tailEnd/>
          </a:ln>
        </p:spPr>
        <p:txBody>
          <a:bodyPr wrap="square">
            <a:spAutoFit/>
          </a:bodyPr>
          <a:lstStyle/>
          <a:p>
            <a:pPr algn="l"/>
            <a:r>
              <a:rPr lang="en-US" sz="2800" b="1" dirty="0" smtClean="0">
                <a:solidFill>
                  <a:srgbClr val="990033"/>
                </a:solidFill>
              </a:rPr>
              <a:t>Circumstances of Event</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98579"/>
            <a:ext cx="8991600" cy="5257800"/>
          </a:xfrm>
        </p:spPr>
        <p:txBody>
          <a:bodyPr>
            <a:normAutofit/>
          </a:bodyPr>
          <a:lstStyle/>
          <a:p>
            <a:pPr marL="0" indent="0" eaLnBrk="1" fontAlgn="auto" hangingPunct="1">
              <a:spcAft>
                <a:spcPts val="0"/>
              </a:spcAft>
              <a:buClr>
                <a:schemeClr val="accent3"/>
              </a:buClr>
              <a:buNone/>
              <a:defRPr/>
            </a:pPr>
            <a:r>
              <a:rPr lang="en-US" sz="1600" b="1" dirty="0" smtClean="0">
                <a:latin typeface="Arial" panose="020B0604020202020204" pitchFamily="34" charset="0"/>
                <a:cs typeface="Arial" panose="020B0604020202020204" pitchFamily="34" charset="0"/>
              </a:rPr>
              <a:t>Major Error</a:t>
            </a:r>
          </a:p>
          <a:p>
            <a:pPr eaLnBrk="1" fontAlgn="auto" hangingPunct="1">
              <a:spcAft>
                <a:spcPts val="0"/>
              </a:spcAft>
              <a:buClr>
                <a:schemeClr val="accent3"/>
              </a:buClr>
              <a:buFont typeface="Wingdings" panose="05000000000000000000" pitchFamily="2" charset="2"/>
              <a:buChar char="v"/>
              <a:defRPr/>
            </a:pPr>
            <a:r>
              <a:rPr lang="en-US" sz="1400" dirty="0" smtClean="0">
                <a:latin typeface="Arial" panose="020B0604020202020204" pitchFamily="34" charset="0"/>
                <a:cs typeface="Arial" panose="020B0604020202020204" pitchFamily="34" charset="0"/>
              </a:rPr>
              <a:t>Unlabeled specimen </a:t>
            </a:r>
          </a:p>
          <a:p>
            <a:pPr eaLnBrk="1" fontAlgn="auto" hangingPunct="1">
              <a:spcAft>
                <a:spcPts val="0"/>
              </a:spcAft>
              <a:buClr>
                <a:schemeClr val="accent3"/>
              </a:buClr>
              <a:buFont typeface="Wingdings" panose="05000000000000000000" pitchFamily="2" charset="2"/>
              <a:buChar char="v"/>
              <a:defRPr/>
            </a:pPr>
            <a:r>
              <a:rPr lang="en-US" sz="1400" dirty="0" smtClean="0">
                <a:latin typeface="Arial" panose="020B0604020202020204" pitchFamily="34" charset="0"/>
                <a:cs typeface="Arial" panose="020B0604020202020204" pitchFamily="34" charset="0"/>
              </a:rPr>
              <a:t>Specimen label and accompanying order don’t correspond</a:t>
            </a:r>
            <a:endParaRPr lang="en-US" sz="1400" dirty="0">
              <a:latin typeface="Arial" panose="020B0604020202020204" pitchFamily="34" charset="0"/>
              <a:cs typeface="Arial" panose="020B0604020202020204" pitchFamily="34" charset="0"/>
            </a:endParaRPr>
          </a:p>
          <a:p>
            <a:pPr eaLnBrk="1" fontAlgn="auto" hangingPunct="1">
              <a:spcAft>
                <a:spcPts val="0"/>
              </a:spcAft>
              <a:buClr>
                <a:schemeClr val="accent3"/>
              </a:buClr>
              <a:buFont typeface="Wingdings" panose="05000000000000000000" pitchFamily="2" charset="2"/>
              <a:buChar char="v"/>
              <a:defRPr/>
            </a:pPr>
            <a:r>
              <a:rPr lang="en-US" sz="1400" dirty="0" smtClean="0">
                <a:latin typeface="Arial" panose="020B0604020202020204" pitchFamily="34" charset="0"/>
                <a:cs typeface="Arial" panose="020B0604020202020204" pitchFamily="34" charset="0"/>
              </a:rPr>
              <a:t>WBIT (Wrong blood in tube) </a:t>
            </a:r>
          </a:p>
          <a:p>
            <a:pPr marL="0" indent="0" eaLnBrk="1" fontAlgn="auto" hangingPunct="1">
              <a:spcAft>
                <a:spcPts val="0"/>
              </a:spcAft>
              <a:buClr>
                <a:schemeClr val="accent3"/>
              </a:buClr>
              <a:buNone/>
              <a:defRPr/>
            </a:pPr>
            <a:r>
              <a:rPr lang="en-US" sz="1400" dirty="0" smtClean="0">
                <a:latin typeface="Arial" panose="020B0604020202020204" pitchFamily="34" charset="0"/>
                <a:cs typeface="Arial" panose="020B0604020202020204" pitchFamily="34" charset="0"/>
              </a:rPr>
              <a:t>      (example: Orders for blood draw on Patient A; Specimen collected on Patient B but labelled “Patient A”) </a:t>
            </a:r>
          </a:p>
          <a:p>
            <a:pPr eaLnBrk="1" fontAlgn="auto" hangingPunct="1">
              <a:spcAft>
                <a:spcPts val="0"/>
              </a:spcAft>
              <a:buClr>
                <a:schemeClr val="accent3"/>
              </a:buClr>
              <a:buFont typeface="Wingdings" panose="05000000000000000000" pitchFamily="2" charset="2"/>
              <a:buChar char="v"/>
              <a:defRPr/>
            </a:pPr>
            <a:r>
              <a:rPr lang="en-US" sz="1400" dirty="0" smtClean="0">
                <a:latin typeface="Arial" panose="020B0604020202020204" pitchFamily="34" charset="0"/>
                <a:cs typeface="Arial" panose="020B0604020202020204" pitchFamily="34" charset="0"/>
              </a:rPr>
              <a:t>WSIC (Wrong specimen in container) </a:t>
            </a:r>
          </a:p>
          <a:p>
            <a:pPr marL="0" indent="0" eaLnBrk="1" fontAlgn="auto" hangingPunct="1">
              <a:spcAft>
                <a:spcPts val="0"/>
              </a:spcAft>
              <a:buClr>
                <a:schemeClr val="accent3"/>
              </a:buClr>
              <a:buNone/>
              <a:defRPr/>
            </a:pPr>
            <a:r>
              <a:rPr lang="en-US" sz="1400" dirty="0" smtClean="0">
                <a:latin typeface="Arial" panose="020B0604020202020204" pitchFamily="34" charset="0"/>
                <a:cs typeface="Arial" panose="020B0604020202020204" pitchFamily="34" charset="0"/>
              </a:rPr>
              <a:t>      (example: Orders </a:t>
            </a:r>
            <a:r>
              <a:rPr lang="en-US" sz="1400" dirty="0">
                <a:latin typeface="Arial" panose="020B0604020202020204" pitchFamily="34" charset="0"/>
                <a:cs typeface="Arial" panose="020B0604020202020204" pitchFamily="34" charset="0"/>
              </a:rPr>
              <a:t>for </a:t>
            </a:r>
            <a:r>
              <a:rPr lang="en-US" sz="1400" dirty="0" smtClean="0">
                <a:latin typeface="Arial" panose="020B0604020202020204" pitchFamily="34" charset="0"/>
                <a:cs typeface="Arial" panose="020B0604020202020204" pitchFamily="34" charset="0"/>
              </a:rPr>
              <a:t>non-blood specimen </a:t>
            </a:r>
            <a:r>
              <a:rPr lang="en-US" sz="1400" dirty="0">
                <a:latin typeface="Arial" panose="020B0604020202020204" pitchFamily="34" charset="0"/>
                <a:cs typeface="Arial" panose="020B0604020202020204" pitchFamily="34" charset="0"/>
              </a:rPr>
              <a:t>on Patient A; Specimen collected </a:t>
            </a:r>
            <a:r>
              <a:rPr lang="en-US" sz="1400" dirty="0" smtClean="0">
                <a:latin typeface="Arial" panose="020B0604020202020204" pitchFamily="34" charset="0"/>
                <a:cs typeface="Arial" panose="020B0604020202020204" pitchFamily="34" charset="0"/>
              </a:rPr>
              <a:t>from </a:t>
            </a:r>
            <a:r>
              <a:rPr lang="en-US" sz="1400" dirty="0">
                <a:latin typeface="Arial" panose="020B0604020202020204" pitchFamily="34" charset="0"/>
                <a:cs typeface="Arial" panose="020B0604020202020204" pitchFamily="34" charset="0"/>
              </a:rPr>
              <a:t>Patient B but </a:t>
            </a:r>
            <a:r>
              <a:rPr lang="en-US" sz="1400" dirty="0" smtClean="0">
                <a:latin typeface="Arial" panose="020B0604020202020204" pitchFamily="34" charset="0"/>
                <a:cs typeface="Arial" panose="020B0604020202020204" pitchFamily="34" charset="0"/>
              </a:rPr>
              <a:t>labelled</a:t>
            </a:r>
          </a:p>
          <a:p>
            <a:pPr marL="0" indent="0" eaLnBrk="1" fontAlgn="auto" hangingPunct="1">
              <a:spcAft>
                <a:spcPts val="0"/>
              </a:spcAft>
              <a:buClr>
                <a:schemeClr val="accent3"/>
              </a:buClr>
              <a:buNone/>
              <a:defRPr/>
            </a:pP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Patient A”) </a:t>
            </a:r>
          </a:p>
          <a:p>
            <a:pPr marL="0" indent="0" eaLnBrk="1" fontAlgn="auto" hangingPunct="1">
              <a:spcAft>
                <a:spcPts val="0"/>
              </a:spcAft>
              <a:buClr>
                <a:schemeClr val="accent3"/>
              </a:buClr>
              <a:buNone/>
              <a:defRPr/>
            </a:pPr>
            <a:endParaRPr lang="en-US" sz="1400" dirty="0">
              <a:latin typeface="Arial" panose="020B0604020202020204" pitchFamily="34" charset="0"/>
              <a:cs typeface="Arial" panose="020B0604020202020204" pitchFamily="34" charset="0"/>
            </a:endParaRPr>
          </a:p>
          <a:p>
            <a:pPr marL="0" indent="0" eaLnBrk="1" fontAlgn="auto" hangingPunct="1">
              <a:spcAft>
                <a:spcPts val="0"/>
              </a:spcAft>
              <a:buClr>
                <a:schemeClr val="accent3"/>
              </a:buClr>
              <a:buNone/>
              <a:defRPr/>
            </a:pPr>
            <a:endParaRPr lang="en-US" sz="1400" dirty="0" smtClean="0">
              <a:latin typeface="Arial" panose="020B0604020202020204" pitchFamily="34" charset="0"/>
              <a:cs typeface="Arial" panose="020B0604020202020204" pitchFamily="34" charset="0"/>
            </a:endParaRPr>
          </a:p>
          <a:p>
            <a:pPr marL="0" indent="0" eaLnBrk="1" fontAlgn="auto" hangingPunct="1">
              <a:spcAft>
                <a:spcPts val="0"/>
              </a:spcAft>
              <a:buClr>
                <a:schemeClr val="accent3"/>
              </a:buClr>
              <a:buNone/>
              <a:defRPr/>
            </a:pPr>
            <a:r>
              <a:rPr lang="en-US" sz="1600" b="1" dirty="0" smtClean="0">
                <a:latin typeface="Arial" panose="020B0604020202020204" pitchFamily="34" charset="0"/>
                <a:cs typeface="Arial" panose="020B0604020202020204" pitchFamily="34" charset="0"/>
              </a:rPr>
              <a:t>Minor Error</a:t>
            </a:r>
            <a:endParaRPr lang="en-US" sz="1400" dirty="0">
              <a:latin typeface="Arial" panose="020B0604020202020204" pitchFamily="34" charset="0"/>
              <a:cs typeface="Arial" panose="020B0604020202020204" pitchFamily="34" charset="0"/>
            </a:endParaRPr>
          </a:p>
          <a:p>
            <a:pPr marL="0" indent="0" eaLnBrk="1" fontAlgn="auto" hangingPunct="1">
              <a:spcAft>
                <a:spcPts val="0"/>
              </a:spcAft>
              <a:buClr>
                <a:schemeClr val="accent3"/>
              </a:buClr>
              <a:buNone/>
              <a:defRPr/>
            </a:pPr>
            <a:r>
              <a:rPr lang="en-US" sz="1400" dirty="0" smtClean="0">
                <a:latin typeface="Arial" panose="020B0604020202020204" pitchFamily="34" charset="0"/>
                <a:cs typeface="Arial" panose="020B0604020202020204" pitchFamily="34" charset="0"/>
              </a:rPr>
              <a:t>Incomplete labeling</a:t>
            </a:r>
          </a:p>
          <a:p>
            <a:pPr marL="0" indent="0" eaLnBrk="1" fontAlgn="auto" hangingPunct="1">
              <a:spcAft>
                <a:spcPts val="0"/>
              </a:spcAft>
              <a:buClr>
                <a:schemeClr val="accent3"/>
              </a:buClr>
              <a:buNone/>
              <a:defRPr/>
            </a:pPr>
            <a:r>
              <a:rPr lang="en-US" sz="1400" dirty="0" smtClean="0">
                <a:latin typeface="Arial" panose="020B0604020202020204" pitchFamily="34" charset="0"/>
                <a:cs typeface="Arial" panose="020B0604020202020204" pitchFamily="34" charset="0"/>
              </a:rPr>
              <a:t>(Missing patient information, date/time of collection, ID of collector, specimen source/site if applicable). </a:t>
            </a:r>
          </a:p>
          <a:p>
            <a:pPr marL="0" indent="0" eaLnBrk="1" fontAlgn="auto" hangingPunct="1">
              <a:spcAft>
                <a:spcPts val="0"/>
              </a:spcAft>
              <a:buClr>
                <a:schemeClr val="accent3"/>
              </a:buClr>
              <a:buNone/>
              <a:defRPr/>
            </a:pPr>
            <a:endParaRPr lang="en-US" sz="1400" dirty="0">
              <a:latin typeface="Arial" panose="020B0604020202020204" pitchFamily="34" charset="0"/>
              <a:cs typeface="Arial" panose="020B0604020202020204" pitchFamily="34" charset="0"/>
            </a:endParaRPr>
          </a:p>
          <a:p>
            <a:pPr marL="0" indent="0" eaLnBrk="1" fontAlgn="auto" hangingPunct="1">
              <a:spcAft>
                <a:spcPts val="0"/>
              </a:spcAft>
              <a:buClr>
                <a:schemeClr val="accent3"/>
              </a:buClr>
              <a:buNone/>
              <a:defRPr/>
            </a:pPr>
            <a:endParaRPr lang="en-US" sz="1400" dirty="0" smtClean="0">
              <a:latin typeface="Arial" panose="020B0604020202020204" pitchFamily="34" charset="0"/>
              <a:cs typeface="Arial" panose="020B0604020202020204" pitchFamily="34" charset="0"/>
            </a:endParaRPr>
          </a:p>
          <a:p>
            <a:pPr marL="0" indent="0" eaLnBrk="1" fontAlgn="auto" hangingPunct="1">
              <a:spcAft>
                <a:spcPts val="0"/>
              </a:spcAft>
              <a:buClr>
                <a:schemeClr val="accent3"/>
              </a:buClr>
              <a:buNone/>
              <a:defRPr/>
            </a:pPr>
            <a:endParaRPr lang="en-US" sz="1400" dirty="0">
              <a:latin typeface="Arial" panose="020B0604020202020204" pitchFamily="34" charset="0"/>
              <a:cs typeface="Arial" panose="020B0604020202020204" pitchFamily="34" charset="0"/>
            </a:endParaRPr>
          </a:p>
          <a:p>
            <a:pPr marL="0" indent="0" algn="ctr" eaLnBrk="1" fontAlgn="auto" hangingPunct="1">
              <a:spcAft>
                <a:spcPts val="0"/>
              </a:spcAft>
              <a:buClr>
                <a:schemeClr val="accent3"/>
              </a:buClr>
              <a:buNone/>
              <a:defRPr/>
            </a:pPr>
            <a:r>
              <a:rPr lang="en-US" sz="1800" b="1" dirty="0" smtClean="0">
                <a:solidFill>
                  <a:srgbClr val="990033"/>
                </a:solidFill>
                <a:latin typeface="Arial" panose="020B0604020202020204" pitchFamily="34" charset="0"/>
                <a:cs typeface="Arial" panose="020B0604020202020204" pitchFamily="34" charset="0"/>
              </a:rPr>
              <a:t>*This is not a comprehensive list of Circumstances of Event</a:t>
            </a:r>
          </a:p>
        </p:txBody>
      </p:sp>
      <p:sp>
        <p:nvSpPr>
          <p:cNvPr id="5" name="TextBox 4"/>
          <p:cNvSpPr txBox="1">
            <a:spLocks noChangeArrowheads="1"/>
          </p:cNvSpPr>
          <p:nvPr/>
        </p:nvSpPr>
        <p:spPr bwMode="auto">
          <a:xfrm>
            <a:off x="381000" y="914400"/>
            <a:ext cx="8382000" cy="523220"/>
          </a:xfrm>
          <a:prstGeom prst="rect">
            <a:avLst/>
          </a:prstGeom>
          <a:noFill/>
          <a:ln w="9525">
            <a:noFill/>
            <a:miter lim="800000"/>
            <a:headEnd/>
            <a:tailEnd/>
          </a:ln>
        </p:spPr>
        <p:txBody>
          <a:bodyPr wrap="square">
            <a:spAutoFit/>
          </a:bodyPr>
          <a:lstStyle/>
          <a:p>
            <a:pPr algn="l"/>
            <a:r>
              <a:rPr lang="en-US" sz="2800" b="1" dirty="0" smtClean="0">
                <a:solidFill>
                  <a:srgbClr val="990033"/>
                </a:solidFill>
              </a:rPr>
              <a:t>*</a:t>
            </a:r>
            <a:r>
              <a:rPr lang="en-US" b="1" dirty="0" smtClean="0">
                <a:solidFill>
                  <a:srgbClr val="990033"/>
                </a:solidFill>
              </a:rPr>
              <a:t>Example of Circumstance of Event for Specimen Labeling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Grp="1" noChangeAspect="1" noChangeArrowheads="1"/>
          </p:cNvPicPr>
          <p:nvPr>
            <p:ph type="body" idx="1"/>
          </p:nvPr>
        </p:nvPicPr>
        <p:blipFill rotWithShape="1">
          <a:blip r:embed="rId2" cstate="print"/>
          <a:srcRect t="26306" r="60820" b="13180"/>
          <a:stretch/>
        </p:blipFill>
        <p:spPr>
          <a:xfrm>
            <a:off x="229375" y="1359932"/>
            <a:ext cx="4374439" cy="4336816"/>
          </a:xfrm>
          <a:noFill/>
        </p:spPr>
      </p:pic>
      <p:sp>
        <p:nvSpPr>
          <p:cNvPr id="25604" name="TextBox 4"/>
          <p:cNvSpPr txBox="1">
            <a:spLocks noChangeArrowheads="1"/>
          </p:cNvSpPr>
          <p:nvPr/>
        </p:nvSpPr>
        <p:spPr bwMode="auto">
          <a:xfrm>
            <a:off x="4648200" y="4140368"/>
            <a:ext cx="3962400" cy="1384995"/>
          </a:xfrm>
          <a:prstGeom prst="rect">
            <a:avLst/>
          </a:prstGeom>
          <a:noFill/>
          <a:ln w="9525">
            <a:noFill/>
            <a:miter lim="800000"/>
            <a:headEnd/>
            <a:tailEnd/>
          </a:ln>
        </p:spPr>
        <p:txBody>
          <a:bodyPr wrap="square">
            <a:spAutoFit/>
          </a:bodyPr>
          <a:lstStyle/>
          <a:p>
            <a:pPr algn="l"/>
            <a:r>
              <a:rPr lang="en-US" sz="1200" b="1" dirty="0" smtClean="0">
                <a:solidFill>
                  <a:srgbClr val="990033"/>
                </a:solidFill>
              </a:rPr>
              <a:t>NOTE:  Multiple entries for this field</a:t>
            </a:r>
          </a:p>
          <a:p>
            <a:pPr algn="l"/>
            <a:endParaRPr lang="en-US" sz="1200" b="1" dirty="0" smtClean="0">
              <a:solidFill>
                <a:srgbClr val="990033"/>
              </a:solidFill>
            </a:endParaRPr>
          </a:p>
          <a:p>
            <a:pPr marL="171450" indent="-171450" algn="l">
              <a:buFont typeface="Wingdings" panose="05000000000000000000" pitchFamily="2" charset="2"/>
              <a:buChar char="Ø"/>
            </a:pPr>
            <a:r>
              <a:rPr lang="en-US" sz="1200" b="1" dirty="0" smtClean="0">
                <a:solidFill>
                  <a:srgbClr val="990033"/>
                </a:solidFill>
              </a:rPr>
              <a:t>The first entry is always the department </a:t>
            </a:r>
            <a:r>
              <a:rPr lang="en-US" sz="1200" b="1" dirty="0">
                <a:solidFill>
                  <a:srgbClr val="990033"/>
                </a:solidFill>
              </a:rPr>
              <a:t>where incident </a:t>
            </a:r>
            <a:r>
              <a:rPr lang="en-US" sz="1200" b="1" dirty="0" smtClean="0">
                <a:solidFill>
                  <a:srgbClr val="990033"/>
                </a:solidFill>
              </a:rPr>
              <a:t>occurred.</a:t>
            </a:r>
          </a:p>
          <a:p>
            <a:pPr marL="171450" indent="-171450" algn="l">
              <a:buFont typeface="Wingdings" panose="05000000000000000000" pitchFamily="2" charset="2"/>
              <a:buChar char="Ø"/>
            </a:pPr>
            <a:endParaRPr lang="en-US" sz="1200" b="1" dirty="0" smtClean="0">
              <a:solidFill>
                <a:srgbClr val="990033"/>
              </a:solidFill>
            </a:endParaRPr>
          </a:p>
          <a:p>
            <a:pPr marL="171450" indent="-171450" algn="l">
              <a:buFont typeface="Wingdings" panose="05000000000000000000" pitchFamily="2" charset="2"/>
              <a:buChar char="Ø"/>
            </a:pPr>
            <a:r>
              <a:rPr lang="en-US" sz="1200" b="1" dirty="0" smtClean="0">
                <a:solidFill>
                  <a:srgbClr val="990033"/>
                </a:solidFill>
              </a:rPr>
              <a:t>The second entry is “BAS-ALS-LABORATORY” or “BAS Cardiopulmonary </a:t>
            </a:r>
            <a:r>
              <a:rPr lang="en-US" sz="1200" b="1" dirty="0">
                <a:solidFill>
                  <a:srgbClr val="FF0000"/>
                </a:solidFill>
              </a:rPr>
              <a:t>(required</a:t>
            </a:r>
            <a:r>
              <a:rPr lang="en-US" sz="1200" b="1" dirty="0" smtClean="0">
                <a:solidFill>
                  <a:srgbClr val="FF0000"/>
                </a:solidFill>
              </a:rPr>
              <a:t>).</a:t>
            </a:r>
            <a:endParaRPr lang="en-US" sz="1200" b="1" dirty="0">
              <a:solidFill>
                <a:srgbClr val="990033"/>
              </a:solidFill>
            </a:endParaRPr>
          </a:p>
        </p:txBody>
      </p:sp>
      <p:sp>
        <p:nvSpPr>
          <p:cNvPr id="25605" name="Rectangle 7"/>
          <p:cNvSpPr>
            <a:spLocks noChangeArrowheads="1"/>
          </p:cNvSpPr>
          <p:nvPr/>
        </p:nvSpPr>
        <p:spPr bwMode="auto">
          <a:xfrm>
            <a:off x="4379554" y="3742836"/>
            <a:ext cx="4867038" cy="276999"/>
          </a:xfrm>
          <a:prstGeom prst="rect">
            <a:avLst/>
          </a:prstGeom>
          <a:noFill/>
          <a:ln w="9525">
            <a:noFill/>
            <a:miter lim="800000"/>
            <a:headEnd/>
            <a:tailEnd/>
          </a:ln>
        </p:spPr>
        <p:txBody>
          <a:bodyPr wrap="none">
            <a:spAutoFit/>
          </a:bodyPr>
          <a:lstStyle/>
          <a:p>
            <a:pPr algn="l"/>
            <a:r>
              <a:rPr lang="en-US" sz="1200" b="1" dirty="0">
                <a:solidFill>
                  <a:srgbClr val="990033"/>
                </a:solidFill>
              </a:rPr>
              <a:t>Click on drop down box </a:t>
            </a:r>
            <a:r>
              <a:rPr lang="en-US" sz="1200" b="1" dirty="0" smtClean="0">
                <a:solidFill>
                  <a:srgbClr val="990033"/>
                </a:solidFill>
              </a:rPr>
              <a:t>to search or </a:t>
            </a:r>
            <a:r>
              <a:rPr lang="en-US" sz="1200" b="1" dirty="0">
                <a:solidFill>
                  <a:srgbClr val="990033"/>
                </a:solidFill>
              </a:rPr>
              <a:t>enter </a:t>
            </a:r>
            <a:r>
              <a:rPr lang="en-US" sz="1200" b="1" dirty="0" smtClean="0">
                <a:solidFill>
                  <a:srgbClr val="990033"/>
                </a:solidFill>
              </a:rPr>
              <a:t>department number* </a:t>
            </a:r>
            <a:endParaRPr lang="en-US" sz="800" b="1" dirty="0">
              <a:solidFill>
                <a:srgbClr val="990033"/>
              </a:solidFill>
            </a:endParaRPr>
          </a:p>
        </p:txBody>
      </p:sp>
      <p:sp>
        <p:nvSpPr>
          <p:cNvPr id="25606" name="Line 8"/>
          <p:cNvSpPr>
            <a:spLocks noChangeShapeType="1"/>
          </p:cNvSpPr>
          <p:nvPr/>
        </p:nvSpPr>
        <p:spPr bwMode="auto">
          <a:xfrm flipH="1">
            <a:off x="3521413" y="3881336"/>
            <a:ext cx="914400" cy="0"/>
          </a:xfrm>
          <a:prstGeom prst="line">
            <a:avLst/>
          </a:prstGeom>
          <a:noFill/>
          <a:ln w="57150">
            <a:solidFill>
              <a:srgbClr val="000080"/>
            </a:solidFill>
            <a:round/>
            <a:headEnd/>
            <a:tailEnd type="triangle" w="med" len="med"/>
          </a:ln>
        </p:spPr>
        <p:txBody>
          <a:bodyPr/>
          <a:lstStyle/>
          <a:p>
            <a:endParaRPr lang="en-US" dirty="0"/>
          </a:p>
        </p:txBody>
      </p:sp>
      <p:sp>
        <p:nvSpPr>
          <p:cNvPr id="8" name="TextBox 4"/>
          <p:cNvSpPr txBox="1">
            <a:spLocks noChangeArrowheads="1"/>
          </p:cNvSpPr>
          <p:nvPr/>
        </p:nvSpPr>
        <p:spPr bwMode="auto">
          <a:xfrm>
            <a:off x="196174" y="838200"/>
            <a:ext cx="7347626" cy="523220"/>
          </a:xfrm>
          <a:prstGeom prst="rect">
            <a:avLst/>
          </a:prstGeom>
          <a:noFill/>
          <a:ln w="9525">
            <a:noFill/>
            <a:miter lim="800000"/>
            <a:headEnd/>
            <a:tailEnd/>
          </a:ln>
        </p:spPr>
        <p:txBody>
          <a:bodyPr wrap="square">
            <a:spAutoFit/>
          </a:bodyPr>
          <a:lstStyle/>
          <a:p>
            <a:pPr algn="l"/>
            <a:r>
              <a:rPr lang="en-US" sz="2800" b="1" dirty="0" smtClean="0">
                <a:solidFill>
                  <a:srgbClr val="990033"/>
                </a:solidFill>
              </a:rPr>
              <a:t>What Departments should be Notified?</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Grp="1" noChangeAspect="1" noChangeArrowheads="1"/>
          </p:cNvPicPr>
          <p:nvPr>
            <p:ph type="body" idx="1"/>
          </p:nvPr>
        </p:nvPicPr>
        <p:blipFill rotWithShape="1">
          <a:blip r:embed="rId2" cstate="print"/>
          <a:srcRect l="14849" t="50450" r="56236" b="26966"/>
          <a:stretch/>
        </p:blipFill>
        <p:spPr>
          <a:xfrm>
            <a:off x="5105400" y="2193269"/>
            <a:ext cx="3748035" cy="1879043"/>
          </a:xfrm>
          <a:solidFill>
            <a:srgbClr val="0000FF"/>
          </a:solidFill>
          <a:ln w="76200">
            <a:noFill/>
          </a:ln>
        </p:spPr>
      </p:pic>
      <p:sp>
        <p:nvSpPr>
          <p:cNvPr id="29700" name="TextBox 3"/>
          <p:cNvSpPr txBox="1">
            <a:spLocks noChangeArrowheads="1"/>
          </p:cNvSpPr>
          <p:nvPr/>
        </p:nvSpPr>
        <p:spPr bwMode="auto">
          <a:xfrm>
            <a:off x="5867400" y="4163684"/>
            <a:ext cx="2057400" cy="1754326"/>
          </a:xfrm>
          <a:prstGeom prst="rect">
            <a:avLst/>
          </a:prstGeom>
          <a:noFill/>
          <a:ln w="25400">
            <a:solidFill>
              <a:srgbClr val="0070C0"/>
            </a:solidFill>
            <a:miter lim="800000"/>
            <a:headEnd/>
            <a:tailEnd/>
          </a:ln>
        </p:spPr>
        <p:txBody>
          <a:bodyPr>
            <a:spAutoFit/>
          </a:bodyPr>
          <a:lstStyle/>
          <a:p>
            <a:pPr marL="171450" indent="-171450" algn="l">
              <a:buFont typeface="Arial" panose="020B0604020202020204" pitchFamily="34" charset="0"/>
              <a:buChar char="•"/>
            </a:pPr>
            <a:r>
              <a:rPr lang="en-US" sz="1200" b="1" dirty="0" smtClean="0">
                <a:solidFill>
                  <a:srgbClr val="990033"/>
                </a:solidFill>
              </a:rPr>
              <a:t>A, B, C, D </a:t>
            </a:r>
            <a:r>
              <a:rPr lang="en-US" sz="1200" b="1" dirty="0">
                <a:solidFill>
                  <a:srgbClr val="990033"/>
                </a:solidFill>
              </a:rPr>
              <a:t>or </a:t>
            </a:r>
            <a:r>
              <a:rPr lang="en-US" sz="1200" b="1" dirty="0" smtClean="0">
                <a:solidFill>
                  <a:srgbClr val="990033"/>
                </a:solidFill>
              </a:rPr>
              <a:t>E are used for lab entries.</a:t>
            </a:r>
          </a:p>
          <a:p>
            <a:pPr marL="171450" indent="-171450" algn="l">
              <a:buFont typeface="Arial" panose="020B0604020202020204" pitchFamily="34" charset="0"/>
              <a:buChar char="•"/>
            </a:pPr>
            <a:endParaRPr lang="en-US" sz="1200" b="1" dirty="0" smtClean="0">
              <a:solidFill>
                <a:srgbClr val="990033"/>
              </a:solidFill>
            </a:endParaRPr>
          </a:p>
          <a:p>
            <a:pPr marL="171450" indent="-171450" algn="l">
              <a:buFont typeface="Arial" panose="020B0604020202020204" pitchFamily="34" charset="0"/>
              <a:buChar char="•"/>
            </a:pPr>
            <a:r>
              <a:rPr lang="en-US" sz="1200" b="1" dirty="0" smtClean="0">
                <a:solidFill>
                  <a:srgbClr val="990033"/>
                </a:solidFill>
              </a:rPr>
              <a:t>F thru J is used by Risk Management</a:t>
            </a:r>
          </a:p>
          <a:p>
            <a:pPr marL="171450" indent="-171450" algn="l">
              <a:buFont typeface="Arial" panose="020B0604020202020204" pitchFamily="34" charset="0"/>
              <a:buChar char="•"/>
            </a:pPr>
            <a:endParaRPr lang="en-US" sz="1200" b="1" dirty="0" smtClean="0">
              <a:solidFill>
                <a:srgbClr val="990033"/>
              </a:solidFill>
            </a:endParaRPr>
          </a:p>
          <a:p>
            <a:pPr marL="171450" indent="-171450" algn="l">
              <a:buFont typeface="Arial" panose="020B0604020202020204" pitchFamily="34" charset="0"/>
              <a:buChar char="•"/>
            </a:pPr>
            <a:r>
              <a:rPr lang="en-US" sz="1200" b="1" dirty="0" smtClean="0">
                <a:solidFill>
                  <a:srgbClr val="990033"/>
                </a:solidFill>
              </a:rPr>
              <a:t>NEVER  use “J” unless instructed to do so by supervisor/manager.</a:t>
            </a:r>
            <a:endParaRPr lang="en-US" sz="1200" b="1" dirty="0">
              <a:solidFill>
                <a:srgbClr val="990033"/>
              </a:solidFill>
            </a:endParaRPr>
          </a:p>
        </p:txBody>
      </p:sp>
      <p:sp>
        <p:nvSpPr>
          <p:cNvPr id="6" name="TextBox 4"/>
          <p:cNvSpPr txBox="1">
            <a:spLocks noChangeArrowheads="1"/>
          </p:cNvSpPr>
          <p:nvPr/>
        </p:nvSpPr>
        <p:spPr bwMode="auto">
          <a:xfrm>
            <a:off x="563797" y="762000"/>
            <a:ext cx="5522068" cy="523220"/>
          </a:xfrm>
          <a:prstGeom prst="rect">
            <a:avLst/>
          </a:prstGeom>
          <a:noFill/>
          <a:ln w="9525">
            <a:noFill/>
            <a:miter lim="800000"/>
            <a:headEnd/>
            <a:tailEnd/>
          </a:ln>
        </p:spPr>
        <p:txBody>
          <a:bodyPr wrap="square">
            <a:spAutoFit/>
          </a:bodyPr>
          <a:lstStyle/>
          <a:p>
            <a:pPr algn="l"/>
            <a:r>
              <a:rPr lang="en-US" sz="2800" b="1" dirty="0" smtClean="0">
                <a:solidFill>
                  <a:srgbClr val="990033"/>
                </a:solidFill>
              </a:rPr>
              <a:t>Significance</a:t>
            </a:r>
            <a:endParaRPr lang="en-US" sz="2800" dirty="0">
              <a:solidFill>
                <a:srgbClr val="FF0000"/>
              </a:solidFill>
            </a:endParaRPr>
          </a:p>
        </p:txBody>
      </p:sp>
      <p:pic>
        <p:nvPicPr>
          <p:cNvPr id="7" name="Picture 3"/>
          <p:cNvPicPr>
            <a:picLocks noChangeAspect="1" noChangeArrowheads="1"/>
          </p:cNvPicPr>
          <p:nvPr/>
        </p:nvPicPr>
        <p:blipFill rotWithShape="1">
          <a:blip r:embed="rId3" cstate="print"/>
          <a:srcRect t="27244" r="64456" b="15620"/>
          <a:stretch/>
        </p:blipFill>
        <p:spPr bwMode="auto">
          <a:xfrm>
            <a:off x="158884" y="2209800"/>
            <a:ext cx="2660515" cy="2923380"/>
          </a:xfrm>
          <a:prstGeom prst="rect">
            <a:avLst/>
          </a:prstGeom>
          <a:noFill/>
          <a:ln w="9525">
            <a:noFill/>
            <a:miter lim="800000"/>
            <a:headEnd/>
            <a:tailEnd/>
          </a:ln>
        </p:spPr>
      </p:pic>
      <p:sp>
        <p:nvSpPr>
          <p:cNvPr id="8" name="TextBox 5"/>
          <p:cNvSpPr txBox="1">
            <a:spLocks noChangeArrowheads="1"/>
          </p:cNvSpPr>
          <p:nvPr/>
        </p:nvSpPr>
        <p:spPr bwMode="auto">
          <a:xfrm>
            <a:off x="2678754" y="1379627"/>
            <a:ext cx="2807646" cy="461665"/>
          </a:xfrm>
          <a:prstGeom prst="rect">
            <a:avLst/>
          </a:prstGeom>
          <a:noFill/>
          <a:ln w="9525">
            <a:noFill/>
            <a:miter lim="800000"/>
            <a:headEnd/>
            <a:tailEnd/>
          </a:ln>
        </p:spPr>
        <p:txBody>
          <a:bodyPr wrap="square">
            <a:spAutoFit/>
          </a:bodyPr>
          <a:lstStyle/>
          <a:p>
            <a:pPr algn="l"/>
            <a:r>
              <a:rPr lang="en-US" sz="1200" b="1" dirty="0" smtClean="0">
                <a:solidFill>
                  <a:srgbClr val="990033"/>
                </a:solidFill>
              </a:rPr>
              <a:t>Click here </a:t>
            </a:r>
          </a:p>
          <a:p>
            <a:pPr algn="l"/>
            <a:r>
              <a:rPr lang="en-US" sz="1200" b="1" dirty="0" smtClean="0">
                <a:solidFill>
                  <a:srgbClr val="990033"/>
                </a:solidFill>
              </a:rPr>
              <a:t>           to open drop </a:t>
            </a:r>
            <a:r>
              <a:rPr lang="en-US" sz="1200" b="1" dirty="0">
                <a:solidFill>
                  <a:srgbClr val="990033"/>
                </a:solidFill>
              </a:rPr>
              <a:t>down </a:t>
            </a:r>
            <a:r>
              <a:rPr lang="en-US" sz="1200" b="1" dirty="0" smtClean="0">
                <a:solidFill>
                  <a:srgbClr val="990033"/>
                </a:solidFill>
              </a:rPr>
              <a:t>list</a:t>
            </a:r>
            <a:endParaRPr lang="en-US" sz="1200" b="1" dirty="0">
              <a:solidFill>
                <a:srgbClr val="990033"/>
              </a:solidFill>
            </a:endParaRPr>
          </a:p>
        </p:txBody>
      </p:sp>
      <p:sp>
        <p:nvSpPr>
          <p:cNvPr id="2" name="Bent Arrow 1"/>
          <p:cNvSpPr/>
          <p:nvPr/>
        </p:nvSpPr>
        <p:spPr>
          <a:xfrm rot="5400000">
            <a:off x="5848350" y="781052"/>
            <a:ext cx="533397" cy="23241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Bent Arrow 10"/>
          <p:cNvSpPr/>
          <p:nvPr/>
        </p:nvSpPr>
        <p:spPr>
          <a:xfrm rot="10800000">
            <a:off x="2423277" y="1676402"/>
            <a:ext cx="543658" cy="31209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ChangeAspect="1" noChangeArrowheads="1"/>
          </p:cNvPicPr>
          <p:nvPr/>
        </p:nvPicPr>
        <p:blipFill rotWithShape="1">
          <a:blip r:embed="rId3" cstate="print"/>
          <a:srcRect l="12446" t="16413" r="24787" b="14894"/>
          <a:stretch/>
        </p:blipFill>
        <p:spPr bwMode="auto">
          <a:xfrm>
            <a:off x="1138136" y="1050586"/>
            <a:ext cx="6386897" cy="4893014"/>
          </a:xfrm>
          <a:prstGeom prst="rect">
            <a:avLst/>
          </a:prstGeom>
          <a:noFill/>
          <a:ln w="9525" algn="ctr">
            <a:noFill/>
            <a:miter lim="800000"/>
            <a:headEnd/>
            <a:tailEnd/>
          </a:ln>
        </p:spPr>
      </p:pic>
      <p:sp>
        <p:nvSpPr>
          <p:cNvPr id="7171" name="Text Box 4"/>
          <p:cNvSpPr txBox="1">
            <a:spLocks noChangeArrowheads="1"/>
          </p:cNvSpPr>
          <p:nvPr/>
        </p:nvSpPr>
        <p:spPr bwMode="auto">
          <a:xfrm>
            <a:off x="1468686" y="6351588"/>
            <a:ext cx="6317756" cy="338554"/>
          </a:xfrm>
          <a:prstGeom prst="rect">
            <a:avLst/>
          </a:prstGeom>
          <a:noFill/>
          <a:ln w="9525" algn="ctr">
            <a:noFill/>
            <a:miter lim="800000"/>
            <a:headEnd/>
            <a:tailEnd/>
          </a:ln>
        </p:spPr>
        <p:txBody>
          <a:bodyPr wrap="none">
            <a:spAutoFit/>
          </a:bodyPr>
          <a:lstStyle/>
          <a:p>
            <a:r>
              <a:rPr lang="en-US" sz="1600" b="1" dirty="0">
                <a:solidFill>
                  <a:srgbClr val="0000FF"/>
                </a:solidFill>
              </a:rPr>
              <a:t>New Baylor home </a:t>
            </a:r>
            <a:r>
              <a:rPr lang="en-US" sz="1600" b="1" dirty="0" smtClean="0">
                <a:solidFill>
                  <a:srgbClr val="0000FF"/>
                </a:solidFill>
              </a:rPr>
              <a:t>page: Select “Clinical Links” </a:t>
            </a:r>
            <a:r>
              <a:rPr lang="en-US" sz="1600" b="1" dirty="0">
                <a:solidFill>
                  <a:srgbClr val="0000FF"/>
                </a:solidFill>
              </a:rPr>
              <a:t>under myLinks.</a:t>
            </a:r>
          </a:p>
        </p:txBody>
      </p:sp>
      <p:sp>
        <p:nvSpPr>
          <p:cNvPr id="7172" name="Line 6"/>
          <p:cNvSpPr>
            <a:spLocks noChangeShapeType="1"/>
          </p:cNvSpPr>
          <p:nvPr/>
        </p:nvSpPr>
        <p:spPr bwMode="auto">
          <a:xfrm>
            <a:off x="860425" y="4343400"/>
            <a:ext cx="381000" cy="0"/>
          </a:xfrm>
          <a:prstGeom prst="line">
            <a:avLst/>
          </a:prstGeom>
          <a:noFill/>
          <a:ln w="57150">
            <a:solidFill>
              <a:srgbClr val="000080"/>
            </a:solidFill>
            <a:round/>
            <a:headEnd/>
            <a:tailEnd type="triangle" w="med" len="med"/>
          </a:ln>
        </p:spPr>
        <p:txBody>
          <a:bodyPr/>
          <a:lstStyle/>
          <a:p>
            <a:endParaRPr lang="en-US" dirty="0"/>
          </a:p>
        </p:txBody>
      </p:sp>
      <p:sp>
        <p:nvSpPr>
          <p:cNvPr id="7173" name="Text Box 7"/>
          <p:cNvSpPr txBox="1">
            <a:spLocks noChangeArrowheads="1"/>
          </p:cNvSpPr>
          <p:nvPr/>
        </p:nvSpPr>
        <p:spPr bwMode="auto">
          <a:xfrm>
            <a:off x="228599" y="4160838"/>
            <a:ext cx="631825" cy="274638"/>
          </a:xfrm>
          <a:prstGeom prst="rect">
            <a:avLst/>
          </a:prstGeom>
          <a:noFill/>
          <a:ln w="9525" algn="ctr">
            <a:noFill/>
            <a:miter lim="800000"/>
            <a:headEnd/>
            <a:tailEnd/>
          </a:ln>
        </p:spPr>
        <p:txBody>
          <a:bodyPr>
            <a:spAutoFit/>
          </a:bodyPr>
          <a:lstStyle/>
          <a:p>
            <a:r>
              <a:rPr lang="en-US" sz="1200" b="1" dirty="0">
                <a:solidFill>
                  <a:srgbClr val="FF0000"/>
                </a:solidFill>
              </a:rPr>
              <a:t>Select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cstate="print"/>
          <a:srcRect l="14849" t="51542" r="56236" b="37299"/>
          <a:stretch/>
        </p:blipFill>
        <p:spPr>
          <a:xfrm>
            <a:off x="2133600" y="1305844"/>
            <a:ext cx="4396784" cy="1089059"/>
          </a:xfrm>
          <a:prstGeom prst="rect">
            <a:avLst/>
          </a:prstGeom>
          <a:solidFill>
            <a:srgbClr val="0000FF"/>
          </a:solidFill>
          <a:ln w="76200">
            <a:solidFill>
              <a:schemeClr val="accent1">
                <a:shade val="50000"/>
              </a:schemeClr>
            </a:solidFill>
          </a:ln>
        </p:spPr>
      </p:pic>
      <p:sp>
        <p:nvSpPr>
          <p:cNvPr id="3" name="TextBox 4"/>
          <p:cNvSpPr txBox="1">
            <a:spLocks noChangeArrowheads="1"/>
          </p:cNvSpPr>
          <p:nvPr/>
        </p:nvSpPr>
        <p:spPr bwMode="auto">
          <a:xfrm>
            <a:off x="563796" y="762000"/>
            <a:ext cx="7970603" cy="523220"/>
          </a:xfrm>
          <a:prstGeom prst="rect">
            <a:avLst/>
          </a:prstGeom>
          <a:noFill/>
          <a:ln w="9525">
            <a:noFill/>
            <a:miter lim="800000"/>
            <a:headEnd/>
            <a:tailEnd/>
          </a:ln>
        </p:spPr>
        <p:txBody>
          <a:bodyPr wrap="square">
            <a:spAutoFit/>
          </a:bodyPr>
          <a:lstStyle/>
          <a:p>
            <a:pPr algn="l"/>
            <a:r>
              <a:rPr lang="en-US" sz="2800" b="1" dirty="0" smtClean="0">
                <a:solidFill>
                  <a:srgbClr val="990033"/>
                </a:solidFill>
              </a:rPr>
              <a:t>Significance Commonly Used by Lab</a:t>
            </a:r>
            <a:endParaRPr lang="en-US" sz="2800" dirty="0">
              <a:solidFill>
                <a:srgbClr val="FF0000"/>
              </a:solidFill>
            </a:endParaRPr>
          </a:p>
        </p:txBody>
      </p:sp>
      <p:sp>
        <p:nvSpPr>
          <p:cNvPr id="4" name="Rectangle 3"/>
          <p:cNvSpPr/>
          <p:nvPr/>
        </p:nvSpPr>
        <p:spPr>
          <a:xfrm>
            <a:off x="2590800" y="2514600"/>
            <a:ext cx="6172200" cy="3231654"/>
          </a:xfrm>
          <a:prstGeom prst="rect">
            <a:avLst/>
          </a:prstGeom>
        </p:spPr>
        <p:txBody>
          <a:bodyPr wrap="square">
            <a:spAutoFit/>
          </a:bodyPr>
          <a:lstStyle/>
          <a:p>
            <a:pPr marL="274320" indent="-274320" algn="l" eaLnBrk="1" fontAlgn="auto" hangingPunct="1">
              <a:spcAft>
                <a:spcPts val="0"/>
              </a:spcAft>
              <a:buClr>
                <a:schemeClr val="accent3"/>
              </a:buClr>
              <a:buFont typeface="Wingdings 2"/>
              <a:buNone/>
              <a:defRPr/>
            </a:pPr>
            <a:r>
              <a:rPr lang="en-US" sz="1200" b="1" dirty="0" smtClean="0">
                <a:latin typeface="Arial" panose="020B0604020202020204" pitchFamily="34" charset="0"/>
                <a:cs typeface="Arial" panose="020B0604020202020204" pitchFamily="34" charset="0"/>
              </a:rPr>
              <a:t>A</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T</a:t>
            </a:r>
            <a:r>
              <a:rPr lang="en-US" sz="1200" b="1" dirty="0" smtClean="0">
                <a:latin typeface="Arial" panose="020B0604020202020204" pitchFamily="34" charset="0"/>
                <a:cs typeface="Arial" panose="020B0604020202020204" pitchFamily="34" charset="0"/>
              </a:rPr>
              <a:t>he capacity </a:t>
            </a:r>
            <a:r>
              <a:rPr lang="en-US" sz="1200" b="1" dirty="0">
                <a:latin typeface="Arial" panose="020B0604020202020204" pitchFamily="34" charset="0"/>
                <a:cs typeface="Arial" panose="020B0604020202020204" pitchFamily="34" charset="0"/>
              </a:rPr>
              <a:t>to cause </a:t>
            </a:r>
            <a:r>
              <a:rPr lang="en-US" sz="1200" b="1" dirty="0" smtClean="0">
                <a:latin typeface="Arial" panose="020B0604020202020204" pitchFamily="34" charset="0"/>
                <a:cs typeface="Arial" panose="020B0604020202020204" pitchFamily="34" charset="0"/>
              </a:rPr>
              <a:t>error </a:t>
            </a:r>
            <a:endParaRPr lang="en-US" sz="1200" b="1" dirty="0">
              <a:latin typeface="Arial" panose="020B0604020202020204" pitchFamily="34" charset="0"/>
              <a:cs typeface="Arial" panose="020B0604020202020204" pitchFamily="34" charset="0"/>
            </a:endParaRPr>
          </a:p>
          <a:p>
            <a:pPr marL="274320" indent="-274320" algn="l" eaLnBrk="1" fontAlgn="auto" hangingPunct="1">
              <a:spcAft>
                <a:spcPts val="0"/>
              </a:spcAft>
              <a:buClr>
                <a:schemeClr val="accent3"/>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Clotted or hemolyzed</a:t>
            </a:r>
          </a:p>
          <a:p>
            <a:pPr marL="274320" indent="-274320" algn="l" eaLnBrk="1" fontAlgn="auto" hangingPunct="1">
              <a:spcAft>
                <a:spcPts val="0"/>
              </a:spcAft>
              <a:buClr>
                <a:schemeClr val="accent3"/>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Mislabel</a:t>
            </a:r>
          </a:p>
          <a:p>
            <a:pPr marL="274320" indent="-274320" algn="l" eaLnBrk="1" fontAlgn="auto" hangingPunct="1">
              <a:spcAft>
                <a:spcPts val="0"/>
              </a:spcAft>
              <a:buClr>
                <a:schemeClr val="accent3"/>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Contaminated specimen</a:t>
            </a:r>
          </a:p>
          <a:p>
            <a:pPr marL="274320" indent="-274320" algn="l" eaLnBrk="1" fontAlgn="auto" hangingPunct="1">
              <a:spcAft>
                <a:spcPts val="0"/>
              </a:spcAft>
              <a:buClr>
                <a:schemeClr val="accent3"/>
              </a:buClr>
              <a:buFont typeface="Wingdings 2"/>
              <a:buNone/>
              <a:defRPr/>
            </a:pPr>
            <a:endParaRPr lang="en-US" sz="1200" b="1" dirty="0">
              <a:latin typeface="Arial" panose="020B0604020202020204" pitchFamily="34" charset="0"/>
              <a:cs typeface="Arial" panose="020B0604020202020204" pitchFamily="34" charset="0"/>
            </a:endParaRPr>
          </a:p>
          <a:p>
            <a:pPr marL="274320" indent="-274320" algn="l" eaLnBrk="1" fontAlgn="auto" hangingPunct="1">
              <a:spcAft>
                <a:spcPts val="0"/>
              </a:spcAft>
              <a:buClr>
                <a:schemeClr val="accent3"/>
              </a:buClr>
              <a:buFont typeface="Wingdings 2"/>
              <a:buNone/>
              <a:defRPr/>
            </a:pPr>
            <a:r>
              <a:rPr lang="en-US" sz="1200" b="1" dirty="0" smtClean="0">
                <a:latin typeface="Arial" panose="020B0604020202020204" pitchFamily="34" charset="0"/>
                <a:cs typeface="Arial" panose="020B0604020202020204" pitchFamily="34" charset="0"/>
              </a:rPr>
              <a:t>B </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Did </a:t>
            </a:r>
            <a:r>
              <a:rPr lang="en-US" sz="1200" b="1" dirty="0">
                <a:latin typeface="Arial" panose="020B0604020202020204" pitchFamily="34" charset="0"/>
                <a:cs typeface="Arial" panose="020B0604020202020204" pitchFamily="34" charset="0"/>
              </a:rPr>
              <a:t>not reach patient (near </a:t>
            </a:r>
            <a:r>
              <a:rPr lang="en-US" sz="1200" b="1" dirty="0" smtClean="0">
                <a:latin typeface="Arial" panose="020B0604020202020204" pitchFamily="34" charset="0"/>
                <a:cs typeface="Arial" panose="020B0604020202020204" pitchFamily="34" charset="0"/>
              </a:rPr>
              <a:t>miss/good catch) </a:t>
            </a:r>
            <a:endParaRPr lang="en-US" sz="1200" b="1" dirty="0">
              <a:latin typeface="Arial" panose="020B0604020202020204" pitchFamily="34" charset="0"/>
              <a:cs typeface="Arial" panose="020B0604020202020204" pitchFamily="34" charset="0"/>
            </a:endParaRPr>
          </a:p>
          <a:p>
            <a:pPr marL="274320" indent="-274320" algn="l" eaLnBrk="1" fontAlgn="auto" hangingPunct="1">
              <a:spcAft>
                <a:spcPts val="0"/>
              </a:spcAft>
              <a:buClr>
                <a:schemeClr val="accent3"/>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Delta check failure</a:t>
            </a:r>
          </a:p>
          <a:p>
            <a:pPr marL="274320" indent="-274320" algn="l" eaLnBrk="1" fontAlgn="auto" hangingPunct="1">
              <a:spcAft>
                <a:spcPts val="0"/>
              </a:spcAft>
              <a:buClr>
                <a:schemeClr val="accent3"/>
              </a:buClr>
              <a:buFont typeface="Wingdings 2"/>
              <a:buNone/>
              <a:defRPr/>
            </a:pPr>
            <a:endParaRPr lang="en-US" sz="1200" dirty="0">
              <a:latin typeface="Arial" panose="020B0604020202020204" pitchFamily="34" charset="0"/>
              <a:cs typeface="Arial" panose="020B0604020202020204" pitchFamily="34" charset="0"/>
            </a:endParaRPr>
          </a:p>
          <a:p>
            <a:pPr marL="274320" indent="-274320" algn="l" eaLnBrk="1" fontAlgn="auto" hangingPunct="1">
              <a:spcAft>
                <a:spcPts val="0"/>
              </a:spcAft>
              <a:buClr>
                <a:schemeClr val="accent3"/>
              </a:buClr>
              <a:buFont typeface="Wingdings 2"/>
              <a:buNone/>
              <a:defRPr/>
            </a:pPr>
            <a:r>
              <a:rPr lang="en-US" sz="1200" b="1" dirty="0" smtClean="0">
                <a:latin typeface="Arial" panose="020B0604020202020204" pitchFamily="34" charset="0"/>
                <a:cs typeface="Arial" panose="020B0604020202020204" pitchFamily="34" charset="0"/>
              </a:rPr>
              <a:t>C </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Did not </a:t>
            </a:r>
            <a:r>
              <a:rPr lang="en-US" sz="1200" b="1" dirty="0">
                <a:latin typeface="Arial" panose="020B0604020202020204" pitchFamily="34" charset="0"/>
                <a:cs typeface="Arial" panose="020B0604020202020204" pitchFamily="34" charset="0"/>
              </a:rPr>
              <a:t>cause patient harm </a:t>
            </a:r>
            <a:endParaRPr lang="en-US" sz="1200" b="1" dirty="0" smtClean="0">
              <a:latin typeface="Arial" panose="020B0604020202020204" pitchFamily="34" charset="0"/>
              <a:cs typeface="Arial" panose="020B0604020202020204" pitchFamily="34" charset="0"/>
            </a:endParaRPr>
          </a:p>
          <a:p>
            <a:pPr marL="274320" indent="-274320" algn="l" eaLnBrk="1" fontAlgn="auto" hangingPunct="1">
              <a:spcAft>
                <a:spcPts val="0"/>
              </a:spcAft>
              <a:buClr>
                <a:schemeClr val="accent3"/>
              </a:buClr>
              <a:buFont typeface="Arial" panose="020B0604020202020204" pitchFamily="34" charset="0"/>
              <a:buChar char="•"/>
              <a:defRPr/>
            </a:pPr>
            <a:endParaRPr lang="en-US" sz="1200" dirty="0">
              <a:solidFill>
                <a:srgbClr val="002060"/>
              </a:solidFill>
              <a:latin typeface="Arial" panose="020B0604020202020204" pitchFamily="34" charset="0"/>
              <a:cs typeface="Arial" panose="020B0604020202020204" pitchFamily="34" charset="0"/>
            </a:endParaRPr>
          </a:p>
          <a:p>
            <a:pPr marL="274320" indent="-274320" algn="l" eaLnBrk="1" fontAlgn="auto" hangingPunct="1">
              <a:spcAft>
                <a:spcPts val="0"/>
              </a:spcAft>
              <a:buClr>
                <a:schemeClr val="accent3"/>
              </a:buClr>
              <a:buFont typeface="Wingdings 2"/>
              <a:buNone/>
              <a:defRPr/>
            </a:pPr>
            <a:r>
              <a:rPr lang="en-US" sz="1200" b="1" dirty="0">
                <a:latin typeface="Arial" panose="020B0604020202020204" pitchFamily="34" charset="0"/>
                <a:cs typeface="Arial" panose="020B0604020202020204" pitchFamily="34" charset="0"/>
              </a:rPr>
              <a:t>D  </a:t>
            </a:r>
            <a:r>
              <a:rPr lang="en-US" sz="1200" b="1" dirty="0" smtClean="0">
                <a:latin typeface="Arial" panose="020B0604020202020204" pitchFamily="34" charset="0"/>
                <a:cs typeface="Arial" panose="020B0604020202020204" pitchFamily="34" charset="0"/>
              </a:rPr>
              <a:t>Required Monitoring to Confirm it Resulted in No Harm(error </a:t>
            </a:r>
            <a:r>
              <a:rPr lang="en-US" sz="1200" b="1" dirty="0">
                <a:latin typeface="Arial" panose="020B0604020202020204" pitchFamily="34" charset="0"/>
                <a:cs typeface="Arial" panose="020B0604020202020204" pitchFamily="34" charset="0"/>
              </a:rPr>
              <a:t>reached </a:t>
            </a:r>
            <a:r>
              <a:rPr lang="en-US" sz="1200" b="1" dirty="0" smtClean="0">
                <a:latin typeface="Arial" panose="020B0604020202020204" pitchFamily="34" charset="0"/>
                <a:cs typeface="Arial" panose="020B0604020202020204" pitchFamily="34" charset="0"/>
              </a:rPr>
              <a:t>patient)</a:t>
            </a:r>
            <a:endParaRPr lang="en-US" sz="1200" b="1" dirty="0">
              <a:latin typeface="Arial" panose="020B0604020202020204" pitchFamily="34" charset="0"/>
              <a:cs typeface="Arial" panose="020B0604020202020204" pitchFamily="34" charset="0"/>
            </a:endParaRPr>
          </a:p>
          <a:p>
            <a:pPr marL="274320" indent="-274320" algn="l" eaLnBrk="1" fontAlgn="auto" hangingPunct="1">
              <a:spcAft>
                <a:spcPts val="0"/>
              </a:spcAft>
              <a:buClr>
                <a:schemeClr val="accent3"/>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Wrong results given</a:t>
            </a:r>
          </a:p>
          <a:p>
            <a:pPr marL="274320" indent="-274320" algn="l" eaLnBrk="1" fontAlgn="auto" hangingPunct="1">
              <a:spcAft>
                <a:spcPts val="0"/>
              </a:spcAft>
              <a:buClr>
                <a:schemeClr val="accent3"/>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No formalin on specimen</a:t>
            </a:r>
          </a:p>
          <a:p>
            <a:pPr marL="274320" indent="-274320" algn="l" eaLnBrk="1" fontAlgn="auto" hangingPunct="1">
              <a:spcAft>
                <a:spcPts val="0"/>
              </a:spcAft>
              <a:buClr>
                <a:schemeClr val="accent3"/>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Transfusion reaction</a:t>
            </a:r>
          </a:p>
          <a:p>
            <a:pPr marL="274320" indent="-274320" algn="l" eaLnBrk="1" fontAlgn="auto" hangingPunct="1">
              <a:spcAft>
                <a:spcPts val="0"/>
              </a:spcAft>
              <a:buClr>
                <a:schemeClr val="accent3"/>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Results to HIS</a:t>
            </a:r>
          </a:p>
          <a:p>
            <a:pPr marL="274320" indent="-274320" algn="l" eaLnBrk="1" fontAlgn="auto" hangingPunct="1">
              <a:spcAft>
                <a:spcPts val="0"/>
              </a:spcAft>
              <a:buClr>
                <a:schemeClr val="accent3"/>
              </a:buClr>
              <a:buFont typeface="Wingdings 2"/>
              <a:buNone/>
              <a:defRPr/>
            </a:pPr>
            <a:r>
              <a:rPr lang="en-US" sz="1200" b="1" dirty="0" smtClean="0">
                <a:latin typeface="Arial" panose="020B0604020202020204" pitchFamily="34" charset="0"/>
                <a:cs typeface="Arial" panose="020B0604020202020204" pitchFamily="34" charset="0"/>
              </a:rPr>
              <a:t>E	Temp Injury Requiring Intervention</a:t>
            </a:r>
            <a:endParaRPr lang="en-US" sz="1200" b="1" dirty="0">
              <a:latin typeface="Arial" panose="020B0604020202020204" pitchFamily="34" charset="0"/>
              <a:cs typeface="Arial" panose="020B0604020202020204" pitchFamily="34" charset="0"/>
            </a:endParaRPr>
          </a:p>
          <a:p>
            <a:pPr marL="274320" indent="-274320" algn="l" eaLnBrk="1" fontAlgn="auto" hangingPunct="1">
              <a:spcAft>
                <a:spcPts val="0"/>
              </a:spcAft>
              <a:buClr>
                <a:schemeClr val="accent3"/>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Blood Bank</a:t>
            </a:r>
          </a:p>
        </p:txBody>
      </p:sp>
    </p:spTree>
    <p:extLst>
      <p:ext uri="{BB962C8B-B14F-4D97-AF65-F5344CB8AC3E}">
        <p14:creationId xmlns:p14="http://schemas.microsoft.com/office/powerpoint/2010/main" val="123987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Grp="1" noChangeAspect="1" noChangeArrowheads="1"/>
          </p:cNvPicPr>
          <p:nvPr>
            <p:ph type="body" idx="1"/>
          </p:nvPr>
        </p:nvPicPr>
        <p:blipFill rotWithShape="1">
          <a:blip r:embed="rId2" cstate="print"/>
          <a:srcRect t="26170" r="50940" b="16383"/>
          <a:stretch/>
        </p:blipFill>
        <p:spPr>
          <a:xfrm>
            <a:off x="0" y="1595336"/>
            <a:ext cx="4484451" cy="3501958"/>
          </a:xfrm>
          <a:noFill/>
        </p:spPr>
      </p:pic>
      <p:sp>
        <p:nvSpPr>
          <p:cNvPr id="32773" name="Line 10"/>
          <p:cNvSpPr>
            <a:spLocks noChangeShapeType="1"/>
          </p:cNvSpPr>
          <p:nvPr/>
        </p:nvSpPr>
        <p:spPr bwMode="auto">
          <a:xfrm flipH="1">
            <a:off x="2819400" y="3200400"/>
            <a:ext cx="1828800" cy="0"/>
          </a:xfrm>
          <a:prstGeom prst="line">
            <a:avLst/>
          </a:prstGeom>
          <a:noFill/>
          <a:ln w="38100">
            <a:solidFill>
              <a:srgbClr val="000080"/>
            </a:solidFill>
            <a:round/>
            <a:headEnd/>
            <a:tailEnd type="triangle" w="med" len="med"/>
          </a:ln>
        </p:spPr>
        <p:txBody>
          <a:bodyPr/>
          <a:lstStyle/>
          <a:p>
            <a:endParaRPr lang="en-US" dirty="0"/>
          </a:p>
        </p:txBody>
      </p:sp>
      <p:sp>
        <p:nvSpPr>
          <p:cNvPr id="6" name="TextBox 4"/>
          <p:cNvSpPr txBox="1">
            <a:spLocks noChangeArrowheads="1"/>
          </p:cNvSpPr>
          <p:nvPr/>
        </p:nvSpPr>
        <p:spPr bwMode="auto">
          <a:xfrm>
            <a:off x="304800" y="838200"/>
            <a:ext cx="7347626" cy="523220"/>
          </a:xfrm>
          <a:prstGeom prst="rect">
            <a:avLst/>
          </a:prstGeom>
          <a:noFill/>
          <a:ln w="9525">
            <a:noFill/>
            <a:miter lim="800000"/>
            <a:headEnd/>
            <a:tailEnd/>
          </a:ln>
        </p:spPr>
        <p:txBody>
          <a:bodyPr wrap="square">
            <a:spAutoFit/>
          </a:bodyPr>
          <a:lstStyle/>
          <a:p>
            <a:pPr algn="l"/>
            <a:r>
              <a:rPr lang="en-US" sz="2800" b="1" dirty="0" smtClean="0">
                <a:solidFill>
                  <a:srgbClr val="990033"/>
                </a:solidFill>
              </a:rPr>
              <a:t>LAB-Who Drew/Collected Specimen?</a:t>
            </a:r>
            <a:endParaRPr lang="en-US" sz="2800" dirty="0">
              <a:solidFill>
                <a:srgbClr val="FF0000"/>
              </a:solidFill>
            </a:endParaRPr>
          </a:p>
        </p:txBody>
      </p:sp>
      <p:sp>
        <p:nvSpPr>
          <p:cNvPr id="7" name="TextBox 4"/>
          <p:cNvSpPr txBox="1">
            <a:spLocks noChangeArrowheads="1"/>
          </p:cNvSpPr>
          <p:nvPr/>
        </p:nvSpPr>
        <p:spPr bwMode="auto">
          <a:xfrm>
            <a:off x="4090481" y="3048000"/>
            <a:ext cx="3200400" cy="2308324"/>
          </a:xfrm>
          <a:prstGeom prst="rect">
            <a:avLst/>
          </a:prstGeom>
          <a:noFill/>
          <a:ln w="9525">
            <a:noFill/>
            <a:miter lim="800000"/>
            <a:headEnd/>
            <a:tailEnd/>
          </a:ln>
        </p:spPr>
        <p:txBody>
          <a:bodyPr>
            <a:spAutoFit/>
          </a:bodyPr>
          <a:lstStyle/>
          <a:p>
            <a:r>
              <a:rPr lang="en-US" sz="1200" b="1" dirty="0" smtClean="0">
                <a:solidFill>
                  <a:srgbClr val="990033"/>
                </a:solidFill>
              </a:rPr>
              <a:t>Click box for drop down list </a:t>
            </a:r>
          </a:p>
          <a:p>
            <a:endParaRPr lang="en-US" sz="1200" b="1" dirty="0">
              <a:solidFill>
                <a:srgbClr val="990033"/>
              </a:solidFill>
            </a:endParaRPr>
          </a:p>
          <a:p>
            <a:r>
              <a:rPr lang="en-US" sz="1200" b="1" i="1" dirty="0" smtClean="0">
                <a:solidFill>
                  <a:srgbClr val="990033"/>
                </a:solidFill>
              </a:rPr>
              <a:t>then</a:t>
            </a:r>
          </a:p>
          <a:p>
            <a:endParaRPr lang="en-US" sz="1200" b="1" dirty="0">
              <a:solidFill>
                <a:srgbClr val="990033"/>
              </a:solidFill>
            </a:endParaRPr>
          </a:p>
          <a:p>
            <a:r>
              <a:rPr lang="en-US" sz="1200" b="1" dirty="0" smtClean="0">
                <a:solidFill>
                  <a:srgbClr val="990033"/>
                </a:solidFill>
              </a:rPr>
              <a:t>Choose appropriate title for person who collected the specimen.</a:t>
            </a:r>
            <a:endParaRPr lang="en-US" sz="1200" b="1" dirty="0">
              <a:solidFill>
                <a:srgbClr val="990033"/>
              </a:solidFill>
            </a:endParaRPr>
          </a:p>
          <a:p>
            <a:pPr algn="l"/>
            <a:endParaRPr lang="en-US" sz="1200" b="1" dirty="0">
              <a:solidFill>
                <a:srgbClr val="990033"/>
              </a:solidFill>
            </a:endParaRPr>
          </a:p>
          <a:p>
            <a:pPr algn="l"/>
            <a:endParaRPr lang="en-US" sz="1200" b="1" dirty="0" smtClean="0">
              <a:solidFill>
                <a:srgbClr val="990033"/>
              </a:solidFill>
            </a:endParaRPr>
          </a:p>
          <a:p>
            <a:pPr algn="l"/>
            <a:endParaRPr lang="en-US" sz="1200" b="1" dirty="0">
              <a:solidFill>
                <a:srgbClr val="990033"/>
              </a:solidFill>
            </a:endParaRPr>
          </a:p>
          <a:p>
            <a:pPr algn="l"/>
            <a:endParaRPr lang="en-US" sz="1200" b="1" dirty="0" smtClean="0">
              <a:solidFill>
                <a:srgbClr val="990033"/>
              </a:solidFill>
            </a:endParaRPr>
          </a:p>
          <a:p>
            <a:pPr algn="l"/>
            <a:endParaRPr lang="en-US" sz="1200" b="1" dirty="0">
              <a:solidFill>
                <a:srgbClr val="990033"/>
              </a:solidFill>
            </a:endParaRPr>
          </a:p>
          <a:p>
            <a:pPr algn="l"/>
            <a:endParaRPr lang="en-US" sz="1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Grp="1" noChangeAspect="1" noChangeArrowheads="1"/>
          </p:cNvPicPr>
          <p:nvPr>
            <p:ph type="body" idx="1"/>
          </p:nvPr>
        </p:nvPicPr>
        <p:blipFill rotWithShape="1">
          <a:blip r:embed="rId2" cstate="print"/>
          <a:srcRect t="26320" r="48919" b="12688"/>
          <a:stretch/>
        </p:blipFill>
        <p:spPr>
          <a:xfrm>
            <a:off x="76200" y="1376011"/>
            <a:ext cx="4669277" cy="3764605"/>
          </a:xfrm>
          <a:noFill/>
        </p:spPr>
      </p:pic>
      <p:sp>
        <p:nvSpPr>
          <p:cNvPr id="33797" name="Line 7"/>
          <p:cNvSpPr>
            <a:spLocks noChangeShapeType="1"/>
          </p:cNvSpPr>
          <p:nvPr/>
        </p:nvSpPr>
        <p:spPr bwMode="auto">
          <a:xfrm flipH="1">
            <a:off x="2933700" y="3276600"/>
            <a:ext cx="1295400" cy="0"/>
          </a:xfrm>
          <a:prstGeom prst="line">
            <a:avLst/>
          </a:prstGeom>
          <a:noFill/>
          <a:ln w="57150">
            <a:solidFill>
              <a:srgbClr val="000080"/>
            </a:solidFill>
            <a:round/>
            <a:headEnd/>
            <a:tailEnd type="triangle" w="med" len="med"/>
          </a:ln>
        </p:spPr>
        <p:txBody>
          <a:bodyPr/>
          <a:lstStyle/>
          <a:p>
            <a:endParaRPr lang="en-US" dirty="0"/>
          </a:p>
        </p:txBody>
      </p:sp>
      <p:sp>
        <p:nvSpPr>
          <p:cNvPr id="6" name="TextBox 4"/>
          <p:cNvSpPr txBox="1">
            <a:spLocks noChangeArrowheads="1"/>
          </p:cNvSpPr>
          <p:nvPr/>
        </p:nvSpPr>
        <p:spPr bwMode="auto">
          <a:xfrm>
            <a:off x="304800" y="838200"/>
            <a:ext cx="7347626" cy="523220"/>
          </a:xfrm>
          <a:prstGeom prst="rect">
            <a:avLst/>
          </a:prstGeom>
          <a:noFill/>
          <a:ln w="9525">
            <a:noFill/>
            <a:miter lim="800000"/>
            <a:headEnd/>
            <a:tailEnd/>
          </a:ln>
        </p:spPr>
        <p:txBody>
          <a:bodyPr wrap="square">
            <a:spAutoFit/>
          </a:bodyPr>
          <a:lstStyle/>
          <a:p>
            <a:pPr algn="l"/>
            <a:r>
              <a:rPr lang="en-US" sz="2800" b="1" dirty="0" smtClean="0">
                <a:solidFill>
                  <a:srgbClr val="990033"/>
                </a:solidFill>
              </a:rPr>
              <a:t>LAB-What was the Specimen Type?</a:t>
            </a:r>
            <a:endParaRPr lang="en-US" sz="2800" dirty="0">
              <a:solidFill>
                <a:srgbClr val="FF0000"/>
              </a:solidFill>
            </a:endParaRPr>
          </a:p>
        </p:txBody>
      </p:sp>
      <p:sp>
        <p:nvSpPr>
          <p:cNvPr id="7" name="TextBox 4"/>
          <p:cNvSpPr txBox="1">
            <a:spLocks noChangeArrowheads="1"/>
          </p:cNvSpPr>
          <p:nvPr/>
        </p:nvSpPr>
        <p:spPr bwMode="auto">
          <a:xfrm>
            <a:off x="4214509" y="3124200"/>
            <a:ext cx="2362200" cy="461665"/>
          </a:xfrm>
          <a:prstGeom prst="rect">
            <a:avLst/>
          </a:prstGeom>
          <a:noFill/>
          <a:ln w="9525">
            <a:noFill/>
            <a:miter lim="800000"/>
            <a:headEnd/>
            <a:tailEnd/>
          </a:ln>
        </p:spPr>
        <p:txBody>
          <a:bodyPr wrap="square">
            <a:spAutoFit/>
          </a:bodyPr>
          <a:lstStyle/>
          <a:p>
            <a:pPr algn="l"/>
            <a:r>
              <a:rPr lang="en-US" sz="1200" b="1" dirty="0" smtClean="0">
                <a:solidFill>
                  <a:srgbClr val="990033"/>
                </a:solidFill>
              </a:rPr>
              <a:t>Click box for drop down list </a:t>
            </a:r>
          </a:p>
          <a:p>
            <a:pPr algn="l"/>
            <a:endParaRPr lang="en-US" sz="1200" b="1" dirty="0"/>
          </a:p>
        </p:txBody>
      </p:sp>
      <p:sp>
        <p:nvSpPr>
          <p:cNvPr id="2" name="TextBox 1"/>
          <p:cNvSpPr txBox="1"/>
          <p:nvPr/>
        </p:nvSpPr>
        <p:spPr>
          <a:xfrm>
            <a:off x="265778" y="5596486"/>
            <a:ext cx="8221226" cy="369332"/>
          </a:xfrm>
          <a:prstGeom prst="rect">
            <a:avLst/>
          </a:prstGeom>
          <a:solidFill>
            <a:srgbClr val="FFFF00"/>
          </a:solidFill>
          <a:ln w="63500">
            <a:solidFill>
              <a:srgbClr val="990033"/>
            </a:solidFill>
          </a:ln>
        </p:spPr>
        <p:txBody>
          <a:bodyPr wrap="none" rtlCol="0">
            <a:spAutoFit/>
          </a:bodyPr>
          <a:lstStyle/>
          <a:p>
            <a:r>
              <a:rPr lang="en-US" dirty="0" smtClean="0"/>
              <a:t>NOTE:  This is not a “</a:t>
            </a:r>
            <a:r>
              <a:rPr lang="en-US" b="1" dirty="0" smtClean="0"/>
              <a:t>BOLD</a:t>
            </a:r>
            <a:r>
              <a:rPr lang="en-US" dirty="0" smtClean="0"/>
              <a:t>” field, however, it is required on all MIDAS entries.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Grp="1" noChangeAspect="1" noChangeArrowheads="1"/>
          </p:cNvPicPr>
          <p:nvPr>
            <p:ph type="body" idx="1"/>
          </p:nvPr>
        </p:nvPicPr>
        <p:blipFill rotWithShape="1">
          <a:blip r:embed="rId2" cstate="print"/>
          <a:srcRect t="26809" r="57786" b="13196"/>
          <a:stretch/>
        </p:blipFill>
        <p:spPr>
          <a:xfrm>
            <a:off x="3176" y="1634246"/>
            <a:ext cx="3858706" cy="3657385"/>
          </a:xfrm>
          <a:noFill/>
        </p:spPr>
      </p:pic>
      <p:sp>
        <p:nvSpPr>
          <p:cNvPr id="9" name="TextBox 8"/>
          <p:cNvSpPr txBox="1"/>
          <p:nvPr/>
        </p:nvSpPr>
        <p:spPr>
          <a:xfrm>
            <a:off x="381000" y="5972943"/>
            <a:ext cx="8221226" cy="369332"/>
          </a:xfrm>
          <a:prstGeom prst="rect">
            <a:avLst/>
          </a:prstGeom>
          <a:solidFill>
            <a:srgbClr val="FFFF00"/>
          </a:solidFill>
          <a:ln w="63500">
            <a:solidFill>
              <a:srgbClr val="990033"/>
            </a:solidFill>
          </a:ln>
        </p:spPr>
        <p:txBody>
          <a:bodyPr wrap="none" rtlCol="0">
            <a:spAutoFit/>
          </a:bodyPr>
          <a:lstStyle/>
          <a:p>
            <a:r>
              <a:rPr lang="en-US" dirty="0" smtClean="0"/>
              <a:t>NOTE:  This is not a “</a:t>
            </a:r>
            <a:r>
              <a:rPr lang="en-US" b="1" dirty="0" smtClean="0"/>
              <a:t>BOLD</a:t>
            </a:r>
            <a:r>
              <a:rPr lang="en-US" dirty="0" smtClean="0"/>
              <a:t>” field, however, it is required on all MIDAS entries.</a:t>
            </a:r>
            <a:endParaRPr lang="en-US" dirty="0"/>
          </a:p>
        </p:txBody>
      </p:sp>
      <p:sp>
        <p:nvSpPr>
          <p:cNvPr id="10" name="TextBox 4"/>
          <p:cNvSpPr txBox="1">
            <a:spLocks noChangeArrowheads="1"/>
          </p:cNvSpPr>
          <p:nvPr/>
        </p:nvSpPr>
        <p:spPr bwMode="auto">
          <a:xfrm>
            <a:off x="304800" y="838200"/>
            <a:ext cx="7347626" cy="523220"/>
          </a:xfrm>
          <a:prstGeom prst="rect">
            <a:avLst/>
          </a:prstGeom>
          <a:noFill/>
          <a:ln w="9525">
            <a:noFill/>
            <a:miter lim="800000"/>
            <a:headEnd/>
            <a:tailEnd/>
          </a:ln>
        </p:spPr>
        <p:txBody>
          <a:bodyPr wrap="square">
            <a:spAutoFit/>
          </a:bodyPr>
          <a:lstStyle/>
          <a:p>
            <a:pPr algn="l"/>
            <a:r>
              <a:rPr lang="en-US" sz="2800" b="1" dirty="0" smtClean="0">
                <a:solidFill>
                  <a:srgbClr val="990033"/>
                </a:solidFill>
              </a:rPr>
              <a:t>Describe what happened</a:t>
            </a:r>
            <a:endParaRPr lang="en-US" sz="2800" dirty="0">
              <a:solidFill>
                <a:srgbClr val="FF0000"/>
              </a:solidFill>
            </a:endParaRPr>
          </a:p>
        </p:txBody>
      </p:sp>
      <p:sp>
        <p:nvSpPr>
          <p:cNvPr id="2" name="TextBox 1"/>
          <p:cNvSpPr txBox="1"/>
          <p:nvPr/>
        </p:nvSpPr>
        <p:spPr>
          <a:xfrm>
            <a:off x="4572000" y="2362200"/>
            <a:ext cx="4368440" cy="2862322"/>
          </a:xfrm>
          <a:prstGeom prst="rect">
            <a:avLst/>
          </a:prstGeom>
          <a:noFill/>
          <a:ln w="38100">
            <a:solidFill>
              <a:srgbClr val="0070C0"/>
            </a:solidFill>
          </a:ln>
        </p:spPr>
        <p:txBody>
          <a:bodyPr wrap="none" rtlCol="0">
            <a:spAutoFit/>
          </a:bodyPr>
          <a:lstStyle/>
          <a:p>
            <a:pPr algn="l"/>
            <a:r>
              <a:rPr lang="en-US" sz="1400" dirty="0" smtClean="0">
                <a:solidFill>
                  <a:srgbClr val="990033"/>
                </a:solidFill>
              </a:rPr>
              <a:t>Enter :</a:t>
            </a:r>
          </a:p>
          <a:p>
            <a:pPr marL="285750" indent="-285750" algn="l">
              <a:buFont typeface="Arial" panose="020B0604020202020204" pitchFamily="34" charset="0"/>
              <a:buChar char="•"/>
            </a:pPr>
            <a:r>
              <a:rPr lang="en-US" sz="1400" dirty="0" smtClean="0">
                <a:solidFill>
                  <a:srgbClr val="990033"/>
                </a:solidFill>
              </a:rPr>
              <a:t>Accession #</a:t>
            </a:r>
          </a:p>
          <a:p>
            <a:pPr marL="285750" indent="-285750" algn="l">
              <a:buFont typeface="Arial" panose="020B0604020202020204" pitchFamily="34" charset="0"/>
              <a:buChar char="•"/>
            </a:pPr>
            <a:r>
              <a:rPr lang="en-US" sz="1400" dirty="0" smtClean="0">
                <a:solidFill>
                  <a:srgbClr val="990033"/>
                </a:solidFill>
              </a:rPr>
              <a:t>Test Name</a:t>
            </a:r>
          </a:p>
          <a:p>
            <a:pPr marL="285750" indent="-285750" algn="l">
              <a:buFont typeface="Arial" panose="020B0604020202020204" pitchFamily="34" charset="0"/>
              <a:buChar char="•"/>
            </a:pPr>
            <a:r>
              <a:rPr lang="en-US" sz="1400" dirty="0" smtClean="0">
                <a:solidFill>
                  <a:srgbClr val="990033"/>
                </a:solidFill>
              </a:rPr>
              <a:t>Date/Time of event</a:t>
            </a:r>
          </a:p>
          <a:p>
            <a:pPr marL="285750" indent="-285750" algn="l">
              <a:buFont typeface="Arial" panose="020B0604020202020204" pitchFamily="34" charset="0"/>
              <a:buChar char="•"/>
            </a:pPr>
            <a:r>
              <a:rPr lang="en-US" sz="1400" dirty="0" smtClean="0">
                <a:solidFill>
                  <a:srgbClr val="990033"/>
                </a:solidFill>
              </a:rPr>
              <a:t>Last, first name and credentials of staff contacted</a:t>
            </a:r>
          </a:p>
          <a:p>
            <a:pPr marL="285750" indent="-285750" algn="l">
              <a:buFont typeface="Arial" panose="020B0604020202020204" pitchFamily="34" charset="0"/>
              <a:buChar char="•"/>
            </a:pPr>
            <a:r>
              <a:rPr lang="en-US" sz="1400" dirty="0" smtClean="0">
                <a:solidFill>
                  <a:srgbClr val="990033"/>
                </a:solidFill>
              </a:rPr>
              <a:t>Time of contact</a:t>
            </a:r>
          </a:p>
          <a:p>
            <a:pPr algn="l"/>
            <a:endParaRPr lang="en-US" sz="1400" dirty="0" smtClean="0">
              <a:solidFill>
                <a:srgbClr val="990033"/>
              </a:solidFill>
            </a:endParaRPr>
          </a:p>
          <a:p>
            <a:pPr algn="l"/>
            <a:r>
              <a:rPr lang="en-US" sz="1400" dirty="0" smtClean="0">
                <a:solidFill>
                  <a:srgbClr val="990033"/>
                </a:solidFill>
              </a:rPr>
              <a:t>State the Issue:</a:t>
            </a:r>
            <a:endParaRPr lang="en-US" sz="1400" i="1" dirty="0" smtClean="0">
              <a:solidFill>
                <a:srgbClr val="990033"/>
              </a:solidFill>
            </a:endParaRPr>
          </a:p>
          <a:p>
            <a:pPr marL="171450" indent="-171450" algn="l">
              <a:buFont typeface="Arial" panose="020B0604020202020204" pitchFamily="34" charset="0"/>
              <a:buChar char="•"/>
            </a:pPr>
            <a:r>
              <a:rPr lang="en-US" sz="1400" dirty="0" smtClean="0">
                <a:solidFill>
                  <a:srgbClr val="990033"/>
                </a:solidFill>
              </a:rPr>
              <a:t>Facts only</a:t>
            </a:r>
          </a:p>
          <a:p>
            <a:pPr marL="171450" indent="-171450" algn="l">
              <a:buFont typeface="Arial" panose="020B0604020202020204" pitchFamily="34" charset="0"/>
              <a:buChar char="•"/>
            </a:pPr>
            <a:r>
              <a:rPr lang="en-US" sz="1400" dirty="0" smtClean="0">
                <a:solidFill>
                  <a:srgbClr val="990033"/>
                </a:solidFill>
              </a:rPr>
              <a:t>No opinions</a:t>
            </a:r>
          </a:p>
          <a:p>
            <a:pPr marL="171450" indent="-171450" algn="l">
              <a:buFont typeface="Arial" panose="020B0604020202020204" pitchFamily="34" charset="0"/>
              <a:buChar char="•"/>
            </a:pPr>
            <a:r>
              <a:rPr lang="en-US" sz="1400" dirty="0" smtClean="0">
                <a:solidFill>
                  <a:srgbClr val="990033"/>
                </a:solidFill>
              </a:rPr>
              <a:t>No accusations</a:t>
            </a:r>
          </a:p>
          <a:p>
            <a:pPr marL="171450" indent="-171450" algn="l">
              <a:buFont typeface="Arial" panose="020B0604020202020204" pitchFamily="34" charset="0"/>
              <a:buChar char="•"/>
            </a:pPr>
            <a:r>
              <a:rPr lang="en-US" sz="1400" dirty="0" smtClean="0">
                <a:solidFill>
                  <a:srgbClr val="990033"/>
                </a:solidFill>
              </a:rPr>
              <a:t>No assumptions</a:t>
            </a:r>
          </a:p>
          <a:p>
            <a:pPr marL="171450" indent="-171450" algn="l">
              <a:buFont typeface="Arial" panose="020B0604020202020204" pitchFamily="34" charset="0"/>
              <a:buChar char="•"/>
            </a:pPr>
            <a:endParaRPr lang="en-US" sz="1200" dirty="0">
              <a:solidFill>
                <a:srgbClr val="990033"/>
              </a:solidFill>
            </a:endParaRPr>
          </a:p>
        </p:txBody>
      </p:sp>
      <p:sp>
        <p:nvSpPr>
          <p:cNvPr id="3" name="Left Arrow 2"/>
          <p:cNvSpPr/>
          <p:nvPr/>
        </p:nvSpPr>
        <p:spPr>
          <a:xfrm>
            <a:off x="3048000" y="4343401"/>
            <a:ext cx="1524000" cy="3819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hidden="1"/>
          <p:cNvSpPr>
            <a:spLocks noGrp="1"/>
          </p:cNvSpPr>
          <p:nvPr>
            <p:ph type="title"/>
          </p:nvPr>
        </p:nvSpPr>
        <p:spPr>
          <a:xfrm>
            <a:off x="457200" y="704850"/>
            <a:ext cx="8305800" cy="1143000"/>
          </a:xfrm>
        </p:spPr>
        <p:txBody>
          <a:bodyPr/>
          <a:lstStyle/>
          <a:p>
            <a:pPr>
              <a:defRPr/>
            </a:pPr>
            <a:endParaRPr lang="en-US" sz="4600" dirty="0" smtClean="0"/>
          </a:p>
        </p:txBody>
      </p:sp>
      <p:pic>
        <p:nvPicPr>
          <p:cNvPr id="35843" name="Picture 2"/>
          <p:cNvPicPr>
            <a:picLocks noChangeAspect="1" noChangeArrowheads="1"/>
          </p:cNvPicPr>
          <p:nvPr/>
        </p:nvPicPr>
        <p:blipFill rotWithShape="1">
          <a:blip r:embed="rId2" cstate="print"/>
          <a:srcRect l="3724" t="70534" r="55319" b="16222"/>
          <a:stretch/>
        </p:blipFill>
        <p:spPr bwMode="auto">
          <a:xfrm>
            <a:off x="148590" y="1905000"/>
            <a:ext cx="6926265" cy="1493197"/>
          </a:xfrm>
          <a:prstGeom prst="rect">
            <a:avLst/>
          </a:prstGeom>
          <a:noFill/>
          <a:ln w="38100">
            <a:solidFill>
              <a:srgbClr val="008000"/>
            </a:solidFill>
            <a:miter lim="800000"/>
            <a:headEnd/>
            <a:tailEnd/>
          </a:ln>
        </p:spPr>
      </p:pic>
      <p:sp>
        <p:nvSpPr>
          <p:cNvPr id="8" name="TextBox 7"/>
          <p:cNvSpPr txBox="1"/>
          <p:nvPr/>
        </p:nvSpPr>
        <p:spPr>
          <a:xfrm>
            <a:off x="2363900" y="2066822"/>
            <a:ext cx="3753255" cy="1169551"/>
          </a:xfrm>
          <a:prstGeom prst="rect">
            <a:avLst/>
          </a:prstGeom>
          <a:noFill/>
        </p:spPr>
        <p:txBody>
          <a:bodyPr wrap="square" rtlCol="0">
            <a:spAutoFit/>
          </a:bodyPr>
          <a:lstStyle/>
          <a:p>
            <a:pPr algn="l"/>
            <a:r>
              <a:rPr lang="en-US" sz="1400" dirty="0" smtClean="0"/>
              <a:t>CBC specimen clotted.  Acc# 1234567, collected  2/2/17@1400 by e13592</a:t>
            </a:r>
          </a:p>
          <a:p>
            <a:pPr algn="l"/>
            <a:r>
              <a:rPr lang="en-US" sz="1400" dirty="0" smtClean="0"/>
              <a:t>Called to Mary Jones, RN 2/2/17@1420.  RN indicated patient hard stick and requested lab perform recollect.</a:t>
            </a:r>
            <a:endParaRPr lang="en-US" sz="1400" dirty="0"/>
          </a:p>
        </p:txBody>
      </p:sp>
      <p:pic>
        <p:nvPicPr>
          <p:cNvPr id="15" name="Picture 2"/>
          <p:cNvPicPr>
            <a:picLocks noChangeAspect="1" noChangeArrowheads="1"/>
          </p:cNvPicPr>
          <p:nvPr/>
        </p:nvPicPr>
        <p:blipFill rotWithShape="1">
          <a:blip r:embed="rId2" cstate="print"/>
          <a:srcRect l="3724" t="70534" r="55319" b="16222"/>
          <a:stretch/>
        </p:blipFill>
        <p:spPr bwMode="auto">
          <a:xfrm>
            <a:off x="2091447" y="3864818"/>
            <a:ext cx="6926265" cy="1600200"/>
          </a:xfrm>
          <a:prstGeom prst="rect">
            <a:avLst/>
          </a:prstGeom>
          <a:noFill/>
          <a:ln w="9525">
            <a:noFill/>
            <a:miter lim="800000"/>
            <a:headEnd/>
            <a:tailEnd/>
          </a:ln>
        </p:spPr>
      </p:pic>
      <p:sp>
        <p:nvSpPr>
          <p:cNvPr id="16" name="TextBox 15"/>
          <p:cNvSpPr txBox="1"/>
          <p:nvPr/>
        </p:nvSpPr>
        <p:spPr>
          <a:xfrm>
            <a:off x="4240527" y="4038600"/>
            <a:ext cx="3753255" cy="2031325"/>
          </a:xfrm>
          <a:prstGeom prst="rect">
            <a:avLst/>
          </a:prstGeom>
          <a:noFill/>
        </p:spPr>
        <p:txBody>
          <a:bodyPr wrap="square" rtlCol="0">
            <a:spAutoFit/>
          </a:bodyPr>
          <a:lstStyle/>
          <a:p>
            <a:pPr algn="l"/>
            <a:r>
              <a:rPr lang="en-US" sz="1400" dirty="0" smtClean="0"/>
              <a:t>CBC specimen clotted.  Acc# 1234567, collected  2/2/17@1400 by e13592</a:t>
            </a:r>
          </a:p>
          <a:p>
            <a:pPr algn="l"/>
            <a:r>
              <a:rPr lang="en-US" sz="1400" dirty="0" smtClean="0"/>
              <a:t>Called to Mary Jones, RN 2/2/17@1420. She told me it couldn’t be clotted because she drew it herself and was very rude the entire conversation.  RN indicated patient hard stick and requested lab perform recollect. This nurse always sends us poor specimens; maybe she needs additional training.</a:t>
            </a:r>
            <a:endParaRPr lang="en-US" sz="1400" dirty="0"/>
          </a:p>
        </p:txBody>
      </p:sp>
      <p:sp>
        <p:nvSpPr>
          <p:cNvPr id="10" name="Rectangle 9"/>
          <p:cNvSpPr/>
          <p:nvPr/>
        </p:nvSpPr>
        <p:spPr>
          <a:xfrm>
            <a:off x="2091446" y="3845768"/>
            <a:ext cx="6926265" cy="223118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C:\Users\e66942\AppData\Local\Microsoft\Windows\Temporary Internet Files\Content.IE5\NK0VHD5L\Checked_ic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874197"/>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e66942\AppData\Local\Microsoft\Windows\Temporary Internet Files\Content.IE5\T1EFH21U\TzeenieWheenie-red-green-OK-not-OK-Icons-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765" y="4038600"/>
            <a:ext cx="1616283" cy="161628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4"/>
          <p:cNvSpPr txBox="1">
            <a:spLocks noChangeArrowheads="1"/>
          </p:cNvSpPr>
          <p:nvPr/>
        </p:nvSpPr>
        <p:spPr bwMode="auto">
          <a:xfrm>
            <a:off x="304800" y="838200"/>
            <a:ext cx="7347626" cy="954107"/>
          </a:xfrm>
          <a:prstGeom prst="rect">
            <a:avLst/>
          </a:prstGeom>
          <a:noFill/>
          <a:ln w="9525">
            <a:noFill/>
            <a:miter lim="800000"/>
            <a:headEnd/>
            <a:tailEnd/>
          </a:ln>
        </p:spPr>
        <p:txBody>
          <a:bodyPr wrap="square">
            <a:spAutoFit/>
          </a:bodyPr>
          <a:lstStyle/>
          <a:p>
            <a:pPr algn="l"/>
            <a:r>
              <a:rPr lang="en-US" sz="2800" b="1" dirty="0" smtClean="0">
                <a:solidFill>
                  <a:srgbClr val="990033"/>
                </a:solidFill>
              </a:rPr>
              <a:t>Sticking to the facts in the description:</a:t>
            </a:r>
          </a:p>
          <a:p>
            <a:pPr algn="l"/>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hidden="1"/>
          <p:cNvSpPr>
            <a:spLocks noGrp="1"/>
          </p:cNvSpPr>
          <p:nvPr>
            <p:ph type="title"/>
          </p:nvPr>
        </p:nvSpPr>
        <p:spPr>
          <a:xfrm>
            <a:off x="457200" y="704850"/>
            <a:ext cx="8305800" cy="1143000"/>
          </a:xfrm>
        </p:spPr>
        <p:txBody>
          <a:bodyPr/>
          <a:lstStyle/>
          <a:p>
            <a:pPr>
              <a:defRPr/>
            </a:pPr>
            <a:endParaRPr lang="en-US" sz="4600" dirty="0" smtClean="0"/>
          </a:p>
        </p:txBody>
      </p:sp>
      <p:pic>
        <p:nvPicPr>
          <p:cNvPr id="35843" name="Picture 2"/>
          <p:cNvPicPr>
            <a:picLocks noChangeAspect="1" noChangeArrowheads="1"/>
          </p:cNvPicPr>
          <p:nvPr/>
        </p:nvPicPr>
        <p:blipFill rotWithShape="1">
          <a:blip r:embed="rId2" cstate="print"/>
          <a:srcRect t="27766" b="10319"/>
          <a:stretch/>
        </p:blipFill>
        <p:spPr bwMode="auto">
          <a:xfrm>
            <a:off x="14591" y="1692612"/>
            <a:ext cx="9144000" cy="3774333"/>
          </a:xfrm>
          <a:prstGeom prst="rect">
            <a:avLst/>
          </a:prstGeom>
          <a:noFill/>
          <a:ln w="9525">
            <a:noFill/>
            <a:miter lim="800000"/>
            <a:headEnd/>
            <a:tailEnd/>
          </a:ln>
        </p:spPr>
      </p:pic>
      <p:sp>
        <p:nvSpPr>
          <p:cNvPr id="7" name="Rectangle 6"/>
          <p:cNvSpPr/>
          <p:nvPr/>
        </p:nvSpPr>
        <p:spPr>
          <a:xfrm>
            <a:off x="5715000" y="1828800"/>
            <a:ext cx="19812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5846" name="Line 10"/>
          <p:cNvSpPr>
            <a:spLocks noChangeShapeType="1"/>
          </p:cNvSpPr>
          <p:nvPr/>
        </p:nvSpPr>
        <p:spPr bwMode="auto">
          <a:xfrm flipV="1">
            <a:off x="7391400" y="1828794"/>
            <a:ext cx="914400" cy="609605"/>
          </a:xfrm>
          <a:prstGeom prst="line">
            <a:avLst/>
          </a:prstGeom>
          <a:noFill/>
          <a:ln w="38100">
            <a:solidFill>
              <a:srgbClr val="000080"/>
            </a:solidFill>
            <a:round/>
            <a:headEnd/>
            <a:tailEnd type="triangle" w="med" len="med"/>
          </a:ln>
        </p:spPr>
        <p:txBody>
          <a:bodyPr/>
          <a:lstStyle/>
          <a:p>
            <a:endParaRPr lang="en-US" dirty="0"/>
          </a:p>
        </p:txBody>
      </p:sp>
      <p:sp>
        <p:nvSpPr>
          <p:cNvPr id="35847" name="TextBox 7"/>
          <p:cNvSpPr txBox="1">
            <a:spLocks noChangeArrowheads="1"/>
          </p:cNvSpPr>
          <p:nvPr/>
        </p:nvSpPr>
        <p:spPr bwMode="auto">
          <a:xfrm>
            <a:off x="3352800" y="1981200"/>
            <a:ext cx="4191000" cy="646331"/>
          </a:xfrm>
          <a:prstGeom prst="rect">
            <a:avLst/>
          </a:prstGeom>
          <a:noFill/>
          <a:ln w="9525">
            <a:noFill/>
            <a:miter lim="800000"/>
            <a:headEnd/>
            <a:tailEnd/>
          </a:ln>
        </p:spPr>
        <p:txBody>
          <a:bodyPr wrap="square">
            <a:spAutoFit/>
          </a:bodyPr>
          <a:lstStyle/>
          <a:p>
            <a:pPr algn="l"/>
            <a:r>
              <a:rPr lang="en-US" sz="1200" b="1" dirty="0" smtClean="0">
                <a:solidFill>
                  <a:srgbClr val="FF0000"/>
                </a:solidFill>
              </a:rPr>
              <a:t>Once description of event is completed:</a:t>
            </a:r>
          </a:p>
          <a:p>
            <a:pPr algn="l"/>
            <a:endParaRPr lang="en-US" sz="1200" b="1" dirty="0" smtClean="0">
              <a:solidFill>
                <a:srgbClr val="FF0000"/>
              </a:solidFill>
            </a:endParaRPr>
          </a:p>
          <a:p>
            <a:pPr algn="l"/>
            <a:r>
              <a:rPr lang="en-US" sz="1200" b="1" dirty="0" smtClean="0">
                <a:solidFill>
                  <a:srgbClr val="FF0000"/>
                </a:solidFill>
              </a:rPr>
              <a:t>                                                                Click </a:t>
            </a:r>
            <a:r>
              <a:rPr lang="en-US" sz="1200" b="1" dirty="0">
                <a:solidFill>
                  <a:srgbClr val="FF0000"/>
                </a:solidFill>
              </a:rPr>
              <a:t>to </a:t>
            </a:r>
            <a:r>
              <a:rPr lang="en-US" sz="1200" b="1" dirty="0" smtClean="0">
                <a:solidFill>
                  <a:srgbClr val="FF0000"/>
                </a:solidFill>
              </a:rPr>
              <a:t>Submit  </a:t>
            </a:r>
            <a:endParaRPr lang="en-US" sz="1200" b="1" dirty="0">
              <a:solidFill>
                <a:srgbClr val="FF0000"/>
              </a:solidFill>
            </a:endParaRPr>
          </a:p>
        </p:txBody>
      </p:sp>
      <p:sp>
        <p:nvSpPr>
          <p:cNvPr id="8" name="TextBox 7"/>
          <p:cNvSpPr txBox="1"/>
          <p:nvPr/>
        </p:nvSpPr>
        <p:spPr>
          <a:xfrm>
            <a:off x="1447800" y="4334576"/>
            <a:ext cx="2133600" cy="707886"/>
          </a:xfrm>
          <a:prstGeom prst="rect">
            <a:avLst/>
          </a:prstGeom>
          <a:noFill/>
        </p:spPr>
        <p:txBody>
          <a:bodyPr wrap="square" rtlCol="0">
            <a:spAutoFit/>
          </a:bodyPr>
          <a:lstStyle/>
          <a:p>
            <a:pPr algn="l"/>
            <a:r>
              <a:rPr lang="en-US" sz="800" dirty="0" smtClean="0"/>
              <a:t>CBC specimen clotted.  Acc# 1234567, collected  2/2/17@1400 by e13592</a:t>
            </a:r>
          </a:p>
          <a:p>
            <a:pPr algn="l"/>
            <a:r>
              <a:rPr lang="en-US" sz="800" dirty="0" smtClean="0"/>
              <a:t>Called to Mary Jones, RN 2/2/17@1420.  RN indicated patient hard stick and requested lab perform recollect.</a:t>
            </a:r>
            <a:endParaRPr lang="en-US" sz="800" dirty="0"/>
          </a:p>
        </p:txBody>
      </p:sp>
      <p:sp>
        <p:nvSpPr>
          <p:cNvPr id="11" name="Line 10"/>
          <p:cNvSpPr>
            <a:spLocks noChangeShapeType="1"/>
          </p:cNvSpPr>
          <p:nvPr/>
        </p:nvSpPr>
        <p:spPr bwMode="auto">
          <a:xfrm>
            <a:off x="3573294" y="2304364"/>
            <a:ext cx="0" cy="2030212"/>
          </a:xfrm>
          <a:prstGeom prst="line">
            <a:avLst/>
          </a:prstGeom>
          <a:noFill/>
          <a:ln w="38100">
            <a:solidFill>
              <a:srgbClr val="000080"/>
            </a:solidFill>
            <a:round/>
            <a:headEnd/>
            <a:tailEnd type="triangle" w="med" len="med"/>
          </a:ln>
        </p:spPr>
        <p:txBody>
          <a:bodyPr/>
          <a:lstStyle/>
          <a:p>
            <a:endParaRPr lang="en-US" dirty="0"/>
          </a:p>
        </p:txBody>
      </p:sp>
    </p:spTree>
    <p:extLst>
      <p:ext uri="{BB962C8B-B14F-4D97-AF65-F5344CB8AC3E}">
        <p14:creationId xmlns:p14="http://schemas.microsoft.com/office/powerpoint/2010/main" val="3931712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26970" r="61396" b="39348"/>
          <a:stretch/>
        </p:blipFill>
        <p:spPr bwMode="auto">
          <a:xfrm>
            <a:off x="2590800" y="1947565"/>
            <a:ext cx="4495800" cy="2819400"/>
          </a:xfrm>
          <a:prstGeom prst="rect">
            <a:avLst/>
          </a:prstGeom>
          <a:ln>
            <a:noFill/>
          </a:ln>
          <a:extLst>
            <a:ext uri="{53640926-AAD7-44D8-BBD7-CCE9431645EC}">
              <a14:shadowObscured xmlns:a14="http://schemas.microsoft.com/office/drawing/2010/main"/>
            </a:ext>
          </a:extLst>
        </p:spPr>
      </p:pic>
      <p:sp>
        <p:nvSpPr>
          <p:cNvPr id="3" name="TextBox 4"/>
          <p:cNvSpPr txBox="1">
            <a:spLocks noChangeArrowheads="1"/>
          </p:cNvSpPr>
          <p:nvPr/>
        </p:nvSpPr>
        <p:spPr bwMode="auto">
          <a:xfrm>
            <a:off x="381000" y="1023610"/>
            <a:ext cx="7970603" cy="523220"/>
          </a:xfrm>
          <a:prstGeom prst="rect">
            <a:avLst/>
          </a:prstGeom>
          <a:noFill/>
          <a:ln w="9525">
            <a:noFill/>
            <a:miter lim="800000"/>
            <a:headEnd/>
            <a:tailEnd/>
          </a:ln>
        </p:spPr>
        <p:txBody>
          <a:bodyPr wrap="square">
            <a:spAutoFit/>
          </a:bodyPr>
          <a:lstStyle/>
          <a:p>
            <a:pPr algn="l"/>
            <a:r>
              <a:rPr lang="en-US" sz="2800" b="1" dirty="0" smtClean="0">
                <a:solidFill>
                  <a:srgbClr val="990033"/>
                </a:solidFill>
              </a:rPr>
              <a:t>Submitting the Report</a:t>
            </a:r>
            <a:endParaRPr lang="en-US" sz="2800" dirty="0">
              <a:solidFill>
                <a:srgbClr val="FF0000"/>
              </a:solidFill>
            </a:endParaRPr>
          </a:p>
        </p:txBody>
      </p:sp>
      <p:sp>
        <p:nvSpPr>
          <p:cNvPr id="4" name="TextBox 3"/>
          <p:cNvSpPr txBox="1"/>
          <p:nvPr/>
        </p:nvSpPr>
        <p:spPr>
          <a:xfrm>
            <a:off x="838200" y="2148672"/>
            <a:ext cx="1640193" cy="646331"/>
          </a:xfrm>
          <a:prstGeom prst="rect">
            <a:avLst/>
          </a:prstGeom>
          <a:noFill/>
        </p:spPr>
        <p:txBody>
          <a:bodyPr wrap="none" rtlCol="0">
            <a:spAutoFit/>
          </a:bodyPr>
          <a:lstStyle/>
          <a:p>
            <a:r>
              <a:rPr lang="en-US" sz="1200" b="1" dirty="0" smtClean="0">
                <a:solidFill>
                  <a:srgbClr val="990033"/>
                </a:solidFill>
              </a:rPr>
              <a:t>If you have another </a:t>
            </a:r>
          </a:p>
          <a:p>
            <a:r>
              <a:rPr lang="en-US" sz="1200" b="1" dirty="0" smtClean="0">
                <a:solidFill>
                  <a:srgbClr val="990033"/>
                </a:solidFill>
              </a:rPr>
              <a:t>event to report, </a:t>
            </a:r>
          </a:p>
          <a:p>
            <a:r>
              <a:rPr lang="en-US" sz="1200" b="1" dirty="0" smtClean="0">
                <a:solidFill>
                  <a:srgbClr val="990033"/>
                </a:solidFill>
              </a:rPr>
              <a:t>click here</a:t>
            </a:r>
            <a:endParaRPr lang="en-US" sz="1200" b="1" dirty="0">
              <a:solidFill>
                <a:srgbClr val="990033"/>
              </a:solidFill>
            </a:endParaRPr>
          </a:p>
        </p:txBody>
      </p:sp>
      <p:sp>
        <p:nvSpPr>
          <p:cNvPr id="5" name="TextBox 4"/>
          <p:cNvSpPr txBox="1"/>
          <p:nvPr/>
        </p:nvSpPr>
        <p:spPr>
          <a:xfrm>
            <a:off x="4854883" y="2363532"/>
            <a:ext cx="3055645" cy="461665"/>
          </a:xfrm>
          <a:prstGeom prst="rect">
            <a:avLst/>
          </a:prstGeom>
          <a:noFill/>
        </p:spPr>
        <p:txBody>
          <a:bodyPr wrap="none" rtlCol="0">
            <a:spAutoFit/>
          </a:bodyPr>
          <a:lstStyle/>
          <a:p>
            <a:r>
              <a:rPr lang="en-US" sz="1200" b="1" dirty="0" smtClean="0">
                <a:solidFill>
                  <a:srgbClr val="990033"/>
                </a:solidFill>
              </a:rPr>
              <a:t>If this is the only event being reported, </a:t>
            </a:r>
          </a:p>
          <a:p>
            <a:r>
              <a:rPr lang="en-US" sz="1200" b="1" dirty="0" smtClean="0">
                <a:solidFill>
                  <a:srgbClr val="990033"/>
                </a:solidFill>
              </a:rPr>
              <a:t>click here</a:t>
            </a:r>
            <a:endParaRPr lang="en-US" sz="1200" b="1" dirty="0">
              <a:solidFill>
                <a:srgbClr val="990033"/>
              </a:solidFill>
            </a:endParaRPr>
          </a:p>
        </p:txBody>
      </p:sp>
      <p:sp>
        <p:nvSpPr>
          <p:cNvPr id="6" name="TextBox 5"/>
          <p:cNvSpPr txBox="1"/>
          <p:nvPr/>
        </p:nvSpPr>
        <p:spPr>
          <a:xfrm>
            <a:off x="2590800" y="4495800"/>
            <a:ext cx="2809231" cy="461665"/>
          </a:xfrm>
          <a:prstGeom prst="rect">
            <a:avLst/>
          </a:prstGeom>
          <a:noFill/>
        </p:spPr>
        <p:txBody>
          <a:bodyPr wrap="none" rtlCol="0">
            <a:spAutoFit/>
          </a:bodyPr>
          <a:lstStyle/>
          <a:p>
            <a:r>
              <a:rPr lang="en-US" sz="1200" b="1" dirty="0" smtClean="0">
                <a:solidFill>
                  <a:srgbClr val="990033"/>
                </a:solidFill>
              </a:rPr>
              <a:t>Close RDE will open this box:</a:t>
            </a:r>
          </a:p>
          <a:p>
            <a:r>
              <a:rPr lang="en-US" sz="1200" b="1" dirty="0" smtClean="0">
                <a:solidFill>
                  <a:srgbClr val="990033"/>
                </a:solidFill>
              </a:rPr>
              <a:t>Choose YES to complete the report.</a:t>
            </a:r>
            <a:endParaRPr lang="en-US" sz="1200" b="1" dirty="0">
              <a:solidFill>
                <a:srgbClr val="990033"/>
              </a:solidFill>
            </a:endParaRPr>
          </a:p>
        </p:txBody>
      </p:sp>
      <p:sp>
        <p:nvSpPr>
          <p:cNvPr id="7" name="Line 10"/>
          <p:cNvSpPr>
            <a:spLocks noChangeShapeType="1"/>
          </p:cNvSpPr>
          <p:nvPr/>
        </p:nvSpPr>
        <p:spPr bwMode="auto">
          <a:xfrm flipH="1">
            <a:off x="4229100" y="2684437"/>
            <a:ext cx="1714500" cy="0"/>
          </a:xfrm>
          <a:prstGeom prst="line">
            <a:avLst/>
          </a:prstGeom>
          <a:noFill/>
          <a:ln w="38100">
            <a:solidFill>
              <a:srgbClr val="000080"/>
            </a:solidFill>
            <a:round/>
            <a:headEnd/>
            <a:tailEnd type="triangle" w="med" len="med"/>
          </a:ln>
        </p:spPr>
        <p:txBody>
          <a:bodyPr/>
          <a:lstStyle/>
          <a:p>
            <a:endParaRPr lang="en-US" dirty="0"/>
          </a:p>
        </p:txBody>
      </p:sp>
      <p:sp>
        <p:nvSpPr>
          <p:cNvPr id="8" name="Line 10"/>
          <p:cNvSpPr>
            <a:spLocks noChangeShapeType="1"/>
          </p:cNvSpPr>
          <p:nvPr/>
        </p:nvSpPr>
        <p:spPr bwMode="auto">
          <a:xfrm>
            <a:off x="2021193" y="2684437"/>
            <a:ext cx="722007" cy="0"/>
          </a:xfrm>
          <a:prstGeom prst="line">
            <a:avLst/>
          </a:prstGeom>
          <a:noFill/>
          <a:ln w="38100">
            <a:solidFill>
              <a:srgbClr val="000080"/>
            </a:solidFill>
            <a:round/>
            <a:headEnd/>
            <a:tailEnd type="triangle" w="med" len="med"/>
          </a:ln>
        </p:spPr>
        <p:txBody>
          <a:bodyPr/>
          <a:lstStyle/>
          <a:p>
            <a:endParaRPr lang="en-US" dirty="0"/>
          </a:p>
        </p:txBody>
      </p:sp>
    </p:spTree>
    <p:extLst>
      <p:ext uri="{BB962C8B-B14F-4D97-AF65-F5344CB8AC3E}">
        <p14:creationId xmlns:p14="http://schemas.microsoft.com/office/powerpoint/2010/main" val="150887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endParaRPr lang="en-US" dirty="0" smtClean="0"/>
          </a:p>
        </p:txBody>
      </p:sp>
      <p:sp>
        <p:nvSpPr>
          <p:cNvPr id="8195" name="Line 9"/>
          <p:cNvSpPr>
            <a:spLocks noChangeShapeType="1"/>
          </p:cNvSpPr>
          <p:nvPr/>
        </p:nvSpPr>
        <p:spPr bwMode="auto">
          <a:xfrm>
            <a:off x="2743200" y="6553200"/>
            <a:ext cx="0" cy="0"/>
          </a:xfrm>
          <a:prstGeom prst="line">
            <a:avLst/>
          </a:prstGeom>
          <a:noFill/>
          <a:ln w="9525">
            <a:solidFill>
              <a:srgbClr val="000080"/>
            </a:solidFill>
            <a:round/>
            <a:headEnd/>
            <a:tailEnd type="triangle" w="med" len="med"/>
          </a:ln>
        </p:spPr>
        <p:txBody>
          <a:bodyPr/>
          <a:lstStyle/>
          <a:p>
            <a:endParaRPr lang="en-US" dirty="0"/>
          </a:p>
        </p:txBody>
      </p:sp>
      <p:pic>
        <p:nvPicPr>
          <p:cNvPr id="8196" name="Picture 10"/>
          <p:cNvPicPr>
            <a:picLocks noChangeAspect="1" noChangeArrowheads="1"/>
          </p:cNvPicPr>
          <p:nvPr/>
        </p:nvPicPr>
        <p:blipFill>
          <a:blip r:embed="rId3" cstate="print"/>
          <a:srcRect/>
          <a:stretch>
            <a:fillRect/>
          </a:stretch>
        </p:blipFill>
        <p:spPr bwMode="auto">
          <a:xfrm>
            <a:off x="0" y="-1447800"/>
            <a:ext cx="9144000" cy="7696200"/>
          </a:xfrm>
          <a:prstGeom prst="rect">
            <a:avLst/>
          </a:prstGeom>
          <a:noFill/>
          <a:ln w="9525" algn="ctr">
            <a:noFill/>
            <a:miter lim="800000"/>
            <a:headEnd/>
            <a:tailEnd/>
          </a:ln>
        </p:spPr>
      </p:pic>
      <p:sp>
        <p:nvSpPr>
          <p:cNvPr id="8197" name="Text Box 11"/>
          <p:cNvSpPr txBox="1">
            <a:spLocks noChangeArrowheads="1"/>
          </p:cNvSpPr>
          <p:nvPr/>
        </p:nvSpPr>
        <p:spPr bwMode="auto">
          <a:xfrm>
            <a:off x="179611" y="6399311"/>
            <a:ext cx="8784777" cy="307777"/>
          </a:xfrm>
          <a:prstGeom prst="rect">
            <a:avLst/>
          </a:prstGeom>
          <a:noFill/>
          <a:ln w="9525" algn="ctr">
            <a:noFill/>
            <a:miter lim="800000"/>
            <a:headEnd/>
            <a:tailEnd/>
          </a:ln>
        </p:spPr>
        <p:txBody>
          <a:bodyPr wrap="none">
            <a:spAutoFit/>
          </a:bodyPr>
          <a:lstStyle/>
          <a:p>
            <a:r>
              <a:rPr lang="en-US" sz="1400" b="1" dirty="0">
                <a:solidFill>
                  <a:srgbClr val="990033"/>
                </a:solidFill>
              </a:rPr>
              <a:t>Under Clinic Links, select </a:t>
            </a:r>
            <a:r>
              <a:rPr lang="en-US" sz="1400" b="1" dirty="0" smtClean="0">
                <a:solidFill>
                  <a:srgbClr val="990033"/>
                </a:solidFill>
              </a:rPr>
              <a:t>“Risk/Guest(Patient</a:t>
            </a:r>
            <a:r>
              <a:rPr lang="en-US" sz="1400" b="1" dirty="0">
                <a:solidFill>
                  <a:srgbClr val="990033"/>
                </a:solidFill>
              </a:rPr>
              <a:t>) Relations/Employee Event Recording – MIDAS </a:t>
            </a:r>
            <a:r>
              <a:rPr lang="en-US" sz="1400" b="1" dirty="0" smtClean="0">
                <a:solidFill>
                  <a:srgbClr val="990033"/>
                </a:solidFill>
              </a:rPr>
              <a:t>SSOS”</a:t>
            </a:r>
            <a:endParaRPr lang="en-US" sz="1400" b="1" dirty="0">
              <a:solidFill>
                <a:srgbClr val="990033"/>
              </a:solidFill>
            </a:endParaRPr>
          </a:p>
        </p:txBody>
      </p:sp>
      <p:sp>
        <p:nvSpPr>
          <p:cNvPr id="8198" name="Line 13"/>
          <p:cNvSpPr>
            <a:spLocks noChangeShapeType="1"/>
          </p:cNvSpPr>
          <p:nvPr/>
        </p:nvSpPr>
        <p:spPr bwMode="auto">
          <a:xfrm flipH="1" flipV="1">
            <a:off x="3200400" y="4800600"/>
            <a:ext cx="609600" cy="457200"/>
          </a:xfrm>
          <a:prstGeom prst="line">
            <a:avLst/>
          </a:prstGeom>
          <a:noFill/>
          <a:ln w="57150">
            <a:solidFill>
              <a:srgbClr val="000080"/>
            </a:solidFill>
            <a:round/>
            <a:headEnd/>
            <a:tailEnd type="triangle" w="med" len="med"/>
          </a:ln>
        </p:spPr>
        <p:txBody>
          <a:bodyPr/>
          <a:lstStyle/>
          <a:p>
            <a:endParaRPr lang="en-US" dirty="0"/>
          </a:p>
        </p:txBody>
      </p:sp>
      <p:sp>
        <p:nvSpPr>
          <p:cNvPr id="8199" name="Text Box 14"/>
          <p:cNvSpPr txBox="1">
            <a:spLocks noChangeArrowheads="1"/>
          </p:cNvSpPr>
          <p:nvPr/>
        </p:nvSpPr>
        <p:spPr bwMode="auto">
          <a:xfrm>
            <a:off x="3810000" y="5181600"/>
            <a:ext cx="631825" cy="274638"/>
          </a:xfrm>
          <a:prstGeom prst="rect">
            <a:avLst/>
          </a:prstGeom>
          <a:noFill/>
          <a:ln w="9525" algn="ctr">
            <a:noFill/>
            <a:miter lim="800000"/>
            <a:headEnd/>
            <a:tailEnd/>
          </a:ln>
        </p:spPr>
        <p:txBody>
          <a:bodyPr>
            <a:spAutoFit/>
          </a:bodyPr>
          <a:lstStyle/>
          <a:p>
            <a:r>
              <a:rPr lang="en-US" sz="1200" b="1" dirty="0">
                <a:solidFill>
                  <a:srgbClr val="990033"/>
                </a:solidFill>
              </a:rPr>
              <a:t>Select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04850"/>
            <a:ext cx="8229600" cy="666750"/>
          </a:xfrm>
        </p:spPr>
        <p:txBody>
          <a:bodyPr/>
          <a:lstStyle/>
          <a:p>
            <a:pPr eaLnBrk="1" hangingPunct="1"/>
            <a:endParaRPr lang="en-US" sz="2800" b="1" u="sng" dirty="0" smtClean="0"/>
          </a:p>
        </p:txBody>
      </p:sp>
      <p:pic>
        <p:nvPicPr>
          <p:cNvPr id="9219" name="Picture 2"/>
          <p:cNvPicPr>
            <a:picLocks noGrp="1" noChangeAspect="1" noChangeArrowheads="1"/>
          </p:cNvPicPr>
          <p:nvPr>
            <p:ph idx="1"/>
          </p:nvPr>
        </p:nvPicPr>
        <p:blipFill>
          <a:blip r:embed="rId2" cstate="print"/>
          <a:srcRect r="21231" b="15192"/>
          <a:stretch>
            <a:fillRect/>
          </a:stretch>
        </p:blipFill>
        <p:spPr>
          <a:xfrm>
            <a:off x="0" y="-304800"/>
            <a:ext cx="9144000" cy="6705600"/>
          </a:xfrm>
          <a:noFill/>
        </p:spPr>
      </p:pic>
      <p:sp>
        <p:nvSpPr>
          <p:cNvPr id="9220" name="Text Box 6"/>
          <p:cNvSpPr txBox="1">
            <a:spLocks noChangeArrowheads="1"/>
          </p:cNvSpPr>
          <p:nvPr/>
        </p:nvSpPr>
        <p:spPr bwMode="auto">
          <a:xfrm>
            <a:off x="1066800" y="4419600"/>
            <a:ext cx="990600" cy="274638"/>
          </a:xfrm>
          <a:prstGeom prst="rect">
            <a:avLst/>
          </a:prstGeom>
          <a:noFill/>
          <a:ln w="9525">
            <a:noFill/>
            <a:miter lim="800000"/>
            <a:headEnd/>
            <a:tailEnd/>
          </a:ln>
        </p:spPr>
        <p:txBody>
          <a:bodyPr>
            <a:spAutoFit/>
          </a:bodyPr>
          <a:lstStyle/>
          <a:p>
            <a:pPr algn="l"/>
            <a:r>
              <a:rPr lang="en-US" sz="1200" b="1" dirty="0">
                <a:solidFill>
                  <a:srgbClr val="990033"/>
                </a:solidFill>
              </a:rPr>
              <a:t>Select Lab</a:t>
            </a:r>
          </a:p>
        </p:txBody>
      </p:sp>
      <p:sp>
        <p:nvSpPr>
          <p:cNvPr id="9221" name="Line 7"/>
          <p:cNvSpPr>
            <a:spLocks noChangeShapeType="1"/>
          </p:cNvSpPr>
          <p:nvPr/>
        </p:nvSpPr>
        <p:spPr bwMode="auto">
          <a:xfrm>
            <a:off x="2057400" y="4572000"/>
            <a:ext cx="685800" cy="0"/>
          </a:xfrm>
          <a:prstGeom prst="line">
            <a:avLst/>
          </a:prstGeom>
          <a:noFill/>
          <a:ln w="57150">
            <a:solidFill>
              <a:srgbClr val="000080"/>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eaLnBrk="1" hangingPunct="1"/>
            <a:endParaRPr lang="en-US" dirty="0" smtClean="0"/>
          </a:p>
        </p:txBody>
      </p:sp>
      <p:pic>
        <p:nvPicPr>
          <p:cNvPr id="10243" name="Picture 3"/>
          <p:cNvPicPr>
            <a:picLocks noGrp="1" noChangeAspect="1" noChangeArrowheads="1"/>
          </p:cNvPicPr>
          <p:nvPr>
            <p:ph type="body" idx="1"/>
          </p:nvPr>
        </p:nvPicPr>
        <p:blipFill>
          <a:blip r:embed="rId2" cstate="print"/>
          <a:srcRect/>
          <a:stretch>
            <a:fillRect/>
          </a:stretch>
        </p:blipFill>
        <p:spPr>
          <a:xfrm>
            <a:off x="0" y="-74613"/>
            <a:ext cx="9144000" cy="7008813"/>
          </a:xfrm>
          <a:noFill/>
        </p:spPr>
      </p:pic>
      <p:sp>
        <p:nvSpPr>
          <p:cNvPr id="10244" name="TextBox 5"/>
          <p:cNvSpPr txBox="1">
            <a:spLocks noChangeArrowheads="1"/>
          </p:cNvSpPr>
          <p:nvPr/>
        </p:nvSpPr>
        <p:spPr bwMode="auto">
          <a:xfrm>
            <a:off x="7162800" y="1752600"/>
            <a:ext cx="1752600" cy="646331"/>
          </a:xfrm>
          <a:prstGeom prst="rect">
            <a:avLst/>
          </a:prstGeom>
          <a:noFill/>
          <a:ln w="9525">
            <a:noFill/>
            <a:miter lim="800000"/>
            <a:headEnd/>
            <a:tailEnd/>
          </a:ln>
        </p:spPr>
        <p:txBody>
          <a:bodyPr wrap="square">
            <a:spAutoFit/>
          </a:bodyPr>
          <a:lstStyle/>
          <a:p>
            <a:pPr algn="l"/>
            <a:r>
              <a:rPr lang="en-US" sz="1200" b="1" dirty="0">
                <a:solidFill>
                  <a:srgbClr val="990033"/>
                </a:solidFill>
              </a:rPr>
              <a:t>Click</a:t>
            </a:r>
            <a:r>
              <a:rPr lang="en-US" sz="800" b="1" dirty="0">
                <a:solidFill>
                  <a:srgbClr val="990033"/>
                </a:solidFill>
              </a:rPr>
              <a:t> </a:t>
            </a:r>
            <a:r>
              <a:rPr lang="en-US" sz="1200" b="1" dirty="0">
                <a:solidFill>
                  <a:srgbClr val="990033"/>
                </a:solidFill>
              </a:rPr>
              <a:t>on drop down arrow and select ALS-ALL SAINTS</a:t>
            </a:r>
          </a:p>
        </p:txBody>
      </p:sp>
      <p:sp>
        <p:nvSpPr>
          <p:cNvPr id="10245" name="Line 7"/>
          <p:cNvSpPr>
            <a:spLocks noChangeShapeType="1"/>
          </p:cNvSpPr>
          <p:nvPr/>
        </p:nvSpPr>
        <p:spPr bwMode="auto">
          <a:xfrm flipH="1">
            <a:off x="5867400" y="2133600"/>
            <a:ext cx="990600" cy="0"/>
          </a:xfrm>
          <a:prstGeom prst="line">
            <a:avLst/>
          </a:prstGeom>
          <a:noFill/>
          <a:ln w="57150">
            <a:solidFill>
              <a:srgbClr val="000080"/>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type="body" idx="1"/>
          </p:nvPr>
        </p:nvPicPr>
        <p:blipFill rotWithShape="1">
          <a:blip r:embed="rId2" cstate="print"/>
          <a:srcRect t="13043" b="22169"/>
          <a:stretch/>
        </p:blipFill>
        <p:spPr>
          <a:xfrm>
            <a:off x="-16747" y="1676400"/>
            <a:ext cx="9144000" cy="3711191"/>
          </a:xfrm>
          <a:noFill/>
        </p:spPr>
      </p:pic>
      <p:sp>
        <p:nvSpPr>
          <p:cNvPr id="11268" name="TextBox 4"/>
          <p:cNvSpPr txBox="1">
            <a:spLocks noChangeArrowheads="1"/>
          </p:cNvSpPr>
          <p:nvPr/>
        </p:nvSpPr>
        <p:spPr bwMode="auto">
          <a:xfrm>
            <a:off x="-228600" y="762000"/>
            <a:ext cx="4878421" cy="1261884"/>
          </a:xfrm>
          <a:prstGeom prst="rect">
            <a:avLst/>
          </a:prstGeom>
          <a:noFill/>
          <a:ln w="9525">
            <a:noFill/>
            <a:miter lim="800000"/>
            <a:headEnd/>
            <a:tailEnd/>
          </a:ln>
        </p:spPr>
        <p:txBody>
          <a:bodyPr wrap="square">
            <a:spAutoFit/>
          </a:bodyPr>
          <a:lstStyle/>
          <a:p>
            <a:r>
              <a:rPr lang="en-US" sz="2800" b="1" dirty="0">
                <a:solidFill>
                  <a:srgbClr val="990033"/>
                </a:solidFill>
              </a:rPr>
              <a:t>Date </a:t>
            </a:r>
            <a:r>
              <a:rPr lang="en-US" sz="2800" b="1" dirty="0" smtClean="0">
                <a:solidFill>
                  <a:srgbClr val="990033"/>
                </a:solidFill>
              </a:rPr>
              <a:t>event occurred</a:t>
            </a:r>
          </a:p>
          <a:p>
            <a:endParaRPr lang="en-US" sz="1200" b="1" dirty="0" smtClean="0">
              <a:solidFill>
                <a:srgbClr val="990033"/>
              </a:solidFill>
            </a:endParaRPr>
          </a:p>
          <a:p>
            <a:endParaRPr lang="en-US" sz="1200" b="1" dirty="0" smtClean="0">
              <a:solidFill>
                <a:srgbClr val="990033"/>
              </a:solidFill>
            </a:endParaRPr>
          </a:p>
          <a:p>
            <a:endParaRPr lang="en-US" sz="1200" b="1" dirty="0">
              <a:solidFill>
                <a:srgbClr val="990033"/>
              </a:solidFill>
            </a:endParaRPr>
          </a:p>
          <a:p>
            <a:endParaRPr lang="en-US" sz="1200" b="1" dirty="0">
              <a:solidFill>
                <a:srgbClr val="990033"/>
              </a:solidFill>
            </a:endParaRPr>
          </a:p>
        </p:txBody>
      </p:sp>
      <p:sp>
        <p:nvSpPr>
          <p:cNvPr id="2" name="Rectangle 1"/>
          <p:cNvSpPr/>
          <p:nvPr/>
        </p:nvSpPr>
        <p:spPr>
          <a:xfrm>
            <a:off x="6477000" y="2503251"/>
            <a:ext cx="2362200" cy="830997"/>
          </a:xfrm>
          <a:prstGeom prst="rect">
            <a:avLst/>
          </a:prstGeom>
        </p:spPr>
        <p:txBody>
          <a:bodyPr wrap="square">
            <a:spAutoFit/>
          </a:bodyPr>
          <a:lstStyle/>
          <a:p>
            <a:r>
              <a:rPr lang="en-US" sz="1200" b="1" dirty="0" smtClean="0">
                <a:solidFill>
                  <a:srgbClr val="990033"/>
                </a:solidFill>
              </a:rPr>
              <a:t>Type the event date in the box</a:t>
            </a:r>
          </a:p>
          <a:p>
            <a:r>
              <a:rPr lang="en-US" sz="1200" b="1" dirty="0" smtClean="0">
                <a:solidFill>
                  <a:srgbClr val="990033"/>
                </a:solidFill>
              </a:rPr>
              <a:t>OR</a:t>
            </a:r>
          </a:p>
          <a:p>
            <a:r>
              <a:rPr lang="en-US" sz="1200" b="1" dirty="0" smtClean="0">
                <a:solidFill>
                  <a:srgbClr val="990033"/>
                </a:solidFill>
              </a:rPr>
              <a:t>Click </a:t>
            </a:r>
            <a:r>
              <a:rPr lang="en-US" sz="1200" b="1" dirty="0">
                <a:solidFill>
                  <a:srgbClr val="990033"/>
                </a:solidFill>
              </a:rPr>
              <a:t>on </a:t>
            </a:r>
            <a:r>
              <a:rPr lang="en-US" sz="1200" b="1" dirty="0" smtClean="0">
                <a:solidFill>
                  <a:srgbClr val="990033"/>
                </a:solidFill>
              </a:rPr>
              <a:t>calendar icon </a:t>
            </a:r>
            <a:r>
              <a:rPr lang="en-US" sz="1200" b="1" dirty="0">
                <a:solidFill>
                  <a:srgbClr val="990033"/>
                </a:solidFill>
              </a:rPr>
              <a:t>and choose </a:t>
            </a:r>
            <a:r>
              <a:rPr lang="en-US" sz="1200" b="1" dirty="0" smtClean="0">
                <a:solidFill>
                  <a:srgbClr val="990033"/>
                </a:solidFill>
              </a:rPr>
              <a:t>the event date</a:t>
            </a:r>
            <a:endParaRPr lang="en-US" sz="1200" b="1" dirty="0">
              <a:solidFill>
                <a:srgbClr val="990033"/>
              </a:solidFill>
            </a:endParaRPr>
          </a:p>
        </p:txBody>
      </p:sp>
      <p:sp>
        <p:nvSpPr>
          <p:cNvPr id="8" name="Line 7"/>
          <p:cNvSpPr>
            <a:spLocks noChangeShapeType="1"/>
          </p:cNvSpPr>
          <p:nvPr/>
        </p:nvSpPr>
        <p:spPr bwMode="auto">
          <a:xfrm flipH="1">
            <a:off x="5181600" y="2918749"/>
            <a:ext cx="1257300" cy="0"/>
          </a:xfrm>
          <a:prstGeom prst="line">
            <a:avLst/>
          </a:prstGeom>
          <a:noFill/>
          <a:ln w="57150">
            <a:solidFill>
              <a:srgbClr val="000080"/>
            </a:solidFill>
            <a:round/>
            <a:headEnd/>
            <a:tailEnd type="triangle" w="med" len="med"/>
          </a:ln>
        </p:spPr>
        <p:txBody>
          <a:bodyPr/>
          <a:lstStyle/>
          <a:p>
            <a:endParaRPr lang="en-US" dirty="0"/>
          </a:p>
        </p:txBody>
      </p:sp>
      <p:sp>
        <p:nvSpPr>
          <p:cNvPr id="3" name="Rectangle 2"/>
          <p:cNvSpPr/>
          <p:nvPr/>
        </p:nvSpPr>
        <p:spPr>
          <a:xfrm>
            <a:off x="2047838" y="4419600"/>
            <a:ext cx="4572000" cy="1277273"/>
          </a:xfrm>
          <a:prstGeom prst="rect">
            <a:avLst/>
          </a:prstGeom>
        </p:spPr>
        <p:txBody>
          <a:bodyPr>
            <a:spAutoFit/>
          </a:bodyPr>
          <a:lstStyle/>
          <a:p>
            <a:pPr>
              <a:spcAft>
                <a:spcPts val="600"/>
              </a:spcAft>
            </a:pPr>
            <a:r>
              <a:rPr lang="en-US" b="1" dirty="0"/>
              <a:t>In most cases the date will be  the day your are making the report.</a:t>
            </a:r>
          </a:p>
          <a:p>
            <a:pPr>
              <a:spcAft>
                <a:spcPts val="600"/>
              </a:spcAft>
            </a:pPr>
            <a:r>
              <a:rPr lang="en-US" b="1" dirty="0"/>
              <a:t> </a:t>
            </a:r>
            <a:r>
              <a:rPr lang="en-US" b="1" i="1" dirty="0"/>
              <a:t>Occasionally you </a:t>
            </a:r>
            <a:r>
              <a:rPr lang="en-US" b="1" i="1" dirty="0" smtClean="0"/>
              <a:t>may need to enter an event occurring on a previous date. </a:t>
            </a:r>
            <a:endParaRPr lang="en-US"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p:cNvPicPr>
            <a:picLocks noGrp="1" noChangeAspect="1" noChangeArrowheads="1"/>
          </p:cNvPicPr>
          <p:nvPr>
            <p:ph idx="1"/>
          </p:nvPr>
        </p:nvPicPr>
        <p:blipFill rotWithShape="1">
          <a:blip r:embed="rId2" cstate="print"/>
          <a:srcRect l="29332" t="23829" r="14484" b="25154"/>
          <a:stretch/>
        </p:blipFill>
        <p:spPr>
          <a:xfrm>
            <a:off x="3352800" y="990600"/>
            <a:ext cx="5548828" cy="4428117"/>
          </a:xfrm>
          <a:noFill/>
        </p:spPr>
      </p:pic>
      <p:sp>
        <p:nvSpPr>
          <p:cNvPr id="12292" name="TextBox 4"/>
          <p:cNvSpPr txBox="1">
            <a:spLocks noChangeArrowheads="1"/>
          </p:cNvSpPr>
          <p:nvPr/>
        </p:nvSpPr>
        <p:spPr bwMode="auto">
          <a:xfrm>
            <a:off x="152400" y="2209800"/>
            <a:ext cx="3581400" cy="1938992"/>
          </a:xfrm>
          <a:prstGeom prst="rect">
            <a:avLst/>
          </a:prstGeom>
          <a:noFill/>
          <a:ln w="9525">
            <a:noFill/>
            <a:miter lim="800000"/>
            <a:headEnd/>
            <a:tailEnd/>
          </a:ln>
        </p:spPr>
        <p:txBody>
          <a:bodyPr wrap="square">
            <a:spAutoFit/>
          </a:bodyPr>
          <a:lstStyle/>
          <a:p>
            <a:pPr marL="228600" indent="-228600" algn="l">
              <a:buFont typeface="+mj-lt"/>
              <a:buAutoNum type="arabicPeriod"/>
            </a:pPr>
            <a:r>
              <a:rPr lang="en-US" sz="1200" b="1" dirty="0" smtClean="0">
                <a:solidFill>
                  <a:srgbClr val="990033"/>
                </a:solidFill>
              </a:rPr>
              <a:t>Select Patient if this is a BAS patient  </a:t>
            </a:r>
          </a:p>
          <a:p>
            <a:pPr marL="228600" indent="-228600" algn="l">
              <a:buFont typeface="+mj-lt"/>
              <a:buAutoNum type="arabicPeriod"/>
            </a:pPr>
            <a:endParaRPr lang="en-US" sz="1200" b="1" dirty="0" smtClean="0">
              <a:solidFill>
                <a:srgbClr val="990033"/>
              </a:solidFill>
            </a:endParaRPr>
          </a:p>
          <a:p>
            <a:pPr marL="228600" indent="-228600" algn="l">
              <a:buFont typeface="+mj-lt"/>
              <a:buAutoNum type="arabicPeriod"/>
            </a:pPr>
            <a:r>
              <a:rPr lang="en-US" sz="1200" b="1" dirty="0" smtClean="0">
                <a:solidFill>
                  <a:srgbClr val="990033"/>
                </a:solidFill>
              </a:rPr>
              <a:t>Select Non-Patient if Out Reach Client</a:t>
            </a:r>
          </a:p>
          <a:p>
            <a:pPr marL="685800" lvl="1" indent="-228600" algn="l">
              <a:buFont typeface="+mj-lt"/>
              <a:buAutoNum type="alphaLcPeriod"/>
            </a:pPr>
            <a:r>
              <a:rPr lang="en-US" sz="1200" b="1" dirty="0" smtClean="0">
                <a:solidFill>
                  <a:srgbClr val="990033"/>
                </a:solidFill>
              </a:rPr>
              <a:t>ACI</a:t>
            </a:r>
          </a:p>
          <a:p>
            <a:pPr marL="685800" lvl="1" indent="-228600" algn="l">
              <a:buFont typeface="+mj-lt"/>
              <a:buAutoNum type="alphaLcPeriod"/>
            </a:pPr>
            <a:r>
              <a:rPr lang="en-US" sz="1200" b="1" dirty="0" smtClean="0">
                <a:solidFill>
                  <a:srgbClr val="990033"/>
                </a:solidFill>
              </a:rPr>
              <a:t>Employee Health</a:t>
            </a:r>
          </a:p>
          <a:p>
            <a:pPr marL="685800" lvl="1" indent="-228600" algn="l">
              <a:buFont typeface="+mj-lt"/>
              <a:buAutoNum type="alphaLcPeriod"/>
            </a:pPr>
            <a:r>
              <a:rPr lang="en-US" sz="1200" b="1" dirty="0" smtClean="0">
                <a:solidFill>
                  <a:srgbClr val="990033"/>
                </a:solidFill>
              </a:rPr>
              <a:t>Pre-Admit </a:t>
            </a:r>
          </a:p>
          <a:p>
            <a:pPr marL="685800" lvl="1" indent="-228600" algn="l">
              <a:buFont typeface="+mj-lt"/>
              <a:buAutoNum type="alphaLcPeriod"/>
            </a:pPr>
            <a:r>
              <a:rPr lang="en-US" sz="1200" b="1" dirty="0" smtClean="0">
                <a:solidFill>
                  <a:srgbClr val="990033"/>
                </a:solidFill>
              </a:rPr>
              <a:t>Lab Patient</a:t>
            </a:r>
          </a:p>
          <a:p>
            <a:pPr marL="685800" lvl="1" indent="-228600" algn="l">
              <a:buFont typeface="+mj-lt"/>
              <a:buAutoNum type="alphaLcPeriod"/>
            </a:pPr>
            <a:r>
              <a:rPr lang="en-US" sz="1200" b="1" dirty="0" smtClean="0">
                <a:solidFill>
                  <a:srgbClr val="990033"/>
                </a:solidFill>
              </a:rPr>
              <a:t>Baylor </a:t>
            </a:r>
            <a:r>
              <a:rPr lang="en-US" sz="1200" b="1" dirty="0" smtClean="0">
                <a:solidFill>
                  <a:srgbClr val="990033"/>
                </a:solidFill>
              </a:rPr>
              <a:t>Surgical</a:t>
            </a:r>
          </a:p>
          <a:p>
            <a:pPr marL="685800" lvl="1" indent="-228600" algn="l">
              <a:buFont typeface="+mj-lt"/>
              <a:buAutoNum type="alphaLcPeriod"/>
            </a:pPr>
            <a:r>
              <a:rPr lang="en-US" sz="1200" b="1" dirty="0" smtClean="0">
                <a:solidFill>
                  <a:srgbClr val="990033"/>
                </a:solidFill>
              </a:rPr>
              <a:t>SOLIS</a:t>
            </a:r>
          </a:p>
          <a:p>
            <a:pPr lvl="1" algn="l"/>
            <a:endParaRPr lang="en-US" sz="1200" b="1" dirty="0">
              <a:solidFill>
                <a:srgbClr val="990033"/>
              </a:solidFill>
            </a:endParaRPr>
          </a:p>
        </p:txBody>
      </p:sp>
      <p:sp>
        <p:nvSpPr>
          <p:cNvPr id="2" name="Oval 1"/>
          <p:cNvSpPr/>
          <p:nvPr/>
        </p:nvSpPr>
        <p:spPr>
          <a:xfrm>
            <a:off x="5562600" y="3200400"/>
            <a:ext cx="1828800" cy="990600"/>
          </a:xfrm>
          <a:prstGeom prst="ellipse">
            <a:avLst/>
          </a:prstGeom>
          <a:solidFill>
            <a:schemeClr val="accent1">
              <a:alpha val="0"/>
            </a:schemeClr>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4592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9600" y="722999"/>
            <a:ext cx="3962400" cy="523220"/>
          </a:xfrm>
          <a:prstGeom prst="rect">
            <a:avLst/>
          </a:prstGeom>
          <a:noFill/>
          <a:ln w="9525">
            <a:noFill/>
            <a:miter lim="800000"/>
            <a:headEnd/>
            <a:tailEnd/>
          </a:ln>
        </p:spPr>
        <p:txBody>
          <a:bodyPr wrap="square">
            <a:spAutoFit/>
          </a:bodyPr>
          <a:lstStyle/>
          <a:p>
            <a:pPr algn="l"/>
            <a:r>
              <a:rPr lang="en-US" sz="2800" b="1" dirty="0" smtClean="0">
                <a:solidFill>
                  <a:srgbClr val="990033"/>
                </a:solidFill>
              </a:rPr>
              <a:t>Non-Patient</a:t>
            </a:r>
            <a:endParaRPr lang="en-US" sz="1600" i="1" dirty="0">
              <a:solidFill>
                <a:srgbClr val="FF0000"/>
              </a:solidFill>
            </a:endParaRPr>
          </a:p>
        </p:txBody>
      </p:sp>
      <p:pic>
        <p:nvPicPr>
          <p:cNvPr id="3" name="Picture 2"/>
          <p:cNvPicPr>
            <a:picLocks noChangeAspect="1"/>
          </p:cNvPicPr>
          <p:nvPr/>
        </p:nvPicPr>
        <p:blipFill rotWithShape="1">
          <a:blip r:embed="rId2"/>
          <a:srcRect l="40122" t="21409" r="40115" b="60628"/>
          <a:stretch/>
        </p:blipFill>
        <p:spPr>
          <a:xfrm>
            <a:off x="1219199" y="1257025"/>
            <a:ext cx="2209800" cy="1129804"/>
          </a:xfrm>
          <a:prstGeom prst="rect">
            <a:avLst/>
          </a:prstGeom>
        </p:spPr>
      </p:pic>
      <p:pic>
        <p:nvPicPr>
          <p:cNvPr id="4" name="Picture 3"/>
          <p:cNvPicPr/>
          <p:nvPr/>
        </p:nvPicPr>
        <p:blipFill rotWithShape="1">
          <a:blip r:embed="rId3"/>
          <a:srcRect l="1034" t="35981" r="72246" b="32444"/>
          <a:stretch/>
        </p:blipFill>
        <p:spPr>
          <a:xfrm>
            <a:off x="381000" y="2895600"/>
            <a:ext cx="3886199" cy="3430621"/>
          </a:xfrm>
          <a:prstGeom prst="rect">
            <a:avLst/>
          </a:prstGeom>
        </p:spPr>
      </p:pic>
      <p:sp>
        <p:nvSpPr>
          <p:cNvPr id="5" name="Rectangle 4"/>
          <p:cNvSpPr/>
          <p:nvPr/>
        </p:nvSpPr>
        <p:spPr>
          <a:xfrm>
            <a:off x="3048000" y="3371280"/>
            <a:ext cx="3848100" cy="461665"/>
          </a:xfrm>
          <a:prstGeom prst="rect">
            <a:avLst/>
          </a:prstGeom>
        </p:spPr>
        <p:txBody>
          <a:bodyPr wrap="square">
            <a:spAutoFit/>
          </a:bodyPr>
          <a:lstStyle/>
          <a:p>
            <a:r>
              <a:rPr lang="en-US" sz="1200" b="1" dirty="0" smtClean="0">
                <a:solidFill>
                  <a:srgbClr val="990033"/>
                </a:solidFill>
              </a:rPr>
              <a:t>Enter the patient name (last name, first name)</a:t>
            </a:r>
          </a:p>
          <a:p>
            <a:r>
              <a:rPr lang="en-US" sz="1200" b="1" dirty="0" smtClean="0">
                <a:solidFill>
                  <a:srgbClr val="990033"/>
                </a:solidFill>
              </a:rPr>
              <a:t>Enter the unique identifier for the non-patient</a:t>
            </a:r>
            <a:endParaRPr lang="en-US" sz="1200" b="1" dirty="0">
              <a:solidFill>
                <a:srgbClr val="990033"/>
              </a:solidFill>
            </a:endParaRPr>
          </a:p>
        </p:txBody>
      </p:sp>
      <p:sp>
        <p:nvSpPr>
          <p:cNvPr id="6" name="Rectangle 5"/>
          <p:cNvSpPr/>
          <p:nvPr/>
        </p:nvSpPr>
        <p:spPr>
          <a:xfrm>
            <a:off x="523672" y="3242045"/>
            <a:ext cx="6486728" cy="597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317765" y="4343400"/>
            <a:ext cx="4172938" cy="646331"/>
          </a:xfrm>
          <a:prstGeom prst="rect">
            <a:avLst/>
          </a:prstGeom>
          <a:noFill/>
        </p:spPr>
        <p:txBody>
          <a:bodyPr wrap="none" rtlCol="0">
            <a:spAutoFit/>
          </a:bodyPr>
          <a:lstStyle/>
          <a:p>
            <a:r>
              <a:rPr lang="en-US" b="1" i="1" dirty="0" smtClean="0"/>
              <a:t>Complete remainder of report </a:t>
            </a:r>
          </a:p>
          <a:p>
            <a:r>
              <a:rPr lang="en-US" b="1" i="1" dirty="0" smtClean="0"/>
              <a:t>the same as for reports for “Patient”</a:t>
            </a:r>
            <a:endParaRPr lang="en-US" b="1" i="1" dirty="0"/>
          </a:p>
        </p:txBody>
      </p:sp>
    </p:spTree>
    <p:extLst>
      <p:ext uri="{BB962C8B-B14F-4D97-AF65-F5344CB8AC3E}">
        <p14:creationId xmlns:p14="http://schemas.microsoft.com/office/powerpoint/2010/main" val="19208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type="body" idx="1"/>
          </p:nvPr>
        </p:nvPicPr>
        <p:blipFill rotWithShape="1">
          <a:blip r:embed="rId3" cstate="print"/>
          <a:srcRect r="57695" b="44680"/>
          <a:stretch/>
        </p:blipFill>
        <p:spPr>
          <a:xfrm>
            <a:off x="171044" y="2201536"/>
            <a:ext cx="4324756" cy="3220459"/>
          </a:xfrm>
          <a:noFill/>
        </p:spPr>
      </p:pic>
      <p:sp>
        <p:nvSpPr>
          <p:cNvPr id="13316" name="TextBox 4"/>
          <p:cNvSpPr txBox="1">
            <a:spLocks noChangeArrowheads="1"/>
          </p:cNvSpPr>
          <p:nvPr/>
        </p:nvSpPr>
        <p:spPr bwMode="auto">
          <a:xfrm>
            <a:off x="1202177" y="4169922"/>
            <a:ext cx="2971800" cy="276999"/>
          </a:xfrm>
          <a:prstGeom prst="rect">
            <a:avLst/>
          </a:prstGeom>
          <a:solidFill>
            <a:schemeClr val="bg1"/>
          </a:solidFill>
          <a:ln w="9525">
            <a:noFill/>
            <a:miter lim="800000"/>
            <a:headEnd/>
            <a:tailEnd/>
          </a:ln>
        </p:spPr>
        <p:txBody>
          <a:bodyPr wrap="square">
            <a:spAutoFit/>
          </a:bodyPr>
          <a:lstStyle/>
          <a:p>
            <a:pPr algn="l"/>
            <a:r>
              <a:rPr lang="en-US" sz="1200" b="1" dirty="0" smtClean="0">
                <a:solidFill>
                  <a:srgbClr val="990033"/>
                </a:solidFill>
              </a:rPr>
              <a:t>Enter </a:t>
            </a:r>
            <a:r>
              <a:rPr lang="en-US" sz="1200" b="1" dirty="0">
                <a:solidFill>
                  <a:srgbClr val="990033"/>
                </a:solidFill>
              </a:rPr>
              <a:t>patient last </a:t>
            </a:r>
            <a:r>
              <a:rPr lang="en-US" sz="1200" b="1" dirty="0" smtClean="0">
                <a:solidFill>
                  <a:srgbClr val="990033"/>
                </a:solidFill>
              </a:rPr>
              <a:t>and first name</a:t>
            </a:r>
            <a:endParaRPr lang="en-US" sz="1200" b="1" dirty="0">
              <a:solidFill>
                <a:srgbClr val="990033"/>
              </a:solidFill>
            </a:endParaRPr>
          </a:p>
        </p:txBody>
      </p:sp>
      <p:pic>
        <p:nvPicPr>
          <p:cNvPr id="10" name="Picture 9"/>
          <p:cNvPicPr/>
          <p:nvPr/>
        </p:nvPicPr>
        <p:blipFill rotWithShape="1">
          <a:blip r:embed="rId4"/>
          <a:srcRect t="12080" r="53842" b="38689"/>
          <a:stretch/>
        </p:blipFill>
        <p:spPr bwMode="auto">
          <a:xfrm>
            <a:off x="4581728" y="2209800"/>
            <a:ext cx="4555787" cy="3382984"/>
          </a:xfrm>
          <a:prstGeom prst="rect">
            <a:avLst/>
          </a:prstGeom>
          <a:ln>
            <a:noFill/>
          </a:ln>
          <a:extLst>
            <a:ext uri="{53640926-AAD7-44D8-BBD7-CCE9431645EC}">
              <a14:shadowObscured xmlns:a14="http://schemas.microsoft.com/office/drawing/2010/main"/>
            </a:ext>
          </a:extLst>
        </p:spPr>
      </p:pic>
      <p:sp>
        <p:nvSpPr>
          <p:cNvPr id="11" name="Line 7"/>
          <p:cNvSpPr>
            <a:spLocks noChangeShapeType="1"/>
          </p:cNvSpPr>
          <p:nvPr/>
        </p:nvSpPr>
        <p:spPr bwMode="auto">
          <a:xfrm flipH="1">
            <a:off x="1143000" y="1975613"/>
            <a:ext cx="0" cy="1802304"/>
          </a:xfrm>
          <a:prstGeom prst="line">
            <a:avLst/>
          </a:prstGeom>
          <a:noFill/>
          <a:ln w="57150">
            <a:solidFill>
              <a:srgbClr val="000080"/>
            </a:solidFill>
            <a:round/>
            <a:headEnd/>
            <a:tailEnd type="triangle" w="med" len="med"/>
          </a:ln>
        </p:spPr>
        <p:txBody>
          <a:bodyPr/>
          <a:lstStyle/>
          <a:p>
            <a:endParaRPr lang="en-US" dirty="0"/>
          </a:p>
        </p:txBody>
      </p:sp>
      <p:sp>
        <p:nvSpPr>
          <p:cNvPr id="12" name="TextBox 4"/>
          <p:cNvSpPr txBox="1">
            <a:spLocks noChangeArrowheads="1"/>
          </p:cNvSpPr>
          <p:nvPr/>
        </p:nvSpPr>
        <p:spPr bwMode="auto">
          <a:xfrm>
            <a:off x="4581728" y="3516307"/>
            <a:ext cx="2665379" cy="261610"/>
          </a:xfrm>
          <a:prstGeom prst="rect">
            <a:avLst/>
          </a:prstGeom>
          <a:solidFill>
            <a:schemeClr val="bg1"/>
          </a:solidFill>
          <a:ln w="9525">
            <a:noFill/>
            <a:miter lim="800000"/>
            <a:headEnd/>
            <a:tailEnd/>
          </a:ln>
        </p:spPr>
        <p:txBody>
          <a:bodyPr wrap="square">
            <a:spAutoFit/>
          </a:bodyPr>
          <a:lstStyle/>
          <a:p>
            <a:pPr algn="l"/>
            <a:r>
              <a:rPr lang="en-US" sz="1100" b="1" dirty="0" smtClean="0">
                <a:solidFill>
                  <a:srgbClr val="990033"/>
                </a:solidFill>
              </a:rPr>
              <a:t>ID Number is patient’s MRN#</a:t>
            </a:r>
            <a:endParaRPr lang="en-US" sz="1200" b="1" dirty="0">
              <a:solidFill>
                <a:srgbClr val="990033"/>
              </a:solidFill>
            </a:endParaRPr>
          </a:p>
        </p:txBody>
      </p:sp>
      <p:sp>
        <p:nvSpPr>
          <p:cNvPr id="2" name="TextBox 1"/>
          <p:cNvSpPr txBox="1"/>
          <p:nvPr/>
        </p:nvSpPr>
        <p:spPr>
          <a:xfrm>
            <a:off x="0" y="1348230"/>
            <a:ext cx="8382000" cy="646331"/>
          </a:xfrm>
          <a:prstGeom prst="rect">
            <a:avLst/>
          </a:prstGeom>
          <a:noFill/>
        </p:spPr>
        <p:txBody>
          <a:bodyPr wrap="square" rtlCol="0">
            <a:spAutoFit/>
          </a:bodyPr>
          <a:lstStyle/>
          <a:p>
            <a:r>
              <a:rPr lang="en-US" sz="2000" b="1" dirty="0" smtClean="0"/>
              <a:t>You can look up the patient two ways</a:t>
            </a:r>
            <a:r>
              <a:rPr lang="en-US" sz="1600" b="1" dirty="0" smtClean="0"/>
              <a:t>:</a:t>
            </a:r>
          </a:p>
          <a:p>
            <a:pPr algn="l"/>
            <a:r>
              <a:rPr lang="en-US" sz="1600" b="1" dirty="0" smtClean="0"/>
              <a:t>              </a:t>
            </a:r>
            <a:endParaRPr lang="en-US" sz="1600" b="1" dirty="0"/>
          </a:p>
        </p:txBody>
      </p:sp>
      <p:sp>
        <p:nvSpPr>
          <p:cNvPr id="13317" name="Line 7"/>
          <p:cNvSpPr>
            <a:spLocks noChangeShapeType="1"/>
          </p:cNvSpPr>
          <p:nvPr/>
        </p:nvSpPr>
        <p:spPr bwMode="auto">
          <a:xfrm flipH="1">
            <a:off x="5562600" y="2133600"/>
            <a:ext cx="0" cy="964104"/>
          </a:xfrm>
          <a:prstGeom prst="line">
            <a:avLst/>
          </a:prstGeom>
          <a:noFill/>
          <a:ln w="57150">
            <a:solidFill>
              <a:srgbClr val="000080"/>
            </a:solidFill>
            <a:round/>
            <a:headEnd/>
            <a:tailEnd type="triangle" w="med" len="med"/>
          </a:ln>
        </p:spPr>
        <p:txBody>
          <a:bodyPr/>
          <a:lstStyle/>
          <a:p>
            <a:endParaRPr lang="en-US" dirty="0"/>
          </a:p>
        </p:txBody>
      </p:sp>
      <p:sp>
        <p:nvSpPr>
          <p:cNvPr id="3" name="TextBox 2"/>
          <p:cNvSpPr txBox="1"/>
          <p:nvPr/>
        </p:nvSpPr>
        <p:spPr>
          <a:xfrm>
            <a:off x="278618" y="1684531"/>
            <a:ext cx="7493781" cy="646331"/>
          </a:xfrm>
          <a:prstGeom prst="rect">
            <a:avLst/>
          </a:prstGeom>
          <a:noFill/>
        </p:spPr>
        <p:txBody>
          <a:bodyPr wrap="square" rtlCol="0">
            <a:spAutoFit/>
          </a:bodyPr>
          <a:lstStyle/>
          <a:p>
            <a:pPr algn="l"/>
            <a:r>
              <a:rPr lang="en-US" dirty="0" smtClean="0"/>
              <a:t>       1.  Name                                                           2. Number                      	                             </a:t>
            </a:r>
            <a:endParaRPr lang="en-US" dirty="0"/>
          </a:p>
        </p:txBody>
      </p:sp>
      <p:sp>
        <p:nvSpPr>
          <p:cNvPr id="4" name="TextBox 3"/>
          <p:cNvSpPr txBox="1"/>
          <p:nvPr/>
        </p:nvSpPr>
        <p:spPr>
          <a:xfrm>
            <a:off x="7391400" y="3283316"/>
            <a:ext cx="1390125" cy="261610"/>
          </a:xfrm>
          <a:prstGeom prst="rect">
            <a:avLst/>
          </a:prstGeom>
          <a:noFill/>
        </p:spPr>
        <p:txBody>
          <a:bodyPr wrap="none" rtlCol="0">
            <a:spAutoFit/>
          </a:bodyPr>
          <a:lstStyle/>
          <a:p>
            <a:r>
              <a:rPr lang="en-US" sz="1100" b="1" dirty="0" smtClean="0">
                <a:solidFill>
                  <a:srgbClr val="990033"/>
                </a:solidFill>
              </a:rPr>
              <a:t>ID Type is </a:t>
            </a:r>
            <a:r>
              <a:rPr lang="en-US" sz="1100" b="1" dirty="0">
                <a:solidFill>
                  <a:srgbClr val="990033"/>
                </a:solidFill>
              </a:rPr>
              <a:t>“</a:t>
            </a:r>
            <a:r>
              <a:rPr lang="en-US" sz="1100" b="1" dirty="0" smtClean="0">
                <a:solidFill>
                  <a:srgbClr val="990033"/>
                </a:solidFill>
              </a:rPr>
              <a:t>MRN”</a:t>
            </a:r>
            <a:r>
              <a:rPr lang="en-US" sz="1100" dirty="0" smtClean="0"/>
              <a:t> </a:t>
            </a:r>
            <a:endParaRPr lang="en-US" sz="1100" dirty="0"/>
          </a:p>
        </p:txBody>
      </p:sp>
      <p:sp>
        <p:nvSpPr>
          <p:cNvPr id="15" name="TextBox 14"/>
          <p:cNvSpPr txBox="1">
            <a:spLocks noChangeArrowheads="1"/>
          </p:cNvSpPr>
          <p:nvPr/>
        </p:nvSpPr>
        <p:spPr bwMode="auto">
          <a:xfrm>
            <a:off x="609600" y="722999"/>
            <a:ext cx="3962400" cy="523220"/>
          </a:xfrm>
          <a:prstGeom prst="rect">
            <a:avLst/>
          </a:prstGeom>
          <a:noFill/>
          <a:ln w="9525">
            <a:noFill/>
            <a:miter lim="800000"/>
            <a:headEnd/>
            <a:tailEnd/>
          </a:ln>
        </p:spPr>
        <p:txBody>
          <a:bodyPr wrap="square">
            <a:spAutoFit/>
          </a:bodyPr>
          <a:lstStyle/>
          <a:p>
            <a:pPr algn="l"/>
            <a:r>
              <a:rPr lang="en-US" sz="2800" b="1" dirty="0" smtClean="0">
                <a:solidFill>
                  <a:srgbClr val="990033"/>
                </a:solidFill>
              </a:rPr>
              <a:t>Patient</a:t>
            </a:r>
            <a:endParaRPr lang="en-US" sz="1600" i="1"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1370</TotalTime>
  <Words>991</Words>
  <Application>Microsoft Office PowerPoint</Application>
  <PresentationFormat>On-screen Show (4:3)</PresentationFormat>
  <Paragraphs>178</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MIDAS REPORTING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Enter Last Name and First Name Select Correct Patient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Baylor Health Care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MIDAS REPORTING</dc:title>
  <dc:creator>sylvimor</dc:creator>
  <cp:lastModifiedBy>Lingenfelter, Lisa D.</cp:lastModifiedBy>
  <cp:revision>135</cp:revision>
  <dcterms:created xsi:type="dcterms:W3CDTF">2012-02-14T21:26:02Z</dcterms:created>
  <dcterms:modified xsi:type="dcterms:W3CDTF">2017-02-27T13:26:22Z</dcterms:modified>
</cp:coreProperties>
</file>