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0" r:id="rId4"/>
    <p:sldId id="264"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9A4AB80-E845-4D89-8F8B-A2DDBE8CF029}" type="datetimeFigureOut">
              <a:rPr lang="en-US" smtClean="0"/>
              <a:pPr/>
              <a:t>2/28/2017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B218A58-F4C5-4EF9-967F-FCAB888E11C1}"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A4AB80-E845-4D89-8F8B-A2DDBE8CF029}" type="datetimeFigureOut">
              <a:rPr lang="en-US" smtClean="0"/>
              <a:pPr/>
              <a:t>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18A58-F4C5-4EF9-967F-FCAB888E11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A4AB80-E845-4D89-8F8B-A2DDBE8CF029}" type="datetimeFigureOut">
              <a:rPr lang="en-US" smtClean="0"/>
              <a:pPr/>
              <a:t>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18A58-F4C5-4EF9-967F-FCAB888E11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9A4AB80-E845-4D89-8F8B-A2DDBE8CF029}" type="datetimeFigureOut">
              <a:rPr lang="en-US" smtClean="0"/>
              <a:pPr/>
              <a:t>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18A58-F4C5-4EF9-967F-FCAB888E11C1}"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9A4AB80-E845-4D89-8F8B-A2DDBE8CF029}" type="datetimeFigureOut">
              <a:rPr lang="en-US" smtClean="0"/>
              <a:pPr/>
              <a:t>2/28/2017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B218A58-F4C5-4EF9-967F-FCAB888E11C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9A4AB80-E845-4D89-8F8B-A2DDBE8CF029}" type="datetimeFigureOut">
              <a:rPr lang="en-US" smtClean="0"/>
              <a:pPr/>
              <a:t>2/28/2017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18A58-F4C5-4EF9-967F-FCAB888E11C1}"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9A4AB80-E845-4D89-8F8B-A2DDBE8CF029}" type="datetimeFigureOut">
              <a:rPr lang="en-US" smtClean="0"/>
              <a:pPr/>
              <a:t>2/28/2017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218A58-F4C5-4EF9-967F-FCAB888E11C1}"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9A4AB80-E845-4D89-8F8B-A2DDBE8CF029}" type="datetimeFigureOut">
              <a:rPr lang="en-US" smtClean="0"/>
              <a:pPr/>
              <a:t>2/28/2017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218A58-F4C5-4EF9-967F-FCAB888E11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A4AB80-E845-4D89-8F8B-A2DDBE8CF029}" type="datetimeFigureOut">
              <a:rPr lang="en-US" smtClean="0"/>
              <a:pPr/>
              <a:t>2/28/2017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218A58-F4C5-4EF9-967F-FCAB888E11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9A4AB80-E845-4D89-8F8B-A2DDBE8CF029}" type="datetimeFigureOut">
              <a:rPr lang="en-US" smtClean="0"/>
              <a:pPr/>
              <a:t>2/28/2017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18A58-F4C5-4EF9-967F-FCAB888E11C1}"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9A4AB80-E845-4D89-8F8B-A2DDBE8CF029}" type="datetimeFigureOut">
              <a:rPr lang="en-US" smtClean="0"/>
              <a:pPr/>
              <a:t>2/28/2017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B218A58-F4C5-4EF9-967F-FCAB888E11C1}"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9A4AB80-E845-4D89-8F8B-A2DDBE8CF029}" type="datetimeFigureOut">
              <a:rPr lang="en-US" smtClean="0"/>
              <a:pPr/>
              <a:t>2/28/2017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B218A58-F4C5-4EF9-967F-FCAB888E11C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2000" dirty="0" smtClean="0">
                <a:latin typeface="Tahoma" pitchFamily="34" charset="0"/>
                <a:cs typeface="Tahoma" pitchFamily="34" charset="0"/>
              </a:rPr>
              <a:t>Improving Communication Through Outlook Email</a:t>
            </a:r>
          </a:p>
          <a:p>
            <a:endParaRPr lang="en-US" dirty="0"/>
          </a:p>
        </p:txBody>
      </p:sp>
      <p:sp>
        <p:nvSpPr>
          <p:cNvPr id="2" name="Title 1"/>
          <p:cNvSpPr>
            <a:spLocks noGrp="1"/>
          </p:cNvSpPr>
          <p:nvPr>
            <p:ph type="ctrTitle"/>
          </p:nvPr>
        </p:nvSpPr>
        <p:spPr/>
        <p:txBody>
          <a:bodyPr/>
          <a:lstStyle/>
          <a:p>
            <a:r>
              <a:rPr lang="en-US" dirty="0" smtClean="0"/>
              <a:t>MS Outlook Email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BSWH Policy?</a:t>
            </a:r>
            <a:endParaRPr lang="en-US" dirty="0"/>
          </a:p>
        </p:txBody>
      </p:sp>
      <p:sp>
        <p:nvSpPr>
          <p:cNvPr id="3" name="TextBox 2"/>
          <p:cNvSpPr txBox="1"/>
          <p:nvPr/>
        </p:nvSpPr>
        <p:spPr>
          <a:xfrm>
            <a:off x="152400" y="1600200"/>
            <a:ext cx="8763000" cy="4431983"/>
          </a:xfrm>
          <a:prstGeom prst="rect">
            <a:avLst/>
          </a:prstGeom>
          <a:noFill/>
        </p:spPr>
        <p:txBody>
          <a:bodyPr wrap="square" rtlCol="0">
            <a:spAutoFit/>
          </a:bodyPr>
          <a:lstStyle/>
          <a:p>
            <a:r>
              <a:rPr lang="en-US" b="1" dirty="0" smtClean="0">
                <a:latin typeface="Tahoma" panose="020B0604030504040204" pitchFamily="34" charset="0"/>
                <a:ea typeface="Tahoma" panose="020B0604030504040204" pitchFamily="34" charset="0"/>
                <a:cs typeface="Tahoma" panose="020B0604030504040204" pitchFamily="34" charset="0"/>
              </a:rPr>
              <a:t>Effective Hand-Off Communication               BHCS.LAB.QM.0214</a:t>
            </a:r>
          </a:p>
          <a:p>
            <a:endParaRPr lang="en-US" sz="2000" dirty="0" smtClean="0">
              <a:latin typeface="Tahoma" panose="020B0604030504040204" pitchFamily="34" charset="0"/>
              <a:ea typeface="Tahoma" panose="020B0604030504040204" pitchFamily="34" charset="0"/>
              <a:cs typeface="Tahoma" panose="020B0604030504040204" pitchFamily="34" charset="0"/>
            </a:endParaRPr>
          </a:p>
          <a:p>
            <a:endParaRPr lang="en-US" sz="2000" dirty="0" smtClean="0">
              <a:latin typeface="Tahoma" panose="020B0604030504040204" pitchFamily="34" charset="0"/>
              <a:ea typeface="Tahoma" panose="020B0604030504040204" pitchFamily="34" charset="0"/>
              <a:cs typeface="Tahoma" panose="020B0604030504040204" pitchFamily="34" charset="0"/>
            </a:endParaRPr>
          </a:p>
          <a:p>
            <a:r>
              <a:rPr lang="en-US" sz="1600" b="1" dirty="0" smtClean="0">
                <a:latin typeface="Tahoma" panose="020B0604030504040204" pitchFamily="34" charset="0"/>
                <a:ea typeface="Tahoma" panose="020B0604030504040204" pitchFamily="34" charset="0"/>
                <a:cs typeface="Tahoma" panose="020B0604030504040204" pitchFamily="34" charset="0"/>
              </a:rPr>
              <a:t>SCOPE</a:t>
            </a:r>
            <a:endParaRPr lang="en-US" sz="1600" dirty="0">
              <a:latin typeface="Tahoma" panose="020B0604030504040204" pitchFamily="34" charset="0"/>
              <a:ea typeface="Tahoma" panose="020B0604030504040204" pitchFamily="34" charset="0"/>
              <a:cs typeface="Tahoma" panose="020B0604030504040204" pitchFamily="34" charset="0"/>
            </a:endParaRPr>
          </a:p>
          <a:p>
            <a:r>
              <a:rPr lang="en-US" sz="1600" dirty="0">
                <a:latin typeface="Tahoma" panose="020B0604030504040204" pitchFamily="34" charset="0"/>
                <a:ea typeface="Tahoma" panose="020B0604030504040204" pitchFamily="34" charset="0"/>
                <a:cs typeface="Tahoma" panose="020B0604030504040204" pitchFamily="34" charset="0"/>
              </a:rPr>
              <a:t> This policy applies to Baylor Health Care System Laboratory employees. </a:t>
            </a:r>
            <a:endParaRPr lang="en-US" sz="1600" dirty="0" smtClean="0">
              <a:latin typeface="Tahoma" panose="020B0604030504040204" pitchFamily="34" charset="0"/>
              <a:ea typeface="Tahoma" panose="020B0604030504040204" pitchFamily="34" charset="0"/>
              <a:cs typeface="Tahoma" panose="020B0604030504040204" pitchFamily="34" charset="0"/>
            </a:endParaRPr>
          </a:p>
          <a:p>
            <a:endParaRPr lang="en-US" sz="1600" dirty="0">
              <a:latin typeface="Tahoma" panose="020B0604030504040204" pitchFamily="34" charset="0"/>
              <a:ea typeface="Tahoma" panose="020B0604030504040204" pitchFamily="34" charset="0"/>
              <a:cs typeface="Tahoma" panose="020B0604030504040204" pitchFamily="34" charset="0"/>
            </a:endParaRPr>
          </a:p>
          <a:p>
            <a:r>
              <a:rPr lang="en-US" sz="1600" b="1" dirty="0">
                <a:latin typeface="Tahoma" panose="020B0604030504040204" pitchFamily="34" charset="0"/>
                <a:ea typeface="Tahoma" panose="020B0604030504040204" pitchFamily="34" charset="0"/>
                <a:cs typeface="Tahoma" panose="020B0604030504040204" pitchFamily="34" charset="0"/>
              </a:rPr>
              <a:t>PURPOSE </a:t>
            </a:r>
            <a:endParaRPr lang="en-US" sz="1600" dirty="0">
              <a:latin typeface="Tahoma" panose="020B0604030504040204" pitchFamily="34" charset="0"/>
              <a:ea typeface="Tahoma" panose="020B0604030504040204" pitchFamily="34" charset="0"/>
              <a:cs typeface="Tahoma" panose="020B0604030504040204" pitchFamily="34" charset="0"/>
            </a:endParaRPr>
          </a:p>
          <a:p>
            <a:r>
              <a:rPr lang="en-US" sz="1600" dirty="0">
                <a:latin typeface="Tahoma" panose="020B0604030504040204" pitchFamily="34" charset="0"/>
                <a:ea typeface="Tahoma" panose="020B0604030504040204" pitchFamily="34" charset="0"/>
                <a:cs typeface="Tahoma" panose="020B0604030504040204" pitchFamily="34" charset="0"/>
              </a:rPr>
              <a:t>Communication plays an important part in the day to day environment within the laboratory. Utilizing multiple communication pathways will help to improve the efficiency and accuracy of testing workflows within the department. </a:t>
            </a:r>
            <a:endParaRPr lang="en-US" sz="1600" dirty="0" smtClean="0">
              <a:latin typeface="Tahoma" panose="020B0604030504040204" pitchFamily="34" charset="0"/>
              <a:ea typeface="Tahoma" panose="020B0604030504040204" pitchFamily="34" charset="0"/>
              <a:cs typeface="Tahoma" panose="020B0604030504040204" pitchFamily="34" charset="0"/>
            </a:endParaRPr>
          </a:p>
          <a:p>
            <a:endParaRPr lang="en-US" sz="1600" dirty="0">
              <a:latin typeface="Tahoma" panose="020B0604030504040204" pitchFamily="34" charset="0"/>
              <a:ea typeface="Tahoma" panose="020B0604030504040204" pitchFamily="34" charset="0"/>
              <a:cs typeface="Tahoma" panose="020B0604030504040204" pitchFamily="34" charset="0"/>
            </a:endParaRPr>
          </a:p>
          <a:p>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b="1" dirty="0" smtClean="0">
                <a:latin typeface="Tahoma" panose="020B0604030504040204" pitchFamily="34" charset="0"/>
                <a:ea typeface="Tahoma" panose="020B0604030504040204" pitchFamily="34" charset="0"/>
                <a:cs typeface="Tahoma" panose="020B0604030504040204" pitchFamily="34" charset="0"/>
              </a:rPr>
              <a:t>PROCEDURE</a:t>
            </a:r>
            <a:r>
              <a:rPr lang="en-US" sz="1600" dirty="0">
                <a:latin typeface="Tahoma" panose="020B0604030504040204" pitchFamily="34" charset="0"/>
                <a:ea typeface="Tahoma" panose="020B0604030504040204" pitchFamily="34" charset="0"/>
                <a:cs typeface="Tahoma" panose="020B0604030504040204" pitchFamily="34" charset="0"/>
              </a:rPr>
              <a:t>		</a:t>
            </a:r>
          </a:p>
          <a:p>
            <a:r>
              <a:rPr lang="en-US" sz="1600" dirty="0">
                <a:latin typeface="Tahoma" panose="020B0604030504040204" pitchFamily="34" charset="0"/>
                <a:ea typeface="Tahoma" panose="020B0604030504040204" pitchFamily="34" charset="0"/>
                <a:cs typeface="Tahoma" panose="020B0604030504040204" pitchFamily="34" charset="0"/>
              </a:rPr>
              <a:t>E-mail can be accessed by all employees within the laboratory. Attempts should be made daily for each employee to log on to their email routing to check </a:t>
            </a:r>
            <a:r>
              <a:rPr lang="en-US" sz="1600" dirty="0" smtClean="0">
                <a:latin typeface="Tahoma" panose="020B0604030504040204" pitchFamily="34" charset="0"/>
                <a:ea typeface="Tahoma" panose="020B0604030504040204" pitchFamily="34" charset="0"/>
                <a:cs typeface="Tahoma" panose="020B0604030504040204" pitchFamily="34" charset="0"/>
              </a:rPr>
              <a:t>for </a:t>
            </a:r>
            <a:r>
              <a:rPr lang="en-US" sz="1600" dirty="0">
                <a:latin typeface="Tahoma" panose="020B0604030504040204" pitchFamily="34" charset="0"/>
                <a:ea typeface="Tahoma" panose="020B0604030504040204" pitchFamily="34" charset="0"/>
                <a:cs typeface="Tahoma" panose="020B0604030504040204" pitchFamily="34" charset="0"/>
              </a:rPr>
              <a:t>any recent information. </a:t>
            </a:r>
            <a:r>
              <a:rPr lang="en-US" sz="2000" dirty="0">
                <a:latin typeface="Tahoma" panose="020B0604030504040204" pitchFamily="34" charset="0"/>
                <a:ea typeface="Tahoma" panose="020B0604030504040204" pitchFamily="34" charset="0"/>
                <a:cs typeface="Tahoma" panose="020B0604030504040204" pitchFamily="34" charset="0"/>
              </a:rPr>
              <a:t>	</a:t>
            </a:r>
          </a:p>
          <a:p>
            <a:r>
              <a:rPr lang="en-US" sz="2000" dirty="0"/>
              <a:t>	</a:t>
            </a:r>
          </a:p>
          <a:p>
            <a:endParaRPr lang="en-US" sz="2400" dirty="0"/>
          </a:p>
        </p:txBody>
      </p:sp>
    </p:spTree>
    <p:extLst>
      <p:ext uri="{BB962C8B-B14F-4D97-AF65-F5344CB8AC3E}">
        <p14:creationId xmlns:p14="http://schemas.microsoft.com/office/powerpoint/2010/main" val="2981247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expectation?</a:t>
            </a:r>
            <a:endParaRPr lang="en-US" dirty="0"/>
          </a:p>
        </p:txBody>
      </p:sp>
      <p:sp>
        <p:nvSpPr>
          <p:cNvPr id="3" name="Text Placeholder 2"/>
          <p:cNvSpPr>
            <a:spLocks noGrp="1"/>
          </p:cNvSpPr>
          <p:nvPr>
            <p:ph type="body" idx="1"/>
          </p:nvPr>
        </p:nvSpPr>
        <p:spPr>
          <a:xfrm>
            <a:off x="228600" y="2819400"/>
            <a:ext cx="8534400" cy="1338262"/>
          </a:xfrm>
        </p:spPr>
        <p:txBody>
          <a:bodyPr>
            <a:normAutofit fontScale="25000" lnSpcReduction="20000"/>
          </a:bodyPr>
          <a:lstStyle/>
          <a:p>
            <a:r>
              <a:rPr lang="en-US" sz="7200" dirty="0" smtClean="0">
                <a:solidFill>
                  <a:schemeClr val="tx1"/>
                </a:solidFill>
                <a:latin typeface="Tahoma" pitchFamily="34" charset="0"/>
                <a:cs typeface="Tahoma" pitchFamily="34" charset="0"/>
              </a:rPr>
              <a:t>It is the expectation, that </a:t>
            </a:r>
            <a:r>
              <a:rPr lang="en-US" sz="7200" b="1" dirty="0" smtClean="0">
                <a:solidFill>
                  <a:schemeClr val="tx1"/>
                </a:solidFill>
                <a:latin typeface="Tahoma" pitchFamily="34" charset="0"/>
                <a:cs typeface="Tahoma" pitchFamily="34" charset="0"/>
              </a:rPr>
              <a:t>every individual on the lab team </a:t>
            </a:r>
            <a:r>
              <a:rPr lang="en-US" sz="7200" dirty="0" smtClean="0">
                <a:solidFill>
                  <a:schemeClr val="tx1"/>
                </a:solidFill>
                <a:latin typeface="Tahoma" pitchFamily="34" charset="0"/>
                <a:cs typeface="Tahoma" pitchFamily="34" charset="0"/>
              </a:rPr>
              <a:t>is responsible for:</a:t>
            </a:r>
          </a:p>
          <a:p>
            <a:endParaRPr lang="en-US" sz="7200" dirty="0" smtClean="0">
              <a:solidFill>
                <a:schemeClr val="tx1"/>
              </a:solidFill>
              <a:latin typeface="Tahoma" pitchFamily="34" charset="0"/>
              <a:cs typeface="Tahoma" pitchFamily="34" charset="0"/>
            </a:endParaRPr>
          </a:p>
          <a:p>
            <a:pPr>
              <a:buFont typeface="Arial" pitchFamily="34" charset="0"/>
              <a:buChar char="•"/>
            </a:pPr>
            <a:r>
              <a:rPr lang="en-US" sz="7200" dirty="0" smtClean="0">
                <a:solidFill>
                  <a:schemeClr val="tx1"/>
                </a:solidFill>
                <a:latin typeface="Tahoma" pitchFamily="34" charset="0"/>
                <a:cs typeface="Tahoma" pitchFamily="34" charset="0"/>
              </a:rPr>
              <a:t>Checking email </a:t>
            </a:r>
            <a:r>
              <a:rPr lang="en-US" sz="7200" i="1" dirty="0" smtClean="0">
                <a:solidFill>
                  <a:schemeClr val="tx1"/>
                </a:solidFill>
                <a:latin typeface="Tahoma" pitchFamily="34" charset="0"/>
                <a:cs typeface="Tahoma" pitchFamily="34" charset="0"/>
              </a:rPr>
              <a:t>each day of work</a:t>
            </a:r>
          </a:p>
          <a:p>
            <a:endParaRPr lang="en-US" sz="7200" dirty="0" smtClean="0">
              <a:solidFill>
                <a:schemeClr val="tx1"/>
              </a:solidFill>
              <a:latin typeface="Tahoma" pitchFamily="34" charset="0"/>
              <a:cs typeface="Tahoma" pitchFamily="34" charset="0"/>
            </a:endParaRPr>
          </a:p>
          <a:p>
            <a:pPr>
              <a:buFont typeface="Arial" pitchFamily="34" charset="0"/>
              <a:buChar char="•"/>
            </a:pPr>
            <a:r>
              <a:rPr lang="en-US" sz="7200" dirty="0" smtClean="0">
                <a:solidFill>
                  <a:schemeClr val="tx1"/>
                </a:solidFill>
                <a:latin typeface="Tahoma" pitchFamily="34" charset="0"/>
                <a:cs typeface="Tahoma" pitchFamily="34" charset="0"/>
              </a:rPr>
              <a:t>Timely responses to emailed meeting invitations/notifications</a:t>
            </a:r>
          </a:p>
          <a:p>
            <a:endParaRPr lang="en-US" sz="7200" dirty="0" smtClean="0">
              <a:solidFill>
                <a:schemeClr val="tx1"/>
              </a:solidFill>
              <a:latin typeface="Tahoma" pitchFamily="34" charset="0"/>
              <a:cs typeface="Tahoma" pitchFamily="34" charset="0"/>
            </a:endParaRPr>
          </a:p>
          <a:p>
            <a:pPr>
              <a:buFont typeface="Arial" pitchFamily="34" charset="0"/>
              <a:buChar char="•"/>
            </a:pPr>
            <a:r>
              <a:rPr lang="en-US" sz="7200" dirty="0" smtClean="0">
                <a:solidFill>
                  <a:schemeClr val="tx1"/>
                </a:solidFill>
                <a:latin typeface="Tahoma" pitchFamily="34" charset="0"/>
                <a:cs typeface="Tahoma" pitchFamily="34" charset="0"/>
              </a:rPr>
              <a:t>Utilizing proper “email etiquette” when communicating electronically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52600" y="2057400"/>
            <a:ext cx="5785751" cy="1631216"/>
          </a:xfrm>
          <a:prstGeom prst="rect">
            <a:avLst/>
          </a:prstGeom>
          <a:noFill/>
        </p:spPr>
        <p:txBody>
          <a:bodyPr wrap="none" rtlCol="0">
            <a:spAutoFit/>
          </a:bodyPr>
          <a:lstStyle/>
          <a:p>
            <a:r>
              <a:rPr lang="en-US" dirty="0" smtClean="0">
                <a:latin typeface="Tahoma" panose="020B0604030504040204" pitchFamily="34" charset="0"/>
                <a:ea typeface="Tahoma" panose="020B0604030504040204" pitchFamily="34" charset="0"/>
                <a:cs typeface="Tahoma" panose="020B0604030504040204" pitchFamily="34" charset="0"/>
              </a:rPr>
              <a:t>There is </a:t>
            </a:r>
            <a:r>
              <a:rPr lang="en-US" dirty="0" smtClean="0">
                <a:latin typeface="Tahoma" panose="020B0604030504040204" pitchFamily="34" charset="0"/>
                <a:ea typeface="Tahoma" panose="020B0604030504040204" pitchFamily="34" charset="0"/>
                <a:cs typeface="Tahoma" panose="020B0604030504040204" pitchFamily="34" charset="0"/>
              </a:rPr>
              <a:t>a </a:t>
            </a:r>
            <a:r>
              <a:rPr lang="en-US" dirty="0" smtClean="0">
                <a:latin typeface="Tahoma" panose="020B0604030504040204" pitchFamily="34" charset="0"/>
                <a:ea typeface="Tahoma" panose="020B0604030504040204" pitchFamily="34" charset="0"/>
                <a:cs typeface="Tahoma" panose="020B0604030504040204" pitchFamily="34" charset="0"/>
              </a:rPr>
              <a:t>test associated with this module</a:t>
            </a:r>
          </a:p>
          <a:p>
            <a:pPr marL="514350" indent="-514350">
              <a:buFont typeface="+mj-lt"/>
              <a:buAutoNum type="arabicPeriod"/>
            </a:pPr>
            <a:endParaRPr lang="en-US" dirty="0" smtClean="0">
              <a:latin typeface="Tahoma" panose="020B0604030504040204" pitchFamily="34" charset="0"/>
              <a:ea typeface="Tahoma" panose="020B0604030504040204" pitchFamily="34" charset="0"/>
              <a:cs typeface="Tahoma" panose="020B0604030504040204" pitchFamily="34" charset="0"/>
            </a:endParaRPr>
          </a:p>
          <a:p>
            <a:pPr marL="514350" indent="-514350">
              <a:spcAft>
                <a:spcPts val="600"/>
              </a:spcAft>
              <a:buFont typeface="+mj-lt"/>
              <a:buAutoNum type="arabicPeriod"/>
            </a:pPr>
            <a:r>
              <a:rPr lang="en-US" dirty="0" smtClean="0">
                <a:latin typeface="Tahoma" panose="020B0604030504040204" pitchFamily="34" charset="0"/>
                <a:ea typeface="Tahoma" panose="020B0604030504040204" pitchFamily="34" charset="0"/>
                <a:cs typeface="Tahoma" panose="020B0604030504040204" pitchFamily="34" charset="0"/>
              </a:rPr>
              <a:t>Close this </a:t>
            </a:r>
            <a:r>
              <a:rPr lang="en-US" dirty="0" smtClean="0">
                <a:latin typeface="Tahoma" panose="020B0604030504040204" pitchFamily="34" charset="0"/>
                <a:ea typeface="Tahoma" panose="020B0604030504040204" pitchFamily="34" charset="0"/>
                <a:cs typeface="Tahoma" panose="020B0604030504040204" pitchFamily="34" charset="0"/>
              </a:rPr>
              <a:t>document</a:t>
            </a:r>
            <a:endParaRPr lang="en-US" dirty="0" smtClean="0">
              <a:latin typeface="Tahoma" panose="020B0604030504040204" pitchFamily="34" charset="0"/>
              <a:ea typeface="Tahoma" panose="020B0604030504040204" pitchFamily="34" charset="0"/>
              <a:cs typeface="Tahoma" panose="020B0604030504040204" pitchFamily="34" charset="0"/>
            </a:endParaRPr>
          </a:p>
          <a:p>
            <a:pPr marL="514350" indent="-514350">
              <a:spcAft>
                <a:spcPts val="600"/>
              </a:spcAft>
              <a:buFont typeface="+mj-lt"/>
              <a:buAutoNum type="arabicPeriod"/>
            </a:pPr>
            <a:r>
              <a:rPr lang="en-US" dirty="0" smtClean="0">
                <a:latin typeface="Tahoma" panose="020B0604030504040204" pitchFamily="34" charset="0"/>
                <a:ea typeface="Tahoma" panose="020B0604030504040204" pitchFamily="34" charset="0"/>
                <a:cs typeface="Tahoma" panose="020B0604030504040204" pitchFamily="34" charset="0"/>
              </a:rPr>
              <a:t>Click on the box to verify review of the </a:t>
            </a:r>
            <a:r>
              <a:rPr lang="en-US" dirty="0" smtClean="0">
                <a:latin typeface="Tahoma" panose="020B0604030504040204" pitchFamily="34" charset="0"/>
                <a:ea typeface="Tahoma" panose="020B0604030504040204" pitchFamily="34" charset="0"/>
                <a:cs typeface="Tahoma" panose="020B0604030504040204" pitchFamily="34" charset="0"/>
              </a:rPr>
              <a:t>document</a:t>
            </a:r>
          </a:p>
          <a:p>
            <a:pPr marL="514350" indent="-514350">
              <a:spcAft>
                <a:spcPts val="600"/>
              </a:spcAft>
              <a:buFont typeface="+mj-lt"/>
              <a:buAutoNum type="arabicPeriod"/>
            </a:pPr>
            <a:r>
              <a:rPr lang="en-US" dirty="0" smtClean="0">
                <a:latin typeface="Tahoma" panose="020B0604030504040204" pitchFamily="34" charset="0"/>
                <a:ea typeface="Tahoma" panose="020B0604030504040204" pitchFamily="34" charset="0"/>
                <a:cs typeface="Tahoma" panose="020B0604030504040204" pitchFamily="34" charset="0"/>
              </a:rPr>
              <a:t>Click on “Take Test” to open exam for this module</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34</TotalTime>
  <Words>143</Words>
  <Application>Microsoft Office PowerPoint</Application>
  <PresentationFormat>On-screen Show (4:3)</PresentationFormat>
  <Paragraphs>28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MS Outlook Email</vt:lpstr>
      <vt:lpstr>What is the BSWH Policy?</vt:lpstr>
      <vt:lpstr>What is the expectation?</vt:lpstr>
      <vt:lpstr>PowerPoint Presentation</vt:lpstr>
    </vt:vector>
  </TitlesOfParts>
  <Company>Baylor Health Care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Outlook 101</dc:title>
  <dc:creator>e66942</dc:creator>
  <cp:lastModifiedBy>Lingenfelter, Lisa D.</cp:lastModifiedBy>
  <cp:revision>5</cp:revision>
  <dcterms:created xsi:type="dcterms:W3CDTF">2013-02-27T17:43:20Z</dcterms:created>
  <dcterms:modified xsi:type="dcterms:W3CDTF">2017-02-28T13:25:33Z</dcterms:modified>
</cp:coreProperties>
</file>